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88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</p:sldIdLst>
  <p:sldSz cy="6858000" cx="12192000"/>
  <p:notesSz cx="6858000" cy="9144000"/>
  <p:embeddedFontLst>
    <p:embeddedFont>
      <p:font typeface="Raleway"/>
      <p:regular r:id="rId98"/>
      <p:bold r:id="rId99"/>
      <p:italic r:id="rId100"/>
      <p:boldItalic r:id="rId101"/>
    </p:embeddedFont>
    <p:embeddedFont>
      <p:font typeface="Lato"/>
      <p:regular r:id="rId102"/>
      <p:bold r:id="rId103"/>
      <p:italic r:id="rId104"/>
      <p:boldItalic r:id="rId105"/>
    </p:embeddedFont>
    <p:embeddedFont>
      <p:font typeface="Poppins"/>
      <p:regular r:id="rId106"/>
      <p:bold r:id="rId107"/>
      <p:italic r:id="rId108"/>
      <p:boldItalic r:id="rId109"/>
    </p:embeddedFont>
    <p:embeddedFont>
      <p:font typeface="Urbanist Medium"/>
      <p:regular r:id="rId110"/>
      <p:bold r:id="rId111"/>
      <p:italic r:id="rId112"/>
      <p:boldItalic r:id="rId113"/>
    </p:embeddedFont>
    <p:embeddedFont>
      <p:font typeface="Urbanist"/>
      <p:regular r:id="rId114"/>
      <p:bold r:id="rId115"/>
      <p:italic r:id="rId116"/>
      <p:boldItalic r:id="rId117"/>
    </p:embeddedFont>
    <p:embeddedFont>
      <p:font typeface="Poppins SemiBold"/>
      <p:regular r:id="rId118"/>
      <p:bold r:id="rId119"/>
      <p:italic r:id="rId120"/>
      <p:boldItalic r:id="rId1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9FF284E-74A8-4E5D-8659-D6A31E1B1F48}">
  <a:tblStyle styleId="{49FF284E-74A8-4E5D-8659-D6A31E1B1F4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07" Type="http://schemas.openxmlformats.org/officeDocument/2006/relationships/font" Target="fonts/Poppins-bold.fntdata"/><Relationship Id="rId106" Type="http://schemas.openxmlformats.org/officeDocument/2006/relationships/font" Target="fonts/Poppins-regular.fntdata"/><Relationship Id="rId105" Type="http://schemas.openxmlformats.org/officeDocument/2006/relationships/font" Target="fonts/Lato-boldItalic.fntdata"/><Relationship Id="rId104" Type="http://schemas.openxmlformats.org/officeDocument/2006/relationships/font" Target="fonts/Lato-italic.fntdata"/><Relationship Id="rId109" Type="http://schemas.openxmlformats.org/officeDocument/2006/relationships/font" Target="fonts/Poppins-boldItalic.fntdata"/><Relationship Id="rId108" Type="http://schemas.openxmlformats.org/officeDocument/2006/relationships/font" Target="fonts/Poppins-italic.fntdata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3" Type="http://schemas.openxmlformats.org/officeDocument/2006/relationships/font" Target="fonts/Lato-bold.fntdata"/><Relationship Id="rId102" Type="http://schemas.openxmlformats.org/officeDocument/2006/relationships/font" Target="fonts/Lato-regular.fntdata"/><Relationship Id="rId101" Type="http://schemas.openxmlformats.org/officeDocument/2006/relationships/font" Target="fonts/Raleway-boldItalic.fntdata"/><Relationship Id="rId100" Type="http://schemas.openxmlformats.org/officeDocument/2006/relationships/font" Target="fonts/Raleway-italic.fntdata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121" Type="http://schemas.openxmlformats.org/officeDocument/2006/relationships/font" Target="fonts/PoppinsSemiBold-boldItalic.fntdata"/><Relationship Id="rId25" Type="http://schemas.openxmlformats.org/officeDocument/2006/relationships/slide" Target="slides/slide19.xml"/><Relationship Id="rId120" Type="http://schemas.openxmlformats.org/officeDocument/2006/relationships/font" Target="fonts/PoppinsSemiBold-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11" Type="http://schemas.openxmlformats.org/officeDocument/2006/relationships/slide" Target="slides/slide5.xml"/><Relationship Id="rId99" Type="http://schemas.openxmlformats.org/officeDocument/2006/relationships/font" Target="fonts/Raleway-bold.fntdata"/><Relationship Id="rId10" Type="http://schemas.openxmlformats.org/officeDocument/2006/relationships/slide" Target="slides/slide4.xml"/><Relationship Id="rId98" Type="http://schemas.openxmlformats.org/officeDocument/2006/relationships/font" Target="fonts/Raleway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18" Type="http://schemas.openxmlformats.org/officeDocument/2006/relationships/font" Target="fonts/PoppinsSemiBold-regular.fntdata"/><Relationship Id="rId117" Type="http://schemas.openxmlformats.org/officeDocument/2006/relationships/font" Target="fonts/Urbanist-boldItalic.fntdata"/><Relationship Id="rId116" Type="http://schemas.openxmlformats.org/officeDocument/2006/relationships/font" Target="fonts/Urbanist-italic.fntdata"/><Relationship Id="rId115" Type="http://schemas.openxmlformats.org/officeDocument/2006/relationships/font" Target="fonts/Urbanist-bold.fntdata"/><Relationship Id="rId119" Type="http://schemas.openxmlformats.org/officeDocument/2006/relationships/font" Target="fonts/PoppinsSemiBold-bold.fntdata"/><Relationship Id="rId15" Type="http://schemas.openxmlformats.org/officeDocument/2006/relationships/slide" Target="slides/slide9.xml"/><Relationship Id="rId110" Type="http://schemas.openxmlformats.org/officeDocument/2006/relationships/font" Target="fonts/UrbanistMedium-regular.fntdata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14" Type="http://schemas.openxmlformats.org/officeDocument/2006/relationships/font" Target="fonts/Urbanist-regular.fntdata"/><Relationship Id="rId18" Type="http://schemas.openxmlformats.org/officeDocument/2006/relationships/slide" Target="slides/slide12.xml"/><Relationship Id="rId113" Type="http://schemas.openxmlformats.org/officeDocument/2006/relationships/font" Target="fonts/UrbanistMedium-boldItalic.fntdata"/><Relationship Id="rId112" Type="http://schemas.openxmlformats.org/officeDocument/2006/relationships/font" Target="fonts/UrbanistMedium-italic.fntdata"/><Relationship Id="rId111" Type="http://schemas.openxmlformats.org/officeDocument/2006/relationships/font" Target="fonts/UrbanistMedium-bold.fntdata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9ab763ccf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39ab763ccf3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9ab763ccf3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39ab763ccf3_0_2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9ab763ccf3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39ab763ccf3_0_2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9ab763ccf3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g39ab763ccf3_0_2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9ab763ccf3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g39ab763ccf3_0_2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9ab763ccf3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g39ab763ccf3_0_2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9ab763ccf3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g39ab763ccf3_0_3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9ab763ccf3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g39ab763ccf3_0_3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9ab763ccf3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g39ab763ccf3_0_3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9ab763ccf3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g39ab763ccf3_0_3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9ab763ccf3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g39ab763ccf3_0_3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9ab763ccf3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g39ab763ccf3_0_3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9ab763ccf3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g39ab763ccf3_0_3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9ab763ccf3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g39ab763ccf3_0_3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39ab763ccf3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g39ab763ccf3_0_3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9ab763ccf3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g39ab763ccf3_0_4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9ab763ccf3_0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g39ab763ccf3_0_4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9ab763ccf3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g39ab763ccf3_0_4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9ab763ccf3_0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g39ab763ccf3_0_4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39ab763ccf3_0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g39ab763ccf3_0_4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39ab763ccf3_0_4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g39ab763ccf3_0_4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39ab763ccf3_0_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g39ab763ccf3_0_4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9ab763ccf3_0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g39ab763ccf3_0_5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39ab763ccf3_0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g39ab763ccf3_0_5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39ab763ccf3_0_5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g39ab763ccf3_0_5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39ab763ccf3_0_6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g39ab763ccf3_0_6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9ab763ccf3_0_6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g39ab763ccf3_0_6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39ab763ccf3_0_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g39ab763ccf3_0_6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39ab763ccf3_0_6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g39ab763ccf3_0_6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39ab763ccf3_0_6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g39ab763ccf3_0_6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9ab763ccf3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g39ab763ccf3_0_6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39ab763ccf3_0_6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g39ab763ccf3_0_6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39ab763ccf3_0_7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g39ab763ccf3_0_7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39ab763ccf3_0_7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g39ab763ccf3_0_7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39ab763ccf3_0_7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g39ab763ccf3_0_7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39ab763ccf3_0_7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g39ab763ccf3_0_7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39ab763ccf3_0_7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g39ab763ccf3_0_7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39ab763ccf3_0_7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g39ab763ccf3_0_7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39ab763ccf3_0_8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g39ab763ccf3_0_8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39ab763ccf3_0_8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g39ab763ccf3_0_8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39ab763ccf3_0_9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g39ab763ccf3_0_9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39ab763ccf3_0_9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g39ab763ccf3_0_9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39ab763ccf3_0_9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g39ab763ccf3_0_9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39ab763ccf3_0_9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9" name="Google Shape;999;g39ab763ccf3_0_9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39ab763ccf3_0_10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4" name="Google Shape;1014;g39ab763ccf3_0_10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39ab763ccf3_0_1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0" name="Google Shape;1030;g39ab763ccf3_0_10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39ab763ccf3_0_10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1" name="Google Shape;1041;g39ab763ccf3_0_10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39ab763ccf3_0_10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5" name="Google Shape;1055;g39ab763ccf3_0_10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g39ab763ccf3_0_1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g39ab763ccf3_0_10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39ab763ccf3_0_10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g39ab763ccf3_0_10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39ab763ccf3_0_10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8" name="Google Shape;1098;g39ab763ccf3_0_10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39ab763ccf3_0_10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2" name="Google Shape;1112;g39ab763ccf3_0_10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39ab763ccf3_0_1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g39ab763ccf3_0_11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39ab763ccf3_0_1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9" name="Google Shape;1139;g39ab763ccf3_0_11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39ab763ccf3_0_1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g39ab763ccf3_0_11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39ab763ccf3_0_1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0" name="Google Shape;1160;g39ab763ccf3_0_11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39ab763ccf3_0_1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4" name="Google Shape;1174;g39ab763ccf3_0_11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39ab763ccf3_0_1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6" name="Google Shape;1186;g39ab763ccf3_0_11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39ab763ccf3_0_1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8" name="Google Shape;1198;g39ab763ccf3_0_12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39ab763ccf3_0_1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8" name="Google Shape;1208;g39ab763ccf3_0_12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39ab763ccf3_0_1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2" name="Google Shape;1222;g39ab763ccf3_0_12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39ab763ccf3_0_1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9" name="Google Shape;1239;g39ab763ccf3_0_12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39ab763ccf3_0_1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9" name="Google Shape;1249;g39ab763ccf3_0_12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39ab763ccf3_0_1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4" name="Google Shape;1264;g39ab763ccf3_0_13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39ab763ccf3_0_1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5" name="Google Shape;1285;g39ab763ccf3_0_13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39ab763ccf3_0_1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1" name="Google Shape;1301;g39ab763ccf3_0_13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4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39ab763ccf3_0_1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6" name="Google Shape;1316;g39ab763ccf3_0_13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39ab763ccf3_0_1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2" name="Google Shape;1332;g39ab763ccf3_0_13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39ab763ccf3_0_1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7" name="Google Shape;1347;g39ab763ccf3_0_13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g39ab763ccf3_0_1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3" name="Google Shape;1363;g39ab763ccf3_0_13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3e47fcc507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6" name="Google Shape;1386;g3e47fcc507f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972600" y="1763267"/>
            <a:ext cx="10250700" cy="221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972837" y="4230533"/>
            <a:ext cx="10250700" cy="721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972600" y="978600"/>
            <a:ext cx="10251300" cy="1659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972600" y="3030517"/>
            <a:ext cx="10251300" cy="2107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972600" y="1763267"/>
            <a:ext cx="10251300" cy="202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972434" y="2771833"/>
            <a:ext cx="5032500" cy="301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6191471" y="2771833"/>
            <a:ext cx="5032500" cy="301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973333" y="1758200"/>
            <a:ext cx="4401300" cy="1842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961633" y="3708967"/>
            <a:ext cx="4401300" cy="2130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972600" y="1152400"/>
            <a:ext cx="9361500" cy="3980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966600" y="4215367"/>
            <a:ext cx="4401300" cy="101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6898967" y="1803500"/>
            <a:ext cx="4499100" cy="4034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966600" y="5830068"/>
            <a:ext cx="10263300" cy="614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  <a:defRPr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238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238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238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238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238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238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238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238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31.png"/><Relationship Id="rId5" Type="http://schemas.openxmlformats.org/officeDocument/2006/relationships/image" Target="../media/image26.png"/><Relationship Id="rId6" Type="http://schemas.openxmlformats.org/officeDocument/2006/relationships/image" Target="../media/image4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27.png"/><Relationship Id="rId5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40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41.png"/><Relationship Id="rId5" Type="http://schemas.openxmlformats.org/officeDocument/2006/relationships/image" Target="../media/image4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36.png"/><Relationship Id="rId5" Type="http://schemas.openxmlformats.org/officeDocument/2006/relationships/image" Target="../media/image45.png"/><Relationship Id="rId6" Type="http://schemas.openxmlformats.org/officeDocument/2006/relationships/image" Target="../media/image3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3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35.png"/><Relationship Id="rId5" Type="http://schemas.openxmlformats.org/officeDocument/2006/relationships/image" Target="../media/image46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9.png"/><Relationship Id="rId13" Type="http://schemas.openxmlformats.org/officeDocument/2006/relationships/image" Target="../media/image13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5" Type="http://schemas.openxmlformats.org/officeDocument/2006/relationships/image" Target="../media/image8.png"/><Relationship Id="rId14" Type="http://schemas.openxmlformats.org/officeDocument/2006/relationships/image" Target="../media/image14.png"/><Relationship Id="rId5" Type="http://schemas.openxmlformats.org/officeDocument/2006/relationships/image" Target="../media/image25.png"/><Relationship Id="rId6" Type="http://schemas.openxmlformats.org/officeDocument/2006/relationships/image" Target="../media/image10.png"/><Relationship Id="rId7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51.png"/><Relationship Id="rId5" Type="http://schemas.openxmlformats.org/officeDocument/2006/relationships/image" Target="../media/image48.png"/><Relationship Id="rId6" Type="http://schemas.openxmlformats.org/officeDocument/2006/relationships/image" Target="../media/image52.png"/><Relationship Id="rId7" Type="http://schemas.openxmlformats.org/officeDocument/2006/relationships/image" Target="../media/image4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9.png"/><Relationship Id="rId4" Type="http://schemas.openxmlformats.org/officeDocument/2006/relationships/image" Target="../media/image4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9.png"/><Relationship Id="rId4" Type="http://schemas.openxmlformats.org/officeDocument/2006/relationships/image" Target="../media/image5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9.png"/><Relationship Id="rId4" Type="http://schemas.openxmlformats.org/officeDocument/2006/relationships/image" Target="../media/image5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9.png"/><Relationship Id="rId4" Type="http://schemas.openxmlformats.org/officeDocument/2006/relationships/image" Target="../media/image5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9.png"/><Relationship Id="rId4" Type="http://schemas.openxmlformats.org/officeDocument/2006/relationships/image" Target="../media/image53.png"/><Relationship Id="rId5" Type="http://schemas.openxmlformats.org/officeDocument/2006/relationships/image" Target="../media/image6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9.png"/><Relationship Id="rId4" Type="http://schemas.openxmlformats.org/officeDocument/2006/relationships/image" Target="../media/image5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9.png"/><Relationship Id="rId4" Type="http://schemas.openxmlformats.org/officeDocument/2006/relationships/image" Target="../media/image5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9.png"/><Relationship Id="rId4" Type="http://schemas.openxmlformats.org/officeDocument/2006/relationships/image" Target="../media/image5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9.png"/><Relationship Id="rId4" Type="http://schemas.openxmlformats.org/officeDocument/2006/relationships/image" Target="../media/image5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9.png"/><Relationship Id="rId4" Type="http://schemas.openxmlformats.org/officeDocument/2006/relationships/image" Target="../media/image5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9.png"/><Relationship Id="rId4" Type="http://schemas.openxmlformats.org/officeDocument/2006/relationships/image" Target="../media/image5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9.png"/><Relationship Id="rId4" Type="http://schemas.openxmlformats.org/officeDocument/2006/relationships/image" Target="../media/image5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29.png"/><Relationship Id="rId6" Type="http://schemas.openxmlformats.org/officeDocument/2006/relationships/image" Target="../media/image1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9.png"/><Relationship Id="rId4" Type="http://schemas.openxmlformats.org/officeDocument/2006/relationships/image" Target="../media/image6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9.png"/><Relationship Id="rId4" Type="http://schemas.openxmlformats.org/officeDocument/2006/relationships/image" Target="../media/image6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9.png"/><Relationship Id="rId4" Type="http://schemas.openxmlformats.org/officeDocument/2006/relationships/image" Target="../media/image59.png"/><Relationship Id="rId5" Type="http://schemas.openxmlformats.org/officeDocument/2006/relationships/image" Target="../media/image56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5.png"/><Relationship Id="rId4" Type="http://schemas.openxmlformats.org/officeDocument/2006/relationships/image" Target="../media/image7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5.png"/><Relationship Id="rId4" Type="http://schemas.openxmlformats.org/officeDocument/2006/relationships/image" Target="../media/image58.png"/><Relationship Id="rId5" Type="http://schemas.openxmlformats.org/officeDocument/2006/relationships/image" Target="../media/image67.png"/><Relationship Id="rId6" Type="http://schemas.openxmlformats.org/officeDocument/2006/relationships/image" Target="../media/image66.png"/><Relationship Id="rId7" Type="http://schemas.openxmlformats.org/officeDocument/2006/relationships/image" Target="../media/image6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5.png"/><Relationship Id="rId4" Type="http://schemas.openxmlformats.org/officeDocument/2006/relationships/image" Target="../media/image6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5.png"/><Relationship Id="rId4" Type="http://schemas.openxmlformats.org/officeDocument/2006/relationships/image" Target="../media/image78.png"/><Relationship Id="rId5" Type="http://schemas.openxmlformats.org/officeDocument/2006/relationships/image" Target="../media/image64.png"/><Relationship Id="rId6" Type="http://schemas.openxmlformats.org/officeDocument/2006/relationships/image" Target="../media/image7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5.png"/><Relationship Id="rId4" Type="http://schemas.openxmlformats.org/officeDocument/2006/relationships/image" Target="../media/image76.png"/><Relationship Id="rId9" Type="http://schemas.openxmlformats.org/officeDocument/2006/relationships/image" Target="../media/image8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9.png"/><Relationship Id="rId8" Type="http://schemas.openxmlformats.org/officeDocument/2006/relationships/image" Target="../media/image7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5.png"/><Relationship Id="rId4" Type="http://schemas.openxmlformats.org/officeDocument/2006/relationships/image" Target="../media/image94.png"/><Relationship Id="rId5" Type="http://schemas.openxmlformats.org/officeDocument/2006/relationships/image" Target="../media/image73.png"/><Relationship Id="rId6" Type="http://schemas.openxmlformats.org/officeDocument/2006/relationships/image" Target="../media/image69.png"/><Relationship Id="rId7" Type="http://schemas.openxmlformats.org/officeDocument/2006/relationships/image" Target="../media/image8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5.png"/><Relationship Id="rId4" Type="http://schemas.openxmlformats.org/officeDocument/2006/relationships/image" Target="../media/image7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65.png"/><Relationship Id="rId4" Type="http://schemas.openxmlformats.org/officeDocument/2006/relationships/image" Target="../media/image77.png"/><Relationship Id="rId5" Type="http://schemas.openxmlformats.org/officeDocument/2006/relationships/image" Target="../media/image82.png"/><Relationship Id="rId6" Type="http://schemas.openxmlformats.org/officeDocument/2006/relationships/image" Target="../media/image78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65.png"/><Relationship Id="rId4" Type="http://schemas.openxmlformats.org/officeDocument/2006/relationships/image" Target="../media/image81.png"/><Relationship Id="rId5" Type="http://schemas.openxmlformats.org/officeDocument/2006/relationships/image" Target="../media/image89.png"/><Relationship Id="rId6" Type="http://schemas.openxmlformats.org/officeDocument/2006/relationships/image" Target="../media/image102.png"/><Relationship Id="rId7" Type="http://schemas.openxmlformats.org/officeDocument/2006/relationships/image" Target="../media/image85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65.png"/><Relationship Id="rId4" Type="http://schemas.openxmlformats.org/officeDocument/2006/relationships/image" Target="../media/image7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5.png"/><Relationship Id="rId4" Type="http://schemas.openxmlformats.org/officeDocument/2006/relationships/image" Target="../media/image8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65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65.png"/><Relationship Id="rId4" Type="http://schemas.openxmlformats.org/officeDocument/2006/relationships/image" Target="../media/image96.png"/><Relationship Id="rId5" Type="http://schemas.openxmlformats.org/officeDocument/2006/relationships/image" Target="../media/image82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5.png"/><Relationship Id="rId4" Type="http://schemas.openxmlformats.org/officeDocument/2006/relationships/image" Target="../media/image90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5.png"/><Relationship Id="rId4" Type="http://schemas.openxmlformats.org/officeDocument/2006/relationships/image" Target="../media/image86.png"/><Relationship Id="rId5" Type="http://schemas.openxmlformats.org/officeDocument/2006/relationships/image" Target="../media/image92.png"/><Relationship Id="rId6" Type="http://schemas.openxmlformats.org/officeDocument/2006/relationships/image" Target="../media/image98.png"/><Relationship Id="rId7" Type="http://schemas.openxmlformats.org/officeDocument/2006/relationships/image" Target="../media/image99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65.png"/><Relationship Id="rId4" Type="http://schemas.openxmlformats.org/officeDocument/2006/relationships/image" Target="../media/image95.png"/><Relationship Id="rId5" Type="http://schemas.openxmlformats.org/officeDocument/2006/relationships/image" Target="../media/image97.png"/><Relationship Id="rId6" Type="http://schemas.openxmlformats.org/officeDocument/2006/relationships/image" Target="../media/image9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5.png"/><Relationship Id="rId4" Type="http://schemas.openxmlformats.org/officeDocument/2006/relationships/image" Target="../media/image82.png"/><Relationship Id="rId5" Type="http://schemas.openxmlformats.org/officeDocument/2006/relationships/image" Target="../media/image91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03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00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10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05.png"/><Relationship Id="rId4" Type="http://schemas.openxmlformats.org/officeDocument/2006/relationships/image" Target="../media/image116.png"/><Relationship Id="rId5" Type="http://schemas.openxmlformats.org/officeDocument/2006/relationships/image" Target="../media/image107.png"/><Relationship Id="rId6" Type="http://schemas.openxmlformats.org/officeDocument/2006/relationships/image" Target="../media/image101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12.png"/><Relationship Id="rId4" Type="http://schemas.openxmlformats.org/officeDocument/2006/relationships/image" Target="../media/image106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11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04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08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0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14.png"/><Relationship Id="rId4" Type="http://schemas.openxmlformats.org/officeDocument/2006/relationships/image" Target="../media/image125.png"/><Relationship Id="rId5" Type="http://schemas.openxmlformats.org/officeDocument/2006/relationships/image" Target="../media/image117.png"/><Relationship Id="rId6" Type="http://schemas.openxmlformats.org/officeDocument/2006/relationships/image" Target="../media/image113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21.png"/><Relationship Id="rId4" Type="http://schemas.openxmlformats.org/officeDocument/2006/relationships/image" Target="../media/image118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23.png"/><Relationship Id="rId4" Type="http://schemas.openxmlformats.org/officeDocument/2006/relationships/image" Target="../media/image120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24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19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12.png"/><Relationship Id="rId4" Type="http://schemas.openxmlformats.org/officeDocument/2006/relationships/image" Target="../media/image115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112.png"/><Relationship Id="rId4" Type="http://schemas.openxmlformats.org/officeDocument/2006/relationships/image" Target="../media/image139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122.png"/><Relationship Id="rId4" Type="http://schemas.openxmlformats.org/officeDocument/2006/relationships/image" Target="../media/image13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122.png"/><Relationship Id="rId4" Type="http://schemas.openxmlformats.org/officeDocument/2006/relationships/image" Target="../media/image126.png"/><Relationship Id="rId5" Type="http://schemas.openxmlformats.org/officeDocument/2006/relationships/image" Target="../media/image143.png"/><Relationship Id="rId6" Type="http://schemas.openxmlformats.org/officeDocument/2006/relationships/image" Target="../media/image132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122.png"/><Relationship Id="rId4" Type="http://schemas.openxmlformats.org/officeDocument/2006/relationships/image" Target="../media/image130.png"/><Relationship Id="rId5" Type="http://schemas.openxmlformats.org/officeDocument/2006/relationships/image" Target="../media/image127.png"/><Relationship Id="rId6" Type="http://schemas.openxmlformats.org/officeDocument/2006/relationships/image" Target="../media/image128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122.png"/><Relationship Id="rId4" Type="http://schemas.openxmlformats.org/officeDocument/2006/relationships/image" Target="../media/image137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122.png"/><Relationship Id="rId4" Type="http://schemas.openxmlformats.org/officeDocument/2006/relationships/image" Target="../media/image129.png"/><Relationship Id="rId5" Type="http://schemas.openxmlformats.org/officeDocument/2006/relationships/image" Target="../media/image133.png"/><Relationship Id="rId6" Type="http://schemas.openxmlformats.org/officeDocument/2006/relationships/image" Target="../media/image142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122.png"/><Relationship Id="rId4" Type="http://schemas.openxmlformats.org/officeDocument/2006/relationships/image" Target="../media/image136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122.png"/><Relationship Id="rId4" Type="http://schemas.openxmlformats.org/officeDocument/2006/relationships/image" Target="../media/image150.png"/><Relationship Id="rId5" Type="http://schemas.openxmlformats.org/officeDocument/2006/relationships/image" Target="../media/image144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122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122.png"/><Relationship Id="rId4" Type="http://schemas.openxmlformats.org/officeDocument/2006/relationships/image" Target="../media/image146.png"/><Relationship Id="rId5" Type="http://schemas.openxmlformats.org/officeDocument/2006/relationships/image" Target="../media/image135.png"/><Relationship Id="rId6" Type="http://schemas.openxmlformats.org/officeDocument/2006/relationships/image" Target="../media/image147.png"/><Relationship Id="rId7" Type="http://schemas.openxmlformats.org/officeDocument/2006/relationships/image" Target="../media/image131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122.png"/><Relationship Id="rId4" Type="http://schemas.openxmlformats.org/officeDocument/2006/relationships/image" Target="../media/image148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138.png"/><Relationship Id="rId4" Type="http://schemas.openxmlformats.org/officeDocument/2006/relationships/image" Target="../media/image140.png"/><Relationship Id="rId5" Type="http://schemas.openxmlformats.org/officeDocument/2006/relationships/image" Target="../media/image141.png"/><Relationship Id="rId6" Type="http://schemas.openxmlformats.org/officeDocument/2006/relationships/image" Target="../media/image134.png"/><Relationship Id="rId7" Type="http://schemas.openxmlformats.org/officeDocument/2006/relationships/image" Target="../media/image14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28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122.png"/><Relationship Id="rId4" Type="http://schemas.openxmlformats.org/officeDocument/2006/relationships/image" Target="../media/image149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1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295275" y="1651694"/>
            <a:ext cx="11601450" cy="155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REFORMA PRAWA PRACY 2025-2026</a:t>
            </a:r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5524500" y="3587055"/>
            <a:ext cx="1143000" cy="57150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481375" y="4215700"/>
            <a:ext cx="11601600" cy="17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r>
              <a:rPr b="0" i="0" lang="en-US" sz="1950" u="none" cap="none" strike="noStrik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naliza zmian w ustawie o PIP</a:t>
            </a:r>
            <a:r>
              <a:rPr lang="en-US" sz="195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b="0" i="0" lang="en-US" sz="1950" u="none" cap="none" strike="noStrik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wdrożeni</a:t>
            </a:r>
            <a:r>
              <a:rPr lang="en-US" sz="195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r>
              <a:rPr b="0" i="0" lang="en-US" sz="1950" u="none" cap="none" strike="noStrik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 Dyrektywy o jawności wynagrodzeń </a:t>
            </a:r>
            <a:endParaRPr b="0" i="0" sz="1950" u="none" cap="none" strike="noStrike">
              <a:solidFill>
                <a:srgbClr val="64748B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oraz nowej definicji mobbingu</a:t>
            </a:r>
            <a:endParaRPr b="0" i="0" sz="1950" u="none" cap="none" strike="noStrike">
              <a:solidFill>
                <a:srgbClr val="64748B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rgbClr val="64748B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50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Gerard Winczakiewicz</a:t>
            </a:r>
            <a:endParaRPr b="1" sz="2850">
              <a:solidFill>
                <a:srgbClr val="64748B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14" name="Google Shape;21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5" name="Google Shape;21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564010"/>
            <a:ext cx="110490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6" name="Google Shape;21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3802260"/>
            <a:ext cx="1104900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7" name="Google Shape;217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92735" y="2945010"/>
            <a:ext cx="4606528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2"/>
          <p:cNvSpPr txBox="1"/>
          <p:nvPr/>
        </p:nvSpPr>
        <p:spPr>
          <a:xfrm>
            <a:off x="866775" y="4288035"/>
            <a:ext cx="1045845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Przykład:</a:t>
            </a: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zatrudnienie wynosi 300 osób, w tym 200 mężczyzn, 100 kobiet. Średnie wynagrodzenie mężczyzn – 8 520.00, średnie wynagrodzenie kobiet – 7 840.00, a zatem luka wyniesie 7,98% (8.520 – 7.840) : 8.520 x 100%</a:t>
            </a:r>
            <a:endParaRPr/>
          </a:p>
        </p:txBody>
      </p:sp>
      <p:sp>
        <p:nvSpPr>
          <p:cNvPr id="219" name="Google Shape;219;p22"/>
          <p:cNvSpPr txBox="1"/>
          <p:nvPr/>
        </p:nvSpPr>
        <p:spPr>
          <a:xfrm>
            <a:off x="762000" y="571500"/>
            <a:ext cx="11401425" cy="479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Obowiązki informacyjne – Część 2/4</a:t>
            </a:r>
            <a:endParaRPr/>
          </a:p>
        </p:txBody>
      </p:sp>
      <p:sp>
        <p:nvSpPr>
          <p:cNvPr id="220" name="Google Shape;220;p22"/>
          <p:cNvSpPr/>
          <p:nvPr/>
        </p:nvSpPr>
        <p:spPr>
          <a:xfrm>
            <a:off x="571500" y="571500"/>
            <a:ext cx="76200" cy="47997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2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26" name="Google Shape;22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7" name="Google Shape;22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594520"/>
            <a:ext cx="5286375" cy="25297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28" name="Google Shape;228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4125" y="2594520"/>
            <a:ext cx="5286375" cy="252978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3"/>
          <p:cNvSpPr txBox="1"/>
          <p:nvPr/>
        </p:nvSpPr>
        <p:spPr>
          <a:xfrm>
            <a:off x="962025" y="2985045"/>
            <a:ext cx="4730591" cy="319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Składniki uzupełniające</a:t>
            </a:r>
            <a:endParaRPr/>
          </a:p>
        </p:txBody>
      </p:sp>
      <p:sp>
        <p:nvSpPr>
          <p:cNvPr id="230" name="Google Shape;230;p23"/>
          <p:cNvSpPr txBox="1"/>
          <p:nvPr/>
        </p:nvSpPr>
        <p:spPr>
          <a:xfrm>
            <a:off x="962025" y="3495526"/>
            <a:ext cx="4505325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luki płacowej ze względu na płeć dla składników uzupełniających lub zmiennych</a:t>
            </a:r>
            <a:endParaRPr/>
          </a:p>
        </p:txBody>
      </p:sp>
      <p:sp>
        <p:nvSpPr>
          <p:cNvPr id="231" name="Google Shape;231;p23"/>
          <p:cNvSpPr txBox="1"/>
          <p:nvPr/>
        </p:nvSpPr>
        <p:spPr>
          <a:xfrm>
            <a:off x="6724650" y="2985045"/>
            <a:ext cx="4730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Analiza Median</a:t>
            </a:r>
            <a:r>
              <a:rPr b="1" lang="en-US" sz="2100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y</a:t>
            </a:r>
            <a:endParaRPr/>
          </a:p>
        </p:txBody>
      </p:sp>
      <p:sp>
        <p:nvSpPr>
          <p:cNvPr id="232" name="Google Shape;232;p23"/>
          <p:cNvSpPr txBox="1"/>
          <p:nvPr/>
        </p:nvSpPr>
        <p:spPr>
          <a:xfrm>
            <a:off x="6724650" y="3495526"/>
            <a:ext cx="4505325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mediana luki płacowej ze względu na płeć</a:t>
            </a:r>
            <a:endParaRPr/>
          </a:p>
        </p:txBody>
      </p:sp>
      <p:sp>
        <p:nvSpPr>
          <p:cNvPr id="233" name="Google Shape;233;p23"/>
          <p:cNvSpPr txBox="1"/>
          <p:nvPr/>
        </p:nvSpPr>
        <p:spPr>
          <a:xfrm>
            <a:off x="6724650" y="3971776"/>
            <a:ext cx="4505325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mediana luki płacowej ze względu na płeć dla składników uzupełniających lub zmiennych</a:t>
            </a:r>
            <a:endParaRPr/>
          </a:p>
        </p:txBody>
      </p:sp>
      <p:sp>
        <p:nvSpPr>
          <p:cNvPr id="234" name="Google Shape;234;p23"/>
          <p:cNvSpPr txBox="1"/>
          <p:nvPr/>
        </p:nvSpPr>
        <p:spPr>
          <a:xfrm>
            <a:off x="762000" y="571500"/>
            <a:ext cx="11401425" cy="479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Obowiązki informacyjne – Część 3/4</a:t>
            </a:r>
            <a:endParaRPr/>
          </a:p>
        </p:txBody>
      </p:sp>
      <p:sp>
        <p:nvSpPr>
          <p:cNvPr id="235" name="Google Shape;235;p23"/>
          <p:cNvSpPr/>
          <p:nvPr/>
        </p:nvSpPr>
        <p:spPr>
          <a:xfrm>
            <a:off x="571500" y="571500"/>
            <a:ext cx="76200" cy="47997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3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41" name="Google Shape;24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4"/>
          <p:cNvSpPr txBox="1"/>
          <p:nvPr/>
        </p:nvSpPr>
        <p:spPr>
          <a:xfrm>
            <a:off x="1000125" y="2721173"/>
            <a:ext cx="10620375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Odsetek pracowników:</a:t>
            </a: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a także odsetek pracowników płci żeńskiej i męskiej otrzymujących uzupełniające lub zmienne składniki wynagrodzeń</a:t>
            </a:r>
            <a:endParaRPr/>
          </a:p>
        </p:txBody>
      </p:sp>
      <p:sp>
        <p:nvSpPr>
          <p:cNvPr id="243" name="Google Shape;243;p24"/>
          <p:cNvSpPr txBox="1"/>
          <p:nvPr/>
        </p:nvSpPr>
        <p:spPr>
          <a:xfrm>
            <a:off x="1000125" y="3530798"/>
            <a:ext cx="10620375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Przedziały wynagrodzenia:</a:t>
            </a: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a także odsetek pracowników płci żeńskiej i męskiej w każdym przedziale wynagrodzenia</a:t>
            </a:r>
            <a:endParaRPr/>
          </a:p>
        </p:txBody>
      </p:sp>
      <p:sp>
        <p:nvSpPr>
          <p:cNvPr id="244" name="Google Shape;244;p24"/>
          <p:cNvSpPr txBox="1"/>
          <p:nvPr/>
        </p:nvSpPr>
        <p:spPr>
          <a:xfrm>
            <a:off x="1000125" y="4054673"/>
            <a:ext cx="106203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Kategorie pracowników:</a:t>
            </a: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luki płacowej ze względu na płeć wśród pracowników w podziale na kategorie pracowników, według wynagrodzenia wynikającego z osobistego zaszeregowania pracownika określonego stawką godzinową lub miesięczną oraz składników uzupełniających (stażowy, funkcyjny) lub zmiennych. Nie ma podziału na składniki stałe i zmienne.</a:t>
            </a:r>
            <a:endParaRPr/>
          </a:p>
        </p:txBody>
      </p:sp>
      <p:pic>
        <p:nvPicPr>
          <p:cNvPr descr="image.png" id="245" name="Google Shape;24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759273"/>
            <a:ext cx="2571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46" name="Google Shape;246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3568898"/>
            <a:ext cx="2571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47" name="Google Shape;247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4092773"/>
            <a:ext cx="25717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4"/>
          <p:cNvSpPr txBox="1"/>
          <p:nvPr/>
        </p:nvSpPr>
        <p:spPr>
          <a:xfrm>
            <a:off x="762000" y="571500"/>
            <a:ext cx="11401425" cy="479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Obowiązki informacyjne – Część 4/4</a:t>
            </a:r>
            <a:endParaRPr/>
          </a:p>
        </p:txBody>
      </p:sp>
      <p:sp>
        <p:nvSpPr>
          <p:cNvPr id="249" name="Google Shape;249;p24"/>
          <p:cNvSpPr/>
          <p:nvPr/>
        </p:nvSpPr>
        <p:spPr>
          <a:xfrm>
            <a:off x="571500" y="571500"/>
            <a:ext cx="76200" cy="47997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4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55" name="Google Shape;25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56" name="Google Shape;25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1954410"/>
            <a:ext cx="5286375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57" name="Google Shape;257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4125" y="1954410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5"/>
          <p:cNvSpPr txBox="1"/>
          <p:nvPr/>
        </p:nvSpPr>
        <p:spPr>
          <a:xfrm>
            <a:off x="1000125" y="2106810"/>
            <a:ext cx="48577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Forma elektroniczna:</a:t>
            </a: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Sprawozdania z luki płacowej dotyczące poprzedniego roku kalendarzowego będą przekazywane do organu monitorującego w postaci elektronicznej do 31 marca danego roku kalendarzowego</a:t>
            </a:r>
            <a:endParaRPr/>
          </a:p>
        </p:txBody>
      </p:sp>
      <p:pic>
        <p:nvPicPr>
          <p:cNvPr descr="image.png" id="259" name="Google Shape;259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2144910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5"/>
          <p:cNvSpPr txBox="1"/>
          <p:nvPr/>
        </p:nvSpPr>
        <p:spPr>
          <a:xfrm>
            <a:off x="762000" y="571500"/>
            <a:ext cx="11401425" cy="479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Terminy i Sprawozdawczość – Część 1/2</a:t>
            </a:r>
            <a:endParaRPr/>
          </a:p>
        </p:txBody>
      </p:sp>
      <p:sp>
        <p:nvSpPr>
          <p:cNvPr id="261" name="Google Shape;261;p25"/>
          <p:cNvSpPr/>
          <p:nvPr/>
        </p:nvSpPr>
        <p:spPr>
          <a:xfrm>
            <a:off x="571500" y="571500"/>
            <a:ext cx="76200" cy="47997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5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67" name="Google Shape;26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8" name="Google Shape;268;p26"/>
          <p:cNvGraphicFramePr/>
          <p:nvPr/>
        </p:nvGraphicFramePr>
        <p:xfrm>
          <a:off x="571500" y="20734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{49FF284E-74A8-4E5D-8659-D6A31E1B1F48}</a:tableStyleId>
              </a:tblPr>
              <a:tblGrid>
                <a:gridCol w="2557900"/>
                <a:gridCol w="2665225"/>
                <a:gridCol w="5825875"/>
              </a:tblGrid>
              <a:tr h="89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Wielkość zatrudnienia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Termin pierwszego obowiązku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1E293B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Zasady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  <a:tr h="89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Od 150 pracowników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 czerwca 2027 r.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Przekazywanie informacji za niepełny rok 2026, a potem kolejne do 31 marca.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Od 100 do 149 pracowników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Za rok 2030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Pierwsza informacja za rok 2030, a kolejne co 3 lata do 31 marca.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Poniżej 100 pracowników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Dobrowolnie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Pierwsza informacja za rok 2030, a kolejne co 3 lata do 31 marca.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69" name="Google Shape;269;p26"/>
          <p:cNvSpPr/>
          <p:nvPr/>
        </p:nvSpPr>
        <p:spPr>
          <a:xfrm>
            <a:off x="571500" y="3016448"/>
            <a:ext cx="2557908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6"/>
          <p:cNvSpPr/>
          <p:nvPr/>
        </p:nvSpPr>
        <p:spPr>
          <a:xfrm>
            <a:off x="3129408" y="3016448"/>
            <a:ext cx="2665214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6"/>
          <p:cNvSpPr/>
          <p:nvPr/>
        </p:nvSpPr>
        <p:spPr>
          <a:xfrm>
            <a:off x="5794623" y="3016448"/>
            <a:ext cx="5825876" cy="1905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6"/>
          <p:cNvSpPr/>
          <p:nvPr/>
        </p:nvSpPr>
        <p:spPr>
          <a:xfrm>
            <a:off x="571500" y="3992760"/>
            <a:ext cx="255790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6"/>
          <p:cNvSpPr/>
          <p:nvPr/>
        </p:nvSpPr>
        <p:spPr>
          <a:xfrm>
            <a:off x="3129408" y="3992760"/>
            <a:ext cx="266521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6"/>
          <p:cNvSpPr/>
          <p:nvPr/>
        </p:nvSpPr>
        <p:spPr>
          <a:xfrm>
            <a:off x="5794623" y="3992760"/>
            <a:ext cx="582587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6"/>
          <p:cNvSpPr/>
          <p:nvPr/>
        </p:nvSpPr>
        <p:spPr>
          <a:xfrm>
            <a:off x="571500" y="4954785"/>
            <a:ext cx="255790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6"/>
          <p:cNvSpPr/>
          <p:nvPr/>
        </p:nvSpPr>
        <p:spPr>
          <a:xfrm>
            <a:off x="3129408" y="4954785"/>
            <a:ext cx="266521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6"/>
          <p:cNvSpPr/>
          <p:nvPr/>
        </p:nvSpPr>
        <p:spPr>
          <a:xfrm>
            <a:off x="5794623" y="4954785"/>
            <a:ext cx="582587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6"/>
          <p:cNvSpPr/>
          <p:nvPr/>
        </p:nvSpPr>
        <p:spPr>
          <a:xfrm>
            <a:off x="571500" y="5631060"/>
            <a:ext cx="255790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6"/>
          <p:cNvSpPr/>
          <p:nvPr/>
        </p:nvSpPr>
        <p:spPr>
          <a:xfrm>
            <a:off x="3129408" y="5631060"/>
            <a:ext cx="266521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6"/>
          <p:cNvSpPr/>
          <p:nvPr/>
        </p:nvSpPr>
        <p:spPr>
          <a:xfrm>
            <a:off x="5794623" y="5631060"/>
            <a:ext cx="5825876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6"/>
          <p:cNvSpPr txBox="1"/>
          <p:nvPr/>
        </p:nvSpPr>
        <p:spPr>
          <a:xfrm>
            <a:off x="762000" y="571500"/>
            <a:ext cx="11401425" cy="479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Terminy i Sprawozdawczość – Część 2/2</a:t>
            </a:r>
            <a:endParaRPr/>
          </a:p>
        </p:txBody>
      </p:sp>
      <p:sp>
        <p:nvSpPr>
          <p:cNvPr id="282" name="Google Shape;282;p26"/>
          <p:cNvSpPr/>
          <p:nvPr/>
        </p:nvSpPr>
        <p:spPr>
          <a:xfrm>
            <a:off x="571500" y="571500"/>
            <a:ext cx="76200" cy="47997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6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88" name="Google Shape;28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7"/>
          <p:cNvSpPr txBox="1"/>
          <p:nvPr/>
        </p:nvSpPr>
        <p:spPr>
          <a:xfrm>
            <a:off x="571500" y="2525910"/>
            <a:ext cx="11049000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Ustawa ma regulować:</a:t>
            </a:r>
            <a:endParaRPr/>
          </a:p>
        </p:txBody>
      </p:sp>
      <p:sp>
        <p:nvSpPr>
          <p:cNvPr id="290" name="Google Shape;290;p27"/>
          <p:cNvSpPr txBox="1"/>
          <p:nvPr/>
        </p:nvSpPr>
        <p:spPr>
          <a:xfrm>
            <a:off x="1000125" y="3002160"/>
            <a:ext cx="10620375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zasadę jawności wynagrodzenia za pracę</a:t>
            </a:r>
            <a:endParaRPr/>
          </a:p>
        </p:txBody>
      </p:sp>
      <p:sp>
        <p:nvSpPr>
          <p:cNvPr id="291" name="Google Shape;291;p27"/>
          <p:cNvSpPr txBox="1"/>
          <p:nvPr/>
        </p:nvSpPr>
        <p:spPr>
          <a:xfrm>
            <a:off x="1000125" y="3526035"/>
            <a:ext cx="10620375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prawo do złożenia wniosku o udzielenie informacji dotyczącej indywidualnego wynagrodzenia oraz średnich poziomów wynagrodzeń</a:t>
            </a:r>
            <a:endParaRPr/>
          </a:p>
        </p:txBody>
      </p:sp>
      <p:sp>
        <p:nvSpPr>
          <p:cNvPr id="292" name="Google Shape;292;p27"/>
          <p:cNvSpPr txBox="1"/>
          <p:nvPr/>
        </p:nvSpPr>
        <p:spPr>
          <a:xfrm>
            <a:off x="1000125" y="4335660"/>
            <a:ext cx="10620375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podawanie informacji o widełkach wynagrodzenia w ogłoszeniach o pracę</a:t>
            </a:r>
            <a:endParaRPr/>
          </a:p>
        </p:txBody>
      </p:sp>
      <p:sp>
        <p:nvSpPr>
          <p:cNvPr id="293" name="Google Shape;293;p27"/>
          <p:cNvSpPr txBox="1"/>
          <p:nvPr/>
        </p:nvSpPr>
        <p:spPr>
          <a:xfrm>
            <a:off x="1000125" y="4859535"/>
            <a:ext cx="10620375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nowe wykroczenia, jak nieudzielenie informacji dotyczącej poziomu wynagrodzenia oraz średnich poziomów wynagrodzeń</a:t>
            </a:r>
            <a:endParaRPr/>
          </a:p>
        </p:txBody>
      </p:sp>
      <p:pic>
        <p:nvPicPr>
          <p:cNvPr descr="image.png" id="294" name="Google Shape;29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3040260"/>
            <a:ext cx="2571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95" name="Google Shape;295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3564135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96" name="Google Shape;296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4373760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97" name="Google Shape;297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1500" y="4897635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7"/>
          <p:cNvSpPr txBox="1"/>
          <p:nvPr/>
        </p:nvSpPr>
        <p:spPr>
          <a:xfrm>
            <a:off x="762000" y="571500"/>
            <a:ext cx="11401425" cy="479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Zakres regulacji ustawy</a:t>
            </a:r>
            <a:endParaRPr/>
          </a:p>
        </p:txBody>
      </p:sp>
      <p:sp>
        <p:nvSpPr>
          <p:cNvPr id="299" name="Google Shape;299;p27"/>
          <p:cNvSpPr/>
          <p:nvPr/>
        </p:nvSpPr>
        <p:spPr>
          <a:xfrm>
            <a:off x="571500" y="571500"/>
            <a:ext cx="76200" cy="47997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7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05" name="Google Shape;30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06" name="Google Shape;30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880145"/>
            <a:ext cx="5286375" cy="39585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07" name="Google Shape;307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4125" y="1880145"/>
            <a:ext cx="5286375" cy="395853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8"/>
          <p:cNvSpPr txBox="1"/>
          <p:nvPr/>
        </p:nvSpPr>
        <p:spPr>
          <a:xfrm>
            <a:off x="962025" y="2270670"/>
            <a:ext cx="4730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Ocena wartości pracownika</a:t>
            </a:r>
            <a:endParaRPr/>
          </a:p>
        </p:txBody>
      </p:sp>
      <p:sp>
        <p:nvSpPr>
          <p:cNvPr id="309" name="Google Shape;309;p28"/>
          <p:cNvSpPr txBox="1"/>
          <p:nvPr/>
        </p:nvSpPr>
        <p:spPr>
          <a:xfrm>
            <a:off x="962025" y="2781151"/>
            <a:ext cx="4505325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Ocena wartości pracy ma się opierać na: umiejętności, wysiłek, zakres odpowiedzialności i warunki pracy.</a:t>
            </a:r>
            <a:endParaRPr/>
          </a:p>
        </p:txBody>
      </p:sp>
      <p:sp>
        <p:nvSpPr>
          <p:cNvPr id="310" name="Google Shape;310;p28"/>
          <p:cNvSpPr txBox="1"/>
          <p:nvPr/>
        </p:nvSpPr>
        <p:spPr>
          <a:xfrm>
            <a:off x="6724650" y="2270670"/>
            <a:ext cx="4730591" cy="319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Baza danych</a:t>
            </a:r>
            <a:endParaRPr/>
          </a:p>
        </p:txBody>
      </p:sp>
      <p:sp>
        <p:nvSpPr>
          <p:cNvPr id="311" name="Google Shape;311;p28"/>
          <p:cNvSpPr txBox="1"/>
          <p:nvPr/>
        </p:nvSpPr>
        <p:spPr>
          <a:xfrm>
            <a:off x="6724650" y="2781151"/>
            <a:ext cx="45053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zebranie bazy wiarygodnych danych – weryfikacja stanowiska danego pracownika oraz jego wynagrodzenia (ujednolicenie rozbieżności w nazwach stanowisk),</a:t>
            </a:r>
            <a:endParaRPr/>
          </a:p>
        </p:txBody>
      </p:sp>
      <p:sp>
        <p:nvSpPr>
          <p:cNvPr id="312" name="Google Shape;312;p28"/>
          <p:cNvSpPr txBox="1"/>
          <p:nvPr/>
        </p:nvSpPr>
        <p:spPr>
          <a:xfrm>
            <a:off x="6724650" y="4114651"/>
            <a:ext cx="45053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zebranie danych o wynagrodzeniach (nie tylko wynagrodzenia zasadnicze, ale także otrzymywane zmienne składniki wynagrodzenia i takie wynagrodzenia, jak: premie i nagrody),</a:t>
            </a:r>
            <a:endParaRPr/>
          </a:p>
        </p:txBody>
      </p:sp>
      <p:sp>
        <p:nvSpPr>
          <p:cNvPr id="313" name="Google Shape;313;p28"/>
          <p:cNvSpPr txBox="1"/>
          <p:nvPr/>
        </p:nvSpPr>
        <p:spPr>
          <a:xfrm>
            <a:off x="762000" y="571500"/>
            <a:ext cx="11401425" cy="479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Weryfikacja struktury – Część 1/2</a:t>
            </a:r>
            <a:endParaRPr/>
          </a:p>
        </p:txBody>
      </p:sp>
      <p:sp>
        <p:nvSpPr>
          <p:cNvPr id="314" name="Google Shape;314;p28"/>
          <p:cNvSpPr/>
          <p:nvPr/>
        </p:nvSpPr>
        <p:spPr>
          <a:xfrm>
            <a:off x="571500" y="571500"/>
            <a:ext cx="76200" cy="47997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20" name="Google Shape;32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9"/>
          <p:cNvSpPr txBox="1"/>
          <p:nvPr/>
        </p:nvSpPr>
        <p:spPr>
          <a:xfrm>
            <a:off x="1000125" y="3006923"/>
            <a:ext cx="10620375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zwrócenie uwagi na różnice w wynagrodzeniach wynikające z uwagi na płeć, wiek i inne kryteria oraz różnice na równorzędnych stanowiskach (aktualizacja zakresów obowiązków),</a:t>
            </a:r>
            <a:endParaRPr/>
          </a:p>
        </p:txBody>
      </p:sp>
      <p:sp>
        <p:nvSpPr>
          <p:cNvPr id="322" name="Google Shape;322;p29"/>
          <p:cNvSpPr txBox="1"/>
          <p:nvPr/>
        </p:nvSpPr>
        <p:spPr>
          <a:xfrm>
            <a:off x="1000125" y="3816548"/>
            <a:ext cx="10620375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dostosowanie regulaminów wynagradzania i pracy do obowiązującej praktyki,</a:t>
            </a:r>
            <a:endParaRPr/>
          </a:p>
        </p:txBody>
      </p:sp>
      <p:sp>
        <p:nvSpPr>
          <p:cNvPr id="323" name="Google Shape;323;p29"/>
          <p:cNvSpPr txBox="1"/>
          <p:nvPr/>
        </p:nvSpPr>
        <p:spPr>
          <a:xfrm>
            <a:off x="1000125" y="4340423"/>
            <a:ext cx="10620375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edukacja kadry menedżerskiej, która budżetuje nowe stanowiska i decyduje o podwyżkach.</a:t>
            </a:r>
            <a:endParaRPr/>
          </a:p>
        </p:txBody>
      </p:sp>
      <p:pic>
        <p:nvPicPr>
          <p:cNvPr descr="image.png" id="324" name="Google Shape;32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3045023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25" name="Google Shape;325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3854648"/>
            <a:ext cx="2571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26" name="Google Shape;326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4378523"/>
            <a:ext cx="20002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9"/>
          <p:cNvSpPr txBox="1"/>
          <p:nvPr/>
        </p:nvSpPr>
        <p:spPr>
          <a:xfrm>
            <a:off x="762000" y="571500"/>
            <a:ext cx="11401425" cy="479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Weryfikacja struktury – Część 2/2</a:t>
            </a:r>
            <a:endParaRPr/>
          </a:p>
        </p:txBody>
      </p:sp>
      <p:sp>
        <p:nvSpPr>
          <p:cNvPr id="328" name="Google Shape;328;p29"/>
          <p:cNvSpPr/>
          <p:nvPr/>
        </p:nvSpPr>
        <p:spPr>
          <a:xfrm>
            <a:off x="571500" y="571500"/>
            <a:ext cx="76200" cy="47997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9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34" name="Google Shape;33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35" name="Google Shape;33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2383035"/>
            <a:ext cx="5286375" cy="29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0"/>
          <p:cNvSpPr txBox="1"/>
          <p:nvPr/>
        </p:nvSpPr>
        <p:spPr>
          <a:xfrm>
            <a:off x="571500" y="2573535"/>
            <a:ext cx="5286375" cy="257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Ryzyko wystąpienia nieuzasadnionych różnic w wynagrodzeniach pracowników płci żeńskiej i męskiej w przypadku wypłacania premii uznaniowych istotnie wzrasta. Świadczenia te nie są oparte na obiektywnych kryteriach, a więc nie będzie można uzasadnić różnic ani dostępności tych świadczeń, ani ich wysokości. Uznanie jest kryterium subiektywnym, nie będziemy tym samym w stanie wyjaśnić, dlaczego przyznajemy premię wybranym pracownikom, ani uzasadnić różnic w wysokości przyznawanych świadczeń.</a:t>
            </a:r>
            <a:endParaRPr/>
          </a:p>
        </p:txBody>
      </p:sp>
      <p:sp>
        <p:nvSpPr>
          <p:cNvPr id="337" name="Google Shape;337;p30"/>
          <p:cNvSpPr txBox="1"/>
          <p:nvPr/>
        </p:nvSpPr>
        <p:spPr>
          <a:xfrm>
            <a:off x="6334125" y="2573535"/>
            <a:ext cx="5286375" cy="2000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Dyrektywa wymaga, aby różnice średniego poziomu wynagrodzenia między pracownikami płci męskiej i żeńskiej nie wynosiły co najmniej 5 % w którejkolwiek kategorii pracowników. Luka placowa powyżej 5% będzie wymagała uzasadnienia jej istnienia obiektywnymi, neutralnymi pod względem płci kryteriami, albo podjęcie skutecznych metod zaradczych w terminie 6 miesięcy od przekazania sprawozdania.</a:t>
            </a:r>
            <a:endParaRPr/>
          </a:p>
        </p:txBody>
      </p:sp>
      <p:sp>
        <p:nvSpPr>
          <p:cNvPr id="338" name="Google Shape;338;p30"/>
          <p:cNvSpPr txBox="1"/>
          <p:nvPr/>
        </p:nvSpPr>
        <p:spPr>
          <a:xfrm>
            <a:off x="762000" y="571500"/>
            <a:ext cx="11401425" cy="479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Ryzyko uznaniowości i próg 5%</a:t>
            </a:r>
            <a:endParaRPr/>
          </a:p>
        </p:txBody>
      </p:sp>
      <p:sp>
        <p:nvSpPr>
          <p:cNvPr id="339" name="Google Shape;339;p30"/>
          <p:cNvSpPr/>
          <p:nvPr/>
        </p:nvSpPr>
        <p:spPr>
          <a:xfrm>
            <a:off x="571500" y="571500"/>
            <a:ext cx="76200" cy="47997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30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45" name="Google Shape;34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31"/>
          <p:cNvSpPr txBox="1"/>
          <p:nvPr/>
        </p:nvSpPr>
        <p:spPr>
          <a:xfrm>
            <a:off x="571500" y="2478285"/>
            <a:ext cx="11049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Zakres od 04.12.2025 r.</a:t>
            </a: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Nowy przepis 18 (3ca) – osoba ubiegająca się o zatrudnienie na danym stanowisku ma otrzymać od pracodawcy informację o:</a:t>
            </a:r>
            <a:endParaRPr/>
          </a:p>
        </p:txBody>
      </p:sp>
      <p:sp>
        <p:nvSpPr>
          <p:cNvPr id="347" name="Google Shape;347;p31"/>
          <p:cNvSpPr txBox="1"/>
          <p:nvPr/>
        </p:nvSpPr>
        <p:spPr>
          <a:xfrm>
            <a:off x="1000125" y="3240285"/>
            <a:ext cx="106203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Wynagrodzeniu, o którym mowa w art. 18(3c) par. 2 k. p. (wszystkie składniki wynagrodzenia bez względu na ich nazwę i charakter) jego początkowej wysokości lub jego przedziale, opartym na obiektywnych, neutralnych kryteriach, w szczególności pod względem płci oraz</a:t>
            </a:r>
            <a:endParaRPr/>
          </a:p>
        </p:txBody>
      </p:sp>
      <p:sp>
        <p:nvSpPr>
          <p:cNvPr id="348" name="Google Shape;348;p31"/>
          <p:cNvSpPr txBox="1"/>
          <p:nvPr/>
        </p:nvSpPr>
        <p:spPr>
          <a:xfrm>
            <a:off x="1000125" y="4335660"/>
            <a:ext cx="106203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Odpowiednich postanowieniach u. z. p. lub regulaminu wynagradzania (wykonanie tego ma nastąpić poprzez przekazanie kandydatom do pracy odpowiednich fragmentów/wyciągów ze wskazanych aktów obejmujących postanowienia z zakresu wynagrodzeń)</a:t>
            </a:r>
            <a:endParaRPr/>
          </a:p>
        </p:txBody>
      </p:sp>
      <p:pic>
        <p:nvPicPr>
          <p:cNvPr descr="image.png" id="349" name="Google Shape;349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3278385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50" name="Google Shape;350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4373760"/>
            <a:ext cx="20002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1"/>
          <p:cNvSpPr txBox="1"/>
          <p:nvPr/>
        </p:nvSpPr>
        <p:spPr>
          <a:xfrm>
            <a:off x="762000" y="571500"/>
            <a:ext cx="11401425" cy="479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Informacje dla kandydata – Art. 18(3ca)</a:t>
            </a:r>
            <a:endParaRPr/>
          </a:p>
        </p:txBody>
      </p:sp>
      <p:sp>
        <p:nvSpPr>
          <p:cNvPr id="352" name="Google Shape;352;p31"/>
          <p:cNvSpPr/>
          <p:nvPr/>
        </p:nvSpPr>
        <p:spPr>
          <a:xfrm>
            <a:off x="571500" y="571500"/>
            <a:ext cx="76200" cy="47997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3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5" name="Google Shape;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6" name="Google Shape;9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114550"/>
            <a:ext cx="3524250" cy="1890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7" name="Google Shape;9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3875" y="2114550"/>
            <a:ext cx="3524250" cy="1890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8" name="Google Shape;9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6250" y="2114550"/>
            <a:ext cx="3524250" cy="1890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9" name="Google Shape;9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4243387"/>
            <a:ext cx="3524250" cy="1890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0" name="Google Shape;10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3875" y="4243387"/>
            <a:ext cx="3524250" cy="1890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1" name="Google Shape;10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96250" y="4243387"/>
            <a:ext cx="3524250" cy="189071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866775" y="3028950"/>
            <a:ext cx="29337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25" u="none" cap="none" strike="noStrik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Interpretacje indywidualne GIP, ustalanie stosunku pracy oraz nowe zasady odpowiedzialności wykroczeniowej.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4629150" y="3028950"/>
            <a:ext cx="29337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25" u="none" cap="none" strike="noStrik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Wdrożenie dyrektywy UE, sprawozdawczość luki płacowej (LP) oraz transparentność w procesach rekrutacyjnych.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8391525" y="3067050"/>
            <a:ext cx="29337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25" u="none" cap="none" strike="noStrik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Nowa definicja prawna, uporczywość nękania, pojęcie „ofiary rozsądnej” oraz system zadośćuczynień i odszkodowań.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866775" y="5157787"/>
            <a:ext cx="29337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25" u="none" cap="none" strike="noStrik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Rewolucja w ustalaniu stażu pracy: wliczanie okresów prowadzenia działalności (JDG), umów zlecenia i pracy za granicą.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4629150" y="5157787"/>
            <a:ext cx="29337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25" u="none" cap="none" strike="noStrik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Postać elektroniczna dokumentacji, szkolenia wliczane do czasu pracy oraz perspektywa 4-dniowego tygodnia pracy.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8391525" y="5195887"/>
            <a:ext cx="29337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25" u="none" cap="none" strike="noStrike">
                <a:solidFill>
                  <a:srgbClr val="CBD5E1"/>
                </a:solidFill>
                <a:latin typeface="Urbanist"/>
                <a:ea typeface="Urbanist"/>
                <a:cs typeface="Urbanist"/>
                <a:sym typeface="Urbanist"/>
              </a:rPr>
              <a:t>Granice krytyki w sieci, ochrona dóbr osobistych, zmiany w ZFŚS oraz nowe okresy zasiłkowe.</a:t>
            </a:r>
            <a:endParaRPr/>
          </a:p>
        </p:txBody>
      </p:sp>
      <p:pic>
        <p:nvPicPr>
          <p:cNvPr descr="image.png" id="108" name="Google Shape;108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6775" y="2409825"/>
            <a:ext cx="476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/>
          <p:nvPr/>
        </p:nvSpPr>
        <p:spPr>
          <a:xfrm>
            <a:off x="1485900" y="2519362"/>
            <a:ext cx="19701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Reformy</a:t>
            </a:r>
            <a:r>
              <a:rPr b="1" lang="en-US" sz="165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 k</a:t>
            </a:r>
            <a:r>
              <a:rPr b="1" i="0" lang="en-US" sz="165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ontroli PIP</a:t>
            </a:r>
            <a:endParaRPr/>
          </a:p>
        </p:txBody>
      </p:sp>
      <p:pic>
        <p:nvPicPr>
          <p:cNvPr descr="image.png" id="110" name="Google Shape;110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29150" y="2409825"/>
            <a:ext cx="476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/>
        </p:nvSpPr>
        <p:spPr>
          <a:xfrm>
            <a:off x="5248275" y="2519362"/>
            <a:ext cx="23004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Jawność </a:t>
            </a:r>
            <a:r>
              <a:rPr b="1" lang="en-US" sz="165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w</a:t>
            </a:r>
            <a:r>
              <a:rPr b="1" i="0" lang="en-US" sz="165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ynagrodzeń</a:t>
            </a:r>
            <a:endParaRPr/>
          </a:p>
        </p:txBody>
      </p:sp>
      <p:pic>
        <p:nvPicPr>
          <p:cNvPr descr="image.png" id="112" name="Google Shape;112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91525" y="2428875"/>
            <a:ext cx="428029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/>
          <p:nvPr/>
        </p:nvSpPr>
        <p:spPr>
          <a:xfrm>
            <a:off x="8962429" y="2409825"/>
            <a:ext cx="2481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Ochrona </a:t>
            </a:r>
            <a:r>
              <a:rPr b="1" lang="en-US" sz="165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p</a:t>
            </a:r>
            <a:r>
              <a:rPr b="1" i="0" lang="en-US" sz="165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rzed </a:t>
            </a:r>
            <a:r>
              <a:rPr b="1" lang="en-US" sz="165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m</a:t>
            </a:r>
            <a:r>
              <a:rPr b="1" i="0" lang="en-US" sz="165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obbingiem</a:t>
            </a:r>
            <a:endParaRPr/>
          </a:p>
        </p:txBody>
      </p:sp>
      <p:pic>
        <p:nvPicPr>
          <p:cNvPr descr="image.png" id="114" name="Google Shape;114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66775" y="4538662"/>
            <a:ext cx="476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/>
        </p:nvSpPr>
        <p:spPr>
          <a:xfrm>
            <a:off x="1485900" y="4648200"/>
            <a:ext cx="16902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Ustawa </a:t>
            </a:r>
            <a:r>
              <a:rPr b="1" lang="en-US" sz="165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s</a:t>
            </a:r>
            <a:r>
              <a:rPr b="1" i="0" lang="en-US" sz="165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tażowa</a:t>
            </a:r>
            <a:endParaRPr/>
          </a:p>
        </p:txBody>
      </p:sp>
      <p:pic>
        <p:nvPicPr>
          <p:cNvPr descr="image.png" id="116" name="Google Shape;116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29150" y="4538662"/>
            <a:ext cx="476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4"/>
          <p:cNvSpPr txBox="1"/>
          <p:nvPr/>
        </p:nvSpPr>
        <p:spPr>
          <a:xfrm>
            <a:off x="5248275" y="4648200"/>
            <a:ext cx="23304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Cyfryzacja i </a:t>
            </a:r>
            <a:r>
              <a:rPr b="1" lang="en-US" sz="165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c</a:t>
            </a:r>
            <a:r>
              <a:rPr b="1" i="0" lang="en-US" sz="165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zas </a:t>
            </a:r>
            <a:r>
              <a:rPr b="1" lang="en-US" sz="165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p</a:t>
            </a:r>
            <a:r>
              <a:rPr b="1" i="0" lang="en-US" sz="165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racy</a:t>
            </a:r>
            <a:endParaRPr/>
          </a:p>
        </p:txBody>
      </p:sp>
      <p:pic>
        <p:nvPicPr>
          <p:cNvPr descr="image.png" id="118" name="Google Shape;118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391525" y="4557712"/>
            <a:ext cx="42788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4"/>
          <p:cNvSpPr txBox="1"/>
          <p:nvPr/>
        </p:nvSpPr>
        <p:spPr>
          <a:xfrm>
            <a:off x="8962280" y="4538662"/>
            <a:ext cx="24810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Orzecznictwo</a:t>
            </a:r>
            <a:endParaRPr/>
          </a:p>
        </p:txBody>
      </p:sp>
      <p:pic>
        <p:nvPicPr>
          <p:cNvPr descr="image.png" id="120" name="Google Shape;120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90600" y="2533650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1" name="Google Shape;121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738687" y="2533650"/>
            <a:ext cx="25717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2" name="Google Shape;122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462664" y="2552700"/>
            <a:ext cx="2857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3" name="Google Shape;123;p1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90600" y="4662487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4" name="Google Shape;124;p1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724400" y="4662487"/>
            <a:ext cx="28575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5" name="Google Shape;125;p1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462516" y="4681537"/>
            <a:ext cx="28575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4"/>
          <p:cNvSpPr txBox="1"/>
          <p:nvPr/>
        </p:nvSpPr>
        <p:spPr>
          <a:xfrm>
            <a:off x="571500" y="571500"/>
            <a:ext cx="11601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PLAN PREZENTACJI</a:t>
            </a:r>
            <a:endParaRPr/>
          </a:p>
        </p:txBody>
      </p:sp>
      <p:sp>
        <p:nvSpPr>
          <p:cNvPr id="127" name="Google Shape;127;p14"/>
          <p:cNvSpPr txBox="1"/>
          <p:nvPr/>
        </p:nvSpPr>
        <p:spPr>
          <a:xfrm>
            <a:off x="571500" y="1257300"/>
            <a:ext cx="11049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2DD4BF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Kluczowe zmiany w Prawie Pracy 2025 – 2027</a:t>
            </a:r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571500" y="1485900"/>
            <a:ext cx="7048500" cy="9600"/>
          </a:xfrm>
          <a:prstGeom prst="rect">
            <a:avLst/>
          </a:prstGeom>
          <a:solidFill>
            <a:srgbClr val="2DD4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4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58" name="Google Shape;35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59" name="Google Shape;359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689645"/>
            <a:ext cx="5286375" cy="43395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60" name="Google Shape;360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4125" y="1689645"/>
            <a:ext cx="5286375" cy="43395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61" name="Google Shape;361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24650" y="3924151"/>
            <a:ext cx="4505325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2"/>
          <p:cNvSpPr txBox="1"/>
          <p:nvPr/>
        </p:nvSpPr>
        <p:spPr>
          <a:xfrm>
            <a:off x="962025" y="2080170"/>
            <a:ext cx="4730591" cy="319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Jak wypełnić ten obowiązek?</a:t>
            </a:r>
            <a:endParaRPr/>
          </a:p>
        </p:txBody>
      </p:sp>
      <p:sp>
        <p:nvSpPr>
          <p:cNvPr id="363" name="Google Shape;363;p32"/>
          <p:cNvSpPr txBox="1"/>
          <p:nvPr/>
        </p:nvSpPr>
        <p:spPr>
          <a:xfrm>
            <a:off x="962025" y="2590651"/>
            <a:ext cx="4505325" cy="285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- w ogłoszeniu o naborze na stanowisko</a:t>
            </a:r>
            <a:endParaRPr/>
          </a:p>
        </p:txBody>
      </p:sp>
      <p:sp>
        <p:nvSpPr>
          <p:cNvPr id="364" name="Google Shape;364;p32"/>
          <p:cNvSpPr txBox="1"/>
          <p:nvPr/>
        </p:nvSpPr>
        <p:spPr>
          <a:xfrm>
            <a:off x="962025" y="3066901"/>
            <a:ext cx="4505325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- przed rozmową kwalifikacyjną / nie ogłosił naboru/ nie przekazał</a:t>
            </a:r>
            <a:endParaRPr/>
          </a:p>
        </p:txBody>
      </p:sp>
      <p:sp>
        <p:nvSpPr>
          <p:cNvPr id="365" name="Google Shape;365;p32"/>
          <p:cNvSpPr txBox="1"/>
          <p:nvPr/>
        </p:nvSpPr>
        <p:spPr>
          <a:xfrm>
            <a:off x="962025" y="3828901"/>
            <a:ext cx="4505325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- przed nawiązaniem stosunku pracy / nie ogłosił naboru / nie przekazał</a:t>
            </a:r>
            <a:endParaRPr/>
          </a:p>
        </p:txBody>
      </p:sp>
      <p:sp>
        <p:nvSpPr>
          <p:cNvPr id="366" name="Google Shape;366;p32"/>
          <p:cNvSpPr txBox="1"/>
          <p:nvPr/>
        </p:nvSpPr>
        <p:spPr>
          <a:xfrm>
            <a:off x="962025" y="4590901"/>
            <a:ext cx="4505325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Aby kandydat miał możliwość świadomego udziału w procesie rekrutacyjnym należy mu podać wynagrodzenie w postaci konkretnej kwoty.</a:t>
            </a:r>
            <a:endParaRPr/>
          </a:p>
        </p:txBody>
      </p:sp>
      <p:sp>
        <p:nvSpPr>
          <p:cNvPr id="367" name="Google Shape;367;p32"/>
          <p:cNvSpPr txBox="1"/>
          <p:nvPr/>
        </p:nvSpPr>
        <p:spPr>
          <a:xfrm>
            <a:off x="6724650" y="2080170"/>
            <a:ext cx="4730591" cy="319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Neutralność stanowisk</a:t>
            </a:r>
            <a:endParaRPr/>
          </a:p>
        </p:txBody>
      </p:sp>
      <p:sp>
        <p:nvSpPr>
          <p:cNvPr id="368" name="Google Shape;368;p32"/>
          <p:cNvSpPr txBox="1"/>
          <p:nvPr/>
        </p:nvSpPr>
        <p:spPr>
          <a:xfrm>
            <a:off x="6724650" y="2590651"/>
            <a:ext cx="450532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„szukamy młodej, bezpruderyjnej kobiety do biura” nieco tracą na atrakcyjności, obecnie musi być neutralność pod względem płci – oznaczanie stanowisk K/M (np. tokarz K/M)</a:t>
            </a:r>
            <a:endParaRPr/>
          </a:p>
        </p:txBody>
      </p:sp>
      <p:pic>
        <p:nvPicPr>
          <p:cNvPr descr="image.png" id="369" name="Google Shape;369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24650" y="3924151"/>
            <a:ext cx="4505325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32"/>
          <p:cNvSpPr txBox="1"/>
          <p:nvPr/>
        </p:nvSpPr>
        <p:spPr>
          <a:xfrm>
            <a:off x="762000" y="571500"/>
            <a:ext cx="11401425" cy="479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Realizacja obowiązków i neutralność</a:t>
            </a:r>
            <a:endParaRPr/>
          </a:p>
        </p:txBody>
      </p:sp>
      <p:sp>
        <p:nvSpPr>
          <p:cNvPr id="371" name="Google Shape;371;p32"/>
          <p:cNvSpPr/>
          <p:nvPr/>
        </p:nvSpPr>
        <p:spPr>
          <a:xfrm>
            <a:off x="571500" y="571500"/>
            <a:ext cx="76200" cy="47997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32"/>
          <p:cNvSpPr txBox="1"/>
          <p:nvPr/>
        </p:nvSpPr>
        <p:spPr>
          <a:xfrm>
            <a:off x="1000125" y="6027888"/>
            <a:ext cx="106203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Zakaz pytań o zarobki:</a:t>
            </a: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Modyfikacja art., 22 (1) par. 1 pkt. 6 k. p. polega na tym, że pracodawca nie może żądać od osoby ubiegającej się o zatrudnienie podania informacji o wynagrodzeniu w obecnym miejscu pracy.</a:t>
            </a:r>
            <a:endParaRPr/>
          </a:p>
        </p:txBody>
      </p:sp>
      <p:sp>
        <p:nvSpPr>
          <p:cNvPr id="373" name="Google Shape;373;p32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78" name="Google Shape;37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79" name="Google Shape;37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418519"/>
            <a:ext cx="5286375" cy="29107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80" name="Google Shape;380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4125" y="2404020"/>
            <a:ext cx="5286375" cy="291078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3"/>
          <p:cNvSpPr txBox="1"/>
          <p:nvPr/>
        </p:nvSpPr>
        <p:spPr>
          <a:xfrm>
            <a:off x="962025" y="2794545"/>
            <a:ext cx="4730591" cy="319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Nękanie</a:t>
            </a:r>
            <a:endParaRPr/>
          </a:p>
        </p:txBody>
      </p:sp>
      <p:sp>
        <p:nvSpPr>
          <p:cNvPr id="382" name="Google Shape;382;p33"/>
          <p:cNvSpPr txBox="1"/>
          <p:nvPr/>
        </p:nvSpPr>
        <p:spPr>
          <a:xfrm>
            <a:off x="962025" y="3305026"/>
            <a:ext cx="4505325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Nękanie oznacza: trapienie, niepokojenie kogoś, niedawanie chwili spokoju, ale też ustawiczne dręczenie, wyrządzanie komuś przykrości.</a:t>
            </a:r>
            <a:endParaRPr/>
          </a:p>
        </p:txBody>
      </p:sp>
      <p:sp>
        <p:nvSpPr>
          <p:cNvPr id="383" name="Google Shape;383;p33"/>
          <p:cNvSpPr txBox="1"/>
          <p:nvPr/>
        </p:nvSpPr>
        <p:spPr>
          <a:xfrm>
            <a:off x="6724650" y="2794545"/>
            <a:ext cx="4730591" cy="319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Zastraszanie</a:t>
            </a:r>
            <a:endParaRPr/>
          </a:p>
        </p:txBody>
      </p:sp>
      <p:sp>
        <p:nvSpPr>
          <p:cNvPr id="384" name="Google Shape;384;p33"/>
          <p:cNvSpPr txBox="1"/>
          <p:nvPr/>
        </p:nvSpPr>
        <p:spPr>
          <a:xfrm>
            <a:off x="6724650" y="3305026"/>
            <a:ext cx="4505325" cy="142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Zastraszanie natomiast to: wywoływanie w kimś uczucia ciągłego, silnego zagrożenia. Wywoływanie w pracowniku wrażenia, że zostanie zwolniony, pozbawiony premii, przeniesiony do innego działu lub oddziału firmy.</a:t>
            </a:r>
            <a:endParaRPr/>
          </a:p>
        </p:txBody>
      </p:sp>
      <p:sp>
        <p:nvSpPr>
          <p:cNvPr id="385" name="Google Shape;385;p33"/>
          <p:cNvSpPr txBox="1"/>
          <p:nvPr/>
        </p:nvSpPr>
        <p:spPr>
          <a:xfrm>
            <a:off x="762000" y="571500"/>
            <a:ext cx="11401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Definicje mobbingu </a:t>
            </a:r>
            <a:endParaRPr/>
          </a:p>
        </p:txBody>
      </p:sp>
      <p:sp>
        <p:nvSpPr>
          <p:cNvPr id="386" name="Google Shape;386;p33"/>
          <p:cNvSpPr/>
          <p:nvPr/>
        </p:nvSpPr>
        <p:spPr>
          <a:xfrm>
            <a:off x="571500" y="571500"/>
            <a:ext cx="76200" cy="47997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3"/>
          <p:cNvSpPr txBox="1"/>
          <p:nvPr/>
        </p:nvSpPr>
        <p:spPr>
          <a:xfrm>
            <a:off x="666650" y="1356907"/>
            <a:ext cx="10953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Nowa definicja mobbingu:</a:t>
            </a: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Podstawową cechą ma być uporczywe nękanie pracownika. Nowa definicja zakłada uniezależnienie stwierdzenia istnienia mobbingu od intencjonalności działania sprawcy lub wystąpienia określonego skutku, a także wyklucza zachowania incydentalne i jednorazowe.</a:t>
            </a:r>
            <a:endParaRPr/>
          </a:p>
        </p:txBody>
      </p:sp>
      <p:sp>
        <p:nvSpPr>
          <p:cNvPr id="388" name="Google Shape;388;p33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93" name="Google Shape;39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4"/>
          <p:cNvSpPr txBox="1"/>
          <p:nvPr/>
        </p:nvSpPr>
        <p:spPr>
          <a:xfrm>
            <a:off x="1315402" y="2324992"/>
            <a:ext cx="9561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NOWA DEFINICJA MOBBINGU (CD)</a:t>
            </a:r>
            <a:endParaRPr/>
          </a:p>
        </p:txBody>
      </p:sp>
      <p:sp>
        <p:nvSpPr>
          <p:cNvPr id="395" name="Google Shape;395;p34"/>
          <p:cNvSpPr/>
          <p:nvPr/>
        </p:nvSpPr>
        <p:spPr>
          <a:xfrm>
            <a:off x="5524500" y="3515617"/>
            <a:ext cx="1143000" cy="38100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34"/>
          <p:cNvSpPr txBox="1"/>
          <p:nvPr/>
        </p:nvSpPr>
        <p:spPr>
          <a:xfrm>
            <a:off x="2466975" y="3972817"/>
            <a:ext cx="72582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Szczegółowa analiza pojęć: uporczywość, ofiara rozsądna i granice krytyki</a:t>
            </a:r>
            <a:endParaRPr/>
          </a:p>
        </p:txBody>
      </p:sp>
      <p:sp>
        <p:nvSpPr>
          <p:cNvPr id="397" name="Google Shape;397;p34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402" name="Google Shape;40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03" name="Google Shape;403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750" y="1352550"/>
            <a:ext cx="5238750" cy="23952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04" name="Google Shape;404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0" y="1352550"/>
            <a:ext cx="5238750" cy="2395239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35"/>
          <p:cNvSpPr txBox="1"/>
          <p:nvPr/>
        </p:nvSpPr>
        <p:spPr>
          <a:xfrm>
            <a:off x="666750" y="476250"/>
            <a:ext cx="11401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POJĘCIA KLUCZOWE: UPORCZYWOŚĆ I OFIARA ROZSĄDNA</a:t>
            </a:r>
            <a:endParaRPr/>
          </a:p>
        </p:txBody>
      </p:sp>
      <p:sp>
        <p:nvSpPr>
          <p:cNvPr id="406" name="Google Shape;406;p35"/>
          <p:cNvSpPr/>
          <p:nvPr/>
        </p:nvSpPr>
        <p:spPr>
          <a:xfrm>
            <a:off x="666750" y="1104900"/>
            <a:ext cx="10858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35"/>
          <p:cNvSpPr/>
          <p:nvPr/>
        </p:nvSpPr>
        <p:spPr>
          <a:xfrm>
            <a:off x="666750" y="3890664"/>
            <a:ext cx="10858500" cy="743100"/>
          </a:xfrm>
          <a:prstGeom prst="rect">
            <a:avLst/>
          </a:prstGeom>
          <a:solidFill>
            <a:srgbClr val="EFF6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35"/>
          <p:cNvSpPr txBox="1"/>
          <p:nvPr/>
        </p:nvSpPr>
        <p:spPr>
          <a:xfrm>
            <a:off x="857250" y="4081164"/>
            <a:ext cx="1047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Koncepcja "ofiary rozsądnej" służy obiektywizacji oceny zdarzeń, chroniąc pracodawcę przed roszczeniami wynikającymi z subiektywnych, nadmiernych reakcji emocjonalnych. </a:t>
            </a:r>
            <a:endParaRPr/>
          </a:p>
        </p:txBody>
      </p:sp>
      <p:sp>
        <p:nvSpPr>
          <p:cNvPr id="409" name="Google Shape;409;p35"/>
          <p:cNvSpPr/>
          <p:nvPr/>
        </p:nvSpPr>
        <p:spPr>
          <a:xfrm>
            <a:off x="666750" y="3890664"/>
            <a:ext cx="47700" cy="743100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35"/>
          <p:cNvSpPr txBox="1"/>
          <p:nvPr/>
        </p:nvSpPr>
        <p:spPr>
          <a:xfrm>
            <a:off x="914400" y="1600200"/>
            <a:ext cx="4980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Uporczywość zachowania</a:t>
            </a:r>
            <a:endParaRPr/>
          </a:p>
        </p:txBody>
      </p:sp>
      <p:sp>
        <p:nvSpPr>
          <p:cNvPr id="411" name="Google Shape;411;p35"/>
          <p:cNvSpPr txBox="1"/>
          <p:nvPr/>
        </p:nvSpPr>
        <p:spPr>
          <a:xfrm>
            <a:off x="914400" y="2085975"/>
            <a:ext cx="4743600" cy="14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Uporczywość oznacza rozciągnięte w czasie, stale powtarzalne i nieuchronnie (z punktu widzenia ofiary) zachowania, które są uciążliwe i mają charakter ciągły. Według projektu uporczywość nękania ma polegać na tym, że jest ono powtarzalne, nawracające lub stałe.</a:t>
            </a:r>
            <a:endParaRPr/>
          </a:p>
        </p:txBody>
      </p:sp>
      <p:sp>
        <p:nvSpPr>
          <p:cNvPr id="412" name="Google Shape;412;p35"/>
          <p:cNvSpPr txBox="1"/>
          <p:nvPr/>
        </p:nvSpPr>
        <p:spPr>
          <a:xfrm>
            <a:off x="6534150" y="1600200"/>
            <a:ext cx="4980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Pojęcie „ofiary rozsądnej”</a:t>
            </a:r>
            <a:endParaRPr/>
          </a:p>
        </p:txBody>
      </p:sp>
      <p:sp>
        <p:nvSpPr>
          <p:cNvPr id="413" name="Google Shape;413;p35"/>
          <p:cNvSpPr txBox="1"/>
          <p:nvPr/>
        </p:nvSpPr>
        <p:spPr>
          <a:xfrm>
            <a:off x="6534150" y="2085975"/>
            <a:ext cx="4743600" cy="11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Pojęcie „ofiary rozsądnej” ma wyeliminować uznanie za mobbing działań, których taka ocena wynika z nadwrażliwości pracownika (osoby o subtelnej psychice). Odnosić się ma do osoby o przeciętnym poziomie wrażliwości.</a:t>
            </a:r>
            <a:endParaRPr/>
          </a:p>
        </p:txBody>
      </p:sp>
      <p:sp>
        <p:nvSpPr>
          <p:cNvPr id="414" name="Google Shape;414;p35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419" name="Google Shape;41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20" name="Google Shape;420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0" y="1352550"/>
            <a:ext cx="5238750" cy="219253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36"/>
          <p:cNvSpPr txBox="1"/>
          <p:nvPr/>
        </p:nvSpPr>
        <p:spPr>
          <a:xfrm>
            <a:off x="666750" y="476250"/>
            <a:ext cx="11401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IZOLACJA PRACOWNIKA A KRYTYCZNA OCENA PRACY</a:t>
            </a:r>
            <a:endParaRPr/>
          </a:p>
        </p:txBody>
      </p:sp>
      <p:sp>
        <p:nvSpPr>
          <p:cNvPr id="422" name="Google Shape;422;p36"/>
          <p:cNvSpPr/>
          <p:nvPr/>
        </p:nvSpPr>
        <p:spPr>
          <a:xfrm>
            <a:off x="666750" y="1104900"/>
            <a:ext cx="10858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36"/>
          <p:cNvSpPr txBox="1"/>
          <p:nvPr/>
        </p:nvSpPr>
        <p:spPr>
          <a:xfrm>
            <a:off x="666750" y="1524000"/>
            <a:ext cx="52389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Izolacja pracownika może być reakcją na naganne zachowanie pracownika w stosunku do swoich współpracowników.</a:t>
            </a:r>
            <a:endParaRPr/>
          </a:p>
        </p:txBody>
      </p:sp>
      <p:sp>
        <p:nvSpPr>
          <p:cNvPr id="424" name="Google Shape;424;p36"/>
          <p:cNvSpPr/>
          <p:nvPr/>
        </p:nvSpPr>
        <p:spPr>
          <a:xfrm>
            <a:off x="666750" y="2478285"/>
            <a:ext cx="5238900" cy="924000"/>
          </a:xfrm>
          <a:prstGeom prst="rect">
            <a:avLst/>
          </a:prstGeom>
          <a:solidFill>
            <a:srgbClr val="EFF6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36"/>
          <p:cNvSpPr txBox="1"/>
          <p:nvPr/>
        </p:nvSpPr>
        <p:spPr>
          <a:xfrm>
            <a:off x="857250" y="2668785"/>
            <a:ext cx="4857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Nie można mówić o mobbingu w przypadku krytycznej oceny pracy pracownika, jeżeli przełożony nie ma na celu poniżenia pracownika, ale jedynie zapewnienie realizacji planu lub prawidłowej organizacji pracy. </a:t>
            </a:r>
            <a:endParaRPr/>
          </a:p>
        </p:txBody>
      </p:sp>
      <p:sp>
        <p:nvSpPr>
          <p:cNvPr id="426" name="Google Shape;426;p36"/>
          <p:cNvSpPr/>
          <p:nvPr/>
        </p:nvSpPr>
        <p:spPr>
          <a:xfrm>
            <a:off x="666750" y="2478285"/>
            <a:ext cx="47700" cy="924000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36"/>
          <p:cNvSpPr txBox="1"/>
          <p:nvPr/>
        </p:nvSpPr>
        <p:spPr>
          <a:xfrm>
            <a:off x="6534150" y="1600200"/>
            <a:ext cx="4980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Słowna bierna agresja</a:t>
            </a:r>
            <a:endParaRPr/>
          </a:p>
        </p:txBody>
      </p:sp>
      <p:sp>
        <p:nvSpPr>
          <p:cNvPr id="428" name="Google Shape;428;p36"/>
          <p:cNvSpPr txBox="1"/>
          <p:nvPr/>
        </p:nvSpPr>
        <p:spPr>
          <a:xfrm>
            <a:off x="6534150" y="2085975"/>
            <a:ext cx="4743600" cy="11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Obecnie zjawiskiem jest tzw. słowna bierna agresja, która przybiera formę pozornie dobrych rad, sugestii dotyczących osoby pracownika, jego zachowania, wyglądu, stylu bycia, rzekomo nadmiernie emocjonalnych reakcji.</a:t>
            </a:r>
            <a:endParaRPr/>
          </a:p>
        </p:txBody>
      </p:sp>
      <p:sp>
        <p:nvSpPr>
          <p:cNvPr id="429" name="Google Shape;429;p36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434" name="Google Shape;43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35" name="Google Shape;43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750" y="2383035"/>
            <a:ext cx="5238750" cy="2146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36" name="Google Shape;436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0" y="2383035"/>
            <a:ext cx="5238750" cy="2146696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37"/>
          <p:cNvSpPr txBox="1"/>
          <p:nvPr/>
        </p:nvSpPr>
        <p:spPr>
          <a:xfrm>
            <a:off x="666750" y="476250"/>
            <a:ext cx="11401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ZADOŚĆUCZYNIENIE: PRZESŁANKI I CHARAKTER PRAWNY</a:t>
            </a:r>
            <a:endParaRPr/>
          </a:p>
        </p:txBody>
      </p:sp>
      <p:sp>
        <p:nvSpPr>
          <p:cNvPr id="438" name="Google Shape;438;p37"/>
          <p:cNvSpPr/>
          <p:nvPr/>
        </p:nvSpPr>
        <p:spPr>
          <a:xfrm>
            <a:off x="666750" y="1104900"/>
            <a:ext cx="10858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37"/>
          <p:cNvSpPr txBox="1"/>
          <p:nvPr/>
        </p:nvSpPr>
        <p:spPr>
          <a:xfrm>
            <a:off x="666750" y="1524000"/>
            <a:ext cx="108585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Zadośćuczynienie przysługuje za skutek mobbingu – rozstrój zdrowia w kategoriach medycznych, nie wystarczy wykazanie następstw w sferze psychicznej poszkodowanego, typu: uczucie smutku, przygnębienia, żalu i innych negatywnych emocji, czy też naruszenia dobra osobistego.</a:t>
            </a:r>
            <a:endParaRPr/>
          </a:p>
        </p:txBody>
      </p:sp>
      <p:sp>
        <p:nvSpPr>
          <p:cNvPr id="440" name="Google Shape;440;p37"/>
          <p:cNvSpPr txBox="1"/>
          <p:nvPr/>
        </p:nvSpPr>
        <p:spPr>
          <a:xfrm>
            <a:off x="914400" y="2630685"/>
            <a:ext cx="4980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Podstawa </a:t>
            </a:r>
            <a:r>
              <a:rPr b="1" lang="en-US" sz="1650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zadośćuczynienia </a:t>
            </a:r>
            <a:endParaRPr/>
          </a:p>
        </p:txBody>
      </p:sp>
      <p:sp>
        <p:nvSpPr>
          <p:cNvPr id="441" name="Google Shape;441;p37"/>
          <p:cNvSpPr txBox="1"/>
          <p:nvPr/>
        </p:nvSpPr>
        <p:spPr>
          <a:xfrm>
            <a:off x="914400" y="3116460"/>
            <a:ext cx="4743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Podstawą jest rozmiar cierpień ofiary mobbingu, czas ich trwania, oraz cierpienia, które wystąpią. Kompensacja nie może jednak prowadzić do wzbogacenia poszkodowanego.</a:t>
            </a:r>
            <a:endParaRPr/>
          </a:p>
        </p:txBody>
      </p:sp>
      <p:sp>
        <p:nvSpPr>
          <p:cNvPr id="442" name="Google Shape;442;p37"/>
          <p:cNvSpPr txBox="1"/>
          <p:nvPr/>
        </p:nvSpPr>
        <p:spPr>
          <a:xfrm>
            <a:off x="6534150" y="2630685"/>
            <a:ext cx="4980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Funkcja zadośćuczynienia</a:t>
            </a:r>
            <a:endParaRPr/>
          </a:p>
        </p:txBody>
      </p:sp>
      <p:sp>
        <p:nvSpPr>
          <p:cNvPr id="443" name="Google Shape;443;p37"/>
          <p:cNvSpPr txBox="1"/>
          <p:nvPr/>
        </p:nvSpPr>
        <p:spPr>
          <a:xfrm>
            <a:off x="6534150" y="3116460"/>
            <a:ext cx="4743600" cy="11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Zadośćuczynienie ma mieć charakter kompensacyjny, dlatego jego wysokość nie może stanowić zapłaty symbolicznej, lecz musi przedstawiać odczuwalną wartość. Ma mieć również wydźwięk odstraszający.</a:t>
            </a:r>
            <a:endParaRPr/>
          </a:p>
        </p:txBody>
      </p:sp>
      <p:sp>
        <p:nvSpPr>
          <p:cNvPr id="444" name="Google Shape;444;p37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449" name="Google Shape;44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38"/>
          <p:cNvSpPr txBox="1"/>
          <p:nvPr/>
        </p:nvSpPr>
        <p:spPr>
          <a:xfrm>
            <a:off x="666750" y="476250"/>
            <a:ext cx="11401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ODSZKODOWANIE I ZASADY OGÓLNE (K.P. I K.C.)</a:t>
            </a:r>
            <a:endParaRPr/>
          </a:p>
        </p:txBody>
      </p:sp>
      <p:sp>
        <p:nvSpPr>
          <p:cNvPr id="451" name="Google Shape;451;p38"/>
          <p:cNvSpPr/>
          <p:nvPr/>
        </p:nvSpPr>
        <p:spPr>
          <a:xfrm>
            <a:off x="666750" y="1104900"/>
            <a:ext cx="10858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38"/>
          <p:cNvSpPr/>
          <p:nvPr/>
        </p:nvSpPr>
        <p:spPr>
          <a:xfrm>
            <a:off x="666750" y="1495425"/>
            <a:ext cx="10858500" cy="838200"/>
          </a:xfrm>
          <a:prstGeom prst="rect">
            <a:avLst/>
          </a:prstGeom>
          <a:solidFill>
            <a:srgbClr val="EFF6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38"/>
          <p:cNvSpPr txBox="1"/>
          <p:nvPr/>
        </p:nvSpPr>
        <p:spPr>
          <a:xfrm>
            <a:off x="857250" y="1685925"/>
            <a:ext cx="10477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5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Pracownikowi w następstwie rozwiązania stosunku pracy wskutek mobbingu przysługuje odszkodowanie w wysokości stanowiącej równowartość minimalnego wynagrodzenia. </a:t>
            </a:r>
            <a:endParaRPr/>
          </a:p>
        </p:txBody>
      </p:sp>
      <p:sp>
        <p:nvSpPr>
          <p:cNvPr id="454" name="Google Shape;454;p38"/>
          <p:cNvSpPr/>
          <p:nvPr/>
        </p:nvSpPr>
        <p:spPr>
          <a:xfrm>
            <a:off x="666750" y="1495425"/>
            <a:ext cx="47700" cy="838200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38"/>
          <p:cNvSpPr txBox="1"/>
          <p:nvPr/>
        </p:nvSpPr>
        <p:spPr>
          <a:xfrm>
            <a:off x="666750" y="2667000"/>
            <a:ext cx="108585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Ponadto, musi dochodzić roszczeń odszkodowawczych z tytułu mobbingu na zasadach ogólnych, czyli na podstawie art. 415 i nast. k.c.</a:t>
            </a:r>
            <a:endParaRPr/>
          </a:p>
        </p:txBody>
      </p:sp>
      <p:sp>
        <p:nvSpPr>
          <p:cNvPr id="456" name="Google Shape;456;p3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461" name="Google Shape;46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39"/>
          <p:cNvSpPr txBox="1"/>
          <p:nvPr/>
        </p:nvSpPr>
        <p:spPr>
          <a:xfrm>
            <a:off x="666750" y="476250"/>
            <a:ext cx="11401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PROJEKTOWANE OBOWIĄZKI PRACODAWCY</a:t>
            </a:r>
            <a:endParaRPr/>
          </a:p>
        </p:txBody>
      </p:sp>
      <p:sp>
        <p:nvSpPr>
          <p:cNvPr id="463" name="Google Shape;463;p39"/>
          <p:cNvSpPr/>
          <p:nvPr/>
        </p:nvSpPr>
        <p:spPr>
          <a:xfrm>
            <a:off x="666750" y="1104900"/>
            <a:ext cx="10858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39"/>
          <p:cNvSpPr txBox="1"/>
          <p:nvPr/>
        </p:nvSpPr>
        <p:spPr>
          <a:xfrm>
            <a:off x="1000125" y="1504950"/>
            <a:ext cx="49053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Konieczność określenia zasad przeciwdziałania mobbingowi i dyskryminacji w regulaminie pracy.</a:t>
            </a:r>
            <a:endParaRPr/>
          </a:p>
        </p:txBody>
      </p:sp>
      <p:sp>
        <p:nvSpPr>
          <p:cNvPr id="465" name="Google Shape;465;p39"/>
          <p:cNvSpPr txBox="1"/>
          <p:nvPr/>
        </p:nvSpPr>
        <p:spPr>
          <a:xfrm>
            <a:off x="1000125" y="2116335"/>
            <a:ext cx="49053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Nałożenie na pracodawcę obowiązku stosowania działań prewencyjnych, wykrywania i reagowania na mobbing oraz wspieranie ofiar mobbingu.</a:t>
            </a:r>
            <a:endParaRPr/>
          </a:p>
        </p:txBody>
      </p:sp>
      <p:sp>
        <p:nvSpPr>
          <p:cNvPr id="466" name="Google Shape;466;p39"/>
          <p:cNvSpPr txBox="1"/>
          <p:nvPr/>
        </p:nvSpPr>
        <p:spPr>
          <a:xfrm>
            <a:off x="6619875" y="1504950"/>
            <a:ext cx="49053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Zwolnienie z odpowiedzialności cywilnoprawnej pracodawcy, jeżeli mobbing nie pochodził od przełożonego pracownika i zostały wdrożone odpowiednie działania prewencyjne.</a:t>
            </a:r>
            <a:endParaRPr/>
          </a:p>
        </p:txBody>
      </p:sp>
      <p:sp>
        <p:nvSpPr>
          <p:cNvPr id="467" name="Google Shape;467;p39"/>
          <p:cNvSpPr txBox="1"/>
          <p:nvPr/>
        </p:nvSpPr>
        <p:spPr>
          <a:xfrm>
            <a:off x="6619875" y="2364878"/>
            <a:ext cx="49053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Ustanowienie minimalnego progu wysokości zadośćuczynienia za stosowanie mobbingu wynoszącego sześć miesięcznych wynagrodzeń.</a:t>
            </a:r>
            <a:endParaRPr/>
          </a:p>
        </p:txBody>
      </p:sp>
      <p:pic>
        <p:nvPicPr>
          <p:cNvPr descr="image.png" id="468" name="Google Shape;468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750" y="1504950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69" name="Google Shape;469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750" y="2116335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70" name="Google Shape;470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0" y="1504950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71" name="Google Shape;471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0" y="2364878"/>
            <a:ext cx="11430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39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477" name="Google Shape;47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40"/>
          <p:cNvSpPr txBox="1"/>
          <p:nvPr/>
        </p:nvSpPr>
        <p:spPr>
          <a:xfrm>
            <a:off x="1565433" y="2324992"/>
            <a:ext cx="9061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CZTERODNIOWY TYDZIEŃ PRACY</a:t>
            </a:r>
            <a:endParaRPr/>
          </a:p>
        </p:txBody>
      </p:sp>
      <p:sp>
        <p:nvSpPr>
          <p:cNvPr id="479" name="Google Shape;479;p40"/>
          <p:cNvSpPr/>
          <p:nvPr/>
        </p:nvSpPr>
        <p:spPr>
          <a:xfrm>
            <a:off x="5524500" y="3515617"/>
            <a:ext cx="1143000" cy="38100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40"/>
          <p:cNvSpPr txBox="1"/>
          <p:nvPr/>
        </p:nvSpPr>
        <p:spPr>
          <a:xfrm>
            <a:off x="2986087" y="3972817"/>
            <a:ext cx="62199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Przegląd rozwiązań globalnych i aktualny stan prawny w Polsce</a:t>
            </a:r>
            <a:endParaRPr/>
          </a:p>
        </p:txBody>
      </p:sp>
      <p:sp>
        <p:nvSpPr>
          <p:cNvPr id="481" name="Google Shape;481;p40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486" name="Google Shape;48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87" name="Google Shape;487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750" y="1352550"/>
            <a:ext cx="5238750" cy="18981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88" name="Google Shape;48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0" y="1352550"/>
            <a:ext cx="5238750" cy="1898153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41"/>
          <p:cNvSpPr txBox="1"/>
          <p:nvPr/>
        </p:nvSpPr>
        <p:spPr>
          <a:xfrm>
            <a:off x="666750" y="476250"/>
            <a:ext cx="11401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DOŚWIADCZENIA MIĘDZYNARODOWE: ISLANDIA I BELGIA</a:t>
            </a:r>
            <a:endParaRPr/>
          </a:p>
        </p:txBody>
      </p:sp>
      <p:sp>
        <p:nvSpPr>
          <p:cNvPr id="490" name="Google Shape;490;p41"/>
          <p:cNvSpPr/>
          <p:nvPr/>
        </p:nvSpPr>
        <p:spPr>
          <a:xfrm>
            <a:off x="666750" y="1104900"/>
            <a:ext cx="10858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491" name="Google Shape;491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6750" y="3536453"/>
            <a:ext cx="108585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41"/>
          <p:cNvSpPr txBox="1"/>
          <p:nvPr/>
        </p:nvSpPr>
        <p:spPr>
          <a:xfrm>
            <a:off x="914400" y="1600200"/>
            <a:ext cx="4980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Islandia</a:t>
            </a:r>
            <a:endParaRPr/>
          </a:p>
        </p:txBody>
      </p:sp>
      <p:sp>
        <p:nvSpPr>
          <p:cNvPr id="493" name="Google Shape;493;p41"/>
          <p:cNvSpPr txBox="1"/>
          <p:nvPr/>
        </p:nvSpPr>
        <p:spPr>
          <a:xfrm>
            <a:off x="914400" y="2085975"/>
            <a:ext cx="47436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Pracownicy mogą dziś korzystać ze skróconego wymiaru czasu pracy na podstawie zawartych porozumień.</a:t>
            </a:r>
            <a:endParaRPr/>
          </a:p>
        </p:txBody>
      </p:sp>
      <p:sp>
        <p:nvSpPr>
          <p:cNvPr id="494" name="Google Shape;494;p41"/>
          <p:cNvSpPr txBox="1"/>
          <p:nvPr/>
        </p:nvSpPr>
        <p:spPr>
          <a:xfrm>
            <a:off x="6534150" y="1600200"/>
            <a:ext cx="4980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Belgia</a:t>
            </a:r>
            <a:endParaRPr/>
          </a:p>
        </p:txBody>
      </p:sp>
      <p:sp>
        <p:nvSpPr>
          <p:cNvPr id="495" name="Google Shape;495;p41"/>
          <p:cNvSpPr txBox="1"/>
          <p:nvPr/>
        </p:nvSpPr>
        <p:spPr>
          <a:xfrm>
            <a:off x="6534150" y="2085975"/>
            <a:ext cx="4743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Od 2022 r. możliwa jest praca w systemie 4/40, czyli 40 godzin w tygodniu po 10 godzin bez zmniejszenia liczby godzin, ale i obniżki wynagrodzenia. Na wiążący wniosek pracownika.</a:t>
            </a:r>
            <a:endParaRPr/>
          </a:p>
        </p:txBody>
      </p:sp>
      <p:sp>
        <p:nvSpPr>
          <p:cNvPr id="496" name="Google Shape;496;p4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4" name="Google Shape;13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5"/>
          <p:cNvSpPr/>
          <p:nvPr/>
        </p:nvSpPr>
        <p:spPr>
          <a:xfrm>
            <a:off x="5715000" y="2547937"/>
            <a:ext cx="762000" cy="762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5"/>
          <p:cNvSpPr txBox="1"/>
          <p:nvPr/>
        </p:nvSpPr>
        <p:spPr>
          <a:xfrm>
            <a:off x="2885598" y="2814637"/>
            <a:ext cx="6420802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Zmiana ustawy o PIP</a:t>
            </a:r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4424362" y="3881437"/>
            <a:ext cx="3343275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Wchodzi w życie 8 lipca 2026 r.</a:t>
            </a:r>
            <a:endParaRPr/>
          </a:p>
        </p:txBody>
      </p:sp>
      <p:sp>
        <p:nvSpPr>
          <p:cNvPr id="138" name="Google Shape;138;p15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501" name="Google Shape;50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02" name="Google Shape;502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750" y="1352550"/>
            <a:ext cx="5238750" cy="2146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03" name="Google Shape;503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0" y="1352550"/>
            <a:ext cx="5238750" cy="2146696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42"/>
          <p:cNvSpPr txBox="1"/>
          <p:nvPr/>
        </p:nvSpPr>
        <p:spPr>
          <a:xfrm>
            <a:off x="666750" y="476250"/>
            <a:ext cx="11401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DOŚWIADCZENIA MIĘDZYNARODOWE: JAPONIA I ZEA</a:t>
            </a:r>
            <a:endParaRPr/>
          </a:p>
        </p:txBody>
      </p:sp>
      <p:sp>
        <p:nvSpPr>
          <p:cNvPr id="505" name="Google Shape;505;p42"/>
          <p:cNvSpPr/>
          <p:nvPr/>
        </p:nvSpPr>
        <p:spPr>
          <a:xfrm>
            <a:off x="666750" y="1104900"/>
            <a:ext cx="10858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42"/>
          <p:cNvSpPr txBox="1"/>
          <p:nvPr/>
        </p:nvSpPr>
        <p:spPr>
          <a:xfrm>
            <a:off x="914400" y="1600200"/>
            <a:ext cx="4980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Japonia</a:t>
            </a:r>
            <a:endParaRPr/>
          </a:p>
        </p:txBody>
      </p:sp>
      <p:sp>
        <p:nvSpPr>
          <p:cNvPr id="507" name="Google Shape;507;p42"/>
          <p:cNvSpPr txBox="1"/>
          <p:nvPr/>
        </p:nvSpPr>
        <p:spPr>
          <a:xfrm>
            <a:off x="914400" y="2085975"/>
            <a:ext cx="4743600" cy="11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Od 2021 r. rząd chce ograniczyć zjawisko przepracowania (karoshi) i zachęca do wprowadzenia 4 dniowego tygodnia pracy. Pracuje tak niespełna 8.5 % firm, przy czym w wielu firmach obniżono wynagrodzenie o 20%.</a:t>
            </a:r>
            <a:endParaRPr/>
          </a:p>
        </p:txBody>
      </p:sp>
      <p:sp>
        <p:nvSpPr>
          <p:cNvPr id="508" name="Google Shape;508;p42"/>
          <p:cNvSpPr txBox="1"/>
          <p:nvPr/>
        </p:nvSpPr>
        <p:spPr>
          <a:xfrm>
            <a:off x="6534150" y="1600200"/>
            <a:ext cx="4980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Zjednoczone Emiraty Arabskie</a:t>
            </a:r>
            <a:endParaRPr/>
          </a:p>
        </p:txBody>
      </p:sp>
      <p:sp>
        <p:nvSpPr>
          <p:cNvPr id="509" name="Google Shape;509;p42"/>
          <p:cNvSpPr txBox="1"/>
          <p:nvPr/>
        </p:nvSpPr>
        <p:spPr>
          <a:xfrm>
            <a:off x="6534150" y="2085975"/>
            <a:ext cx="4743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Od 2022 r. w administracji federalnej funkcjonuje 4.5 dniowy tydzień pracy (poniedziałek – czwartek od 7.30 do 15.30, w piątek do południa).</a:t>
            </a:r>
            <a:endParaRPr/>
          </a:p>
        </p:txBody>
      </p:sp>
      <p:sp>
        <p:nvSpPr>
          <p:cNvPr id="510" name="Google Shape;510;p42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515" name="Google Shape;51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16" name="Google Shape;516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750" y="3191767"/>
            <a:ext cx="10858500" cy="3189982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43"/>
          <p:cNvSpPr txBox="1"/>
          <p:nvPr/>
        </p:nvSpPr>
        <p:spPr>
          <a:xfrm>
            <a:off x="666750" y="476250"/>
            <a:ext cx="11401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CZTERODNIOWY TYDZIEŃ PRACY W POLSCE</a:t>
            </a:r>
            <a:endParaRPr/>
          </a:p>
        </p:txBody>
      </p:sp>
      <p:sp>
        <p:nvSpPr>
          <p:cNvPr id="518" name="Google Shape;518;p43"/>
          <p:cNvSpPr/>
          <p:nvPr/>
        </p:nvSpPr>
        <p:spPr>
          <a:xfrm>
            <a:off x="666750" y="1104900"/>
            <a:ext cx="10858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43"/>
          <p:cNvSpPr/>
          <p:nvPr/>
        </p:nvSpPr>
        <p:spPr>
          <a:xfrm>
            <a:off x="666750" y="1495425"/>
            <a:ext cx="10858500" cy="657300"/>
          </a:xfrm>
          <a:prstGeom prst="rect">
            <a:avLst/>
          </a:prstGeom>
          <a:solidFill>
            <a:srgbClr val="EFF6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43"/>
          <p:cNvSpPr txBox="1"/>
          <p:nvPr/>
        </p:nvSpPr>
        <p:spPr>
          <a:xfrm>
            <a:off x="857250" y="1685925"/>
            <a:ext cx="10477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W Polsce skrócony tydzień pracy na podstawie art. 143 kodeksu pracy. </a:t>
            </a:r>
            <a:endParaRPr/>
          </a:p>
        </p:txBody>
      </p:sp>
      <p:sp>
        <p:nvSpPr>
          <p:cNvPr id="521" name="Google Shape;521;p43"/>
          <p:cNvSpPr/>
          <p:nvPr/>
        </p:nvSpPr>
        <p:spPr>
          <a:xfrm>
            <a:off x="666750" y="1495425"/>
            <a:ext cx="47700" cy="657300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43"/>
          <p:cNvSpPr txBox="1"/>
          <p:nvPr/>
        </p:nvSpPr>
        <p:spPr>
          <a:xfrm>
            <a:off x="666750" y="2486025"/>
            <a:ext cx="108585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Lokalne inicjatywy samorządowe realizujące ten model obejmują m.in. </a:t>
            </a:r>
            <a:r>
              <a:rPr b="1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Leszno</a:t>
            </a: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 oraz </a:t>
            </a:r>
            <a:r>
              <a:rPr b="1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Włocławek</a:t>
            </a: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/>
          </a:p>
        </p:txBody>
      </p:sp>
      <p:sp>
        <p:nvSpPr>
          <p:cNvPr id="523" name="Google Shape;523;p43"/>
          <p:cNvSpPr txBox="1"/>
          <p:nvPr/>
        </p:nvSpPr>
        <p:spPr>
          <a:xfrm>
            <a:off x="914400" y="3439417"/>
            <a:ext cx="108813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Podstawa prawna: Art. 143 k.p.</a:t>
            </a:r>
            <a:endParaRPr/>
          </a:p>
        </p:txBody>
      </p:sp>
      <p:sp>
        <p:nvSpPr>
          <p:cNvPr id="524" name="Google Shape;524;p43"/>
          <p:cNvSpPr txBox="1"/>
          <p:nvPr/>
        </p:nvSpPr>
        <p:spPr>
          <a:xfrm>
            <a:off x="914400" y="3925192"/>
            <a:ext cx="103632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System skróconego tygodnia pracy polega na wykonywaniu pracy przez mniej niż 5 dni w tygodniu, przy jednoczesnym przedłużeniu dobowego wymiaru czasu pracy (maksymalnie do 12 godzin).</a:t>
            </a:r>
            <a:endParaRPr/>
          </a:p>
        </p:txBody>
      </p:sp>
      <p:sp>
        <p:nvSpPr>
          <p:cNvPr id="525" name="Google Shape;525;p43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530" name="Google Shape;53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44"/>
          <p:cNvSpPr txBox="1"/>
          <p:nvPr/>
        </p:nvSpPr>
        <p:spPr>
          <a:xfrm>
            <a:off x="1265396" y="2324992"/>
            <a:ext cx="9661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GRANICE KRYTYKI PRACOWNICZEJ</a:t>
            </a:r>
            <a:endParaRPr/>
          </a:p>
        </p:txBody>
      </p:sp>
      <p:sp>
        <p:nvSpPr>
          <p:cNvPr id="532" name="Google Shape;532;p44"/>
          <p:cNvSpPr/>
          <p:nvPr/>
        </p:nvSpPr>
        <p:spPr>
          <a:xfrm>
            <a:off x="5524500" y="3515617"/>
            <a:ext cx="1143000" cy="38100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44"/>
          <p:cNvSpPr txBox="1"/>
          <p:nvPr/>
        </p:nvSpPr>
        <p:spPr>
          <a:xfrm>
            <a:off x="2552700" y="3972817"/>
            <a:ext cx="70866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Kryteria dopuszczalnej krytyki w sieci i orzecznictwo Sądu Najwyższego</a:t>
            </a:r>
            <a:endParaRPr/>
          </a:p>
        </p:txBody>
      </p:sp>
      <p:sp>
        <p:nvSpPr>
          <p:cNvPr id="534" name="Google Shape;534;p44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539" name="Google Shape;539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45"/>
          <p:cNvSpPr txBox="1"/>
          <p:nvPr/>
        </p:nvSpPr>
        <p:spPr>
          <a:xfrm>
            <a:off x="666750" y="476250"/>
            <a:ext cx="11401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PRZYKŁADY PRZEKROCZENIA GRANIC DOPUSZCZALNEJ KRYTYKI</a:t>
            </a:r>
            <a:endParaRPr/>
          </a:p>
        </p:txBody>
      </p:sp>
      <p:sp>
        <p:nvSpPr>
          <p:cNvPr id="541" name="Google Shape;541;p45"/>
          <p:cNvSpPr/>
          <p:nvPr/>
        </p:nvSpPr>
        <p:spPr>
          <a:xfrm>
            <a:off x="666750" y="1104900"/>
            <a:ext cx="10858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45"/>
          <p:cNvSpPr txBox="1"/>
          <p:nvPr/>
        </p:nvSpPr>
        <p:spPr>
          <a:xfrm>
            <a:off x="666750" y="1524000"/>
            <a:ext cx="108585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Przekroczenie granic dopuszczalnej krytyki przejawia się m.in. poprzez:</a:t>
            </a:r>
            <a:endParaRPr/>
          </a:p>
        </p:txBody>
      </p:sp>
      <p:sp>
        <p:nvSpPr>
          <p:cNvPr id="543" name="Google Shape;543;p45"/>
          <p:cNvSpPr txBox="1"/>
          <p:nvPr/>
        </p:nvSpPr>
        <p:spPr>
          <a:xfrm>
            <a:off x="1000125" y="2096392"/>
            <a:ext cx="1052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Nazwanie prezesa spółki „inżynierkiem wieczorowym”, z uwagi na poniżający wydźwięk komentarza.</a:t>
            </a:r>
            <a:endParaRPr/>
          </a:p>
        </p:txBody>
      </p:sp>
      <p:sp>
        <p:nvSpPr>
          <p:cNvPr id="544" name="Google Shape;544;p45"/>
          <p:cNvSpPr txBox="1"/>
          <p:nvPr/>
        </p:nvSpPr>
        <p:spPr>
          <a:xfrm>
            <a:off x="1000125" y="2459235"/>
            <a:ext cx="1052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Postawienie członkowi zarządu bezpodstawnego zarzutu popełnienia przestępstwa.</a:t>
            </a:r>
            <a:endParaRPr/>
          </a:p>
        </p:txBody>
      </p:sp>
      <p:sp>
        <p:nvSpPr>
          <p:cNvPr id="545" name="Google Shape;545;p45"/>
          <p:cNvSpPr txBox="1"/>
          <p:nvPr/>
        </p:nvSpPr>
        <p:spPr>
          <a:xfrm>
            <a:off x="1000125" y="2822078"/>
            <a:ext cx="105252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Wywieszenie przez z.o.z. na tablicy ogłoszeń informacji, że „prezes zarządu uczynił ze spółdzielni jaskinię bezprawia”, a działania organów spółdzielni są „zaplanowanymi ekscesami dążącymi do zniszczenia środowiska niewidomych”.</a:t>
            </a:r>
            <a:endParaRPr/>
          </a:p>
        </p:txBody>
      </p:sp>
      <p:pic>
        <p:nvPicPr>
          <p:cNvPr descr="image.png" id="546" name="Google Shape;546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750" y="2096392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47" name="Google Shape;547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750" y="2459235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48" name="Google Shape;54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750" y="2822078"/>
            <a:ext cx="11430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45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554" name="Google Shape;55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46"/>
          <p:cNvSpPr txBox="1"/>
          <p:nvPr/>
        </p:nvSpPr>
        <p:spPr>
          <a:xfrm>
            <a:off x="666750" y="476250"/>
            <a:ext cx="11401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KRYTYKA NA FORUM PUBLICZNYM: STANDARDY OCEN</a:t>
            </a:r>
            <a:endParaRPr/>
          </a:p>
        </p:txBody>
      </p:sp>
      <p:sp>
        <p:nvSpPr>
          <p:cNvPr id="556" name="Google Shape;556;p46"/>
          <p:cNvSpPr/>
          <p:nvPr/>
        </p:nvSpPr>
        <p:spPr>
          <a:xfrm>
            <a:off x="666750" y="1104900"/>
            <a:ext cx="10858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46"/>
          <p:cNvSpPr txBox="1"/>
          <p:nvPr/>
        </p:nvSpPr>
        <p:spPr>
          <a:xfrm>
            <a:off x="666750" y="1524000"/>
            <a:ext cx="108585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Krytykę wyrażaną na forum publicznym należy oceniać przy użyciu szczególnie surowych kryteriów.</a:t>
            </a:r>
            <a:endParaRPr/>
          </a:p>
        </p:txBody>
      </p:sp>
      <p:sp>
        <p:nvSpPr>
          <p:cNvPr id="558" name="Google Shape;558;p46"/>
          <p:cNvSpPr/>
          <p:nvPr/>
        </p:nvSpPr>
        <p:spPr>
          <a:xfrm>
            <a:off x="666750" y="2086867"/>
            <a:ext cx="10858500" cy="743100"/>
          </a:xfrm>
          <a:prstGeom prst="rect">
            <a:avLst/>
          </a:prstGeom>
          <a:solidFill>
            <a:srgbClr val="EFF6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46"/>
          <p:cNvSpPr txBox="1"/>
          <p:nvPr/>
        </p:nvSpPr>
        <p:spPr>
          <a:xfrm>
            <a:off x="857250" y="2277367"/>
            <a:ext cx="1047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Przykład: pracownik muzeum nazwał dyrektora placówki podczas wywiadu telewizyjnego „kulturalnym analfabetą”, a następnie na forum internetowym dopisał, że ten wyrzucił z pracy kobietę w ciąży i leczącą się onkologicznie. </a:t>
            </a:r>
            <a:endParaRPr/>
          </a:p>
        </p:txBody>
      </p:sp>
      <p:sp>
        <p:nvSpPr>
          <p:cNvPr id="560" name="Google Shape;560;p46"/>
          <p:cNvSpPr/>
          <p:nvPr/>
        </p:nvSpPr>
        <p:spPr>
          <a:xfrm>
            <a:off x="666750" y="2086867"/>
            <a:ext cx="47700" cy="743100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46"/>
          <p:cNvSpPr txBox="1"/>
          <p:nvPr/>
        </p:nvSpPr>
        <p:spPr>
          <a:xfrm>
            <a:off x="666750" y="3115567"/>
            <a:ext cx="108585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Sąd Najwyższy (SN) uznał w tym przypadku, że subiektywne oceny były wyrażane </a:t>
            </a:r>
            <a:r>
              <a:rPr b="1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„dla dobra społeczeństwa w szerokim tego słowa znaczeniu”</a:t>
            </a: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/>
          </a:p>
        </p:txBody>
      </p:sp>
      <p:sp>
        <p:nvSpPr>
          <p:cNvPr id="562" name="Google Shape;562;p46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567" name="Google Shape;56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68" name="Google Shape;568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750" y="1352550"/>
            <a:ext cx="5238750" cy="2146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69" name="Google Shape;569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0" y="1352550"/>
            <a:ext cx="5238750" cy="2146696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47"/>
          <p:cNvSpPr txBox="1"/>
          <p:nvPr/>
        </p:nvSpPr>
        <p:spPr>
          <a:xfrm>
            <a:off x="666750" y="476250"/>
            <a:ext cx="11401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NOWE TECHNOLOGIE A DOBRA OSOBISTE</a:t>
            </a:r>
            <a:endParaRPr/>
          </a:p>
        </p:txBody>
      </p:sp>
      <p:sp>
        <p:nvSpPr>
          <p:cNvPr id="571" name="Google Shape;571;p47"/>
          <p:cNvSpPr/>
          <p:nvPr/>
        </p:nvSpPr>
        <p:spPr>
          <a:xfrm>
            <a:off x="666750" y="1104900"/>
            <a:ext cx="10858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47"/>
          <p:cNvSpPr txBox="1"/>
          <p:nvPr/>
        </p:nvSpPr>
        <p:spPr>
          <a:xfrm>
            <a:off x="914400" y="1600200"/>
            <a:ext cx="4980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Obrazy / memy / deepfake</a:t>
            </a:r>
            <a:endParaRPr/>
          </a:p>
        </p:txBody>
      </p:sp>
      <p:sp>
        <p:nvSpPr>
          <p:cNvPr id="573" name="Google Shape;573;p47"/>
          <p:cNvSpPr txBox="1"/>
          <p:nvPr/>
        </p:nvSpPr>
        <p:spPr>
          <a:xfrm>
            <a:off x="914400" y="2085975"/>
            <a:ext cx="4743600" cy="11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Pracownik został zwolniony po tym, jak na zamkniętej grupie na Facebooku umieścił </a:t>
            </a:r>
            <a:r>
              <a:rPr lang="en-US" sz="135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w</a:t>
            </a: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ideo ze scenami z filmu „Upadek” wzbogaconego o prześmiewcze napisy nawiązujące do negocjacji płacowych prowadzonych w firmie.</a:t>
            </a:r>
            <a:endParaRPr/>
          </a:p>
        </p:txBody>
      </p:sp>
      <p:sp>
        <p:nvSpPr>
          <p:cNvPr id="574" name="Google Shape;574;p47"/>
          <p:cNvSpPr txBox="1"/>
          <p:nvPr/>
        </p:nvSpPr>
        <p:spPr>
          <a:xfrm>
            <a:off x="6534150" y="1600200"/>
            <a:ext cx="4980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Projekt: „Ślepe pozwy”</a:t>
            </a:r>
            <a:endParaRPr/>
          </a:p>
        </p:txBody>
      </p:sp>
      <p:sp>
        <p:nvSpPr>
          <p:cNvPr id="575" name="Google Shape;575;p47"/>
          <p:cNvSpPr txBox="1"/>
          <p:nvPr/>
        </p:nvSpPr>
        <p:spPr>
          <a:xfrm>
            <a:off x="6534150" y="2085975"/>
            <a:ext cx="4743600" cy="11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Projekt ustawy zakładający wprowadzenie do k.p.c. odrębnego postępowania w sprawie ochrony dóbr osobistych przeciwko osobom o nieznanej tożsamości. Powód składa wniosek do właściciela portalu o wskazanie danych.</a:t>
            </a:r>
            <a:endParaRPr/>
          </a:p>
        </p:txBody>
      </p:sp>
      <p:sp>
        <p:nvSpPr>
          <p:cNvPr id="576" name="Google Shape;576;p47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581" name="Google Shape;58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48"/>
          <p:cNvSpPr txBox="1"/>
          <p:nvPr/>
        </p:nvSpPr>
        <p:spPr>
          <a:xfrm>
            <a:off x="1160383" y="2324992"/>
            <a:ext cx="9871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REFORMA USTALANIA STAŻU PRACY</a:t>
            </a:r>
            <a:endParaRPr/>
          </a:p>
        </p:txBody>
      </p:sp>
      <p:sp>
        <p:nvSpPr>
          <p:cNvPr id="583" name="Google Shape;583;p48"/>
          <p:cNvSpPr/>
          <p:nvPr/>
        </p:nvSpPr>
        <p:spPr>
          <a:xfrm>
            <a:off x="5524500" y="3515617"/>
            <a:ext cx="1143000" cy="38100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48"/>
          <p:cNvSpPr txBox="1"/>
          <p:nvPr/>
        </p:nvSpPr>
        <p:spPr>
          <a:xfrm>
            <a:off x="2514600" y="3972817"/>
            <a:ext cx="71628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Analiza Art. 302 (1) k.p. – Nowe okresy wliczane do ogólnego stażu pracy</a:t>
            </a:r>
            <a:endParaRPr/>
          </a:p>
        </p:txBody>
      </p:sp>
      <p:sp>
        <p:nvSpPr>
          <p:cNvPr id="585" name="Google Shape;585;p4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590" name="Google Shape;59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91" name="Google Shape;591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750" y="2134492"/>
            <a:ext cx="5238750" cy="2146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92" name="Google Shape;59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0" y="2134492"/>
            <a:ext cx="5238750" cy="2146696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49"/>
          <p:cNvSpPr txBox="1"/>
          <p:nvPr/>
        </p:nvSpPr>
        <p:spPr>
          <a:xfrm>
            <a:off x="666750" y="476250"/>
            <a:ext cx="11401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KATEGORIE STAŻU PRACY WG NOWELI</a:t>
            </a:r>
            <a:endParaRPr/>
          </a:p>
        </p:txBody>
      </p:sp>
      <p:sp>
        <p:nvSpPr>
          <p:cNvPr id="594" name="Google Shape;594;p49"/>
          <p:cNvSpPr/>
          <p:nvPr/>
        </p:nvSpPr>
        <p:spPr>
          <a:xfrm>
            <a:off x="666750" y="1104900"/>
            <a:ext cx="10858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49"/>
          <p:cNvSpPr txBox="1"/>
          <p:nvPr/>
        </p:nvSpPr>
        <p:spPr>
          <a:xfrm>
            <a:off x="666750" y="1524000"/>
            <a:ext cx="108585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Nowe okresy aktywności zawodowych poszerzyły katalog okresów wliczanych do okresów zatrudnienia, czyli do:</a:t>
            </a:r>
            <a:endParaRPr/>
          </a:p>
        </p:txBody>
      </p:sp>
      <p:sp>
        <p:nvSpPr>
          <p:cNvPr id="596" name="Google Shape;596;p49"/>
          <p:cNvSpPr txBox="1"/>
          <p:nvPr/>
        </p:nvSpPr>
        <p:spPr>
          <a:xfrm>
            <a:off x="914400" y="2382142"/>
            <a:ext cx="4980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Ogólny staż pracy</a:t>
            </a:r>
            <a:endParaRPr/>
          </a:p>
        </p:txBody>
      </p:sp>
      <p:sp>
        <p:nvSpPr>
          <p:cNvPr id="597" name="Google Shape;597;p49"/>
          <p:cNvSpPr txBox="1"/>
          <p:nvPr/>
        </p:nvSpPr>
        <p:spPr>
          <a:xfrm>
            <a:off x="914400" y="2867917"/>
            <a:ext cx="4743600" cy="11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Suma zatrudnienia pracowniczego u różnych pracodawców oraz innych okresów wliczanych do okresów zatrudnienia na podstawie konkretnych przepisów prawa pracy (okresy zaliczalne).</a:t>
            </a:r>
            <a:endParaRPr/>
          </a:p>
        </p:txBody>
      </p:sp>
      <p:sp>
        <p:nvSpPr>
          <p:cNvPr id="598" name="Google Shape;598;p49"/>
          <p:cNvSpPr txBox="1"/>
          <p:nvPr/>
        </p:nvSpPr>
        <p:spPr>
          <a:xfrm>
            <a:off x="6534150" y="2382142"/>
            <a:ext cx="4980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Zakładowy staż pracy</a:t>
            </a:r>
            <a:endParaRPr/>
          </a:p>
        </p:txBody>
      </p:sp>
      <p:sp>
        <p:nvSpPr>
          <p:cNvPr id="599" name="Google Shape;599;p49"/>
          <p:cNvSpPr txBox="1"/>
          <p:nvPr/>
        </p:nvSpPr>
        <p:spPr>
          <a:xfrm>
            <a:off x="6534150" y="2867917"/>
            <a:ext cx="4743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Suma okresów zatrudnienia u danego pracodawcy oraz poprzednich pracodawców, o ile zmiana nastąpiła na podstawie art. 23 (1) k. p.</a:t>
            </a:r>
            <a:endParaRPr/>
          </a:p>
        </p:txBody>
      </p:sp>
      <p:sp>
        <p:nvSpPr>
          <p:cNvPr id="600" name="Google Shape;600;p49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605" name="Google Shape;60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50"/>
          <p:cNvSpPr txBox="1"/>
          <p:nvPr/>
        </p:nvSpPr>
        <p:spPr>
          <a:xfrm>
            <a:off x="666750" y="476250"/>
            <a:ext cx="11401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KATALOG OKRESÓW WLICZANYCH DO STAŻU (1/2)</a:t>
            </a:r>
            <a:endParaRPr/>
          </a:p>
        </p:txBody>
      </p:sp>
      <p:sp>
        <p:nvSpPr>
          <p:cNvPr id="607" name="Google Shape;607;p50"/>
          <p:cNvSpPr/>
          <p:nvPr/>
        </p:nvSpPr>
        <p:spPr>
          <a:xfrm>
            <a:off x="666750" y="1104900"/>
            <a:ext cx="10858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50"/>
          <p:cNvSpPr txBox="1"/>
          <p:nvPr/>
        </p:nvSpPr>
        <p:spPr>
          <a:xfrm>
            <a:off x="1000125" y="1504950"/>
            <a:ext cx="105252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Prowadzenie pozarolniczej działalności gospodarczej</a:t>
            </a: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 (w tym B2B w ramach JDG) – zaświadczenia wydawane przez ZUS o opłacaniu składek (system PUE/eZUS)</a:t>
            </a:r>
            <a:r>
              <a:rPr lang="en-US" sz="135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 - na wniosek osoby fizycznej.</a:t>
            </a:r>
            <a:endParaRPr/>
          </a:p>
        </p:txBody>
      </p:sp>
      <p:sp>
        <p:nvSpPr>
          <p:cNvPr id="609" name="Google Shape;609;p50"/>
          <p:cNvSpPr txBox="1"/>
          <p:nvPr/>
        </p:nvSpPr>
        <p:spPr>
          <a:xfrm>
            <a:off x="1000125" y="2116335"/>
            <a:ext cx="1052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Współpraca z przedsiębiorcą prowadzącym działalność</a:t>
            </a: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 (małżonek, współmałżonka).</a:t>
            </a:r>
            <a:endParaRPr/>
          </a:p>
        </p:txBody>
      </p:sp>
      <p:sp>
        <p:nvSpPr>
          <p:cNvPr id="610" name="Google Shape;610;p50"/>
          <p:cNvSpPr txBox="1"/>
          <p:nvPr/>
        </p:nvSpPr>
        <p:spPr>
          <a:xfrm>
            <a:off x="1000125" y="2479178"/>
            <a:ext cx="105252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Wykonywanie umów zlecenia, agencyjnych i o świadczenie usług</a:t>
            </a: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 – zaświadczenie ZUS o podleganiu ubezpieczeniu emerytalnemu i rentowemu (system PUE/eZUS)</a:t>
            </a:r>
            <a:r>
              <a:rPr lang="en-US" sz="135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35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- na wniosek osoby fizycznej.</a:t>
            </a:r>
            <a:endParaRPr/>
          </a:p>
        </p:txBody>
      </p:sp>
      <p:sp>
        <p:nvSpPr>
          <p:cNvPr id="611" name="Google Shape;611;p50"/>
          <p:cNvSpPr txBox="1"/>
          <p:nvPr/>
        </p:nvSpPr>
        <p:spPr>
          <a:xfrm>
            <a:off x="1000125" y="3090564"/>
            <a:ext cx="1052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Odbyta za granicą</a:t>
            </a: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, udokumentowana praca zarobkowa inna niż zatrudnienie.</a:t>
            </a:r>
            <a:endParaRPr/>
          </a:p>
        </p:txBody>
      </p:sp>
      <p:pic>
        <p:nvPicPr>
          <p:cNvPr descr="image.png" id="612" name="Google Shape;612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750" y="1504950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613" name="Google Shape;613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750" y="2116335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614" name="Google Shape;614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750" y="2479178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615" name="Google Shape;615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750" y="3090564"/>
            <a:ext cx="11430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50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621" name="Google Shape;62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51"/>
          <p:cNvSpPr txBox="1"/>
          <p:nvPr/>
        </p:nvSpPr>
        <p:spPr>
          <a:xfrm>
            <a:off x="666750" y="476250"/>
            <a:ext cx="11401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KATALOG OKRESÓW WLICZANYCH DO STAŻU (2/2)</a:t>
            </a:r>
            <a:endParaRPr/>
          </a:p>
        </p:txBody>
      </p:sp>
      <p:sp>
        <p:nvSpPr>
          <p:cNvPr id="623" name="Google Shape;623;p51"/>
          <p:cNvSpPr/>
          <p:nvPr/>
        </p:nvSpPr>
        <p:spPr>
          <a:xfrm>
            <a:off x="666750" y="1104900"/>
            <a:ext cx="10858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51"/>
          <p:cNvSpPr txBox="1"/>
          <p:nvPr/>
        </p:nvSpPr>
        <p:spPr>
          <a:xfrm>
            <a:off x="1000125" y="1504950"/>
            <a:ext cx="1052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Pozostawanie osobą współpracującą z osobą wykonującą umowę zlecenie lub inną cywilnoprawną (z wyjątkiem umowy o dzieło).</a:t>
            </a:r>
            <a:endParaRPr/>
          </a:p>
        </p:txBody>
      </p:sp>
      <p:sp>
        <p:nvSpPr>
          <p:cNvPr id="625" name="Google Shape;625;p51"/>
          <p:cNvSpPr txBox="1"/>
          <p:nvPr/>
        </p:nvSpPr>
        <p:spPr>
          <a:xfrm>
            <a:off x="1000125" y="1867792"/>
            <a:ext cx="1052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Korzystanie z tzw. </a:t>
            </a:r>
            <a:r>
              <a:rPr b="1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ulgi na start</a:t>
            </a: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 oraz posiadanie statusu osoby współpracującej z takim przedsiębiorcą.</a:t>
            </a:r>
            <a:endParaRPr/>
          </a:p>
        </p:txBody>
      </p:sp>
      <p:sp>
        <p:nvSpPr>
          <p:cNvPr id="626" name="Google Shape;626;p51"/>
          <p:cNvSpPr txBox="1"/>
          <p:nvPr/>
        </p:nvSpPr>
        <p:spPr>
          <a:xfrm>
            <a:off x="1000125" y="2230635"/>
            <a:ext cx="105252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Zawieszenie działalności gospodarczej</a:t>
            </a: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 w celu sprawowania osobistej opieki nad dzieckiem (oba warunki: zawieszenie i opłacone składki emerytalno-rentowe muszą być spełnione łącznie).</a:t>
            </a:r>
            <a:endParaRPr/>
          </a:p>
        </p:txBody>
      </p:sp>
      <p:sp>
        <p:nvSpPr>
          <p:cNvPr id="627" name="Google Shape;627;p51"/>
          <p:cNvSpPr txBox="1"/>
          <p:nvPr/>
        </p:nvSpPr>
        <p:spPr>
          <a:xfrm>
            <a:off x="1000125" y="2842021"/>
            <a:ext cx="1052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Sprawowanie przez osobę współpracującą osobistej opieki nad dzieckiem (</a:t>
            </a:r>
            <a:r>
              <a:rPr lang="en-US" sz="135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warunek opłaconych składek emerytalno - rentowych)</a:t>
            </a:r>
            <a:endParaRPr/>
          </a:p>
        </p:txBody>
      </p:sp>
      <p:pic>
        <p:nvPicPr>
          <p:cNvPr descr="image.png" id="628" name="Google Shape;628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750" y="1504950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629" name="Google Shape;629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750" y="1867792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630" name="Google Shape;630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750" y="2230635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631" name="Google Shape;631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750" y="2842021"/>
            <a:ext cx="11430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5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3" name="Google Shape;14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4" name="Google Shape;14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070645"/>
            <a:ext cx="5286375" cy="35775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5" name="Google Shape;14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4125" y="2070645"/>
            <a:ext cx="5286375" cy="35775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6" name="Google Shape;14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24650" y="3828901"/>
            <a:ext cx="4505325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6"/>
          <p:cNvSpPr txBox="1"/>
          <p:nvPr/>
        </p:nvSpPr>
        <p:spPr>
          <a:xfrm>
            <a:off x="962025" y="2461170"/>
            <a:ext cx="4730591" cy="319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Interpretacja GIP</a:t>
            </a:r>
            <a:endParaRPr/>
          </a:p>
        </p:txBody>
      </p:sp>
      <p:sp>
        <p:nvSpPr>
          <p:cNvPr id="148" name="Google Shape;148;p16"/>
          <p:cNvSpPr txBox="1"/>
          <p:nvPr/>
        </p:nvSpPr>
        <p:spPr>
          <a:xfrm>
            <a:off x="962025" y="2971651"/>
            <a:ext cx="4505325" cy="142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GIP na wniosek pracodawcy będzie wydawał interpretację indywidualną w zakresie stosowania przepisów prawa pracy dotyczących ustalenia, czy przedstawiony we wniosku stosunek prawny stanowi stosunek pracy w rozumieniu art. 22 par. 1 k. p.</a:t>
            </a:r>
            <a:endParaRPr/>
          </a:p>
        </p:txBody>
      </p:sp>
      <p:sp>
        <p:nvSpPr>
          <p:cNvPr id="149" name="Google Shape;149;p16"/>
          <p:cNvSpPr txBox="1"/>
          <p:nvPr/>
        </p:nvSpPr>
        <p:spPr>
          <a:xfrm>
            <a:off x="6724650" y="2461170"/>
            <a:ext cx="4730591" cy="319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Terminy i Forma</a:t>
            </a:r>
            <a:endParaRPr/>
          </a:p>
        </p:txBody>
      </p:sp>
      <p:sp>
        <p:nvSpPr>
          <p:cNvPr id="150" name="Google Shape;150;p16"/>
          <p:cNvSpPr txBox="1"/>
          <p:nvPr/>
        </p:nvSpPr>
        <p:spPr>
          <a:xfrm>
            <a:off x="6724650" y="2971651"/>
            <a:ext cx="4505325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Interpretacja indywidualna będzie wydawana w ciągu 30 dni, w drodze decyzji.</a:t>
            </a:r>
            <a:endParaRPr/>
          </a:p>
        </p:txBody>
      </p:sp>
      <p:sp>
        <p:nvSpPr>
          <p:cNvPr id="151" name="Google Shape;151;p16"/>
          <p:cNvSpPr txBox="1"/>
          <p:nvPr/>
        </p:nvSpPr>
        <p:spPr>
          <a:xfrm>
            <a:off x="762000" y="571500"/>
            <a:ext cx="11401425" cy="479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Zmiana ustawy o PIP – Część 1/3</a:t>
            </a:r>
            <a:endParaRPr/>
          </a:p>
        </p:txBody>
      </p:sp>
      <p:sp>
        <p:nvSpPr>
          <p:cNvPr id="152" name="Google Shape;152;p16"/>
          <p:cNvSpPr/>
          <p:nvPr/>
        </p:nvSpPr>
        <p:spPr>
          <a:xfrm>
            <a:off x="571500" y="571500"/>
            <a:ext cx="76200" cy="47997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6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637" name="Google Shape;63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638" name="Google Shape;638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750" y="2383035"/>
            <a:ext cx="5238750" cy="18981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639" name="Google Shape;639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0" y="2383035"/>
            <a:ext cx="5238750" cy="1898153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52"/>
          <p:cNvSpPr txBox="1"/>
          <p:nvPr/>
        </p:nvSpPr>
        <p:spPr>
          <a:xfrm>
            <a:off x="666750" y="476250"/>
            <a:ext cx="11401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CIĘŻAR DOWODU I WYMOGI DOKUMENTACYJNE</a:t>
            </a:r>
            <a:endParaRPr/>
          </a:p>
        </p:txBody>
      </p:sp>
      <p:sp>
        <p:nvSpPr>
          <p:cNvPr id="641" name="Google Shape;641;p52"/>
          <p:cNvSpPr/>
          <p:nvPr/>
        </p:nvSpPr>
        <p:spPr>
          <a:xfrm>
            <a:off x="666750" y="1104900"/>
            <a:ext cx="10858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52"/>
          <p:cNvSpPr txBox="1"/>
          <p:nvPr/>
        </p:nvSpPr>
        <p:spPr>
          <a:xfrm>
            <a:off x="666750" y="1524000"/>
            <a:ext cx="108585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Takie prace jak studentów - zleceniobiorców do 26 roku życia, praca za granicą, czy okresy przed 01.01.1999 r. – </a:t>
            </a:r>
            <a:r>
              <a:rPr b="1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ciężar ich udowodnienia spoczywa na pracowniku</a:t>
            </a: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/>
          </a:p>
        </p:txBody>
      </p:sp>
      <p:sp>
        <p:nvSpPr>
          <p:cNvPr id="643" name="Google Shape;643;p52"/>
          <p:cNvSpPr txBox="1"/>
          <p:nvPr/>
        </p:nvSpPr>
        <p:spPr>
          <a:xfrm>
            <a:off x="914400" y="2630685"/>
            <a:ext cx="4980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Dokumenty zagraniczne</a:t>
            </a:r>
            <a:endParaRPr/>
          </a:p>
        </p:txBody>
      </p:sp>
      <p:sp>
        <p:nvSpPr>
          <p:cNvPr id="644" name="Google Shape;644;p52"/>
          <p:cNvSpPr txBox="1"/>
          <p:nvPr/>
        </p:nvSpPr>
        <p:spPr>
          <a:xfrm>
            <a:off x="914400" y="3116460"/>
            <a:ext cx="4743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Zaświadczenia z instytucji ubezpieczeniowych, podatkowych, umowy lub dokumenty z rejestru działalności. Pracodawca może wymagać tłumaczenia.</a:t>
            </a:r>
            <a:endParaRPr/>
          </a:p>
        </p:txBody>
      </p:sp>
      <p:sp>
        <p:nvSpPr>
          <p:cNvPr id="645" name="Google Shape;645;p52"/>
          <p:cNvSpPr txBox="1"/>
          <p:nvPr/>
        </p:nvSpPr>
        <p:spPr>
          <a:xfrm>
            <a:off x="6534150" y="2630685"/>
            <a:ext cx="4980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Okresy przed 1999 r.</a:t>
            </a:r>
            <a:endParaRPr/>
          </a:p>
        </p:txBody>
      </p:sp>
      <p:sp>
        <p:nvSpPr>
          <p:cNvPr id="646" name="Google Shape;646;p52"/>
          <p:cNvSpPr txBox="1"/>
          <p:nvPr/>
        </p:nvSpPr>
        <p:spPr>
          <a:xfrm>
            <a:off x="6534150" y="3116460"/>
            <a:ext cx="47436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Umowa zlecenia/agencyjna, zaświadczenie od zleceniodawcy o okresie wykonywania umowy lub rachunki.</a:t>
            </a:r>
            <a:endParaRPr/>
          </a:p>
        </p:txBody>
      </p:sp>
      <p:sp>
        <p:nvSpPr>
          <p:cNvPr id="647" name="Google Shape;647;p52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652" name="Google Shape;65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53"/>
          <p:cNvSpPr txBox="1"/>
          <p:nvPr/>
        </p:nvSpPr>
        <p:spPr>
          <a:xfrm>
            <a:off x="666750" y="476250"/>
            <a:ext cx="11401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WERYFIKACJA UMÓW ZLECENIA (M.IN. STUDENCI)</a:t>
            </a:r>
            <a:endParaRPr/>
          </a:p>
        </p:txBody>
      </p:sp>
      <p:sp>
        <p:nvSpPr>
          <p:cNvPr id="654" name="Google Shape;654;p53"/>
          <p:cNvSpPr/>
          <p:nvPr/>
        </p:nvSpPr>
        <p:spPr>
          <a:xfrm>
            <a:off x="666750" y="1104900"/>
            <a:ext cx="10858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53"/>
          <p:cNvSpPr/>
          <p:nvPr/>
        </p:nvSpPr>
        <p:spPr>
          <a:xfrm>
            <a:off x="666750" y="1495425"/>
            <a:ext cx="10858500" cy="743100"/>
          </a:xfrm>
          <a:prstGeom prst="rect">
            <a:avLst/>
          </a:prstGeom>
          <a:solidFill>
            <a:srgbClr val="EFF6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53"/>
          <p:cNvSpPr txBox="1"/>
          <p:nvPr/>
        </p:nvSpPr>
        <p:spPr>
          <a:xfrm>
            <a:off x="857250" y="1685925"/>
            <a:ext cx="10477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W przypadku studentów umowy zlecenia muszą być uzupełnione o dokumenty potwierdzające ich faktyczną realizację (np. kopie rachunków, rozliczenia podatkowe). </a:t>
            </a:r>
            <a:endParaRPr/>
          </a:p>
        </p:txBody>
      </p:sp>
      <p:sp>
        <p:nvSpPr>
          <p:cNvPr id="657" name="Google Shape;657;p53"/>
          <p:cNvSpPr/>
          <p:nvPr/>
        </p:nvSpPr>
        <p:spPr>
          <a:xfrm>
            <a:off x="666750" y="1495425"/>
            <a:ext cx="47700" cy="743100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53"/>
          <p:cNvSpPr txBox="1"/>
          <p:nvPr/>
        </p:nvSpPr>
        <p:spPr>
          <a:xfrm>
            <a:off x="666750" y="2571750"/>
            <a:ext cx="108585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Samo oświadczenie pracownika nie spełnia wymogów art. 302 (1) § 3 k. p. Sama umowa potwierdza jedynie fakt jej zawarcia, nie zaś rzeczywiste wykonywanie zlecenia przez czas w niej wskazany.</a:t>
            </a:r>
            <a:endParaRPr/>
          </a:p>
        </p:txBody>
      </p:sp>
      <p:pic>
        <p:nvPicPr>
          <p:cNvPr descr="image.png" id="659" name="Google Shape;659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750" y="3335535"/>
            <a:ext cx="1085850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53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665" name="Google Shape;66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666" name="Google Shape;666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750" y="1352550"/>
            <a:ext cx="108585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54"/>
          <p:cNvSpPr txBox="1"/>
          <p:nvPr/>
        </p:nvSpPr>
        <p:spPr>
          <a:xfrm>
            <a:off x="666750" y="476250"/>
            <a:ext cx="11401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PRZYKŁAD PRAKTYCZNY: WYLICZENIE STAŻU ABSOLWENTA</a:t>
            </a:r>
            <a:endParaRPr/>
          </a:p>
        </p:txBody>
      </p:sp>
      <p:sp>
        <p:nvSpPr>
          <p:cNvPr id="668" name="Google Shape;668;p54"/>
          <p:cNvSpPr/>
          <p:nvPr/>
        </p:nvSpPr>
        <p:spPr>
          <a:xfrm>
            <a:off x="666750" y="1104900"/>
            <a:ext cx="10858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54"/>
          <p:cNvSpPr txBox="1"/>
          <p:nvPr/>
        </p:nvSpPr>
        <p:spPr>
          <a:xfrm>
            <a:off x="1000125" y="1790700"/>
            <a:ext cx="102774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Stan faktyczny:</a:t>
            </a:r>
            <a:r>
              <a:rPr b="0" i="0" lang="en-US" sz="150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 Spółka zatrudnia absolwenta szkoły wyższej, który w trakcie studiów wykonywał w spółce umowy zlecenia przez okres </a:t>
            </a:r>
            <a:r>
              <a:rPr b="1" i="0" lang="en-US" sz="150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3 lat</a:t>
            </a:r>
            <a:r>
              <a:rPr b="0" i="0" lang="en-US" sz="150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. Nie podlegał ubezpieczeniom społecznym (status studenta, wiek &lt; 26 lat).</a:t>
            </a:r>
            <a:endParaRPr/>
          </a:p>
        </p:txBody>
      </p:sp>
      <p:sp>
        <p:nvSpPr>
          <p:cNvPr id="670" name="Google Shape;670;p54"/>
          <p:cNvSpPr txBox="1"/>
          <p:nvPr/>
        </p:nvSpPr>
        <p:spPr>
          <a:xfrm>
            <a:off x="1000125" y="2533650"/>
            <a:ext cx="102774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F46E5"/>
                </a:solidFill>
                <a:latin typeface="Lato"/>
                <a:ea typeface="Lato"/>
                <a:cs typeface="Lato"/>
                <a:sym typeface="Lato"/>
              </a:rPr>
              <a:t>Wynik na dzień 1 maja 2026 r.:</a:t>
            </a:r>
            <a:endParaRPr/>
          </a:p>
        </p:txBody>
      </p:sp>
      <p:sp>
        <p:nvSpPr>
          <p:cNvPr id="671" name="Google Shape;671;p54"/>
          <p:cNvSpPr txBox="1"/>
          <p:nvPr/>
        </p:nvSpPr>
        <p:spPr>
          <a:xfrm>
            <a:off x="1333500" y="3046958"/>
            <a:ext cx="99441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Pracownik będzie miał </a:t>
            </a:r>
            <a:r>
              <a:rPr b="1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11 letni staż pracy</a:t>
            </a: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/>
          </a:p>
        </p:txBody>
      </p:sp>
      <p:sp>
        <p:nvSpPr>
          <p:cNvPr id="672" name="Google Shape;672;p54"/>
          <p:cNvSpPr txBox="1"/>
          <p:nvPr/>
        </p:nvSpPr>
        <p:spPr>
          <a:xfrm>
            <a:off x="1333500" y="3409801"/>
            <a:ext cx="99441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Wpływa to bezpośrednio na wyższy wymiar urlopu.</a:t>
            </a:r>
            <a:endParaRPr/>
          </a:p>
        </p:txBody>
      </p:sp>
      <p:sp>
        <p:nvSpPr>
          <p:cNvPr id="673" name="Google Shape;673;p54"/>
          <p:cNvSpPr txBox="1"/>
          <p:nvPr/>
        </p:nvSpPr>
        <p:spPr>
          <a:xfrm>
            <a:off x="1333500" y="3772644"/>
            <a:ext cx="99441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Pracownikowi przysługuje </a:t>
            </a:r>
            <a:r>
              <a:rPr b="1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3 miesięczny okres wypowiedzenia</a:t>
            </a:r>
            <a:r>
              <a:rPr b="0" i="0" lang="en-US" sz="135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/>
          </a:p>
        </p:txBody>
      </p:sp>
      <p:pic>
        <p:nvPicPr>
          <p:cNvPr descr="image.png" id="674" name="Google Shape;674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0125" y="3046958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675" name="Google Shape;675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0125" y="3409801"/>
            <a:ext cx="1143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676" name="Google Shape;676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0125" y="3772644"/>
            <a:ext cx="11430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54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682" name="Google Shape;68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55"/>
          <p:cNvSpPr/>
          <p:nvPr/>
        </p:nvSpPr>
        <p:spPr>
          <a:xfrm>
            <a:off x="5715000" y="581025"/>
            <a:ext cx="762000" cy="351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55"/>
          <p:cNvSpPr txBox="1"/>
          <p:nvPr/>
        </p:nvSpPr>
        <p:spPr>
          <a:xfrm>
            <a:off x="1500425" y="997148"/>
            <a:ext cx="9191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Analiza Ustawy „Stażowej” 2026</a:t>
            </a:r>
            <a:endParaRPr/>
          </a:p>
        </p:txBody>
      </p:sp>
      <p:sp>
        <p:nvSpPr>
          <p:cNvPr id="685" name="Google Shape;685;p55"/>
          <p:cNvSpPr txBox="1"/>
          <p:nvPr/>
        </p:nvSpPr>
        <p:spPr>
          <a:xfrm>
            <a:off x="2286000" y="2002928"/>
            <a:ext cx="76200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Nowe zasady wliczania okresów aktywności zawodowej do stażu pracy oraz ich wpływ na uprawnienia pracownicze.</a:t>
            </a:r>
            <a:endParaRPr/>
          </a:p>
        </p:txBody>
      </p:sp>
      <p:sp>
        <p:nvSpPr>
          <p:cNvPr id="686" name="Google Shape;686;p55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691" name="Google Shape;69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692" name="Google Shape;692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025" y="581025"/>
            <a:ext cx="11029950" cy="5695950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56"/>
          <p:cNvSpPr/>
          <p:nvPr/>
        </p:nvSpPr>
        <p:spPr>
          <a:xfrm>
            <a:off x="5619750" y="1819275"/>
            <a:ext cx="952500" cy="38100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56"/>
          <p:cNvSpPr txBox="1"/>
          <p:nvPr/>
        </p:nvSpPr>
        <p:spPr>
          <a:xfrm>
            <a:off x="1305401" y="2143125"/>
            <a:ext cx="9581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DFCF0"/>
                </a:solidFill>
                <a:latin typeface="Poppins"/>
                <a:ea typeface="Poppins"/>
                <a:cs typeface="Poppins"/>
                <a:sym typeface="Poppins"/>
              </a:rPr>
              <a:t>Cele i Harmonogram Wdrożenia</a:t>
            </a:r>
            <a:endParaRPr/>
          </a:p>
        </p:txBody>
      </p:sp>
      <p:sp>
        <p:nvSpPr>
          <p:cNvPr id="695" name="Google Shape;695;p56"/>
          <p:cNvSpPr txBox="1"/>
          <p:nvPr/>
        </p:nvSpPr>
        <p:spPr>
          <a:xfrm>
            <a:off x="1533525" y="3038475"/>
            <a:ext cx="91251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4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Kluczowe założenia reformy kodeksu pracy</a:t>
            </a:r>
            <a:endParaRPr/>
          </a:p>
        </p:txBody>
      </p:sp>
      <p:sp>
        <p:nvSpPr>
          <p:cNvPr id="696" name="Google Shape;696;p56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701" name="Google Shape;701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702" name="Google Shape;702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025" y="4206626"/>
            <a:ext cx="11029950" cy="20825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703" name="Google Shape;703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1025" y="1466850"/>
            <a:ext cx="5324474" cy="2454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704" name="Google Shape;704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6500" y="1466850"/>
            <a:ext cx="5324474" cy="2454026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57"/>
          <p:cNvSpPr txBox="1"/>
          <p:nvPr/>
        </p:nvSpPr>
        <p:spPr>
          <a:xfrm>
            <a:off x="581025" y="581025"/>
            <a:ext cx="11581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ZAŁOŻENIA OGÓLNE I STAŻ PRACY</a:t>
            </a:r>
            <a:endParaRPr/>
          </a:p>
        </p:txBody>
      </p:sp>
      <p:sp>
        <p:nvSpPr>
          <p:cNvPr id="706" name="Google Shape;706;p57"/>
          <p:cNvSpPr/>
          <p:nvPr/>
        </p:nvSpPr>
        <p:spPr>
          <a:xfrm>
            <a:off x="581025" y="1162050"/>
            <a:ext cx="11030100" cy="192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57"/>
          <p:cNvSpPr txBox="1"/>
          <p:nvPr/>
        </p:nvSpPr>
        <p:spPr>
          <a:xfrm>
            <a:off x="866775" y="4444751"/>
            <a:ext cx="110313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Katalog Wliczanych Staży</a:t>
            </a:r>
            <a:endParaRPr/>
          </a:p>
        </p:txBody>
      </p:sp>
      <p:sp>
        <p:nvSpPr>
          <p:cNvPr id="708" name="Google Shape;708;p57"/>
          <p:cNvSpPr txBox="1"/>
          <p:nvPr/>
        </p:nvSpPr>
        <p:spPr>
          <a:xfrm>
            <a:off x="866775" y="2219325"/>
            <a:ext cx="5040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Główny Cel Regulacji</a:t>
            </a:r>
            <a:endParaRPr/>
          </a:p>
        </p:txBody>
      </p:sp>
      <p:sp>
        <p:nvSpPr>
          <p:cNvPr id="709" name="Google Shape;709;p57"/>
          <p:cNvSpPr txBox="1"/>
          <p:nvPr/>
        </p:nvSpPr>
        <p:spPr>
          <a:xfrm>
            <a:off x="866775" y="2714625"/>
            <a:ext cx="48006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Celem ustawy jest usunięcie nierówności w traktowaniu pracowników w zależności od wcześniejszych form aktywności zawodowej.</a:t>
            </a:r>
            <a:endParaRPr/>
          </a:p>
        </p:txBody>
      </p:sp>
      <p:sp>
        <p:nvSpPr>
          <p:cNvPr id="710" name="Google Shape;710;p57"/>
          <p:cNvSpPr txBox="1"/>
          <p:nvPr/>
        </p:nvSpPr>
        <p:spPr>
          <a:xfrm>
            <a:off x="6572250" y="2219325"/>
            <a:ext cx="5040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Terminy Wejścia w Życie</a:t>
            </a:r>
            <a:endParaRPr/>
          </a:p>
        </p:txBody>
      </p:sp>
      <p:sp>
        <p:nvSpPr>
          <p:cNvPr id="711" name="Google Shape;711;p57"/>
          <p:cNvSpPr txBox="1"/>
          <p:nvPr/>
        </p:nvSpPr>
        <p:spPr>
          <a:xfrm>
            <a:off x="6572250" y="2714625"/>
            <a:ext cx="48006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Ustawa „stażowa” wchodzi w życie w jednostkach sektora finansów publicznych od </a:t>
            </a:r>
            <a:r>
              <a:rPr b="1" i="0" lang="en-US" sz="1425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1 stycznia 2026 r.</a:t>
            </a: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, natomiast w sektorze prywatnym od </a:t>
            </a:r>
            <a:r>
              <a:rPr b="1" i="0" lang="en-US" sz="1425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1 maja 2026 r.</a:t>
            </a:r>
            <a:endParaRPr/>
          </a:p>
        </p:txBody>
      </p:sp>
      <p:sp>
        <p:nvSpPr>
          <p:cNvPr id="712" name="Google Shape;712;p57"/>
          <p:cNvSpPr txBox="1"/>
          <p:nvPr/>
        </p:nvSpPr>
        <p:spPr>
          <a:xfrm>
            <a:off x="866775" y="5082926"/>
            <a:ext cx="50625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Ogólny staż pracy:</a:t>
            </a: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wpływa na wymiar urlopu wypoczynkowego.</a:t>
            </a:r>
            <a:endParaRPr/>
          </a:p>
        </p:txBody>
      </p:sp>
      <p:sp>
        <p:nvSpPr>
          <p:cNvPr id="713" name="Google Shape;713;p57"/>
          <p:cNvSpPr txBox="1"/>
          <p:nvPr/>
        </p:nvSpPr>
        <p:spPr>
          <a:xfrm>
            <a:off x="6310312" y="5082926"/>
            <a:ext cx="50625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Zakładowy staż pracy:</a:t>
            </a: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wpływa na nagrody jubileuszowe, dodatki stażowe, odprawy pieniężne oraz dłuższy okres wypowiedzenia.</a:t>
            </a:r>
            <a:endParaRPr/>
          </a:p>
        </p:txBody>
      </p:sp>
      <p:pic>
        <p:nvPicPr>
          <p:cNvPr descr="image.png" id="714" name="Google Shape;714;p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6775" y="1743075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715" name="Google Shape;715;p5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72250" y="1743075"/>
            <a:ext cx="2667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57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721" name="Google Shape;72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722" name="Google Shape;722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0" y="1466850"/>
            <a:ext cx="5324474" cy="22020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723" name="Google Shape;723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0" y="3859410"/>
            <a:ext cx="5324474" cy="2202060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58"/>
          <p:cNvSpPr txBox="1"/>
          <p:nvPr/>
        </p:nvSpPr>
        <p:spPr>
          <a:xfrm>
            <a:off x="581025" y="581025"/>
            <a:ext cx="11581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SCENARIUSZE PRAKTYCZNE – CZĘŚĆ 1</a:t>
            </a:r>
            <a:endParaRPr/>
          </a:p>
        </p:txBody>
      </p:sp>
      <p:sp>
        <p:nvSpPr>
          <p:cNvPr id="725" name="Google Shape;725;p58"/>
          <p:cNvSpPr/>
          <p:nvPr/>
        </p:nvSpPr>
        <p:spPr>
          <a:xfrm>
            <a:off x="581025" y="1162050"/>
            <a:ext cx="11030100" cy="192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58"/>
          <p:cNvSpPr txBox="1"/>
          <p:nvPr/>
        </p:nvSpPr>
        <p:spPr>
          <a:xfrm>
            <a:off x="6572250" y="1704975"/>
            <a:ext cx="5040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Przykład: Dłuższy okres wypowiedzenia</a:t>
            </a:r>
            <a:endParaRPr/>
          </a:p>
        </p:txBody>
      </p:sp>
      <p:sp>
        <p:nvSpPr>
          <p:cNvPr id="727" name="Google Shape;727;p58"/>
          <p:cNvSpPr txBox="1"/>
          <p:nvPr/>
        </p:nvSpPr>
        <p:spPr>
          <a:xfrm>
            <a:off x="6572250" y="2200275"/>
            <a:ext cx="4800600" cy="11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Pracownica jest aktualnie zatrudniona w ramach umowy o pracę na okres próbny, ostatnie trzy lata pracowała jako zleceniobiorca w tej samej firmie (skutkuje to dłuższym okresem wypowiedzenia).</a:t>
            </a:r>
            <a:endParaRPr/>
          </a:p>
        </p:txBody>
      </p:sp>
      <p:sp>
        <p:nvSpPr>
          <p:cNvPr id="728" name="Google Shape;728;p58"/>
          <p:cNvSpPr txBox="1"/>
          <p:nvPr/>
        </p:nvSpPr>
        <p:spPr>
          <a:xfrm>
            <a:off x="6572250" y="4097535"/>
            <a:ext cx="5040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Przykład: Zlecenie w innym podmiocie</a:t>
            </a:r>
            <a:endParaRPr/>
          </a:p>
        </p:txBody>
      </p:sp>
      <p:sp>
        <p:nvSpPr>
          <p:cNvPr id="729" name="Google Shape;729;p58"/>
          <p:cNvSpPr txBox="1"/>
          <p:nvPr/>
        </p:nvSpPr>
        <p:spPr>
          <a:xfrm>
            <a:off x="6572250" y="4592835"/>
            <a:ext cx="4800600" cy="11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Jak będzie wliczany do stażu pracy okres pracy na podstawie umowy zlecenia w innym podmiocie, gdzie ze zlecenia była opłacana tylko składka zdrowotna, przypadający w tym samym czasie, co umowa o pracę?</a:t>
            </a:r>
            <a:endParaRPr/>
          </a:p>
        </p:txBody>
      </p:sp>
      <p:sp>
        <p:nvSpPr>
          <p:cNvPr id="730" name="Google Shape;730;p5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735" name="Google Shape;735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736" name="Google Shape;736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025" y="2434083"/>
            <a:ext cx="5324474" cy="22020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737" name="Google Shape;737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6500" y="2434083"/>
            <a:ext cx="5324474" cy="2202060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59"/>
          <p:cNvSpPr txBox="1"/>
          <p:nvPr/>
        </p:nvSpPr>
        <p:spPr>
          <a:xfrm>
            <a:off x="581025" y="581025"/>
            <a:ext cx="11581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ZASADA NAJKORZYSTNIEJSZEGO OKRESU</a:t>
            </a:r>
            <a:endParaRPr/>
          </a:p>
        </p:txBody>
      </p:sp>
      <p:sp>
        <p:nvSpPr>
          <p:cNvPr id="739" name="Google Shape;739;p59"/>
          <p:cNvSpPr/>
          <p:nvPr/>
        </p:nvSpPr>
        <p:spPr>
          <a:xfrm>
            <a:off x="581025" y="1162050"/>
            <a:ext cx="11030100" cy="192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740" name="Google Shape;740;p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1025" y="1647825"/>
            <a:ext cx="11029950" cy="548133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59"/>
          <p:cNvSpPr txBox="1"/>
          <p:nvPr/>
        </p:nvSpPr>
        <p:spPr>
          <a:xfrm>
            <a:off x="866775" y="2672208"/>
            <a:ext cx="5040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Analiza przypadku: Prywatny pracodawca</a:t>
            </a:r>
            <a:endParaRPr/>
          </a:p>
        </p:txBody>
      </p:sp>
      <p:sp>
        <p:nvSpPr>
          <p:cNvPr id="742" name="Google Shape;742;p59"/>
          <p:cNvSpPr txBox="1"/>
          <p:nvPr/>
        </p:nvSpPr>
        <p:spPr>
          <a:xfrm>
            <a:off x="866775" y="3167508"/>
            <a:ext cx="4800600" cy="11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Pracownik jest zatrudniony w ramach umowy na czas nieokreślony u prywatnego pracodawcy od 03.01.2016 r. W tym czasie był zatrudniony w innym podmiocie przez 4 lata w ramach umowy zlecenia.</a:t>
            </a:r>
            <a:endParaRPr/>
          </a:p>
        </p:txBody>
      </p:sp>
      <p:sp>
        <p:nvSpPr>
          <p:cNvPr id="743" name="Google Shape;743;p59"/>
          <p:cNvSpPr txBox="1"/>
          <p:nvPr/>
        </p:nvSpPr>
        <p:spPr>
          <a:xfrm>
            <a:off x="6572250" y="2672208"/>
            <a:ext cx="5040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Rozstrzygnięcie</a:t>
            </a:r>
            <a:endParaRPr/>
          </a:p>
        </p:txBody>
      </p:sp>
      <p:sp>
        <p:nvSpPr>
          <p:cNvPr id="744" name="Google Shape;744;p59"/>
          <p:cNvSpPr txBox="1"/>
          <p:nvPr/>
        </p:nvSpPr>
        <p:spPr>
          <a:xfrm>
            <a:off x="6572250" y="3167508"/>
            <a:ext cx="48006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W powyższym przypadku korzystniejszy jest okres umowy o pracę i to on zostanie uwzględniony w stażu pracowniczym.</a:t>
            </a:r>
            <a:endParaRPr/>
          </a:p>
        </p:txBody>
      </p:sp>
      <p:sp>
        <p:nvSpPr>
          <p:cNvPr id="745" name="Google Shape;745;p59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750" name="Google Shape;75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751" name="Google Shape;751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025" y="1466850"/>
            <a:ext cx="11029950" cy="13629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752" name="Google Shape;752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025" y="3020317"/>
            <a:ext cx="11029950" cy="1362967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60"/>
          <p:cNvSpPr txBox="1"/>
          <p:nvPr/>
        </p:nvSpPr>
        <p:spPr>
          <a:xfrm>
            <a:off x="581025" y="581025"/>
            <a:ext cx="11581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WYMOGI DOKUMENTACYJNE I PRAWNE</a:t>
            </a:r>
            <a:endParaRPr/>
          </a:p>
        </p:txBody>
      </p:sp>
      <p:sp>
        <p:nvSpPr>
          <p:cNvPr id="754" name="Google Shape;754;p60"/>
          <p:cNvSpPr/>
          <p:nvPr/>
        </p:nvSpPr>
        <p:spPr>
          <a:xfrm>
            <a:off x="581025" y="1162050"/>
            <a:ext cx="11030100" cy="192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60"/>
          <p:cNvSpPr txBox="1"/>
          <p:nvPr/>
        </p:nvSpPr>
        <p:spPr>
          <a:xfrm>
            <a:off x="866775" y="1885950"/>
            <a:ext cx="105060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6225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Udokumentowane okresy wlicza się do okresu zatrudnienia pracownika, o ile zostaną udokumentowane w ciągu </a:t>
            </a:r>
            <a:r>
              <a:rPr b="1" i="0" lang="en-US" sz="1425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24 miesięcy od 1 stycznia 2025 r. albo 1 maja 2025 r.</a:t>
            </a:r>
            <a:endParaRPr/>
          </a:p>
        </p:txBody>
      </p:sp>
      <p:sp>
        <p:nvSpPr>
          <p:cNvPr id="756" name="Google Shape;756;p60"/>
          <p:cNvSpPr txBox="1"/>
          <p:nvPr/>
        </p:nvSpPr>
        <p:spPr>
          <a:xfrm>
            <a:off x="866775" y="3439417"/>
            <a:ext cx="105060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276225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Według art. 6 ustawy stażowej, uprawnienia pracownicze wynikające z wliczenia okresów wymienionych w art. 302 (1) § 1 – 7 k. p. do okresów zatrudnienia będą przysługiwały od dnia nabycia do nich prawa – </a:t>
            </a:r>
            <a:r>
              <a:rPr b="1" i="0" lang="en-US" sz="1425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01.01.2026 r. / 01.05.2026 r.</a:t>
            </a:r>
            <a:endParaRPr/>
          </a:p>
        </p:txBody>
      </p:sp>
      <p:pic>
        <p:nvPicPr>
          <p:cNvPr descr="image.png" id="757" name="Google Shape;757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6775" y="1933575"/>
            <a:ext cx="180975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758" name="Google Shape;758;p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6775" y="3487042"/>
            <a:ext cx="180975" cy="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60"/>
          <p:cNvSpPr txBox="1"/>
          <p:nvPr/>
        </p:nvSpPr>
        <p:spPr>
          <a:xfrm>
            <a:off x="6534150" y="4573785"/>
            <a:ext cx="50769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Pracodawca nie ma obowiązku informacyjnego.</a:t>
            </a:r>
            <a:endParaRPr/>
          </a:p>
        </p:txBody>
      </p:sp>
      <p:sp>
        <p:nvSpPr>
          <p:cNvPr id="760" name="Google Shape;760;p60"/>
          <p:cNvSpPr txBox="1"/>
          <p:nvPr/>
        </p:nvSpPr>
        <p:spPr>
          <a:xfrm>
            <a:off x="6534150" y="4979044"/>
            <a:ext cx="50769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Nie dokonuje ustaleń „na własną rękę”.</a:t>
            </a:r>
            <a:endParaRPr/>
          </a:p>
        </p:txBody>
      </p:sp>
      <p:sp>
        <p:nvSpPr>
          <p:cNvPr id="761" name="Google Shape;761;p60"/>
          <p:cNvSpPr txBox="1"/>
          <p:nvPr/>
        </p:nvSpPr>
        <p:spPr>
          <a:xfrm>
            <a:off x="6534150" y="5384303"/>
            <a:ext cx="50769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Jedynym dokumentem jest zaświadczenie z ZUS.</a:t>
            </a:r>
            <a:endParaRPr/>
          </a:p>
        </p:txBody>
      </p:sp>
      <p:pic>
        <p:nvPicPr>
          <p:cNvPr descr="image.png" id="762" name="Google Shape;762;p6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00775" y="4616648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763" name="Google Shape;763;p6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00775" y="5021907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764" name="Google Shape;764;p6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00775" y="5427166"/>
            <a:ext cx="142875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p60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770" name="Google Shape;770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771" name="Google Shape;771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025" y="1466850"/>
            <a:ext cx="3517850" cy="40802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772" name="Google Shape;772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7000" y="1466850"/>
            <a:ext cx="3517850" cy="40802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773" name="Google Shape;773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2975" y="1466850"/>
            <a:ext cx="3517999" cy="4080270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61"/>
          <p:cNvSpPr txBox="1"/>
          <p:nvPr/>
        </p:nvSpPr>
        <p:spPr>
          <a:xfrm>
            <a:off x="581025" y="581025"/>
            <a:ext cx="11581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WYŁĄCZENIA I SYTUACJE SZCZEGÓLNE</a:t>
            </a:r>
            <a:endParaRPr/>
          </a:p>
        </p:txBody>
      </p:sp>
      <p:sp>
        <p:nvSpPr>
          <p:cNvPr id="775" name="Google Shape;775;p61"/>
          <p:cNvSpPr/>
          <p:nvPr/>
        </p:nvSpPr>
        <p:spPr>
          <a:xfrm>
            <a:off x="581025" y="1162050"/>
            <a:ext cx="11030100" cy="192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61"/>
          <p:cNvSpPr txBox="1"/>
          <p:nvPr/>
        </p:nvSpPr>
        <p:spPr>
          <a:xfrm>
            <a:off x="866775" y="2219325"/>
            <a:ext cx="31437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Umowy o dzieło</a:t>
            </a:r>
            <a:endParaRPr/>
          </a:p>
        </p:txBody>
      </p:sp>
      <p:sp>
        <p:nvSpPr>
          <p:cNvPr id="777" name="Google Shape;777;p61"/>
          <p:cNvSpPr txBox="1"/>
          <p:nvPr/>
        </p:nvSpPr>
        <p:spPr>
          <a:xfrm>
            <a:off x="866775" y="2714625"/>
            <a:ext cx="29940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Umowy o dzieło nie będą wliczane do stażu pracy.</a:t>
            </a:r>
            <a:endParaRPr/>
          </a:p>
        </p:txBody>
      </p:sp>
      <p:sp>
        <p:nvSpPr>
          <p:cNvPr id="778" name="Google Shape;778;p61"/>
          <p:cNvSpPr txBox="1"/>
          <p:nvPr/>
        </p:nvSpPr>
        <p:spPr>
          <a:xfrm>
            <a:off x="4622750" y="2219325"/>
            <a:ext cx="31437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Działalność nierejestrowana</a:t>
            </a:r>
            <a:endParaRPr/>
          </a:p>
        </p:txBody>
      </p:sp>
      <p:sp>
        <p:nvSpPr>
          <p:cNvPr id="779" name="Google Shape;779;p61"/>
          <p:cNvSpPr txBox="1"/>
          <p:nvPr/>
        </p:nvSpPr>
        <p:spPr>
          <a:xfrm>
            <a:off x="4622750" y="3028950"/>
            <a:ext cx="2994000" cy="21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Okresy prowadzenia działalności nierejestrowanej (nieewidencjonowanej) nie stają się działalnością gospodarczą, o ile uzyskany przychód w każdym kwartale nie przekracza 225% kwoty minimalnego wynagrodzenia za pracę.</a:t>
            </a:r>
            <a:endParaRPr/>
          </a:p>
        </p:txBody>
      </p:sp>
      <p:sp>
        <p:nvSpPr>
          <p:cNvPr id="780" name="Google Shape;780;p61"/>
          <p:cNvSpPr txBox="1"/>
          <p:nvPr/>
        </p:nvSpPr>
        <p:spPr>
          <a:xfrm>
            <a:off x="8378725" y="2219325"/>
            <a:ext cx="31437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Brak dokumentacji</a:t>
            </a:r>
            <a:endParaRPr/>
          </a:p>
        </p:txBody>
      </p:sp>
      <p:sp>
        <p:nvSpPr>
          <p:cNvPr id="781" name="Google Shape;781;p61"/>
          <p:cNvSpPr txBox="1"/>
          <p:nvPr/>
        </p:nvSpPr>
        <p:spPr>
          <a:xfrm>
            <a:off x="8378725" y="2714625"/>
            <a:ext cx="2994000" cy="21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Okresów nieudokumentowanych w terminach ustawowych, pracodawca zatrudniający pracownika odpowiednio w dniu 1 stycznia/ 1 maja 2026 r. nie wliczy do okresu zatrudnienia tego pracownika (art. 5 ust. 3 ustawy stażowej).</a:t>
            </a:r>
            <a:endParaRPr/>
          </a:p>
        </p:txBody>
      </p:sp>
      <p:pic>
        <p:nvPicPr>
          <p:cNvPr descr="image.png" id="782" name="Google Shape;782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6775" y="1743075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783" name="Google Shape;783;p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22750" y="1743075"/>
            <a:ext cx="3810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784" name="Google Shape;784;p6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78725" y="1743075"/>
            <a:ext cx="2667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6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8" name="Google Shape;15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9" name="Google Shape;15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1954410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7"/>
          <p:cNvSpPr txBox="1"/>
          <p:nvPr/>
        </p:nvSpPr>
        <p:spPr>
          <a:xfrm>
            <a:off x="1000125" y="2106810"/>
            <a:ext cx="4857750" cy="142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Ocena rzeczywistego charakteru:</a:t>
            </a: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Będzie istniała możliwość oceny przez organ PIP rzeczywistego charakteru stosunku prawnego w toku kontroli, jeżeli ustalony w jej trakcie stan faktyczny będzie się różnił od opisanego we wniosku o wydanie interpretacji indywidualnej.</a:t>
            </a:r>
            <a:endParaRPr/>
          </a:p>
        </p:txBody>
      </p:sp>
      <p:pic>
        <p:nvPicPr>
          <p:cNvPr descr="image.png" id="161" name="Google Shape;16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2144910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7"/>
          <p:cNvSpPr txBox="1"/>
          <p:nvPr/>
        </p:nvSpPr>
        <p:spPr>
          <a:xfrm>
            <a:off x="762000" y="571500"/>
            <a:ext cx="11401425" cy="479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Zmiana ustawy o PIP – Część 2/3</a:t>
            </a:r>
            <a:endParaRPr/>
          </a:p>
        </p:txBody>
      </p:sp>
      <p:sp>
        <p:nvSpPr>
          <p:cNvPr id="163" name="Google Shape;163;p17"/>
          <p:cNvSpPr/>
          <p:nvPr/>
        </p:nvSpPr>
        <p:spPr>
          <a:xfrm>
            <a:off x="571500" y="571500"/>
            <a:ext cx="76200" cy="47997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7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790" name="Google Shape;790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791" name="Google Shape;791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025" y="581025"/>
            <a:ext cx="11029950" cy="5695950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62"/>
          <p:cNvSpPr/>
          <p:nvPr/>
        </p:nvSpPr>
        <p:spPr>
          <a:xfrm>
            <a:off x="5619750" y="1819275"/>
            <a:ext cx="952500" cy="38100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62"/>
          <p:cNvSpPr txBox="1"/>
          <p:nvPr/>
        </p:nvSpPr>
        <p:spPr>
          <a:xfrm>
            <a:off x="1305401" y="2143125"/>
            <a:ext cx="9581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DFCF0"/>
                </a:solidFill>
                <a:latin typeface="Poppins"/>
                <a:ea typeface="Poppins"/>
                <a:cs typeface="Poppins"/>
                <a:sym typeface="Poppins"/>
              </a:rPr>
              <a:t>Urlop Wypoczynkowy i Pierwsza Praca</a:t>
            </a:r>
            <a:endParaRPr/>
          </a:p>
        </p:txBody>
      </p:sp>
      <p:sp>
        <p:nvSpPr>
          <p:cNvPr id="794" name="Google Shape;794;p62"/>
          <p:cNvSpPr txBox="1"/>
          <p:nvPr/>
        </p:nvSpPr>
        <p:spPr>
          <a:xfrm>
            <a:off x="1533525" y="3038475"/>
            <a:ext cx="91251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4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Wpływ nowych form aktywności na wymiar urlopu</a:t>
            </a:r>
            <a:endParaRPr/>
          </a:p>
        </p:txBody>
      </p:sp>
      <p:sp>
        <p:nvSpPr>
          <p:cNvPr id="795" name="Google Shape;795;p62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00" name="Google Shape;800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01" name="Google Shape;801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0" y="1466850"/>
            <a:ext cx="5324474" cy="48570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02" name="Google Shape;802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1025" y="1466850"/>
            <a:ext cx="5324474" cy="24644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03" name="Google Shape;803;p6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1025" y="4121794"/>
            <a:ext cx="5324474" cy="2202060"/>
          </a:xfrm>
          <a:prstGeom prst="rect">
            <a:avLst/>
          </a:prstGeom>
          <a:noFill/>
          <a:ln>
            <a:noFill/>
          </a:ln>
        </p:spPr>
      </p:pic>
      <p:sp>
        <p:nvSpPr>
          <p:cNvPr id="804" name="Google Shape;804;p63"/>
          <p:cNvSpPr txBox="1"/>
          <p:nvPr/>
        </p:nvSpPr>
        <p:spPr>
          <a:xfrm>
            <a:off x="581025" y="581025"/>
            <a:ext cx="11581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ZASADY NABYWANIA PRAWA DO URLOPU</a:t>
            </a:r>
            <a:endParaRPr/>
          </a:p>
        </p:txBody>
      </p:sp>
      <p:sp>
        <p:nvSpPr>
          <p:cNvPr id="805" name="Google Shape;805;p63"/>
          <p:cNvSpPr/>
          <p:nvPr/>
        </p:nvSpPr>
        <p:spPr>
          <a:xfrm>
            <a:off x="581025" y="1162050"/>
            <a:ext cx="11030100" cy="192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63"/>
          <p:cNvSpPr txBox="1"/>
          <p:nvPr/>
        </p:nvSpPr>
        <p:spPr>
          <a:xfrm>
            <a:off x="6572250" y="1782067"/>
            <a:ext cx="5040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Wykładnia przepisów (Art. 154 k. p.)</a:t>
            </a:r>
            <a:endParaRPr/>
          </a:p>
        </p:txBody>
      </p:sp>
      <p:sp>
        <p:nvSpPr>
          <p:cNvPr id="807" name="Google Shape;807;p63"/>
          <p:cNvSpPr txBox="1"/>
          <p:nvPr/>
        </p:nvSpPr>
        <p:spPr>
          <a:xfrm>
            <a:off x="6572250" y="2420242"/>
            <a:ext cx="480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Wliczenie będzie następować, ale tylko w zakresie art. 154 k. p. do wymiaru urlopu i będzie zależeć od momentu, w którym pracodawca będzie miał niezbędne dokumenty potwierdzające dane okresy aktywności zawodowych pracownika.</a:t>
            </a:r>
            <a:endParaRPr/>
          </a:p>
        </p:txBody>
      </p:sp>
      <p:sp>
        <p:nvSpPr>
          <p:cNvPr id="808" name="Google Shape;808;p63"/>
          <p:cNvSpPr txBox="1"/>
          <p:nvPr/>
        </p:nvSpPr>
        <p:spPr>
          <a:xfrm>
            <a:off x="866775" y="1704975"/>
            <a:ext cx="5040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Zasada 1/12 (Art. 153 § 1 k. p.)</a:t>
            </a:r>
            <a:endParaRPr/>
          </a:p>
        </p:txBody>
      </p:sp>
      <p:sp>
        <p:nvSpPr>
          <p:cNvPr id="809" name="Google Shape;809;p63"/>
          <p:cNvSpPr txBox="1"/>
          <p:nvPr/>
        </p:nvSpPr>
        <p:spPr>
          <a:xfrm>
            <a:off x="866775" y="2200275"/>
            <a:ext cx="480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Pracownik podejmujący pracę po raz pierwszy, w roku kalendarzowym, w którym podjął pracę uzyskuje prawo do urlopu z upływem każdego miesiąca pracy, w wymiarze 1/12 wymiaru urlopu przysługującego mu po przepracowaniu roku.</a:t>
            </a:r>
            <a:endParaRPr/>
          </a:p>
        </p:txBody>
      </p:sp>
      <p:sp>
        <p:nvSpPr>
          <p:cNvPr id="810" name="Google Shape;810;p63"/>
          <p:cNvSpPr txBox="1"/>
          <p:nvPr/>
        </p:nvSpPr>
        <p:spPr>
          <a:xfrm>
            <a:off x="866775" y="4359919"/>
            <a:ext cx="5040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Nowe formy aktywności</a:t>
            </a:r>
            <a:endParaRPr/>
          </a:p>
        </p:txBody>
      </p:sp>
      <p:sp>
        <p:nvSpPr>
          <p:cNvPr id="811" name="Google Shape;811;p63"/>
          <p:cNvSpPr txBox="1"/>
          <p:nvPr/>
        </p:nvSpPr>
        <p:spPr>
          <a:xfrm>
            <a:off x="866775" y="4855219"/>
            <a:ext cx="48006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Czy do pojęcia „podejmowania pracy po raz pierwszy” wliczy się również zatrudnienie niepracownicze po udowodnieniu przez pracownika nowych form aktywności zawodowej?</a:t>
            </a:r>
            <a:endParaRPr/>
          </a:p>
        </p:txBody>
      </p:sp>
      <p:sp>
        <p:nvSpPr>
          <p:cNvPr id="812" name="Google Shape;812;p63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17" name="Google Shape;817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18" name="Google Shape;818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025" y="1466850"/>
            <a:ext cx="3517850" cy="42907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19" name="Google Shape;819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7000" y="1466850"/>
            <a:ext cx="7273974" cy="4290714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p64"/>
          <p:cNvSpPr txBox="1"/>
          <p:nvPr/>
        </p:nvSpPr>
        <p:spPr>
          <a:xfrm>
            <a:off x="581025" y="581025"/>
            <a:ext cx="11581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PRZYKŁADY ROZLICZANIA URLOPU</a:t>
            </a:r>
            <a:endParaRPr/>
          </a:p>
        </p:txBody>
      </p:sp>
      <p:sp>
        <p:nvSpPr>
          <p:cNvPr id="821" name="Google Shape;821;p64"/>
          <p:cNvSpPr/>
          <p:nvPr/>
        </p:nvSpPr>
        <p:spPr>
          <a:xfrm>
            <a:off x="581025" y="1162050"/>
            <a:ext cx="11030100" cy="192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64"/>
          <p:cNvSpPr txBox="1"/>
          <p:nvPr/>
        </p:nvSpPr>
        <p:spPr>
          <a:xfrm>
            <a:off x="866775" y="2219325"/>
            <a:ext cx="31437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Prywatny pracodawca</a:t>
            </a:r>
            <a:endParaRPr/>
          </a:p>
        </p:txBody>
      </p:sp>
      <p:sp>
        <p:nvSpPr>
          <p:cNvPr id="823" name="Google Shape;823;p64"/>
          <p:cNvSpPr txBox="1"/>
          <p:nvPr/>
        </p:nvSpPr>
        <p:spPr>
          <a:xfrm>
            <a:off x="866775" y="2714625"/>
            <a:ext cx="29940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Pracownik zatrudniony u prywatnego pracodawcy dostarczył dokumenty we wrześniu 2026 r. wówczas pracodawca naliczający urlop w 1/12 z wymiaru 20 dni od 1 maja do września 2026 r. będzie musiał urlop przeliczyć od maja 2026 r. z uwzględnieniem udokumentowanych przez pracownika okresów.</a:t>
            </a:r>
            <a:endParaRPr/>
          </a:p>
        </p:txBody>
      </p:sp>
      <p:sp>
        <p:nvSpPr>
          <p:cNvPr id="824" name="Google Shape;824;p64"/>
          <p:cNvSpPr txBox="1"/>
          <p:nvPr/>
        </p:nvSpPr>
        <p:spPr>
          <a:xfrm>
            <a:off x="4622750" y="2219325"/>
            <a:ext cx="70875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Jednostka samorządowa</a:t>
            </a:r>
            <a:endParaRPr/>
          </a:p>
        </p:txBody>
      </p:sp>
      <p:sp>
        <p:nvSpPr>
          <p:cNvPr id="825" name="Google Shape;825;p64"/>
          <p:cNvSpPr txBox="1"/>
          <p:nvPr/>
        </p:nvSpPr>
        <p:spPr>
          <a:xfrm>
            <a:off x="4622750" y="2714625"/>
            <a:ext cx="6750000" cy="21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Jednostka samorządowa zatrudnia na okres od 10 lutego do 31 lipca 2026 r. w ramach stosunku pracy pracownika, który po ukończeniu studiów przez dwa lata wykonywał umowę zlecenia, z tytułu, której – podlegał ubezpieczeniu emerytalnemu i rentowemu. Prawo do pierwszego urlopu nabędzie 9 marca, kolejno 9 kwietnia, 9 maja, 9 czerwca, 9 lipca. Do stażu urlopowego jednostka samorządowa wliczy 8 lat z tytułu ukończenia studiów wyższych i 2 lata wykonywania umowy zlecenia. Zatem w każdym z w/w dni pracownik będzie nabywał prawo do 2,16 dnia urlopu.</a:t>
            </a:r>
            <a:endParaRPr/>
          </a:p>
        </p:txBody>
      </p:sp>
      <p:pic>
        <p:nvPicPr>
          <p:cNvPr descr="image.png" id="826" name="Google Shape;826;p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6775" y="1743075"/>
            <a:ext cx="228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27" name="Google Shape;827;p6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22750" y="1743075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64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33" name="Google Shape;833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34" name="Google Shape;834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025" y="581025"/>
            <a:ext cx="11029950" cy="5695950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65"/>
          <p:cNvSpPr/>
          <p:nvPr/>
        </p:nvSpPr>
        <p:spPr>
          <a:xfrm>
            <a:off x="5619750" y="1819275"/>
            <a:ext cx="952500" cy="38100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65"/>
          <p:cNvSpPr txBox="1"/>
          <p:nvPr/>
        </p:nvSpPr>
        <p:spPr>
          <a:xfrm>
            <a:off x="1305401" y="2143125"/>
            <a:ext cx="9581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DFCF0"/>
                </a:solidFill>
                <a:latin typeface="Poppins"/>
                <a:ea typeface="Poppins"/>
                <a:cs typeface="Poppins"/>
                <a:sym typeface="Poppins"/>
              </a:rPr>
              <a:t>Nagrody Jubileuszowe</a:t>
            </a:r>
            <a:endParaRPr/>
          </a:p>
        </p:txBody>
      </p:sp>
      <p:sp>
        <p:nvSpPr>
          <p:cNvPr id="837" name="Google Shape;837;p65"/>
          <p:cNvSpPr txBox="1"/>
          <p:nvPr/>
        </p:nvSpPr>
        <p:spPr>
          <a:xfrm>
            <a:off x="1533525" y="3038475"/>
            <a:ext cx="91251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49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Mechanizmy nabywania praw i wyliczania podstaw</a:t>
            </a:r>
            <a:endParaRPr/>
          </a:p>
        </p:txBody>
      </p:sp>
      <p:sp>
        <p:nvSpPr>
          <p:cNvPr id="838" name="Google Shape;838;p65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3" name="Google Shape;843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44" name="Google Shape;844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025" y="1466850"/>
            <a:ext cx="5324474" cy="4330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45" name="Google Shape;845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0" y="1466850"/>
            <a:ext cx="5324474" cy="4330451"/>
          </a:xfrm>
          <a:prstGeom prst="rect">
            <a:avLst/>
          </a:prstGeom>
          <a:noFill/>
          <a:ln>
            <a:noFill/>
          </a:ln>
        </p:spPr>
      </p:pic>
      <p:sp>
        <p:nvSpPr>
          <p:cNvPr id="846" name="Google Shape;846;p66"/>
          <p:cNvSpPr txBox="1"/>
          <p:nvPr/>
        </p:nvSpPr>
        <p:spPr>
          <a:xfrm>
            <a:off x="581025" y="581025"/>
            <a:ext cx="11581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NABYCIE PRAWA DO NAGRODY</a:t>
            </a:r>
            <a:endParaRPr/>
          </a:p>
        </p:txBody>
      </p:sp>
      <p:sp>
        <p:nvSpPr>
          <p:cNvPr id="847" name="Google Shape;847;p66"/>
          <p:cNvSpPr/>
          <p:nvPr/>
        </p:nvSpPr>
        <p:spPr>
          <a:xfrm>
            <a:off x="581025" y="1162050"/>
            <a:ext cx="11030100" cy="192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66"/>
          <p:cNvSpPr txBox="1"/>
          <p:nvPr/>
        </p:nvSpPr>
        <p:spPr>
          <a:xfrm>
            <a:off x="866775" y="1704975"/>
            <a:ext cx="5040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Nowy termin nabycia (Art. 6)</a:t>
            </a:r>
            <a:endParaRPr/>
          </a:p>
        </p:txBody>
      </p:sp>
      <p:sp>
        <p:nvSpPr>
          <p:cNvPr id="849" name="Google Shape;849;p66"/>
          <p:cNvSpPr txBox="1"/>
          <p:nvPr/>
        </p:nvSpPr>
        <p:spPr>
          <a:xfrm>
            <a:off x="866775" y="2200275"/>
            <a:ext cx="4800600" cy="11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Art. 6 ustawy stażowej wprowadza nowy, dodatkowy termin, w którym pracownik może nabyć prawo do nagrody. Jest to dzień wejścia w życie przepisów przewidujących nowe okresy wliczane do stażu pracy, czyli </a:t>
            </a:r>
            <a:r>
              <a:rPr b="1" i="0" lang="en-US" sz="1425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01.01.2026 r.</a:t>
            </a:r>
            <a:endParaRPr/>
          </a:p>
        </p:txBody>
      </p:sp>
      <p:sp>
        <p:nvSpPr>
          <p:cNvPr id="850" name="Google Shape;850;p66"/>
          <p:cNvSpPr txBox="1"/>
          <p:nvPr/>
        </p:nvSpPr>
        <p:spPr>
          <a:xfrm>
            <a:off x="866775" y="3693169"/>
            <a:ext cx="4800600" cy="11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Podstawą nabycia tego prawa jest upływ przed tym dniem jednego lub kilku okresów zatrudnienia wymaganych do nabycia prawa od nagrody (z reguły pięcioletnich) obliczonych z uwzględnieniem nowych przepisów.</a:t>
            </a:r>
            <a:endParaRPr/>
          </a:p>
        </p:txBody>
      </p:sp>
      <p:sp>
        <p:nvSpPr>
          <p:cNvPr id="851" name="Google Shape;851;p66"/>
          <p:cNvSpPr txBox="1"/>
          <p:nvPr/>
        </p:nvSpPr>
        <p:spPr>
          <a:xfrm>
            <a:off x="6572250" y="1704975"/>
            <a:ext cx="5040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Wymagalność i Przedawnienie</a:t>
            </a:r>
            <a:endParaRPr/>
          </a:p>
        </p:txBody>
      </p:sp>
      <p:sp>
        <p:nvSpPr>
          <p:cNvPr id="852" name="Google Shape;852;p66"/>
          <p:cNvSpPr txBox="1"/>
          <p:nvPr/>
        </p:nvSpPr>
        <p:spPr>
          <a:xfrm>
            <a:off x="6572250" y="2200275"/>
            <a:ext cx="48006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Roszczenie pracownika staje się wymagalne od dnia nabycia prawa i ten dzień należy przyjąć za początek biegu terminu przedawnienia stosownie do art. 291 k. p.</a:t>
            </a:r>
            <a:endParaRPr/>
          </a:p>
        </p:txBody>
      </p:sp>
      <p:sp>
        <p:nvSpPr>
          <p:cNvPr id="853" name="Google Shape;853;p66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58" name="Google Shape;85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59" name="Google Shape;859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025" y="5924698"/>
            <a:ext cx="110299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67"/>
          <p:cNvSpPr txBox="1"/>
          <p:nvPr/>
        </p:nvSpPr>
        <p:spPr>
          <a:xfrm>
            <a:off x="581025" y="581025"/>
            <a:ext cx="11581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UCZELNIE PUBLICZNE: PRAWO DO NAGRODY</a:t>
            </a:r>
            <a:endParaRPr/>
          </a:p>
        </p:txBody>
      </p:sp>
      <p:sp>
        <p:nvSpPr>
          <p:cNvPr id="861" name="Google Shape;861;p67"/>
          <p:cNvSpPr/>
          <p:nvPr/>
        </p:nvSpPr>
        <p:spPr>
          <a:xfrm>
            <a:off x="581025" y="1162050"/>
            <a:ext cx="11030100" cy="192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p67"/>
          <p:cNvSpPr txBox="1"/>
          <p:nvPr/>
        </p:nvSpPr>
        <p:spPr>
          <a:xfrm>
            <a:off x="581025" y="1638300"/>
            <a:ext cx="110301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Pracownik uczelni publicznej jest uprawniony do nagrody jubileuszowej na podstawie art. 141 ustawy z dnia 20.07.2018 r. – Prawo o szkolnictwie wyższym i nauce. Nabywa do niej prawo:</a:t>
            </a:r>
            <a:endParaRPr/>
          </a:p>
        </p:txBody>
      </p:sp>
      <p:sp>
        <p:nvSpPr>
          <p:cNvPr id="863" name="Google Shape;863;p67"/>
          <p:cNvSpPr/>
          <p:nvPr/>
        </p:nvSpPr>
        <p:spPr>
          <a:xfrm>
            <a:off x="581025" y="3513087"/>
            <a:ext cx="11030100" cy="22212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64" name="Google Shape;864;p67"/>
          <p:cNvGraphicFramePr/>
          <p:nvPr/>
        </p:nvGraphicFramePr>
        <p:xfrm>
          <a:off x="581025" y="351308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{49FF284E-74A8-4E5D-8659-D6A31E1B1F48}</a:tableStyleId>
              </a:tblPr>
              <a:tblGrid>
                <a:gridCol w="2171550"/>
                <a:gridCol w="8858400"/>
              </a:tblGrid>
              <a:tr h="555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25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Lata pracy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25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Wysokość nagrody (% wynagrodzenia miesięcznego)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293B"/>
                    </a:solidFill>
                  </a:tcPr>
                </a:tc>
              </a:tr>
              <a:tr h="555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25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 lat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25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75%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5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25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 5 lat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25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Odpowiednie zwiększenie wysokości nagrody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  <a:tr h="555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25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45 lat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25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400% (Nagroda końcowa)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65" name="Google Shape;865;p67"/>
          <p:cNvSpPr txBox="1"/>
          <p:nvPr/>
        </p:nvSpPr>
        <p:spPr>
          <a:xfrm>
            <a:off x="857250" y="2390417"/>
            <a:ext cx="1047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866" name="Google Shape;866;p67"/>
          <p:cNvSpPr txBox="1"/>
          <p:nvPr/>
        </p:nvSpPr>
        <p:spPr>
          <a:xfrm>
            <a:off x="962025" y="2392560"/>
            <a:ext cx="106491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4775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W dniu upływu okresu uprawniającego (wliczane wszystkie zakończone okresy zatrudnienia i inne zaliczane).</a:t>
            </a:r>
            <a:endParaRPr/>
          </a:p>
        </p:txBody>
      </p:sp>
      <p:sp>
        <p:nvSpPr>
          <p:cNvPr id="867" name="Google Shape;867;p67"/>
          <p:cNvSpPr txBox="1"/>
          <p:nvPr/>
        </p:nvSpPr>
        <p:spPr>
          <a:xfrm>
            <a:off x="857250" y="2652801"/>
            <a:ext cx="1047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868" name="Google Shape;868;p67"/>
          <p:cNvSpPr txBox="1"/>
          <p:nvPr/>
        </p:nvSpPr>
        <p:spPr>
          <a:xfrm>
            <a:off x="962025" y="2654944"/>
            <a:ext cx="106491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4775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Odrębnie z każdego stosunku pracy, jeżeli jednocześnie pozostaje w więcej niż jednym stosunku pracy.</a:t>
            </a:r>
            <a:endParaRPr/>
          </a:p>
        </p:txBody>
      </p:sp>
      <p:sp>
        <p:nvSpPr>
          <p:cNvPr id="869" name="Google Shape;869;p67"/>
          <p:cNvSpPr txBox="1"/>
          <p:nvPr/>
        </p:nvSpPr>
        <p:spPr>
          <a:xfrm>
            <a:off x="857250" y="2915185"/>
            <a:ext cx="1047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870" name="Google Shape;870;p67"/>
          <p:cNvSpPr txBox="1"/>
          <p:nvPr/>
        </p:nvSpPr>
        <p:spPr>
          <a:xfrm>
            <a:off x="962025" y="2917328"/>
            <a:ext cx="106491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04775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W razie przejścia na emeryturę (jeśli brakuje mniej niż 12 miesięcy do upływu okresu).</a:t>
            </a:r>
            <a:endParaRPr/>
          </a:p>
        </p:txBody>
      </p:sp>
      <p:pic>
        <p:nvPicPr>
          <p:cNvPr descr="image.png" id="871" name="Google Shape;871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0550" y="5934223"/>
            <a:ext cx="714375" cy="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67"/>
          <p:cNvSpPr/>
          <p:nvPr/>
        </p:nvSpPr>
        <p:spPr>
          <a:xfrm>
            <a:off x="581025" y="4604593"/>
            <a:ext cx="21717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67"/>
          <p:cNvSpPr/>
          <p:nvPr/>
        </p:nvSpPr>
        <p:spPr>
          <a:xfrm>
            <a:off x="2752576" y="4604593"/>
            <a:ext cx="88584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67"/>
          <p:cNvSpPr/>
          <p:nvPr/>
        </p:nvSpPr>
        <p:spPr>
          <a:xfrm>
            <a:off x="581025" y="5162252"/>
            <a:ext cx="21717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67"/>
          <p:cNvSpPr/>
          <p:nvPr/>
        </p:nvSpPr>
        <p:spPr>
          <a:xfrm>
            <a:off x="2752576" y="5162252"/>
            <a:ext cx="88584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67"/>
          <p:cNvSpPr/>
          <p:nvPr/>
        </p:nvSpPr>
        <p:spPr>
          <a:xfrm>
            <a:off x="581025" y="5719911"/>
            <a:ext cx="21717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67"/>
          <p:cNvSpPr/>
          <p:nvPr/>
        </p:nvSpPr>
        <p:spPr>
          <a:xfrm>
            <a:off x="2752576" y="5719911"/>
            <a:ext cx="88584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67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83" name="Google Shape;883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84" name="Google Shape;884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025" y="4217044"/>
            <a:ext cx="11029950" cy="1939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85" name="Google Shape;885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1025" y="1466850"/>
            <a:ext cx="5324474" cy="24644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86" name="Google Shape;886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6500" y="1466850"/>
            <a:ext cx="5324474" cy="2464444"/>
          </a:xfrm>
          <a:prstGeom prst="rect">
            <a:avLst/>
          </a:prstGeom>
          <a:noFill/>
          <a:ln>
            <a:noFill/>
          </a:ln>
        </p:spPr>
      </p:pic>
      <p:sp>
        <p:nvSpPr>
          <p:cNvPr id="887" name="Google Shape;887;p68"/>
          <p:cNvSpPr txBox="1"/>
          <p:nvPr/>
        </p:nvSpPr>
        <p:spPr>
          <a:xfrm>
            <a:off x="581025" y="581025"/>
            <a:ext cx="11581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PODSTAWA WYMIARU NAGRODY</a:t>
            </a:r>
            <a:endParaRPr/>
          </a:p>
        </p:txBody>
      </p:sp>
      <p:sp>
        <p:nvSpPr>
          <p:cNvPr id="888" name="Google Shape;888;p68"/>
          <p:cNvSpPr/>
          <p:nvPr/>
        </p:nvSpPr>
        <p:spPr>
          <a:xfrm>
            <a:off x="581025" y="1162050"/>
            <a:ext cx="11030100" cy="192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" name="Google Shape;889;p68"/>
          <p:cNvSpPr txBox="1"/>
          <p:nvPr/>
        </p:nvSpPr>
        <p:spPr>
          <a:xfrm>
            <a:off x="866775" y="4455169"/>
            <a:ext cx="110313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Ważne wyłączenie: Pracodawca prywatny</a:t>
            </a:r>
            <a:endParaRPr/>
          </a:p>
        </p:txBody>
      </p:sp>
      <p:sp>
        <p:nvSpPr>
          <p:cNvPr id="890" name="Google Shape;890;p68"/>
          <p:cNvSpPr txBox="1"/>
          <p:nvPr/>
        </p:nvSpPr>
        <p:spPr>
          <a:xfrm>
            <a:off x="866775" y="4950469"/>
            <a:ext cx="105060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Przykład: pracodawca prywatny wprowadził w regulaminie wynagradzania nagrodę jubileuszową wypłacaną co 5 lat, której nabycie zależy wyłącznie od zatrudnienia na podstawie stosunku pracy u tego pracodawcy, zatem włączenie nowych okresów do stażu jest wykluczone.</a:t>
            </a:r>
            <a:endParaRPr/>
          </a:p>
        </p:txBody>
      </p:sp>
      <p:sp>
        <p:nvSpPr>
          <p:cNvPr id="891" name="Google Shape;891;p68"/>
          <p:cNvSpPr txBox="1"/>
          <p:nvPr/>
        </p:nvSpPr>
        <p:spPr>
          <a:xfrm>
            <a:off x="866775" y="1704975"/>
            <a:ext cx="5040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Zasady Obliczania (Art. 142)</a:t>
            </a:r>
            <a:endParaRPr/>
          </a:p>
        </p:txBody>
      </p:sp>
      <p:sp>
        <p:nvSpPr>
          <p:cNvPr id="892" name="Google Shape;892;p68"/>
          <p:cNvSpPr txBox="1"/>
          <p:nvPr/>
        </p:nvSpPr>
        <p:spPr>
          <a:xfrm>
            <a:off x="866775" y="2200275"/>
            <a:ext cx="480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Podstawę nagrody jubileuszowej stanowi wynagrodzenie przysługujące pracownikowi w dniu wypłaty, a jeżeli jest to dla niego korzystniejsze – w dniu nabycia do niej prawa (chyba, że uzyskał do niej prawo będąc zatrudnionym w innym wymiarze czasu pracy niż w dniu jej wypłaty).</a:t>
            </a:r>
            <a:endParaRPr/>
          </a:p>
        </p:txBody>
      </p:sp>
      <p:sp>
        <p:nvSpPr>
          <p:cNvPr id="893" name="Google Shape;893;p68"/>
          <p:cNvSpPr txBox="1"/>
          <p:nvPr/>
        </p:nvSpPr>
        <p:spPr>
          <a:xfrm>
            <a:off x="6572250" y="1704975"/>
            <a:ext cx="5040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Składniki Wynagrodzenia</a:t>
            </a:r>
            <a:endParaRPr/>
          </a:p>
        </p:txBody>
      </p:sp>
      <p:sp>
        <p:nvSpPr>
          <p:cNvPr id="894" name="Google Shape;894;p68"/>
          <p:cNvSpPr txBox="1"/>
          <p:nvPr/>
        </p:nvSpPr>
        <p:spPr>
          <a:xfrm>
            <a:off x="6572250" y="2200275"/>
            <a:ext cx="4800600" cy="11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W podstawie nagrody jubileuszowej uwzględnia się składniki wynagrodzenia i inne świadczenia ze stosunku pracy przyjmowane do obliczania ekwiwalentu pieniężnego za urlop wypoczynkowy.</a:t>
            </a:r>
            <a:endParaRPr/>
          </a:p>
        </p:txBody>
      </p:sp>
      <p:sp>
        <p:nvSpPr>
          <p:cNvPr id="895" name="Google Shape;895;p6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00" name="Google Shape;900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01" name="Google Shape;901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14775" y="2196256"/>
            <a:ext cx="7696201" cy="3351162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p69"/>
          <p:cNvSpPr txBox="1"/>
          <p:nvPr/>
        </p:nvSpPr>
        <p:spPr>
          <a:xfrm>
            <a:off x="581025" y="581025"/>
            <a:ext cx="11581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CASE STUDY: PRACOWNIK SAMORZĄDOWY</a:t>
            </a:r>
            <a:endParaRPr/>
          </a:p>
        </p:txBody>
      </p:sp>
      <p:sp>
        <p:nvSpPr>
          <p:cNvPr id="903" name="Google Shape;903;p69"/>
          <p:cNvSpPr/>
          <p:nvPr/>
        </p:nvSpPr>
        <p:spPr>
          <a:xfrm>
            <a:off x="581025" y="1162050"/>
            <a:ext cx="11030100" cy="192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4" name="Google Shape;904;p69"/>
          <p:cNvSpPr txBox="1"/>
          <p:nvPr/>
        </p:nvSpPr>
        <p:spPr>
          <a:xfrm>
            <a:off x="581025" y="3209925"/>
            <a:ext cx="28575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24</a:t>
            </a:r>
            <a:endParaRPr/>
          </a:p>
        </p:txBody>
      </p:sp>
      <p:sp>
        <p:nvSpPr>
          <p:cNvPr id="905" name="Google Shape;905;p69"/>
          <p:cNvSpPr txBox="1"/>
          <p:nvPr/>
        </p:nvSpPr>
        <p:spPr>
          <a:xfrm>
            <a:off x="581025" y="4257675"/>
            <a:ext cx="2857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Lata stażu po zmianie</a:t>
            </a:r>
            <a:endParaRPr/>
          </a:p>
        </p:txBody>
      </p:sp>
      <p:sp>
        <p:nvSpPr>
          <p:cNvPr id="906" name="Google Shape;906;p69"/>
          <p:cNvSpPr txBox="1"/>
          <p:nvPr/>
        </p:nvSpPr>
        <p:spPr>
          <a:xfrm>
            <a:off x="4200525" y="2434381"/>
            <a:ext cx="75309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Scenariusz: Działalność gospodarcza</a:t>
            </a:r>
            <a:endParaRPr/>
          </a:p>
        </p:txBody>
      </p:sp>
      <p:sp>
        <p:nvSpPr>
          <p:cNvPr id="907" name="Google Shape;907;p69"/>
          <p:cNvSpPr txBox="1"/>
          <p:nvPr/>
        </p:nvSpPr>
        <p:spPr>
          <a:xfrm>
            <a:off x="4200525" y="2929681"/>
            <a:ext cx="7172400" cy="11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W dniu 01.01.2026 r. pracownik samorządowy miał osiągnąć staż pracy wynoszący 18 lat. W lutym 2026 r. udokumentował zaświadczeniem wydanym przez ZUS okres prowadzenia działalności gospodarczej przez 6 lat w okresie 2000 – 2005 (niepokrywający się z zatrudnieniem, opłacone składki emerytalno-rentowe).</a:t>
            </a:r>
            <a:endParaRPr/>
          </a:p>
        </p:txBody>
      </p:sp>
      <p:sp>
        <p:nvSpPr>
          <p:cNvPr id="908" name="Google Shape;908;p69"/>
          <p:cNvSpPr txBox="1"/>
          <p:nvPr/>
        </p:nvSpPr>
        <p:spPr>
          <a:xfrm>
            <a:off x="4200525" y="4160192"/>
            <a:ext cx="71724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Skutek finansowy:</a:t>
            </a:r>
            <a:endParaRPr/>
          </a:p>
        </p:txBody>
      </p:sp>
      <p:sp>
        <p:nvSpPr>
          <p:cNvPr id="909" name="Google Shape;909;p69"/>
          <p:cNvSpPr txBox="1"/>
          <p:nvPr/>
        </p:nvSpPr>
        <p:spPr>
          <a:xfrm>
            <a:off x="4200525" y="4603551"/>
            <a:ext cx="71724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Wypłata nagrody jubileuszowej za 20 lat pracy, a po osiągnięciu 25 lat pracy (w ciągu kolejnych 12 msc) – wypłata różnicy między nagrodą za 20 i 25 lat pracy.</a:t>
            </a:r>
            <a:endParaRPr/>
          </a:p>
        </p:txBody>
      </p:sp>
      <p:sp>
        <p:nvSpPr>
          <p:cNvPr id="910" name="Google Shape;910;p69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15" name="Google Shape;915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16" name="Google Shape;916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025" y="1466850"/>
            <a:ext cx="7273825" cy="29787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17" name="Google Shape;917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92975" y="1466850"/>
            <a:ext cx="3517999" cy="2978794"/>
          </a:xfrm>
          <a:prstGeom prst="rect">
            <a:avLst/>
          </a:prstGeom>
          <a:noFill/>
          <a:ln>
            <a:noFill/>
          </a:ln>
        </p:spPr>
      </p:pic>
      <p:sp>
        <p:nvSpPr>
          <p:cNvPr id="918" name="Google Shape;918;p70"/>
          <p:cNvSpPr txBox="1"/>
          <p:nvPr/>
        </p:nvSpPr>
        <p:spPr>
          <a:xfrm>
            <a:off x="581025" y="581025"/>
            <a:ext cx="11581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CASE STUDY: </a:t>
            </a:r>
            <a:r>
              <a:rPr lang="en-US" sz="2550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DODATKOWY STAŻ</a:t>
            </a:r>
            <a:endParaRPr/>
          </a:p>
        </p:txBody>
      </p:sp>
      <p:sp>
        <p:nvSpPr>
          <p:cNvPr id="919" name="Google Shape;919;p70"/>
          <p:cNvSpPr/>
          <p:nvPr/>
        </p:nvSpPr>
        <p:spPr>
          <a:xfrm>
            <a:off x="581025" y="1162050"/>
            <a:ext cx="11030100" cy="192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70"/>
          <p:cNvSpPr txBox="1"/>
          <p:nvPr/>
        </p:nvSpPr>
        <p:spPr>
          <a:xfrm>
            <a:off x="866775" y="2219325"/>
            <a:ext cx="70875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Nabycie nagrody wyższego stopnia</a:t>
            </a:r>
            <a:endParaRPr/>
          </a:p>
        </p:txBody>
      </p:sp>
      <p:sp>
        <p:nvSpPr>
          <p:cNvPr id="921" name="Google Shape;921;p70"/>
          <p:cNvSpPr txBox="1"/>
          <p:nvPr/>
        </p:nvSpPr>
        <p:spPr>
          <a:xfrm>
            <a:off x="866775" y="2714625"/>
            <a:ext cx="67500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Przykład: staż jubileuszowy pracownika samorządowego w dniu 01.01.2026 r. wyniósł 17 lat, 10 miesięcy i 1 dzień. Po przedstawieniu w styczniu 2026 r. zaświadczenia z ZUS o prowadzeniu przez 8 lat działalności gospodarczej, jednostka samorządowa musiała wypłacić nagrodę jubileuszową za 25 lat pracy, gdyż staż pracy wyniósł </a:t>
            </a:r>
            <a:r>
              <a:rPr b="1" i="0" lang="en-US" sz="1425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25 lat, 10 miesięcy i 1 dzień</a:t>
            </a: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/>
          </a:p>
        </p:txBody>
      </p:sp>
      <p:sp>
        <p:nvSpPr>
          <p:cNvPr id="922" name="Google Shape;922;p70"/>
          <p:cNvSpPr txBox="1"/>
          <p:nvPr/>
        </p:nvSpPr>
        <p:spPr>
          <a:xfrm>
            <a:off x="8378725" y="2219325"/>
            <a:ext cx="31437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Konsekwencja</a:t>
            </a:r>
            <a:endParaRPr/>
          </a:p>
        </p:txBody>
      </p:sp>
      <p:sp>
        <p:nvSpPr>
          <p:cNvPr id="923" name="Google Shape;923;p70"/>
          <p:cNvSpPr txBox="1"/>
          <p:nvPr/>
        </p:nvSpPr>
        <p:spPr>
          <a:xfrm>
            <a:off x="8378725" y="2714625"/>
            <a:ext cx="2994000" cy="11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Obowiązek natychmiastowej wypłaty nagrody za najwyższy osiągnięty próg stażowy wynikający z nowych przepisów.</a:t>
            </a:r>
            <a:endParaRPr/>
          </a:p>
        </p:txBody>
      </p:sp>
      <p:pic>
        <p:nvPicPr>
          <p:cNvPr descr="image.png" id="924" name="Google Shape;924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6775" y="1743075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25" name="Google Shape;925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78725" y="1743075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26" name="Google Shape;926;p70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31" name="Google Shape;931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32" name="Google Shape;932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025" y="2148333"/>
            <a:ext cx="11029950" cy="13629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33" name="Google Shape;933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025" y="3749426"/>
            <a:ext cx="11029950" cy="1362967"/>
          </a:xfrm>
          <a:prstGeom prst="rect">
            <a:avLst/>
          </a:prstGeom>
          <a:noFill/>
          <a:ln>
            <a:noFill/>
          </a:ln>
        </p:spPr>
      </p:pic>
      <p:sp>
        <p:nvSpPr>
          <p:cNvPr id="934" name="Google Shape;934;p71"/>
          <p:cNvSpPr txBox="1"/>
          <p:nvPr/>
        </p:nvSpPr>
        <p:spPr>
          <a:xfrm>
            <a:off x="581025" y="581025"/>
            <a:ext cx="11581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PRZEPISY ROZPORZĄDZENIA PŁACOWEGO</a:t>
            </a:r>
            <a:endParaRPr/>
          </a:p>
        </p:txBody>
      </p:sp>
      <p:sp>
        <p:nvSpPr>
          <p:cNvPr id="935" name="Google Shape;935;p71"/>
          <p:cNvSpPr/>
          <p:nvPr/>
        </p:nvSpPr>
        <p:spPr>
          <a:xfrm>
            <a:off x="581025" y="1162050"/>
            <a:ext cx="11030100" cy="192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6" name="Google Shape;936;p71"/>
          <p:cNvSpPr txBox="1"/>
          <p:nvPr/>
        </p:nvSpPr>
        <p:spPr>
          <a:xfrm>
            <a:off x="581025" y="1647825"/>
            <a:ext cx="110301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Z § 8 rozporządzenie płacowego pracowników samorządowych wynika:</a:t>
            </a:r>
            <a:endParaRPr/>
          </a:p>
        </p:txBody>
      </p:sp>
      <p:sp>
        <p:nvSpPr>
          <p:cNvPr id="937" name="Google Shape;937;p71"/>
          <p:cNvSpPr txBox="1"/>
          <p:nvPr/>
        </p:nvSpPr>
        <p:spPr>
          <a:xfrm>
            <a:off x="866775" y="2567433"/>
            <a:ext cx="105060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5250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Jeżeli w dniu wejścia w życie przepisów wprowadzających zaliczalność nowych okresów upływa okres uprawniający pracownika do dwóch lub więcej nagród, </a:t>
            </a:r>
            <a:r>
              <a:rPr b="1" i="0" lang="en-US" sz="1425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wypłaca się tylko jedną – najwyższą</a:t>
            </a: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/>
          </a:p>
        </p:txBody>
      </p:sp>
      <p:sp>
        <p:nvSpPr>
          <p:cNvPr id="938" name="Google Shape;938;p71"/>
          <p:cNvSpPr txBox="1"/>
          <p:nvPr/>
        </p:nvSpPr>
        <p:spPr>
          <a:xfrm>
            <a:off x="866775" y="4168526"/>
            <a:ext cx="105060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300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Natomiast pracownikowi, który w tym dniu ma już staż dłuższy niż wymagany do niższej nagrody, a w ciągu 12 miesięcy nabędzie prawo do nagrody wyższego stopnia, wypłaca się </a:t>
            </a:r>
            <a:r>
              <a:rPr b="1" i="0" lang="en-US" sz="1425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najpierw nagrodę niższą, a następnie różnicę</a:t>
            </a: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miedzy nagrodą wyższą a niższą.</a:t>
            </a:r>
            <a:endParaRPr/>
          </a:p>
        </p:txBody>
      </p:sp>
      <p:pic>
        <p:nvPicPr>
          <p:cNvPr descr="image.png" id="939" name="Google Shape;939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6775" y="2615058"/>
            <a:ext cx="9525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40" name="Google Shape;940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6775" y="4216151"/>
            <a:ext cx="114300" cy="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941" name="Google Shape;941;p7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9" name="Google Shape;16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0" name="Google Shape;17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404020"/>
            <a:ext cx="5286375" cy="29107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1" name="Google Shape;17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4125" y="2404020"/>
            <a:ext cx="5286375" cy="291078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8"/>
          <p:cNvSpPr txBox="1"/>
          <p:nvPr/>
        </p:nvSpPr>
        <p:spPr>
          <a:xfrm>
            <a:off x="962025" y="2794545"/>
            <a:ext cx="4730591" cy="319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Warunki wydania decyzji</a:t>
            </a:r>
            <a:endParaRPr/>
          </a:p>
        </p:txBody>
      </p:sp>
      <p:sp>
        <p:nvSpPr>
          <p:cNvPr id="173" name="Google Shape;173;p18"/>
          <p:cNvSpPr txBox="1"/>
          <p:nvPr/>
        </p:nvSpPr>
        <p:spPr>
          <a:xfrm>
            <a:off x="962025" y="3305026"/>
            <a:ext cx="4505325" cy="142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Warunkiem wydania decyzji przez organ PIP stwierdzającej istnienie stosunku pracy, w warunkach art. 22 par. 1 k. p. będzie niewykonanie polecenia usunięcia naruszeń dotyczących nie zawarcia umowy o pracę.</a:t>
            </a:r>
            <a:endParaRPr/>
          </a:p>
        </p:txBody>
      </p:sp>
      <p:sp>
        <p:nvSpPr>
          <p:cNvPr id="174" name="Google Shape;174;p18"/>
          <p:cNvSpPr txBox="1"/>
          <p:nvPr/>
        </p:nvSpPr>
        <p:spPr>
          <a:xfrm>
            <a:off x="6724650" y="2794545"/>
            <a:ext cx="4730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Okres </a:t>
            </a:r>
            <a:r>
              <a:rPr b="1" lang="en-US" sz="2100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b="1" i="0" lang="en-US" sz="2100" u="none" cap="none" strike="noStrike">
                <a:solidFill>
                  <a:srgbClr val="4F46E5"/>
                </a:solidFill>
                <a:latin typeface="Poppins"/>
                <a:ea typeface="Poppins"/>
                <a:cs typeface="Poppins"/>
                <a:sym typeface="Poppins"/>
              </a:rPr>
              <a:t>mnestii</a:t>
            </a:r>
            <a:endParaRPr/>
          </a:p>
        </p:txBody>
      </p:sp>
      <p:sp>
        <p:nvSpPr>
          <p:cNvPr id="175" name="Google Shape;175;p18"/>
          <p:cNvSpPr txBox="1"/>
          <p:nvPr/>
        </p:nvSpPr>
        <p:spPr>
          <a:xfrm>
            <a:off x="6724650" y="3305026"/>
            <a:ext cx="4505325" cy="142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Odpowiedzialności wykroczeniowej nie będzie podlegał podmiot, który w terminie 12 miesięcy od dnia wejścia w życie noweli dobrowolnie doprowadzi do stanu zgodnego z prawem przez zawarcie umowy o pracę.</a:t>
            </a:r>
            <a:endParaRPr/>
          </a:p>
        </p:txBody>
      </p:sp>
      <p:sp>
        <p:nvSpPr>
          <p:cNvPr id="176" name="Google Shape;176;p18"/>
          <p:cNvSpPr txBox="1"/>
          <p:nvPr/>
        </p:nvSpPr>
        <p:spPr>
          <a:xfrm>
            <a:off x="762000" y="571500"/>
            <a:ext cx="11401425" cy="479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Zmiana ustawy o PIP – Część 3/3</a:t>
            </a:r>
            <a:endParaRPr/>
          </a:p>
        </p:txBody>
      </p:sp>
      <p:sp>
        <p:nvSpPr>
          <p:cNvPr id="177" name="Google Shape;177;p18"/>
          <p:cNvSpPr/>
          <p:nvPr/>
        </p:nvSpPr>
        <p:spPr>
          <a:xfrm>
            <a:off x="571500" y="571500"/>
            <a:ext cx="76200" cy="47997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46" name="Google Shape;946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47" name="Google Shape;947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025" y="1466850"/>
            <a:ext cx="5324474" cy="24644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48" name="Google Shape;948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6500" y="1466850"/>
            <a:ext cx="5324474" cy="2464444"/>
          </a:xfrm>
          <a:prstGeom prst="rect">
            <a:avLst/>
          </a:prstGeom>
          <a:noFill/>
          <a:ln>
            <a:noFill/>
          </a:ln>
        </p:spPr>
      </p:pic>
      <p:sp>
        <p:nvSpPr>
          <p:cNvPr id="949" name="Google Shape;949;p72"/>
          <p:cNvSpPr txBox="1"/>
          <p:nvPr/>
        </p:nvSpPr>
        <p:spPr>
          <a:xfrm>
            <a:off x="581025" y="581025"/>
            <a:ext cx="11581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50" u="none" cap="none" strike="noStrike">
                <a:solidFill>
                  <a:srgbClr val="1E29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INTERPRETACJE I INSTYTUCJE KULTURY</a:t>
            </a:r>
            <a:endParaRPr/>
          </a:p>
        </p:txBody>
      </p:sp>
      <p:sp>
        <p:nvSpPr>
          <p:cNvPr id="950" name="Google Shape;950;p72"/>
          <p:cNvSpPr/>
          <p:nvPr/>
        </p:nvSpPr>
        <p:spPr>
          <a:xfrm>
            <a:off x="581025" y="1162050"/>
            <a:ext cx="11030100" cy="192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1" name="Google Shape;951;p72"/>
          <p:cNvSpPr txBox="1"/>
          <p:nvPr/>
        </p:nvSpPr>
        <p:spPr>
          <a:xfrm>
            <a:off x="866775" y="1704975"/>
            <a:ext cx="5040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Pracownik Instytucji Kultury</a:t>
            </a:r>
            <a:endParaRPr/>
          </a:p>
        </p:txBody>
      </p:sp>
      <p:sp>
        <p:nvSpPr>
          <p:cNvPr id="952" name="Google Shape;952;p72"/>
          <p:cNvSpPr txBox="1"/>
          <p:nvPr/>
        </p:nvSpPr>
        <p:spPr>
          <a:xfrm>
            <a:off x="866775" y="2200275"/>
            <a:ext cx="480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W październiku 2021 r. otrzymał nagrodę za 20 lat pracy. Po doliczeniu okresu działalności gospodarczej staż wzrósł do 31 lat. Gdyby nie ustawa stażowa, w październiku 2026 r. przysługiwałaby mu nagroda za 25 lat pracy. Zgodnie z nowymi przepisami: </a:t>
            </a:r>
            <a:r>
              <a:rPr b="1" i="0" lang="en-US" sz="1425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wypłacamy za 30 lat pracy.</a:t>
            </a:r>
            <a:endParaRPr/>
          </a:p>
        </p:txBody>
      </p:sp>
      <p:sp>
        <p:nvSpPr>
          <p:cNvPr id="953" name="Google Shape;953;p72"/>
          <p:cNvSpPr txBox="1"/>
          <p:nvPr/>
        </p:nvSpPr>
        <p:spPr>
          <a:xfrm>
            <a:off x="6572250" y="1704975"/>
            <a:ext cx="50406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94A3B8"/>
                </a:solidFill>
                <a:latin typeface="Poppins"/>
                <a:ea typeface="Poppins"/>
                <a:cs typeface="Poppins"/>
                <a:sym typeface="Poppins"/>
              </a:rPr>
              <a:t>Stanowisko MRPiPS</a:t>
            </a:r>
            <a:endParaRPr/>
          </a:p>
        </p:txBody>
      </p:sp>
      <p:sp>
        <p:nvSpPr>
          <p:cNvPr id="954" name="Google Shape;954;p72"/>
          <p:cNvSpPr txBox="1"/>
          <p:nvPr/>
        </p:nvSpPr>
        <p:spPr>
          <a:xfrm>
            <a:off x="6572250" y="2200275"/>
            <a:ext cx="4800600" cy="11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Mimo użycia czasu przeszłego w art. 302 (1) § 1 i 2 k. p., do stażu pracy należy wliczyć </a:t>
            </a:r>
            <a:r>
              <a:rPr b="1" i="0" lang="en-US" sz="1425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niezakończone nowe okresy aktywności zawodowej</a:t>
            </a:r>
            <a:r>
              <a:rPr b="0" i="0" lang="en-US" sz="1425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chyba, że nakładają się na inne okresy aktywności zawodowej (korzystniejsze).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55" name="Google Shape;955;p72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60" name="Google Shape;960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275" y="485775"/>
            <a:ext cx="10839451" cy="5886451"/>
          </a:xfrm>
          <a:prstGeom prst="rect">
            <a:avLst/>
          </a:prstGeom>
          <a:noFill/>
          <a:ln>
            <a:noFill/>
          </a:ln>
        </p:spPr>
      </p:pic>
      <p:sp>
        <p:nvSpPr>
          <p:cNvPr id="961" name="Google Shape;961;p73"/>
          <p:cNvSpPr/>
          <p:nvPr/>
        </p:nvSpPr>
        <p:spPr>
          <a:xfrm>
            <a:off x="5381625" y="1724025"/>
            <a:ext cx="1428900" cy="38100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2" name="Google Shape;962;p73"/>
          <p:cNvSpPr txBox="1"/>
          <p:nvPr/>
        </p:nvSpPr>
        <p:spPr>
          <a:xfrm>
            <a:off x="1405413" y="2047875"/>
            <a:ext cx="9381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FDFCF0"/>
                </a:solidFill>
                <a:latin typeface="Poppins"/>
                <a:ea typeface="Poppins"/>
                <a:cs typeface="Poppins"/>
                <a:sym typeface="Poppins"/>
              </a:rPr>
              <a:t>Elektronizacja Czynności Prawa Pracy</a:t>
            </a:r>
            <a:endParaRPr/>
          </a:p>
        </p:txBody>
      </p:sp>
      <p:sp>
        <p:nvSpPr>
          <p:cNvPr id="963" name="Google Shape;963;p73"/>
          <p:cNvSpPr txBox="1"/>
          <p:nvPr/>
        </p:nvSpPr>
        <p:spPr>
          <a:xfrm>
            <a:off x="1628775" y="3800475"/>
            <a:ext cx="8934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Nowe formy dokumentacji i procedury zdalne (2026)</a:t>
            </a:r>
            <a:endParaRPr/>
          </a:p>
        </p:txBody>
      </p:sp>
      <p:sp>
        <p:nvSpPr>
          <p:cNvPr id="964" name="Google Shape;964;p73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74"/>
          <p:cNvSpPr txBox="1"/>
          <p:nvPr/>
        </p:nvSpPr>
        <p:spPr>
          <a:xfrm>
            <a:off x="676275" y="485775"/>
            <a:ext cx="11381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ROZSZERZENIE FORMY CZYNNOŚCI – CZĘŚĆ 1/3</a:t>
            </a:r>
            <a:endParaRPr/>
          </a:p>
        </p:txBody>
      </p:sp>
      <p:sp>
        <p:nvSpPr>
          <p:cNvPr id="970" name="Google Shape;970;p74"/>
          <p:cNvSpPr/>
          <p:nvPr/>
        </p:nvSpPr>
        <p:spPr>
          <a:xfrm>
            <a:off x="676275" y="1171575"/>
            <a:ext cx="10839600" cy="285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Google Shape;971;p74"/>
          <p:cNvSpPr txBox="1"/>
          <p:nvPr/>
        </p:nvSpPr>
        <p:spPr>
          <a:xfrm>
            <a:off x="676275" y="1704975"/>
            <a:ext cx="108396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25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Obowiązuje od 27.01.2026 r.</a:t>
            </a: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i dotyczy rozszerzenia dopuszczalnej formy wybranych czynności prawa pracy na „postać papierową lub elektroniczną” w zakresie:</a:t>
            </a:r>
            <a:endParaRPr/>
          </a:p>
        </p:txBody>
      </p:sp>
      <p:sp>
        <p:nvSpPr>
          <p:cNvPr id="972" name="Google Shape;972;p74"/>
          <p:cNvSpPr txBox="1"/>
          <p:nvPr/>
        </p:nvSpPr>
        <p:spPr>
          <a:xfrm>
            <a:off x="1104900" y="2600325"/>
            <a:ext cx="104109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Przekazania informacji o monitoringu</a:t>
            </a:r>
            <a:endParaRPr/>
          </a:p>
        </p:txBody>
      </p:sp>
      <p:sp>
        <p:nvSpPr>
          <p:cNvPr id="973" name="Google Shape;973;p74"/>
          <p:cNvSpPr txBox="1"/>
          <p:nvPr/>
        </p:nvSpPr>
        <p:spPr>
          <a:xfrm>
            <a:off x="1104900" y="3100387"/>
            <a:ext cx="104109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Przekazania informacji o warunkach przejścia zakładu pracy na innego pracodawcę</a:t>
            </a:r>
            <a:endParaRPr/>
          </a:p>
        </p:txBody>
      </p:sp>
      <p:sp>
        <p:nvSpPr>
          <p:cNvPr id="974" name="Google Shape;974;p74"/>
          <p:cNvSpPr txBox="1"/>
          <p:nvPr/>
        </p:nvSpPr>
        <p:spPr>
          <a:xfrm>
            <a:off x="1104900" y="3600450"/>
            <a:ext cx="104109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Konsultacji zamiaru wypowiedzenia umowy o pracę z zakładową organizacją związkową</a:t>
            </a:r>
            <a:endParaRPr/>
          </a:p>
        </p:txBody>
      </p:sp>
      <p:sp>
        <p:nvSpPr>
          <p:cNvPr id="975" name="Google Shape;975;p74"/>
          <p:cNvSpPr txBox="1"/>
          <p:nvPr/>
        </p:nvSpPr>
        <p:spPr>
          <a:xfrm>
            <a:off x="1104900" y="4100512"/>
            <a:ext cx="104109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Sporządzenia rozkładu czasu pracy pracownika</a:t>
            </a:r>
            <a:endParaRPr/>
          </a:p>
        </p:txBody>
      </p:sp>
      <p:sp>
        <p:nvSpPr>
          <p:cNvPr id="976" name="Google Shape;976;p74"/>
          <p:cNvSpPr txBox="1"/>
          <p:nvPr/>
        </p:nvSpPr>
        <p:spPr>
          <a:xfrm>
            <a:off x="1104900" y="4600575"/>
            <a:ext cx="104109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Braku obowiązku sporządzenia rozkładu czasu pracy</a:t>
            </a:r>
            <a:endParaRPr/>
          </a:p>
        </p:txBody>
      </p:sp>
      <p:pic>
        <p:nvPicPr>
          <p:cNvPr descr="image.png" id="977" name="Google Shape;977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275" y="2647950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78" name="Google Shape;978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275" y="3148012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79" name="Google Shape;979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275" y="3648075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80" name="Google Shape;980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275" y="4148137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81" name="Google Shape;981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275" y="4648200"/>
            <a:ext cx="20002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Google Shape;982;p74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75"/>
          <p:cNvSpPr txBox="1"/>
          <p:nvPr/>
        </p:nvSpPr>
        <p:spPr>
          <a:xfrm>
            <a:off x="676275" y="485775"/>
            <a:ext cx="11381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ROZSZERZENIE FORMY CZYNNOŚCI – CZĘŚĆ 2/3</a:t>
            </a:r>
            <a:endParaRPr/>
          </a:p>
        </p:txBody>
      </p:sp>
      <p:sp>
        <p:nvSpPr>
          <p:cNvPr id="988" name="Google Shape;988;p75"/>
          <p:cNvSpPr/>
          <p:nvPr/>
        </p:nvSpPr>
        <p:spPr>
          <a:xfrm>
            <a:off x="676275" y="1171575"/>
            <a:ext cx="10839600" cy="285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" name="Google Shape;989;p75"/>
          <p:cNvSpPr txBox="1"/>
          <p:nvPr/>
        </p:nvSpPr>
        <p:spPr>
          <a:xfrm>
            <a:off x="676275" y="1704975"/>
            <a:ext cx="108396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Dopuszczalność formy papierowej lub elektronicznej (wnioski pracownicze):</a:t>
            </a:r>
            <a:endParaRPr/>
          </a:p>
        </p:txBody>
      </p:sp>
      <p:sp>
        <p:nvSpPr>
          <p:cNvPr id="990" name="Google Shape;990;p75"/>
          <p:cNvSpPr txBox="1"/>
          <p:nvPr/>
        </p:nvSpPr>
        <p:spPr>
          <a:xfrm>
            <a:off x="1104900" y="2224087"/>
            <a:ext cx="104109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Występowanie przez pracownika z wnioskiem o zastosowanie do niego indywidualnego rozkładu czasu pracy, skróconego tygodnia pracy, systemu pracy weekendowej, ruchomego czasu pracy</a:t>
            </a:r>
            <a:endParaRPr/>
          </a:p>
        </p:txBody>
      </p:sp>
      <p:sp>
        <p:nvSpPr>
          <p:cNvPr id="991" name="Google Shape;991;p75"/>
          <p:cNvSpPr txBox="1"/>
          <p:nvPr/>
        </p:nvSpPr>
        <p:spPr>
          <a:xfrm>
            <a:off x="1104900" y="3052762"/>
            <a:ext cx="104109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Występowanie przez pracownika z wnioskiem o odpracowanie zwolnienia od pracy udzielonego w celu załatwienia spraw osobistych</a:t>
            </a:r>
            <a:endParaRPr/>
          </a:p>
        </p:txBody>
      </p:sp>
      <p:sp>
        <p:nvSpPr>
          <p:cNvPr id="992" name="Google Shape;992;p75"/>
          <p:cNvSpPr txBox="1"/>
          <p:nvPr/>
        </p:nvSpPr>
        <p:spPr>
          <a:xfrm>
            <a:off x="1104900" y="3881437"/>
            <a:ext cx="104109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Występowanie przez pracownika z wnioskiem o udzielenie czasu wolnego od pracy za czas przepracowany w godzinach nadliczbowych</a:t>
            </a:r>
            <a:endParaRPr/>
          </a:p>
        </p:txBody>
      </p:sp>
      <p:pic>
        <p:nvPicPr>
          <p:cNvPr descr="image.png" id="993" name="Google Shape;993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275" y="2271712"/>
            <a:ext cx="2571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94" name="Google Shape;994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275" y="3100387"/>
            <a:ext cx="2571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95" name="Google Shape;995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275" y="3929062"/>
            <a:ext cx="25717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75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76"/>
          <p:cNvSpPr txBox="1"/>
          <p:nvPr/>
        </p:nvSpPr>
        <p:spPr>
          <a:xfrm>
            <a:off x="676275" y="485775"/>
            <a:ext cx="11381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ROZSZERZENIE FORMY CZYNNOŚCI – CZĘŚĆ 3/3</a:t>
            </a:r>
            <a:endParaRPr/>
          </a:p>
        </p:txBody>
      </p:sp>
      <p:sp>
        <p:nvSpPr>
          <p:cNvPr id="1002" name="Google Shape;1002;p76"/>
          <p:cNvSpPr/>
          <p:nvPr/>
        </p:nvSpPr>
        <p:spPr>
          <a:xfrm>
            <a:off x="676275" y="1171575"/>
            <a:ext cx="10839600" cy="285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3" name="Google Shape;1003;p76"/>
          <p:cNvSpPr txBox="1"/>
          <p:nvPr/>
        </p:nvSpPr>
        <p:spPr>
          <a:xfrm>
            <a:off x="1104900" y="1485900"/>
            <a:ext cx="104109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Informowanie przez pracodawcę właściwego okręgowego inspektora pracy o zatrudnieniu pracowników pracujących w nocy</a:t>
            </a:r>
            <a:endParaRPr/>
          </a:p>
        </p:txBody>
      </p:sp>
      <p:sp>
        <p:nvSpPr>
          <p:cNvPr id="1004" name="Google Shape;1004;p76"/>
          <p:cNvSpPr txBox="1"/>
          <p:nvPr/>
        </p:nvSpPr>
        <p:spPr>
          <a:xfrm>
            <a:off x="1104900" y="2314575"/>
            <a:ext cx="104109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Występowaniu przez pracownika z wnioskiem o udzielenie urlopu bezpłatnego</a:t>
            </a:r>
            <a:endParaRPr/>
          </a:p>
        </p:txBody>
      </p:sp>
      <p:sp>
        <p:nvSpPr>
          <p:cNvPr id="1005" name="Google Shape;1005;p76"/>
          <p:cNvSpPr txBox="1"/>
          <p:nvPr/>
        </p:nvSpPr>
        <p:spPr>
          <a:xfrm>
            <a:off x="1104900" y="2814637"/>
            <a:ext cx="104109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Występowaniu przez pracownika z wnioskiem o udzielenie urlopu bezpłatnego w celu wykonywania pracy u innego pracodawcy</a:t>
            </a:r>
            <a:endParaRPr/>
          </a:p>
        </p:txBody>
      </p:sp>
      <p:sp>
        <p:nvSpPr>
          <p:cNvPr id="1006" name="Google Shape;1006;p76"/>
          <p:cNvSpPr txBox="1"/>
          <p:nvPr/>
        </p:nvSpPr>
        <p:spPr>
          <a:xfrm>
            <a:off x="1104900" y="3643312"/>
            <a:ext cx="104109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Potwierdzania przez pracownika zapoznania się z przepisami oraz zasadami bezpieczeństwa i higieny pracy</a:t>
            </a:r>
            <a:endParaRPr/>
          </a:p>
        </p:txBody>
      </p:sp>
      <p:pic>
        <p:nvPicPr>
          <p:cNvPr descr="image.png" id="1007" name="Google Shape;1007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275" y="1533525"/>
            <a:ext cx="1714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08" name="Google Shape;1008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275" y="2362200"/>
            <a:ext cx="2571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09" name="Google Shape;1009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275" y="2862262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10" name="Google Shape;1010;p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6275" y="3690937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1" name="Google Shape;1011;p76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16" name="Google Shape;1016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275" y="1485900"/>
            <a:ext cx="10839451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17" name="Google Shape;1017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275" y="4000500"/>
            <a:ext cx="10839451" cy="2166937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p77"/>
          <p:cNvSpPr txBox="1"/>
          <p:nvPr/>
        </p:nvSpPr>
        <p:spPr>
          <a:xfrm>
            <a:off x="676275" y="485775"/>
            <a:ext cx="11381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POJĘCIE POSTACI ELEKTRONICZNEJ</a:t>
            </a:r>
            <a:endParaRPr/>
          </a:p>
        </p:txBody>
      </p:sp>
      <p:sp>
        <p:nvSpPr>
          <p:cNvPr id="1019" name="Google Shape;1019;p77"/>
          <p:cNvSpPr/>
          <p:nvPr/>
        </p:nvSpPr>
        <p:spPr>
          <a:xfrm>
            <a:off x="676275" y="1171575"/>
            <a:ext cx="10839600" cy="285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77"/>
          <p:cNvSpPr txBox="1"/>
          <p:nvPr/>
        </p:nvSpPr>
        <p:spPr>
          <a:xfrm>
            <a:off x="1019175" y="1771650"/>
            <a:ext cx="107214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Definicja </a:t>
            </a:r>
            <a:endParaRPr/>
          </a:p>
        </p:txBody>
      </p:sp>
      <p:sp>
        <p:nvSpPr>
          <p:cNvPr id="1021" name="Google Shape;1021;p77"/>
          <p:cNvSpPr txBox="1"/>
          <p:nvPr/>
        </p:nvSpPr>
        <p:spPr>
          <a:xfrm>
            <a:off x="1019175" y="2362200"/>
            <a:ext cx="102108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Pojęcie „postaci elektronicznej” jako narzędzie umożliwiające dokonanie czynności z użyciem narzędzi komunikacji elektronicznej (e – mail), o ile możliwa jest identyfikacja osoby składającej wniosek.</a:t>
            </a:r>
            <a:endParaRPr/>
          </a:p>
        </p:txBody>
      </p:sp>
      <p:sp>
        <p:nvSpPr>
          <p:cNvPr id="1022" name="Google Shape;1022;p77"/>
          <p:cNvSpPr txBox="1"/>
          <p:nvPr/>
        </p:nvSpPr>
        <p:spPr>
          <a:xfrm>
            <a:off x="971550" y="4514850"/>
            <a:ext cx="102489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25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Warunki niezbędne:</a:t>
            </a:r>
            <a:endParaRPr/>
          </a:p>
        </p:txBody>
      </p:sp>
      <p:sp>
        <p:nvSpPr>
          <p:cNvPr id="1023" name="Google Shape;1023;p77"/>
          <p:cNvSpPr txBox="1"/>
          <p:nvPr/>
        </p:nvSpPr>
        <p:spPr>
          <a:xfrm>
            <a:off x="1228725" y="5060156"/>
            <a:ext cx="1239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024" name="Google Shape;1024;p77"/>
          <p:cNvSpPr txBox="1"/>
          <p:nvPr/>
        </p:nvSpPr>
        <p:spPr>
          <a:xfrm>
            <a:off x="1352550" y="5062537"/>
            <a:ext cx="98679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23825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Identyfikacja użytkownika</a:t>
            </a:r>
            <a:endParaRPr/>
          </a:p>
        </p:txBody>
      </p:sp>
      <p:sp>
        <p:nvSpPr>
          <p:cNvPr id="1025" name="Google Shape;1025;p77"/>
          <p:cNvSpPr txBox="1"/>
          <p:nvPr/>
        </p:nvSpPr>
        <p:spPr>
          <a:xfrm>
            <a:off x="1228725" y="5388768"/>
            <a:ext cx="1239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026" name="Google Shape;1026;p77"/>
          <p:cNvSpPr txBox="1"/>
          <p:nvPr/>
        </p:nvSpPr>
        <p:spPr>
          <a:xfrm>
            <a:off x="1352550" y="5391150"/>
            <a:ext cx="98679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23825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Mechanizm odtworzenia daty i godziny wpływu dokumentu</a:t>
            </a:r>
            <a:endParaRPr/>
          </a:p>
        </p:txBody>
      </p:sp>
      <p:sp>
        <p:nvSpPr>
          <p:cNvPr id="1027" name="Google Shape;1027;p77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32" name="Google Shape;1032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275" y="2219325"/>
            <a:ext cx="10839451" cy="3767137"/>
          </a:xfrm>
          <a:prstGeom prst="rect">
            <a:avLst/>
          </a:prstGeom>
          <a:noFill/>
          <a:ln>
            <a:noFill/>
          </a:ln>
        </p:spPr>
      </p:pic>
      <p:sp>
        <p:nvSpPr>
          <p:cNvPr id="1033" name="Google Shape;1033;p78"/>
          <p:cNvSpPr txBox="1"/>
          <p:nvPr/>
        </p:nvSpPr>
        <p:spPr>
          <a:xfrm>
            <a:off x="676275" y="485775"/>
            <a:ext cx="113814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UMOWA O PRACĘ W FORMIE ELEKTRONICZNEJ – STANOWISKO PIP</a:t>
            </a:r>
            <a:endParaRPr/>
          </a:p>
        </p:txBody>
      </p:sp>
      <p:sp>
        <p:nvSpPr>
          <p:cNvPr id="1034" name="Google Shape;1034;p78"/>
          <p:cNvSpPr/>
          <p:nvPr/>
        </p:nvSpPr>
        <p:spPr>
          <a:xfrm>
            <a:off x="676275" y="1714500"/>
            <a:ext cx="10839600" cy="285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78"/>
          <p:cNvSpPr txBox="1"/>
          <p:nvPr/>
        </p:nvSpPr>
        <p:spPr>
          <a:xfrm>
            <a:off x="1038225" y="2733675"/>
            <a:ext cx="101823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25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Pytanie:</a:t>
            </a: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Czy jest możliwe zawarcie umowy o pracę w formie elektronicznej?</a:t>
            </a:r>
            <a:endParaRPr/>
          </a:p>
        </p:txBody>
      </p:sp>
      <p:sp>
        <p:nvSpPr>
          <p:cNvPr id="1036" name="Google Shape;1036;p78"/>
          <p:cNvSpPr txBox="1"/>
          <p:nvPr/>
        </p:nvSpPr>
        <p:spPr>
          <a:xfrm>
            <a:off x="1038225" y="3281362"/>
            <a:ext cx="101823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25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Stanowisko PIP:</a:t>
            </a: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Pracodawca, który zawiera umowę o pracę drogą elektroniczną powinien przesłać pracownikowi tekst dokumentu opatrzony kwalifikowanym podpisem elektronicznym z informacją, że umowa wymaga podpisu pracownika.</a:t>
            </a:r>
            <a:endParaRPr/>
          </a:p>
        </p:txBody>
      </p:sp>
      <p:sp>
        <p:nvSpPr>
          <p:cNvPr id="1037" name="Google Shape;1037;p78"/>
          <p:cNvSpPr txBox="1"/>
          <p:nvPr/>
        </p:nvSpPr>
        <p:spPr>
          <a:xfrm>
            <a:off x="1038225" y="4486275"/>
            <a:ext cx="101823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W związku z powyższym pracownik powinien ją wydrukować, a następnie podpisać ją w formie tradycyjnej przed rozpoczęciem pracy. Wydruk powinien zawierać informację o tym, że umowa opatrzona była kwalifikowanym podpisem elektronicznym.</a:t>
            </a:r>
            <a:endParaRPr/>
          </a:p>
        </p:txBody>
      </p:sp>
      <p:sp>
        <p:nvSpPr>
          <p:cNvPr id="1038" name="Google Shape;1038;p7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43" name="Google Shape;1043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275" y="1485900"/>
            <a:ext cx="10839451" cy="3024187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p79"/>
          <p:cNvSpPr txBox="1"/>
          <p:nvPr/>
        </p:nvSpPr>
        <p:spPr>
          <a:xfrm>
            <a:off x="676275" y="485775"/>
            <a:ext cx="11381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FORMA ELEKTRONICZNA WG KODEKSU CYWILNEGO</a:t>
            </a:r>
            <a:endParaRPr/>
          </a:p>
        </p:txBody>
      </p:sp>
      <p:sp>
        <p:nvSpPr>
          <p:cNvPr id="1045" name="Google Shape;1045;p79"/>
          <p:cNvSpPr/>
          <p:nvPr/>
        </p:nvSpPr>
        <p:spPr>
          <a:xfrm>
            <a:off x="676275" y="1171575"/>
            <a:ext cx="10839600" cy="285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6" name="Google Shape;1046;p79"/>
          <p:cNvSpPr txBox="1"/>
          <p:nvPr/>
        </p:nvSpPr>
        <p:spPr>
          <a:xfrm>
            <a:off x="1019175" y="1990725"/>
            <a:ext cx="102108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Zgodnie z </a:t>
            </a:r>
            <a:r>
              <a:rPr b="1" i="0" lang="en-US" sz="1725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art. 78 (1) k.c. na podstawie art. 300 k. p.</a:t>
            </a: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oświadczenie woli złożone w formie elektronicznej jest równoznaczne z oświadczeniem woli złożonym w formie pisemnej.</a:t>
            </a:r>
            <a:endParaRPr/>
          </a:p>
        </p:txBody>
      </p:sp>
      <p:sp>
        <p:nvSpPr>
          <p:cNvPr id="1047" name="Google Shape;1047;p79"/>
          <p:cNvSpPr txBox="1"/>
          <p:nvPr/>
        </p:nvSpPr>
        <p:spPr>
          <a:xfrm>
            <a:off x="1019175" y="2867025"/>
            <a:ext cx="102108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Do zachowania elektronicznej formy czynności prawnej wystarcza:</a:t>
            </a:r>
            <a:endParaRPr/>
          </a:p>
        </p:txBody>
      </p:sp>
      <p:sp>
        <p:nvSpPr>
          <p:cNvPr id="1048" name="Google Shape;1048;p79"/>
          <p:cNvSpPr txBox="1"/>
          <p:nvPr/>
        </p:nvSpPr>
        <p:spPr>
          <a:xfrm>
            <a:off x="1228725" y="3412331"/>
            <a:ext cx="1716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1.</a:t>
            </a:r>
            <a:endParaRPr/>
          </a:p>
        </p:txBody>
      </p:sp>
      <p:sp>
        <p:nvSpPr>
          <p:cNvPr id="1049" name="Google Shape;1049;p79"/>
          <p:cNvSpPr txBox="1"/>
          <p:nvPr/>
        </p:nvSpPr>
        <p:spPr>
          <a:xfrm>
            <a:off x="1400175" y="3414712"/>
            <a:ext cx="98298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7145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Złożenie oświadczenia woli w postaci elektronicznej</a:t>
            </a:r>
            <a:endParaRPr/>
          </a:p>
        </p:txBody>
      </p:sp>
      <p:sp>
        <p:nvSpPr>
          <p:cNvPr id="1050" name="Google Shape;1050;p79"/>
          <p:cNvSpPr txBox="1"/>
          <p:nvPr/>
        </p:nvSpPr>
        <p:spPr>
          <a:xfrm>
            <a:off x="1228725" y="3740943"/>
            <a:ext cx="1716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2.</a:t>
            </a:r>
            <a:endParaRPr/>
          </a:p>
        </p:txBody>
      </p:sp>
      <p:sp>
        <p:nvSpPr>
          <p:cNvPr id="1051" name="Google Shape;1051;p79"/>
          <p:cNvSpPr txBox="1"/>
          <p:nvPr/>
        </p:nvSpPr>
        <p:spPr>
          <a:xfrm>
            <a:off x="1400175" y="3743325"/>
            <a:ext cx="98298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7145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Opatrzenie go kwalifikowanym podpisem elektronicznym</a:t>
            </a:r>
            <a:endParaRPr/>
          </a:p>
        </p:txBody>
      </p:sp>
      <p:sp>
        <p:nvSpPr>
          <p:cNvPr id="1052" name="Google Shape;1052;p79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57" name="Google Shape;1057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275" y="3100387"/>
            <a:ext cx="10839451" cy="249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8" name="Google Shape;1058;p80"/>
          <p:cNvSpPr txBox="1"/>
          <p:nvPr/>
        </p:nvSpPr>
        <p:spPr>
          <a:xfrm>
            <a:off x="676275" y="485775"/>
            <a:ext cx="11381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ZASADY DOŁĄCZANIA DOKUMENTÓW ELEKTRONICZNYCH</a:t>
            </a:r>
            <a:endParaRPr/>
          </a:p>
        </p:txBody>
      </p:sp>
      <p:sp>
        <p:nvSpPr>
          <p:cNvPr id="1059" name="Google Shape;1059;p80"/>
          <p:cNvSpPr/>
          <p:nvPr/>
        </p:nvSpPr>
        <p:spPr>
          <a:xfrm>
            <a:off x="676275" y="1171575"/>
            <a:ext cx="10839600" cy="285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0" name="Google Shape;1060;p80"/>
          <p:cNvSpPr txBox="1"/>
          <p:nvPr/>
        </p:nvSpPr>
        <p:spPr>
          <a:xfrm>
            <a:off x="676275" y="1704975"/>
            <a:ext cx="108396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Dokument taki powinien być dołączony do dokumentacji prowadzonej w formie papierowej po podpisaniu i wydrukowaniu przez pracownika, poprzez podpis pracodawcy potwierdzający zgodność wydruku z dokumentem elektronicznym.</a:t>
            </a:r>
            <a:endParaRPr/>
          </a:p>
        </p:txBody>
      </p:sp>
      <p:sp>
        <p:nvSpPr>
          <p:cNvPr id="1061" name="Google Shape;1061;p80"/>
          <p:cNvSpPr txBox="1"/>
          <p:nvPr/>
        </p:nvSpPr>
        <p:spPr>
          <a:xfrm>
            <a:off x="971550" y="3614737"/>
            <a:ext cx="102489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25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Praktyka (rozp. MR,P i PS z dnia 10.12.2028 r.):</a:t>
            </a:r>
            <a:endParaRPr/>
          </a:p>
        </p:txBody>
      </p:sp>
      <p:sp>
        <p:nvSpPr>
          <p:cNvPr id="1062" name="Google Shape;1062;p80"/>
          <p:cNvSpPr txBox="1"/>
          <p:nvPr/>
        </p:nvSpPr>
        <p:spPr>
          <a:xfrm>
            <a:off x="1228725" y="4160043"/>
            <a:ext cx="1239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063" name="Google Shape;1063;p80"/>
          <p:cNvSpPr txBox="1"/>
          <p:nvPr/>
        </p:nvSpPr>
        <p:spPr>
          <a:xfrm>
            <a:off x="1352550" y="4162425"/>
            <a:ext cx="98679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23825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Należy sporządzić wydruk dokumentu elektronicznego.</a:t>
            </a:r>
            <a:endParaRPr/>
          </a:p>
        </p:txBody>
      </p:sp>
      <p:sp>
        <p:nvSpPr>
          <p:cNvPr id="1064" name="Google Shape;1064;p80"/>
          <p:cNvSpPr txBox="1"/>
          <p:nvPr/>
        </p:nvSpPr>
        <p:spPr>
          <a:xfrm>
            <a:off x="1228725" y="4488656"/>
            <a:ext cx="1239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065" name="Google Shape;1065;p80"/>
          <p:cNvSpPr txBox="1"/>
          <p:nvPr/>
        </p:nvSpPr>
        <p:spPr>
          <a:xfrm>
            <a:off x="1352550" y="4491037"/>
            <a:ext cx="98679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23825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Opatrzyć go podpisem pracodawcy potwierdzającym zgodność (na każdej stronie).</a:t>
            </a:r>
            <a:endParaRPr/>
          </a:p>
        </p:txBody>
      </p:sp>
      <p:sp>
        <p:nvSpPr>
          <p:cNvPr id="1066" name="Google Shape;1066;p80"/>
          <p:cNvSpPr txBox="1"/>
          <p:nvPr/>
        </p:nvSpPr>
        <p:spPr>
          <a:xfrm>
            <a:off x="1228725" y="4817268"/>
            <a:ext cx="1239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067" name="Google Shape;1067;p80"/>
          <p:cNvSpPr txBox="1"/>
          <p:nvPr/>
        </p:nvSpPr>
        <p:spPr>
          <a:xfrm>
            <a:off x="1352550" y="4819650"/>
            <a:ext cx="98679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23825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Można użyć pieczęci z adnotacją </a:t>
            </a:r>
            <a:r>
              <a:rPr b="1" i="0" lang="en-US" sz="1725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„za zgodność z dokumentem elektronicznym”</a:t>
            </a: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/>
          </a:p>
        </p:txBody>
      </p:sp>
      <p:sp>
        <p:nvSpPr>
          <p:cNvPr id="1068" name="Google Shape;1068;p80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73" name="Google Shape;1073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275" y="1485900"/>
            <a:ext cx="10839451" cy="29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4" name="Google Shape;1074;p81"/>
          <p:cNvSpPr txBox="1"/>
          <p:nvPr/>
        </p:nvSpPr>
        <p:spPr>
          <a:xfrm>
            <a:off x="676275" y="485775"/>
            <a:ext cx="11381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SKUTECZNOŚĆ ROZWIĄZANIA UMOWY – WYROK SN</a:t>
            </a:r>
            <a:endParaRPr/>
          </a:p>
        </p:txBody>
      </p:sp>
      <p:sp>
        <p:nvSpPr>
          <p:cNvPr id="1075" name="Google Shape;1075;p81"/>
          <p:cNvSpPr/>
          <p:nvPr/>
        </p:nvSpPr>
        <p:spPr>
          <a:xfrm>
            <a:off x="676275" y="1171575"/>
            <a:ext cx="10839600" cy="285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6" name="Google Shape;1076;p81"/>
          <p:cNvSpPr txBox="1"/>
          <p:nvPr/>
        </p:nvSpPr>
        <p:spPr>
          <a:xfrm>
            <a:off x="676275" y="4638675"/>
            <a:ext cx="108396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25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Dopuszczalne kanały:</a:t>
            </a: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Zwykły e – mail, sms, z wykorzystaniem faxu, WhatsApp, Signal, Telegram.</a:t>
            </a:r>
            <a:endParaRPr/>
          </a:p>
        </p:txBody>
      </p:sp>
      <p:sp>
        <p:nvSpPr>
          <p:cNvPr id="1077" name="Google Shape;1077;p81"/>
          <p:cNvSpPr txBox="1"/>
          <p:nvPr/>
        </p:nvSpPr>
        <p:spPr>
          <a:xfrm>
            <a:off x="1019175" y="1771650"/>
            <a:ext cx="107214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Wyrok SN z dnia 7 października 2008 r. (sygn. akt II PK 56/08)</a:t>
            </a:r>
            <a:endParaRPr/>
          </a:p>
        </p:txBody>
      </p:sp>
      <p:sp>
        <p:nvSpPr>
          <p:cNvPr id="1078" name="Google Shape;1078;p81"/>
          <p:cNvSpPr txBox="1"/>
          <p:nvPr/>
        </p:nvSpPr>
        <p:spPr>
          <a:xfrm>
            <a:off x="1019175" y="2362200"/>
            <a:ext cx="102108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SN wskazał, że każda jednostronna deklaracja pracodawcy o rozwiązaniu umowy o pracę, dokonana nawet z naruszeniem prawa prowadzi do ustania stosunku pracy.</a:t>
            </a:r>
            <a:endParaRPr/>
          </a:p>
        </p:txBody>
      </p:sp>
      <p:sp>
        <p:nvSpPr>
          <p:cNvPr id="1079" name="Google Shape;1079;p81"/>
          <p:cNvSpPr txBox="1"/>
          <p:nvPr/>
        </p:nvSpPr>
        <p:spPr>
          <a:xfrm>
            <a:off x="1019175" y="3238500"/>
            <a:ext cx="102108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25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Zasada:</a:t>
            </a: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Wszelkie czynności pracodawcy, nawet te bezprawne, zmierzające do rozwiązania stosunku pracy są skuteczne i mogą być podważone wyłącznie w drodze odpowiedniego powództwa.</a:t>
            </a:r>
            <a:endParaRPr/>
          </a:p>
        </p:txBody>
      </p:sp>
      <p:sp>
        <p:nvSpPr>
          <p:cNvPr id="1080" name="Google Shape;1080;p8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83" name="Google Shape;18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9"/>
          <p:cNvSpPr/>
          <p:nvPr/>
        </p:nvSpPr>
        <p:spPr>
          <a:xfrm>
            <a:off x="5715000" y="2547937"/>
            <a:ext cx="762000" cy="762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9"/>
          <p:cNvSpPr txBox="1"/>
          <p:nvPr/>
        </p:nvSpPr>
        <p:spPr>
          <a:xfrm>
            <a:off x="2515552" y="2814637"/>
            <a:ext cx="7160895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Jawność wynagrodzeń</a:t>
            </a:r>
            <a:endParaRPr/>
          </a:p>
        </p:txBody>
      </p:sp>
      <p:sp>
        <p:nvSpPr>
          <p:cNvPr id="186" name="Google Shape;186;p19"/>
          <p:cNvSpPr txBox="1"/>
          <p:nvPr/>
        </p:nvSpPr>
        <p:spPr>
          <a:xfrm>
            <a:off x="3309937" y="3881437"/>
            <a:ext cx="5572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Wprowadzenie Dyrektywy unijnej</a:t>
            </a:r>
            <a:endParaRPr sz="1950">
              <a:solidFill>
                <a:srgbClr val="64748B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– projekt ustawy</a:t>
            </a:r>
            <a:endParaRPr/>
          </a:p>
        </p:txBody>
      </p:sp>
      <p:sp>
        <p:nvSpPr>
          <p:cNvPr id="187" name="Google Shape;187;p19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82"/>
          <p:cNvSpPr txBox="1"/>
          <p:nvPr/>
        </p:nvSpPr>
        <p:spPr>
          <a:xfrm>
            <a:off x="676275" y="485775"/>
            <a:ext cx="11381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KOLEJNOŚĆ POSTĘPOWANIA (STANDARD ZDALNY)</a:t>
            </a:r>
            <a:endParaRPr/>
          </a:p>
        </p:txBody>
      </p:sp>
      <p:sp>
        <p:nvSpPr>
          <p:cNvPr id="1086" name="Google Shape;1086;p82"/>
          <p:cNvSpPr/>
          <p:nvPr/>
        </p:nvSpPr>
        <p:spPr>
          <a:xfrm>
            <a:off x="676275" y="1171575"/>
            <a:ext cx="10839600" cy="285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7" name="Google Shape;1087;p82"/>
          <p:cNvSpPr txBox="1"/>
          <p:nvPr/>
        </p:nvSpPr>
        <p:spPr>
          <a:xfrm>
            <a:off x="1104900" y="1485900"/>
            <a:ext cx="104109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25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Spotkanie:</a:t>
            </a: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udział dwóch osób, w ciągu dnia pracy pracownika, prośba o włączenie kamery, rozmowa wyłącznie o przyczynach wypowiedzenia/rozwiązania.</a:t>
            </a:r>
            <a:endParaRPr/>
          </a:p>
        </p:txBody>
      </p:sp>
      <p:sp>
        <p:nvSpPr>
          <p:cNvPr id="1088" name="Google Shape;1088;p82"/>
          <p:cNvSpPr txBox="1"/>
          <p:nvPr/>
        </p:nvSpPr>
        <p:spPr>
          <a:xfrm>
            <a:off x="1104900" y="2314575"/>
            <a:ext cx="104109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25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Wysyłka:</a:t>
            </a: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wysyłamy oświadczenie podpisane kwalifikowanym podpisem elektronicznym.</a:t>
            </a:r>
            <a:endParaRPr/>
          </a:p>
        </p:txBody>
      </p:sp>
      <p:sp>
        <p:nvSpPr>
          <p:cNvPr id="1089" name="Google Shape;1089;p82"/>
          <p:cNvSpPr txBox="1"/>
          <p:nvPr/>
        </p:nvSpPr>
        <p:spPr>
          <a:xfrm>
            <a:off x="1104900" y="2814637"/>
            <a:ext cx="104109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25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Informacja:</a:t>
            </a: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informujemy o </a:t>
            </a:r>
            <a:r>
              <a:rPr lang="en-US" sz="1725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wysłaniu </a:t>
            </a: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oświadczenia na skrzynkę i prosimy o zapoznanie.</a:t>
            </a:r>
            <a:endParaRPr/>
          </a:p>
        </p:txBody>
      </p:sp>
      <p:sp>
        <p:nvSpPr>
          <p:cNvPr id="1090" name="Google Shape;1090;p82"/>
          <p:cNvSpPr txBox="1"/>
          <p:nvPr/>
        </p:nvSpPr>
        <p:spPr>
          <a:xfrm>
            <a:off x="1104900" y="3314700"/>
            <a:ext cx="104109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25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Dowód:</a:t>
            </a: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Jeśli pracownik zrywa połączenie lub kasuje maila, pracodawca wykazuje w logach poczty służbowej, że wiadomość została dostarczona.</a:t>
            </a:r>
            <a:endParaRPr/>
          </a:p>
        </p:txBody>
      </p:sp>
      <p:pic>
        <p:nvPicPr>
          <p:cNvPr descr="image.png" id="1091" name="Google Shape;1091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275" y="1533525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92" name="Google Shape;1092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275" y="2362200"/>
            <a:ext cx="2571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93" name="Google Shape;1093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275" y="2862262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94" name="Google Shape;1094;p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6275" y="3362325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5" name="Google Shape;1095;p82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00" name="Google Shape;1100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275" y="4371975"/>
            <a:ext cx="10839451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01" name="Google Shape;1101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275" y="1485900"/>
            <a:ext cx="5276850" cy="2695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02" name="Google Shape;1102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8875" y="1485900"/>
            <a:ext cx="5276850" cy="26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3" name="Google Shape;1103;p83"/>
          <p:cNvSpPr txBox="1"/>
          <p:nvPr/>
        </p:nvSpPr>
        <p:spPr>
          <a:xfrm>
            <a:off x="676275" y="485775"/>
            <a:ext cx="11381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PROCEDURA POROZUMIENIA STRON (ZDALNA)</a:t>
            </a:r>
            <a:endParaRPr/>
          </a:p>
        </p:txBody>
      </p:sp>
      <p:sp>
        <p:nvSpPr>
          <p:cNvPr id="1104" name="Google Shape;1104;p83"/>
          <p:cNvSpPr/>
          <p:nvPr/>
        </p:nvSpPr>
        <p:spPr>
          <a:xfrm>
            <a:off x="676275" y="1171575"/>
            <a:ext cx="10839600" cy="285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5" name="Google Shape;1105;p83"/>
          <p:cNvSpPr txBox="1"/>
          <p:nvPr/>
        </p:nvSpPr>
        <p:spPr>
          <a:xfrm>
            <a:off x="1019175" y="1771650"/>
            <a:ext cx="4880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Krok 1: </a:t>
            </a:r>
            <a:r>
              <a:rPr b="1" lang="en-US" sz="1950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Porozumienie stron</a:t>
            </a:r>
            <a:endParaRPr/>
          </a:p>
        </p:txBody>
      </p:sp>
      <p:sp>
        <p:nvSpPr>
          <p:cNvPr id="1106" name="Google Shape;1106;p83"/>
          <p:cNvSpPr txBox="1"/>
          <p:nvPr/>
        </p:nvSpPr>
        <p:spPr>
          <a:xfrm>
            <a:off x="1019175" y="2362200"/>
            <a:ext cx="4648200" cy="14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W trakcie spotkania po omówieniu warunków i zgody pracownika powinniśmy wysłać porozumienie w formacie PDF gotowe do podpisu.</a:t>
            </a:r>
            <a:endParaRPr/>
          </a:p>
        </p:txBody>
      </p:sp>
      <p:sp>
        <p:nvSpPr>
          <p:cNvPr id="1107" name="Google Shape;1107;p83"/>
          <p:cNvSpPr txBox="1"/>
          <p:nvPr/>
        </p:nvSpPr>
        <p:spPr>
          <a:xfrm>
            <a:off x="6581775" y="1771650"/>
            <a:ext cx="4880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Krok 2: Podpis pracownika</a:t>
            </a:r>
            <a:endParaRPr/>
          </a:p>
        </p:txBody>
      </p:sp>
      <p:sp>
        <p:nvSpPr>
          <p:cNvPr id="1108" name="Google Shape;1108;p83"/>
          <p:cNvSpPr txBox="1"/>
          <p:nvPr/>
        </p:nvSpPr>
        <p:spPr>
          <a:xfrm>
            <a:off x="6581775" y="2362200"/>
            <a:ext cx="46482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Pracownik drukuje porozumienie, podpisuje własnoręcznym podpisem i odsyła do pracodawcy.</a:t>
            </a:r>
            <a:endParaRPr/>
          </a:p>
        </p:txBody>
      </p:sp>
      <p:sp>
        <p:nvSpPr>
          <p:cNvPr id="1109" name="Google Shape;1109;p83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14" name="Google Shape;1114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275" y="2771775"/>
            <a:ext cx="10839451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15" name="Google Shape;1115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275" y="4629150"/>
            <a:ext cx="10839451" cy="16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6" name="Google Shape;1116;p84"/>
          <p:cNvSpPr txBox="1"/>
          <p:nvPr/>
        </p:nvSpPr>
        <p:spPr>
          <a:xfrm>
            <a:off x="676275" y="485775"/>
            <a:ext cx="11381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NOWE ORZECZNICTWO: WYROK SN Z 11.04.2024 R.</a:t>
            </a:r>
            <a:endParaRPr/>
          </a:p>
        </p:txBody>
      </p:sp>
      <p:sp>
        <p:nvSpPr>
          <p:cNvPr id="1117" name="Google Shape;1117;p84"/>
          <p:cNvSpPr/>
          <p:nvPr/>
        </p:nvSpPr>
        <p:spPr>
          <a:xfrm>
            <a:off x="676275" y="1171575"/>
            <a:ext cx="10839600" cy="285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8" name="Google Shape;1118;p84"/>
          <p:cNvSpPr txBox="1"/>
          <p:nvPr/>
        </p:nvSpPr>
        <p:spPr>
          <a:xfrm>
            <a:off x="676275" y="1704975"/>
            <a:ext cx="108396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25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Sygn. akt. II PSKP 86/22:</a:t>
            </a: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Rozwiązanie stosunku pracy przez wysłanie oświadczenia w postaci elektronicznej (kwalifikowany podpis) nie narusza przepisów w stosunku do:</a:t>
            </a:r>
            <a:endParaRPr/>
          </a:p>
        </p:txBody>
      </p:sp>
      <p:sp>
        <p:nvSpPr>
          <p:cNvPr id="1119" name="Google Shape;1119;p84"/>
          <p:cNvSpPr txBox="1"/>
          <p:nvPr/>
        </p:nvSpPr>
        <p:spPr>
          <a:xfrm>
            <a:off x="1019175" y="3276600"/>
            <a:ext cx="102108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Pracowników, którzy na co dzień posługują się w relacjach pracowniczych i biznesowych komunikacją elektroniczną, korzystając ze sprzętu komputerowego dostarczonego przez pracodawcę.</a:t>
            </a:r>
            <a:endParaRPr/>
          </a:p>
        </p:txBody>
      </p:sp>
      <p:sp>
        <p:nvSpPr>
          <p:cNvPr id="1120" name="Google Shape;1120;p84"/>
          <p:cNvSpPr txBox="1"/>
          <p:nvPr/>
        </p:nvSpPr>
        <p:spPr>
          <a:xfrm>
            <a:off x="1019175" y="5133975"/>
            <a:ext cx="102108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W stosunku do pozostałych pracowników, z uwagi na ochronną rolę prawa pracy, konieczne jest zastosowanie zwyklej (papierowej) formy pisemnej.</a:t>
            </a:r>
            <a:endParaRPr/>
          </a:p>
        </p:txBody>
      </p:sp>
      <p:sp>
        <p:nvSpPr>
          <p:cNvPr id="1121" name="Google Shape;1121;p84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26" name="Google Shape;1126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275" y="1485900"/>
            <a:ext cx="5276850" cy="3571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27" name="Google Shape;1127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8875" y="1485900"/>
            <a:ext cx="5276850" cy="357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8" name="Google Shape;1128;p85"/>
          <p:cNvSpPr txBox="1"/>
          <p:nvPr/>
        </p:nvSpPr>
        <p:spPr>
          <a:xfrm>
            <a:off x="676275" y="485775"/>
            <a:ext cx="11381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WĄTPLIWOŚCI: PRYWATNY ADRES E-MAIL</a:t>
            </a:r>
            <a:endParaRPr/>
          </a:p>
        </p:txBody>
      </p:sp>
      <p:sp>
        <p:nvSpPr>
          <p:cNvPr id="1129" name="Google Shape;1129;p85"/>
          <p:cNvSpPr/>
          <p:nvPr/>
        </p:nvSpPr>
        <p:spPr>
          <a:xfrm>
            <a:off x="676275" y="1171575"/>
            <a:ext cx="10839600" cy="285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85"/>
          <p:cNvSpPr txBox="1"/>
          <p:nvPr/>
        </p:nvSpPr>
        <p:spPr>
          <a:xfrm>
            <a:off x="1019175" y="1771650"/>
            <a:ext cx="4880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Sytuacja 1</a:t>
            </a:r>
            <a:endParaRPr/>
          </a:p>
        </p:txBody>
      </p:sp>
      <p:sp>
        <p:nvSpPr>
          <p:cNvPr id="1131" name="Google Shape;1131;p85"/>
          <p:cNvSpPr txBox="1"/>
          <p:nvPr/>
        </p:nvSpPr>
        <p:spPr>
          <a:xfrm>
            <a:off x="1019175" y="2362200"/>
            <a:ext cx="46482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Pracownik wskaże prywatny adres e – mailowy do kontaktu.</a:t>
            </a:r>
            <a:endParaRPr/>
          </a:p>
        </p:txBody>
      </p:sp>
      <p:sp>
        <p:nvSpPr>
          <p:cNvPr id="1132" name="Google Shape;1132;p85"/>
          <p:cNvSpPr txBox="1"/>
          <p:nvPr/>
        </p:nvSpPr>
        <p:spPr>
          <a:xfrm>
            <a:off x="1019175" y="3238500"/>
            <a:ext cx="46482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25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Zasada:</a:t>
            </a:r>
            <a:r>
              <a:rPr b="0" i="0" lang="en-US" sz="1725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 Liczy się sama możliwość zapoznania z taką korespondencją, a nie faktyczne zapoznanie się z jej treścią.</a:t>
            </a:r>
            <a:endParaRPr/>
          </a:p>
        </p:txBody>
      </p:sp>
      <p:sp>
        <p:nvSpPr>
          <p:cNvPr id="1133" name="Google Shape;1133;p85"/>
          <p:cNvSpPr txBox="1"/>
          <p:nvPr/>
        </p:nvSpPr>
        <p:spPr>
          <a:xfrm>
            <a:off x="6581775" y="1771650"/>
            <a:ext cx="4880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Sytuacja 2</a:t>
            </a:r>
            <a:endParaRPr/>
          </a:p>
        </p:txBody>
      </p:sp>
      <p:sp>
        <p:nvSpPr>
          <p:cNvPr id="1134" name="Google Shape;1134;p85"/>
          <p:cNvSpPr txBox="1"/>
          <p:nvPr/>
        </p:nvSpPr>
        <p:spPr>
          <a:xfrm>
            <a:off x="6581775" y="2362200"/>
            <a:ext cx="46482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Pracownik nie wskazał adresu, ale praktycznie go wykorzystuje.</a:t>
            </a:r>
            <a:endParaRPr/>
          </a:p>
        </p:txBody>
      </p:sp>
      <p:sp>
        <p:nvSpPr>
          <p:cNvPr id="1135" name="Google Shape;1135;p85"/>
          <p:cNvSpPr txBox="1"/>
          <p:nvPr/>
        </p:nvSpPr>
        <p:spPr>
          <a:xfrm>
            <a:off x="6581775" y="3238500"/>
            <a:ext cx="4648200" cy="14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Zaleca się zabezpieczenie oświadczenia </a:t>
            </a:r>
            <a:r>
              <a:rPr b="1" i="0" lang="en-US" sz="1725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hasłem (sms)</a:t>
            </a: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i poinformowanie o wysłaniu „ważnej korespondencji” (bez szczegółów o rozwiązaniu umowy w smsie).</a:t>
            </a:r>
            <a:endParaRPr/>
          </a:p>
        </p:txBody>
      </p:sp>
      <p:sp>
        <p:nvSpPr>
          <p:cNvPr id="1136" name="Google Shape;1136;p85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41" name="Google Shape;1141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275" y="1676400"/>
            <a:ext cx="10839451" cy="2014537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86"/>
          <p:cNvSpPr txBox="1"/>
          <p:nvPr/>
        </p:nvSpPr>
        <p:spPr>
          <a:xfrm>
            <a:off x="676275" y="485775"/>
            <a:ext cx="11381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ZDALNE ROZWIĄZANIE A NIEOBECNOŚĆ</a:t>
            </a:r>
            <a:endParaRPr/>
          </a:p>
        </p:txBody>
      </p:sp>
      <p:sp>
        <p:nvSpPr>
          <p:cNvPr id="1143" name="Google Shape;1143;p86"/>
          <p:cNvSpPr/>
          <p:nvPr/>
        </p:nvSpPr>
        <p:spPr>
          <a:xfrm>
            <a:off x="676275" y="1171575"/>
            <a:ext cx="10839600" cy="285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4" name="Google Shape;1144;p86"/>
          <p:cNvSpPr txBox="1"/>
          <p:nvPr/>
        </p:nvSpPr>
        <p:spPr>
          <a:xfrm>
            <a:off x="971550" y="2190750"/>
            <a:ext cx="102489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25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Problem:</a:t>
            </a: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Co w sytuacji, kiedy pracownik ma służbowy komputer ze względu na pracę zdalną w miejscu zamieszkania, i korzysta w tym dniu z usprawiedliwionej nieobecności w pracy, np. choroba, opieka nad dzieckiem?</a:t>
            </a:r>
            <a:endParaRPr/>
          </a:p>
        </p:txBody>
      </p:sp>
      <p:sp>
        <p:nvSpPr>
          <p:cNvPr id="1145" name="Google Shape;1145;p86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50" name="Google Shape;1150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275" y="2581275"/>
            <a:ext cx="10839451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51" name="Google Shape;1151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275" y="4810125"/>
            <a:ext cx="10839451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2" name="Google Shape;1152;p87"/>
          <p:cNvSpPr txBox="1"/>
          <p:nvPr/>
        </p:nvSpPr>
        <p:spPr>
          <a:xfrm>
            <a:off x="676275" y="485775"/>
            <a:ext cx="11381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SZKOLENIA POZA GODZINAMI PRACY (OD 26.04.2023)</a:t>
            </a:r>
            <a:endParaRPr/>
          </a:p>
        </p:txBody>
      </p:sp>
      <p:sp>
        <p:nvSpPr>
          <p:cNvPr id="1153" name="Google Shape;1153;p87"/>
          <p:cNvSpPr/>
          <p:nvPr/>
        </p:nvSpPr>
        <p:spPr>
          <a:xfrm>
            <a:off x="676275" y="1171575"/>
            <a:ext cx="10839600" cy="285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4" name="Google Shape;1154;p87"/>
          <p:cNvSpPr txBox="1"/>
          <p:nvPr/>
        </p:nvSpPr>
        <p:spPr>
          <a:xfrm>
            <a:off x="676275" y="1704975"/>
            <a:ext cx="108396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25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Zasada:</a:t>
            </a: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Zaliczenie szkolenia do czasu pracy jest obowiązkowe, jeśli szkolenie odbywa się na podstawie polecenia służbowego, układu zbiorowego, regulaminu lub umowy o pracę.</a:t>
            </a:r>
            <a:endParaRPr/>
          </a:p>
        </p:txBody>
      </p:sp>
      <p:sp>
        <p:nvSpPr>
          <p:cNvPr id="1155" name="Google Shape;1155;p87"/>
          <p:cNvSpPr txBox="1"/>
          <p:nvPr/>
        </p:nvSpPr>
        <p:spPr>
          <a:xfrm>
            <a:off x="1019175" y="2867025"/>
            <a:ext cx="107214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Art. 94 (13) Kodeksu Pracy</a:t>
            </a:r>
            <a:endParaRPr/>
          </a:p>
        </p:txBody>
      </p:sp>
      <p:sp>
        <p:nvSpPr>
          <p:cNvPr id="1156" name="Google Shape;1156;p87"/>
          <p:cNvSpPr txBox="1"/>
          <p:nvPr/>
        </p:nvSpPr>
        <p:spPr>
          <a:xfrm>
            <a:off x="1019175" y="3457575"/>
            <a:ext cx="102108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Szkolenia są niezbędne do wykonywania pracy określonego rodzaju lub na określonym stanowisku. Przykłady: przepisy VAT (księgowość), komunikacja (marketing), zasiłki (kadry).</a:t>
            </a:r>
            <a:endParaRPr/>
          </a:p>
        </p:txBody>
      </p:sp>
      <p:sp>
        <p:nvSpPr>
          <p:cNvPr id="1157" name="Google Shape;1157;p87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88"/>
          <p:cNvSpPr txBox="1"/>
          <p:nvPr/>
        </p:nvSpPr>
        <p:spPr>
          <a:xfrm>
            <a:off x="676275" y="485775"/>
            <a:ext cx="11381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SZKOLENIA A GRUPY CHRONIONE</a:t>
            </a:r>
            <a:endParaRPr/>
          </a:p>
        </p:txBody>
      </p:sp>
      <p:sp>
        <p:nvSpPr>
          <p:cNvPr id="1163" name="Google Shape;1163;p88"/>
          <p:cNvSpPr/>
          <p:nvPr/>
        </p:nvSpPr>
        <p:spPr>
          <a:xfrm>
            <a:off x="676275" y="1171575"/>
            <a:ext cx="10839600" cy="285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4" name="Google Shape;1164;p88"/>
          <p:cNvSpPr txBox="1"/>
          <p:nvPr/>
        </p:nvSpPr>
        <p:spPr>
          <a:xfrm>
            <a:off x="676275" y="1704975"/>
            <a:ext cx="108396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Przy planowaniu szkoleń (szczególnie w weekendy) należy pamiętać o:</a:t>
            </a:r>
            <a:endParaRPr/>
          </a:p>
        </p:txBody>
      </p:sp>
      <p:sp>
        <p:nvSpPr>
          <p:cNvPr id="1165" name="Google Shape;1165;p88"/>
          <p:cNvSpPr txBox="1"/>
          <p:nvPr/>
        </p:nvSpPr>
        <p:spPr>
          <a:xfrm>
            <a:off x="676275" y="4943475"/>
            <a:ext cx="108396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Dotychczas tylko art. 237 (3) § 3 k. p. dotyczący szkoleń wstępnych i okresowych przewidywał zaliczanie szkoleń do czasu pracy.</a:t>
            </a:r>
            <a:endParaRPr/>
          </a:p>
        </p:txBody>
      </p:sp>
      <p:sp>
        <p:nvSpPr>
          <p:cNvPr id="1166" name="Google Shape;1166;p88"/>
          <p:cNvSpPr txBox="1"/>
          <p:nvPr/>
        </p:nvSpPr>
        <p:spPr>
          <a:xfrm>
            <a:off x="1104900" y="2252662"/>
            <a:ext cx="104109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25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Art. 151 (10) k.p.</a:t>
            </a: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– dopuszczalność pracy w niedzielę</a:t>
            </a:r>
            <a:endParaRPr/>
          </a:p>
        </p:txBody>
      </p:sp>
      <p:sp>
        <p:nvSpPr>
          <p:cNvPr id="1167" name="Google Shape;1167;p88"/>
          <p:cNvSpPr txBox="1"/>
          <p:nvPr/>
        </p:nvSpPr>
        <p:spPr>
          <a:xfrm>
            <a:off x="1104900" y="2752725"/>
            <a:ext cx="104109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25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Art. 151 (4) § 2 k.p.</a:t>
            </a: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– limity pracy nadliczbowej</a:t>
            </a:r>
            <a:endParaRPr/>
          </a:p>
        </p:txBody>
      </p:sp>
      <p:sp>
        <p:nvSpPr>
          <p:cNvPr id="1168" name="Google Shape;1168;p88"/>
          <p:cNvSpPr txBox="1"/>
          <p:nvPr/>
        </p:nvSpPr>
        <p:spPr>
          <a:xfrm>
            <a:off x="1104900" y="3252787"/>
            <a:ext cx="104109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25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Kobiety w ciąży</a:t>
            </a:r>
            <a:endParaRPr/>
          </a:p>
        </p:txBody>
      </p:sp>
      <p:sp>
        <p:nvSpPr>
          <p:cNvPr id="1169" name="Google Shape;1169;p88"/>
          <p:cNvSpPr txBox="1"/>
          <p:nvPr/>
        </p:nvSpPr>
        <p:spPr>
          <a:xfrm>
            <a:off x="1104900" y="3752850"/>
            <a:ext cx="104109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25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Pracownicy opiekujący się dzieckiem do lat 8</a:t>
            </a:r>
            <a:endParaRPr/>
          </a:p>
        </p:txBody>
      </p:sp>
      <p:sp>
        <p:nvSpPr>
          <p:cNvPr id="1170" name="Google Shape;1170;p88"/>
          <p:cNvSpPr txBox="1"/>
          <p:nvPr/>
        </p:nvSpPr>
        <p:spPr>
          <a:xfrm>
            <a:off x="1104900" y="4252912"/>
            <a:ext cx="104109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25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Pracownicy niepełnosprawni</a:t>
            </a:r>
            <a:endParaRPr/>
          </a:p>
        </p:txBody>
      </p:sp>
      <p:sp>
        <p:nvSpPr>
          <p:cNvPr id="1171" name="Google Shape;1171;p8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76" name="Google Shape;1176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275" y="1485900"/>
            <a:ext cx="10839451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77" name="Google Shape;1177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275" y="4000500"/>
            <a:ext cx="10839451" cy="2052637"/>
          </a:xfrm>
          <a:prstGeom prst="rect">
            <a:avLst/>
          </a:prstGeom>
          <a:noFill/>
          <a:ln>
            <a:noFill/>
          </a:ln>
        </p:spPr>
      </p:pic>
      <p:sp>
        <p:nvSpPr>
          <p:cNvPr id="1178" name="Google Shape;1178;p89"/>
          <p:cNvSpPr txBox="1"/>
          <p:nvPr/>
        </p:nvSpPr>
        <p:spPr>
          <a:xfrm>
            <a:off x="676275" y="485775"/>
            <a:ext cx="11381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TERMIN WYPŁATY EKWIWALENTU ZA URLOP</a:t>
            </a:r>
            <a:endParaRPr/>
          </a:p>
        </p:txBody>
      </p:sp>
      <p:sp>
        <p:nvSpPr>
          <p:cNvPr id="1179" name="Google Shape;1179;p89"/>
          <p:cNvSpPr/>
          <p:nvPr/>
        </p:nvSpPr>
        <p:spPr>
          <a:xfrm>
            <a:off x="676275" y="1171575"/>
            <a:ext cx="10839600" cy="285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89"/>
          <p:cNvSpPr txBox="1"/>
          <p:nvPr/>
        </p:nvSpPr>
        <p:spPr>
          <a:xfrm>
            <a:off x="1019175" y="1771650"/>
            <a:ext cx="107214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Doprecyzowanie Art. 171 § 4 k. p.</a:t>
            </a:r>
            <a:endParaRPr/>
          </a:p>
        </p:txBody>
      </p:sp>
      <p:sp>
        <p:nvSpPr>
          <p:cNvPr id="1181" name="Google Shape;1181;p89"/>
          <p:cNvSpPr txBox="1"/>
          <p:nvPr/>
        </p:nvSpPr>
        <p:spPr>
          <a:xfrm>
            <a:off x="1019175" y="2362200"/>
            <a:ext cx="102108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Pracodawca dokonuje wypłaty ekwiwalentu pieniężnego za urlop wypoczynkowy w terminie wypłaty wynagrodzenia ustalonym zgodnie z art. 85 k. p.</a:t>
            </a:r>
            <a:endParaRPr/>
          </a:p>
        </p:txBody>
      </p:sp>
      <p:sp>
        <p:nvSpPr>
          <p:cNvPr id="1182" name="Google Shape;1182;p89"/>
          <p:cNvSpPr txBox="1"/>
          <p:nvPr/>
        </p:nvSpPr>
        <p:spPr>
          <a:xfrm>
            <a:off x="971550" y="4552950"/>
            <a:ext cx="102489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25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Wyjątek:</a:t>
            </a: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W przypadku, gdy termin przypada przed dniem rozwiązania lub wygaśnięcia stosunku pracy, wypłaty ekwiwalentu za urlop dokonuje się w terminie </a:t>
            </a:r>
            <a:r>
              <a:rPr b="1" i="0" lang="en-US" sz="1725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10 dni od dnia rozwiązania lub wygaśnięcia stosunku pracy</a:t>
            </a:r>
            <a:r>
              <a:rPr b="0" i="0" lang="en-US" sz="17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/>
          </a:p>
        </p:txBody>
      </p:sp>
      <p:sp>
        <p:nvSpPr>
          <p:cNvPr id="1183" name="Google Shape;1183;p89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90"/>
          <p:cNvSpPr txBox="1"/>
          <p:nvPr/>
        </p:nvSpPr>
        <p:spPr>
          <a:xfrm>
            <a:off x="676275" y="485775"/>
            <a:ext cx="11381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ZMIANY W USTAWIE O ZFŚS</a:t>
            </a:r>
            <a:endParaRPr/>
          </a:p>
        </p:txBody>
      </p:sp>
      <p:sp>
        <p:nvSpPr>
          <p:cNvPr id="1189" name="Google Shape;1189;p90"/>
          <p:cNvSpPr/>
          <p:nvPr/>
        </p:nvSpPr>
        <p:spPr>
          <a:xfrm>
            <a:off x="676275" y="1171575"/>
            <a:ext cx="10839600" cy="285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90" name="Google Shape;1190;p90"/>
          <p:cNvGraphicFramePr/>
          <p:nvPr/>
        </p:nvGraphicFramePr>
        <p:xfrm>
          <a:off x="676275" y="16764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{49FF284E-74A8-4E5D-8659-D6A31E1B1F48}</a:tableStyleId>
              </a:tblPr>
              <a:tblGrid>
                <a:gridCol w="1366400"/>
                <a:gridCol w="9473050"/>
              </a:tblGrid>
              <a:tr h="920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Artykuł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Nowe brzmienie / Obowiązek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293B"/>
                    </a:solidFill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5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Art. 4 ust. 3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5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Brak z.o.z. – regulamin wynagradzania (wysokość odpisu/nietworzenie funduszu) wymaga uzgodnienia z pracownikami wybranymi przez załogę.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5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Art. 8 ust. 2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5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Brak z.o.z. – pracodawca uzgadnia regulamin ZFŚS z pracownikami wybranymi przez załogę do reprezentowania ich interesów.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91" name="Google Shape;1191;p90"/>
          <p:cNvSpPr/>
          <p:nvPr/>
        </p:nvSpPr>
        <p:spPr>
          <a:xfrm>
            <a:off x="676275" y="3405187"/>
            <a:ext cx="1366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90"/>
          <p:cNvSpPr/>
          <p:nvPr/>
        </p:nvSpPr>
        <p:spPr>
          <a:xfrm>
            <a:off x="2042666" y="3405187"/>
            <a:ext cx="94731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3" name="Google Shape;1193;p90"/>
          <p:cNvSpPr/>
          <p:nvPr/>
        </p:nvSpPr>
        <p:spPr>
          <a:xfrm>
            <a:off x="676275" y="4424362"/>
            <a:ext cx="13665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4" name="Google Shape;1194;p90"/>
          <p:cNvSpPr/>
          <p:nvPr/>
        </p:nvSpPr>
        <p:spPr>
          <a:xfrm>
            <a:off x="2042666" y="4424362"/>
            <a:ext cx="94731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5" name="Google Shape;1195;p90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00" name="Google Shape;1200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01" name="Google Shape;1201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571500"/>
            <a:ext cx="10668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2" name="Google Shape;1202;p91"/>
          <p:cNvSpPr/>
          <p:nvPr/>
        </p:nvSpPr>
        <p:spPr>
          <a:xfrm>
            <a:off x="5619750" y="857250"/>
            <a:ext cx="952500" cy="47700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91"/>
          <p:cNvSpPr txBox="1"/>
          <p:nvPr/>
        </p:nvSpPr>
        <p:spPr>
          <a:xfrm>
            <a:off x="495300" y="1190625"/>
            <a:ext cx="11201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FDFCF0"/>
                </a:solidFill>
                <a:latin typeface="Poppins"/>
                <a:ea typeface="Poppins"/>
                <a:cs typeface="Poppins"/>
                <a:sym typeface="Poppins"/>
              </a:rPr>
              <a:t>Fundusz Socjalny i Kodeks Pracy</a:t>
            </a:r>
            <a:endParaRPr/>
          </a:p>
        </p:txBody>
      </p:sp>
      <p:sp>
        <p:nvSpPr>
          <p:cNvPr id="1204" name="Google Shape;1204;p91"/>
          <p:cNvSpPr txBox="1"/>
          <p:nvPr/>
        </p:nvSpPr>
        <p:spPr>
          <a:xfrm>
            <a:off x="762000" y="2266950"/>
            <a:ext cx="10668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Regulacje, uzgodnienia i wymogi formalne</a:t>
            </a:r>
            <a:endParaRPr/>
          </a:p>
        </p:txBody>
      </p:sp>
      <p:sp>
        <p:nvSpPr>
          <p:cNvPr id="1205" name="Google Shape;1205;p9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2" name="Google Shape;19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3" name="Google Shape;19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1954410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0"/>
          <p:cNvSpPr txBox="1"/>
          <p:nvPr/>
        </p:nvSpPr>
        <p:spPr>
          <a:xfrm>
            <a:off x="571500" y="2144910"/>
            <a:ext cx="5286375" cy="142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Dyrektywa w sprawie wzmocnienia stosowania zasady równości wynagrodzeń dla mężczyzn i kobiet za taką samą pracę lub pracę o takiej samej wartości za pośrednictwem mechanizmów przejrzystości wynagrodzeń oraz mechanizmów egzekwowania powinna zostać wprowadzona od </a:t>
            </a:r>
            <a:r>
              <a:rPr b="1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7 czerwca 2026 r.</a:t>
            </a:r>
            <a:endParaRPr/>
          </a:p>
        </p:txBody>
      </p:sp>
      <p:sp>
        <p:nvSpPr>
          <p:cNvPr id="195" name="Google Shape;195;p20"/>
          <p:cNvSpPr txBox="1"/>
          <p:nvPr/>
        </p:nvSpPr>
        <p:spPr>
          <a:xfrm>
            <a:off x="762000" y="571500"/>
            <a:ext cx="11401425" cy="479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Dyrektywa o jawności wynagrodzeń</a:t>
            </a:r>
            <a:endParaRPr/>
          </a:p>
        </p:txBody>
      </p:sp>
      <p:sp>
        <p:nvSpPr>
          <p:cNvPr id="196" name="Google Shape;196;p20"/>
          <p:cNvSpPr/>
          <p:nvPr/>
        </p:nvSpPr>
        <p:spPr>
          <a:xfrm>
            <a:off x="571500" y="571500"/>
            <a:ext cx="76200" cy="47997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0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10" name="Google Shape;1210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1" name="Google Shape;1211;p92"/>
          <p:cNvSpPr txBox="1"/>
          <p:nvPr/>
        </p:nvSpPr>
        <p:spPr>
          <a:xfrm>
            <a:off x="762000" y="571500"/>
            <a:ext cx="11201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ZAKRES UZGODNIEŃ FUNDUSZU SOCJALNEGO</a:t>
            </a:r>
            <a:endParaRPr/>
          </a:p>
        </p:txBody>
      </p:sp>
      <p:sp>
        <p:nvSpPr>
          <p:cNvPr id="1212" name="Google Shape;1212;p92"/>
          <p:cNvSpPr/>
          <p:nvPr/>
        </p:nvSpPr>
        <p:spPr>
          <a:xfrm>
            <a:off x="762000" y="1209675"/>
            <a:ext cx="10668000" cy="285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92"/>
          <p:cNvSpPr txBox="1"/>
          <p:nvPr/>
        </p:nvSpPr>
        <p:spPr>
          <a:xfrm>
            <a:off x="1190625" y="1524000"/>
            <a:ext cx="4667400" cy="17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Zasady i warunki:</a:t>
            </a: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korzystania z usług i świadczeń finansowanych z Funduszu z uwzględnieniem art. 8 ust. 1 -1b ustawy o Funduszu czyli tzw. kryterium socjalnego oraz regulacji dotyczących danych osobowych osób uprawnionych.</a:t>
            </a:r>
            <a:endParaRPr/>
          </a:p>
        </p:txBody>
      </p:sp>
      <p:sp>
        <p:nvSpPr>
          <p:cNvPr id="1214" name="Google Shape;1214;p92"/>
          <p:cNvSpPr txBox="1"/>
          <p:nvPr/>
        </p:nvSpPr>
        <p:spPr>
          <a:xfrm>
            <a:off x="1190625" y="3286125"/>
            <a:ext cx="4667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Przeznaczenie środków:</a:t>
            </a: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zasady przeznaczania środków Funduszu na poszczególne cele i rodzaje działalności socjalnej.</a:t>
            </a:r>
            <a:endParaRPr/>
          </a:p>
        </p:txBody>
      </p:sp>
      <p:sp>
        <p:nvSpPr>
          <p:cNvPr id="1215" name="Google Shape;1215;p92"/>
          <p:cNvSpPr txBox="1"/>
          <p:nvPr/>
        </p:nvSpPr>
        <p:spPr>
          <a:xfrm>
            <a:off x="1190625" y="4419600"/>
            <a:ext cx="4667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Wspólna działalność:</a:t>
            </a: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zasady prowadzenia przez pracodawców wspólnej działalności socjalnej na warunkach określonych w umowie.</a:t>
            </a:r>
            <a:endParaRPr/>
          </a:p>
        </p:txBody>
      </p:sp>
      <p:pic>
        <p:nvPicPr>
          <p:cNvPr descr="image.png" id="1216" name="Google Shape;1216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1576387"/>
            <a:ext cx="27622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17" name="Google Shape;1217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0" y="3338512"/>
            <a:ext cx="27622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18" name="Google Shape;1218;p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471987"/>
            <a:ext cx="314325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9" name="Google Shape;1219;p92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24" name="Google Shape;1224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25" name="Google Shape;1225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1524000"/>
            <a:ext cx="4076700" cy="5038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26" name="Google Shape;1226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14950" y="1524000"/>
            <a:ext cx="6115050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27" name="Google Shape;1227;p9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950" y="3981450"/>
            <a:ext cx="6115050" cy="25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8" name="Google Shape;1228;p93"/>
          <p:cNvSpPr txBox="1"/>
          <p:nvPr/>
        </p:nvSpPr>
        <p:spPr>
          <a:xfrm>
            <a:off x="762000" y="571500"/>
            <a:ext cx="11201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POJĘCIE "UZGODNIEŃ" W KODEKSIE PRACY</a:t>
            </a:r>
            <a:endParaRPr/>
          </a:p>
        </p:txBody>
      </p:sp>
      <p:sp>
        <p:nvSpPr>
          <p:cNvPr id="1229" name="Google Shape;1229;p93"/>
          <p:cNvSpPr/>
          <p:nvPr/>
        </p:nvSpPr>
        <p:spPr>
          <a:xfrm>
            <a:off x="762000" y="1209675"/>
            <a:ext cx="10668000" cy="285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0" name="Google Shape;1230;p93"/>
          <p:cNvSpPr txBox="1"/>
          <p:nvPr/>
        </p:nvSpPr>
        <p:spPr>
          <a:xfrm>
            <a:off x="1057275" y="1762125"/>
            <a:ext cx="3720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94A3B8"/>
                </a:solidFill>
                <a:latin typeface="Poppins"/>
                <a:ea typeface="Poppins"/>
                <a:cs typeface="Poppins"/>
                <a:sym typeface="Poppins"/>
              </a:rPr>
              <a:t>Definicja Słownikowa</a:t>
            </a:r>
            <a:endParaRPr/>
          </a:p>
        </p:txBody>
      </p:sp>
      <p:sp>
        <p:nvSpPr>
          <p:cNvPr id="1231" name="Google Shape;1231;p93"/>
          <p:cNvSpPr txBox="1"/>
          <p:nvPr/>
        </p:nvSpPr>
        <p:spPr>
          <a:xfrm>
            <a:off x="1057275" y="2400300"/>
            <a:ext cx="3543300" cy="17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5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Uczynić coś zgodnym z czymś, doprowadzić do braku rozbieżności, obopólnie wyrażać na coś zgodę, ujednolicać, koordynować, harmonizować.</a:t>
            </a:r>
            <a:endParaRPr/>
          </a:p>
        </p:txBody>
      </p:sp>
      <p:sp>
        <p:nvSpPr>
          <p:cNvPr id="1232" name="Google Shape;1232;p93"/>
          <p:cNvSpPr txBox="1"/>
          <p:nvPr/>
        </p:nvSpPr>
        <p:spPr>
          <a:xfrm>
            <a:off x="5610225" y="1762125"/>
            <a:ext cx="586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Art. 77 (2) k. p.</a:t>
            </a:r>
            <a:endParaRPr/>
          </a:p>
        </p:txBody>
      </p:sp>
      <p:sp>
        <p:nvSpPr>
          <p:cNvPr id="1233" name="Google Shape;1233;p93"/>
          <p:cNvSpPr txBox="1"/>
          <p:nvPr/>
        </p:nvSpPr>
        <p:spPr>
          <a:xfrm>
            <a:off x="5610225" y="2400300"/>
            <a:ext cx="5581800" cy="13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Regulamin wynagradzania ustala pracodawca. Jeżeli u danego pracodawcy działa zakładowa organizacja związkowa, </a:t>
            </a:r>
            <a:r>
              <a:rPr b="1" i="0" lang="en-US" sz="1650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pracodawca uzgadnia z nią regulamin wynagradzania.</a:t>
            </a:r>
            <a:endParaRPr/>
          </a:p>
        </p:txBody>
      </p:sp>
      <p:sp>
        <p:nvSpPr>
          <p:cNvPr id="1234" name="Google Shape;1234;p93"/>
          <p:cNvSpPr txBox="1"/>
          <p:nvPr/>
        </p:nvSpPr>
        <p:spPr>
          <a:xfrm>
            <a:off x="5610225" y="4219575"/>
            <a:ext cx="586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Art. 104 (2) k. p.</a:t>
            </a:r>
            <a:endParaRPr/>
          </a:p>
        </p:txBody>
      </p:sp>
      <p:sp>
        <p:nvSpPr>
          <p:cNvPr id="1235" name="Google Shape;1235;p93"/>
          <p:cNvSpPr txBox="1"/>
          <p:nvPr/>
        </p:nvSpPr>
        <p:spPr>
          <a:xfrm>
            <a:off x="5610225" y="4857750"/>
            <a:ext cx="5581800" cy="13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W razie nieuzgodnienia treści regulaminu pracy z zakładową organizacją związkową w ustalonym terminie, a także gdy u pracodawcy nie działa z.o.z. – </a:t>
            </a:r>
            <a:r>
              <a:rPr b="1" i="0" lang="en-US" sz="1650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regulamin pracy ustala pracodawca.</a:t>
            </a:r>
            <a:endParaRPr/>
          </a:p>
        </p:txBody>
      </p:sp>
      <p:sp>
        <p:nvSpPr>
          <p:cNvPr id="1236" name="Google Shape;1236;p93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41" name="Google Shape;1241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42" name="Google Shape;1242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571500"/>
            <a:ext cx="10668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3" name="Google Shape;1243;p94"/>
          <p:cNvSpPr/>
          <p:nvPr/>
        </p:nvSpPr>
        <p:spPr>
          <a:xfrm>
            <a:off x="5619750" y="857250"/>
            <a:ext cx="952500" cy="47700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4" name="Google Shape;1244;p94"/>
          <p:cNvSpPr txBox="1"/>
          <p:nvPr/>
        </p:nvSpPr>
        <p:spPr>
          <a:xfrm>
            <a:off x="495300" y="1190625"/>
            <a:ext cx="11201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FDFCF0"/>
                </a:solidFill>
                <a:latin typeface="Poppins"/>
                <a:ea typeface="Poppins"/>
                <a:cs typeface="Poppins"/>
                <a:sym typeface="Poppins"/>
              </a:rPr>
              <a:t>Nowelizacja Ustawy Zasiłkowej</a:t>
            </a:r>
            <a:endParaRPr/>
          </a:p>
        </p:txBody>
      </p:sp>
      <p:sp>
        <p:nvSpPr>
          <p:cNvPr id="1245" name="Google Shape;1245;p94"/>
          <p:cNvSpPr txBox="1"/>
          <p:nvPr/>
        </p:nvSpPr>
        <p:spPr>
          <a:xfrm>
            <a:off x="762000" y="2266950"/>
            <a:ext cx="10668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Okresy zasiłkowe, kontrola i utrata prawa do świadczeń</a:t>
            </a:r>
            <a:endParaRPr/>
          </a:p>
        </p:txBody>
      </p:sp>
      <p:sp>
        <p:nvSpPr>
          <p:cNvPr id="1246" name="Google Shape;1246;p94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51" name="Google Shape;1251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2" name="Google Shape;1252;p95"/>
          <p:cNvSpPr txBox="1"/>
          <p:nvPr/>
        </p:nvSpPr>
        <p:spPr>
          <a:xfrm>
            <a:off x="762000" y="571500"/>
            <a:ext cx="11201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ZASADY WLICZANIA OKRESÓW ZASIŁKOWYCH</a:t>
            </a:r>
            <a:endParaRPr/>
          </a:p>
        </p:txBody>
      </p:sp>
      <p:sp>
        <p:nvSpPr>
          <p:cNvPr id="1253" name="Google Shape;1253;p95"/>
          <p:cNvSpPr/>
          <p:nvPr/>
        </p:nvSpPr>
        <p:spPr>
          <a:xfrm>
            <a:off x="762000" y="1209675"/>
            <a:ext cx="10668000" cy="285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4" name="Google Shape;1254;p95"/>
          <p:cNvSpPr txBox="1"/>
          <p:nvPr/>
        </p:nvSpPr>
        <p:spPr>
          <a:xfrm>
            <a:off x="762000" y="1733550"/>
            <a:ext cx="5095800" cy="6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Od 01.01.2022 r.</a:t>
            </a: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na podstawie art. 9 ust. 2 zd. 1 ustawy zasiłkowej:</a:t>
            </a:r>
            <a:endParaRPr/>
          </a:p>
        </p:txBody>
      </p:sp>
      <p:sp>
        <p:nvSpPr>
          <p:cNvPr id="1255" name="Google Shape;1255;p95"/>
          <p:cNvSpPr txBox="1"/>
          <p:nvPr/>
        </p:nvSpPr>
        <p:spPr>
          <a:xfrm>
            <a:off x="1190625" y="2571750"/>
            <a:ext cx="4667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Do okresu zasiłkowego wlicza się okresy poprzednich niezdolności do pracy, jeżeli przerwa między nimi </a:t>
            </a:r>
            <a:r>
              <a:rPr b="1" i="0" lang="en-US" sz="1650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nie przekraczała 60 dni.</a:t>
            </a:r>
            <a:endParaRPr/>
          </a:p>
        </p:txBody>
      </p:sp>
      <p:sp>
        <p:nvSpPr>
          <p:cNvPr id="1256" name="Google Shape;1256;p95"/>
          <p:cNvSpPr txBox="1"/>
          <p:nvPr/>
        </p:nvSpPr>
        <p:spPr>
          <a:xfrm>
            <a:off x="1190625" y="3705225"/>
            <a:ext cx="4667400" cy="6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Brak wymogu </a:t>
            </a:r>
            <a:r>
              <a:rPr b="1" lang="en-US" sz="1650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rodzaju </a:t>
            </a:r>
            <a:r>
              <a:rPr b="1" i="0" lang="en-US" sz="1650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schorzenia:</a:t>
            </a: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w przepisie nie ma już mowy o rodzaju schorzenia.</a:t>
            </a:r>
            <a:endParaRPr/>
          </a:p>
        </p:txBody>
      </p:sp>
      <p:sp>
        <p:nvSpPr>
          <p:cNvPr id="1257" name="Google Shape;1257;p95"/>
          <p:cNvSpPr txBox="1"/>
          <p:nvPr/>
        </p:nvSpPr>
        <p:spPr>
          <a:xfrm>
            <a:off x="1190625" y="4524375"/>
            <a:ext cx="4667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Zalicza się wszystkie okresy niezdolności z powodu choroby (bez względu na przyczynę), o ile przerwa nie przekroczyła 60 dni.</a:t>
            </a:r>
            <a:endParaRPr/>
          </a:p>
        </p:txBody>
      </p:sp>
      <p:pic>
        <p:nvPicPr>
          <p:cNvPr descr="image.png" id="1258" name="Google Shape;1258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2624137"/>
            <a:ext cx="21907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59" name="Google Shape;1259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0" y="3757612"/>
            <a:ext cx="31432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60" name="Google Shape;1260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4576762"/>
            <a:ext cx="247650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1" name="Google Shape;1261;p95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66" name="Google Shape;1266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67" name="Google Shape;1267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4514850"/>
            <a:ext cx="10668000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8" name="Google Shape;1268;p96"/>
          <p:cNvSpPr txBox="1"/>
          <p:nvPr/>
        </p:nvSpPr>
        <p:spPr>
          <a:xfrm>
            <a:off x="762000" y="571500"/>
            <a:ext cx="11201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PRZYKŁAD: SUMOWANIE ABSENCJI I ART. 53 K. P.</a:t>
            </a:r>
            <a:endParaRPr/>
          </a:p>
        </p:txBody>
      </p:sp>
      <p:sp>
        <p:nvSpPr>
          <p:cNvPr id="1269" name="Google Shape;1269;p96"/>
          <p:cNvSpPr/>
          <p:nvPr/>
        </p:nvSpPr>
        <p:spPr>
          <a:xfrm>
            <a:off x="762000" y="1209675"/>
            <a:ext cx="10668000" cy="285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96"/>
          <p:cNvSpPr/>
          <p:nvPr/>
        </p:nvSpPr>
        <p:spPr>
          <a:xfrm>
            <a:off x="762000" y="1666875"/>
            <a:ext cx="10668000" cy="26574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71" name="Google Shape;1271;p96"/>
          <p:cNvGraphicFramePr/>
          <p:nvPr/>
        </p:nvGraphicFramePr>
        <p:xfrm>
          <a:off x="762000" y="16668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{49FF284E-74A8-4E5D-8659-D6A31E1B1F48}</a:tableStyleId>
              </a:tblPr>
              <a:tblGrid>
                <a:gridCol w="3541650"/>
                <a:gridCol w="2699000"/>
                <a:gridCol w="4427350"/>
              </a:tblGrid>
              <a:tr h="664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5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Okres Niezdolności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5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Czas Trwania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5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Rodzaj Schorzenia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E293B"/>
                    </a:solidFill>
                  </a:tcPr>
                </a:tc>
              </a:tr>
              <a:tr h="664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5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23.03. - 30.04.2021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5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39 dni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5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Zakażenie SARS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4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5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10.05. - 30.06.2021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5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52 dni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5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Zwichnięcie kończyny dolnej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AFC"/>
                    </a:solidFill>
                  </a:tcPr>
                </a:tc>
              </a:tr>
              <a:tr h="664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5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27.08. - 29.11.2021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5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95 dni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650" u="none" cap="none" strike="noStrik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Choroba psychiczna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72" name="Google Shape;1272;p96"/>
          <p:cNvSpPr txBox="1"/>
          <p:nvPr/>
        </p:nvSpPr>
        <p:spPr>
          <a:xfrm>
            <a:off x="1057275" y="4962525"/>
            <a:ext cx="10134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Analiza:</a:t>
            </a: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Dawniej każda absencja była odrębnym okresem. Obecnie wszystkie zostałyby wliczone do jednego okresu. W konsekwencji od </a:t>
            </a:r>
            <a:r>
              <a:rPr b="1" i="0" lang="en-US" sz="1650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26.11.2022 r. (183 dzień)</a:t>
            </a: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można rozwiązać umowę bez wypowiedzenia (Art. 53 § 1 pkt. 1 lit. b), chyba że pracownik otrzymałby świadczenie rehabilitacyjne.</a:t>
            </a:r>
            <a:endParaRPr/>
          </a:p>
        </p:txBody>
      </p:sp>
      <p:sp>
        <p:nvSpPr>
          <p:cNvPr id="1273" name="Google Shape;1273;p96"/>
          <p:cNvSpPr/>
          <p:nvPr/>
        </p:nvSpPr>
        <p:spPr>
          <a:xfrm>
            <a:off x="762000" y="2976562"/>
            <a:ext cx="35418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4" name="Google Shape;1274;p96"/>
          <p:cNvSpPr/>
          <p:nvPr/>
        </p:nvSpPr>
        <p:spPr>
          <a:xfrm>
            <a:off x="4303662" y="2976562"/>
            <a:ext cx="26991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5" name="Google Shape;1275;p96"/>
          <p:cNvSpPr/>
          <p:nvPr/>
        </p:nvSpPr>
        <p:spPr>
          <a:xfrm>
            <a:off x="7002660" y="2976562"/>
            <a:ext cx="44274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6" name="Google Shape;1276;p96"/>
          <p:cNvSpPr/>
          <p:nvPr/>
        </p:nvSpPr>
        <p:spPr>
          <a:xfrm>
            <a:off x="762000" y="3643312"/>
            <a:ext cx="35418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7" name="Google Shape;1277;p96"/>
          <p:cNvSpPr/>
          <p:nvPr/>
        </p:nvSpPr>
        <p:spPr>
          <a:xfrm>
            <a:off x="4303662" y="3643312"/>
            <a:ext cx="26991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8" name="Google Shape;1278;p96"/>
          <p:cNvSpPr/>
          <p:nvPr/>
        </p:nvSpPr>
        <p:spPr>
          <a:xfrm>
            <a:off x="7002660" y="3643312"/>
            <a:ext cx="44274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9" name="Google Shape;1279;p96"/>
          <p:cNvSpPr/>
          <p:nvPr/>
        </p:nvSpPr>
        <p:spPr>
          <a:xfrm>
            <a:off x="762000" y="4310062"/>
            <a:ext cx="35418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0" name="Google Shape;1280;p96"/>
          <p:cNvSpPr/>
          <p:nvPr/>
        </p:nvSpPr>
        <p:spPr>
          <a:xfrm>
            <a:off x="4303662" y="4310062"/>
            <a:ext cx="26991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p96"/>
          <p:cNvSpPr/>
          <p:nvPr/>
        </p:nvSpPr>
        <p:spPr>
          <a:xfrm>
            <a:off x="7002660" y="4310062"/>
            <a:ext cx="4427400" cy="96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2" name="Google Shape;1282;p96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87" name="Google Shape;1287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88" name="Google Shape;1288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524000"/>
            <a:ext cx="6858000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89" name="Google Shape;1289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0" y="3667125"/>
            <a:ext cx="6858000" cy="25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0" name="Google Shape;1290;p97"/>
          <p:cNvSpPr txBox="1"/>
          <p:nvPr/>
        </p:nvSpPr>
        <p:spPr>
          <a:xfrm>
            <a:off x="762000" y="571500"/>
            <a:ext cx="11201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ŚWIADCZENIE REHABILITACYJNE A ART. 53 § 3</a:t>
            </a:r>
            <a:endParaRPr/>
          </a:p>
        </p:txBody>
      </p:sp>
      <p:sp>
        <p:nvSpPr>
          <p:cNvPr id="1291" name="Google Shape;1291;p97"/>
          <p:cNvSpPr/>
          <p:nvPr/>
        </p:nvSpPr>
        <p:spPr>
          <a:xfrm>
            <a:off x="762000" y="1209675"/>
            <a:ext cx="10668000" cy="285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2" name="Google Shape;1292;p97"/>
          <p:cNvSpPr txBox="1"/>
          <p:nvPr/>
        </p:nvSpPr>
        <p:spPr>
          <a:xfrm>
            <a:off x="762000" y="2986087"/>
            <a:ext cx="3333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2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120</a:t>
            </a:r>
            <a:endParaRPr/>
          </a:p>
        </p:txBody>
      </p:sp>
      <p:sp>
        <p:nvSpPr>
          <p:cNvPr id="1293" name="Google Shape;1293;p97"/>
          <p:cNvSpPr txBox="1"/>
          <p:nvPr/>
        </p:nvSpPr>
        <p:spPr>
          <a:xfrm>
            <a:off x="762000" y="4176712"/>
            <a:ext cx="3333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50" u="none" cap="none" strike="noStrik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Dni świadczenia rehabilitacyjnego</a:t>
            </a:r>
            <a:endParaRPr/>
          </a:p>
        </p:txBody>
      </p:sp>
      <p:sp>
        <p:nvSpPr>
          <p:cNvPr id="1294" name="Google Shape;1294;p97"/>
          <p:cNvSpPr txBox="1"/>
          <p:nvPr/>
        </p:nvSpPr>
        <p:spPr>
          <a:xfrm>
            <a:off x="4867275" y="1762125"/>
            <a:ext cx="664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Przebieg Czasowy</a:t>
            </a:r>
            <a:endParaRPr/>
          </a:p>
        </p:txBody>
      </p:sp>
      <p:sp>
        <p:nvSpPr>
          <p:cNvPr id="1295" name="Google Shape;1295;p97"/>
          <p:cNvSpPr txBox="1"/>
          <p:nvPr/>
        </p:nvSpPr>
        <p:spPr>
          <a:xfrm>
            <a:off x="4867275" y="2400300"/>
            <a:ext cx="6324600" cy="6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17.05.-14.11.2021 (182 dni wynagrodzenie/zasiłek) → 15.11.2021 – 14.03.2022 (120 dni świadczenia rehabilitacyjnego).</a:t>
            </a:r>
            <a:endParaRPr/>
          </a:p>
        </p:txBody>
      </p:sp>
      <p:sp>
        <p:nvSpPr>
          <p:cNvPr id="1296" name="Google Shape;1296;p97"/>
          <p:cNvSpPr txBox="1"/>
          <p:nvPr/>
        </p:nvSpPr>
        <p:spPr>
          <a:xfrm>
            <a:off x="4867275" y="3905250"/>
            <a:ext cx="664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Skutek Prawny</a:t>
            </a:r>
            <a:endParaRPr/>
          </a:p>
        </p:txBody>
      </p:sp>
      <p:sp>
        <p:nvSpPr>
          <p:cNvPr id="1297" name="Google Shape;1297;p97"/>
          <p:cNvSpPr txBox="1"/>
          <p:nvPr/>
        </p:nvSpPr>
        <p:spPr>
          <a:xfrm>
            <a:off x="4867275" y="4543425"/>
            <a:ext cx="6324600" cy="13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Jeżeli pracodawca nie rozwiąże umowy w trybie art. 53 § 1 pkt. 1 lit. b od 13.02.2022 r., a dopiero w marcu po wyczerpaniu świadczenia – zastosowanie znajdzie </a:t>
            </a:r>
            <a:r>
              <a:rPr b="1" i="0" lang="en-US" sz="1650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art. 53 § 3 kodeksu pracy</a:t>
            </a: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(niezdolność do wykonywania pracy na zajmowanym stanowisku).</a:t>
            </a:r>
            <a:endParaRPr/>
          </a:p>
        </p:txBody>
      </p:sp>
      <p:sp>
        <p:nvSpPr>
          <p:cNvPr id="1298" name="Google Shape;1298;p97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03" name="Google Shape;1303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4" name="Google Shape;1304;p98"/>
          <p:cNvSpPr txBox="1"/>
          <p:nvPr/>
        </p:nvSpPr>
        <p:spPr>
          <a:xfrm>
            <a:off x="762000" y="571500"/>
            <a:ext cx="11201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HARMONOGRAM ZMIAN: ZUS I USTAWA ZASIŁKOWA</a:t>
            </a:r>
            <a:endParaRPr/>
          </a:p>
        </p:txBody>
      </p:sp>
      <p:sp>
        <p:nvSpPr>
          <p:cNvPr id="1305" name="Google Shape;1305;p98"/>
          <p:cNvSpPr/>
          <p:nvPr/>
        </p:nvSpPr>
        <p:spPr>
          <a:xfrm>
            <a:off x="762000" y="1209675"/>
            <a:ext cx="10668000" cy="285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98"/>
          <p:cNvSpPr/>
          <p:nvPr/>
        </p:nvSpPr>
        <p:spPr>
          <a:xfrm>
            <a:off x="723912" y="1352025"/>
            <a:ext cx="38100" cy="67437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98"/>
          <p:cNvSpPr txBox="1"/>
          <p:nvPr/>
        </p:nvSpPr>
        <p:spPr>
          <a:xfrm>
            <a:off x="1143000" y="1714500"/>
            <a:ext cx="4950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27 stycznia 2026 r.</a:t>
            </a:r>
            <a:endParaRPr/>
          </a:p>
        </p:txBody>
      </p:sp>
      <p:sp>
        <p:nvSpPr>
          <p:cNvPr id="1308" name="Google Shape;1308;p98"/>
          <p:cNvSpPr txBox="1"/>
          <p:nvPr/>
        </p:nvSpPr>
        <p:spPr>
          <a:xfrm>
            <a:off x="1143025" y="2454000"/>
            <a:ext cx="4714800" cy="13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Zmiany w zakresie kontroli prawidłowości orzekania o czasowej niezdolności. Działania ZUS przy nieprawidłowościach w wystawianiu zaświadczeń.</a:t>
            </a:r>
            <a:endParaRPr/>
          </a:p>
        </p:txBody>
      </p:sp>
      <p:sp>
        <p:nvSpPr>
          <p:cNvPr id="1309" name="Google Shape;1309;p98"/>
          <p:cNvSpPr txBox="1"/>
          <p:nvPr/>
        </p:nvSpPr>
        <p:spPr>
          <a:xfrm>
            <a:off x="1143000" y="4267200"/>
            <a:ext cx="4950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13 kwietnia 2026 r.</a:t>
            </a:r>
            <a:endParaRPr/>
          </a:p>
        </p:txBody>
      </p:sp>
      <p:sp>
        <p:nvSpPr>
          <p:cNvPr id="1310" name="Google Shape;1310;p98"/>
          <p:cNvSpPr txBox="1"/>
          <p:nvPr/>
        </p:nvSpPr>
        <p:spPr>
          <a:xfrm>
            <a:off x="1070525" y="4975088"/>
            <a:ext cx="4714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Nowe brzmienie art. 17 ust. 1 ustawy zasiłkowej. Rozszerzenie przesłanek utraty prawa do zasiłku chorobowego.</a:t>
            </a:r>
            <a:endParaRPr/>
          </a:p>
        </p:txBody>
      </p:sp>
      <p:sp>
        <p:nvSpPr>
          <p:cNvPr id="1311" name="Google Shape;1311;p98"/>
          <p:cNvSpPr/>
          <p:nvPr/>
        </p:nvSpPr>
        <p:spPr>
          <a:xfrm>
            <a:off x="3405187" y="7386637"/>
            <a:ext cx="190500" cy="190500"/>
          </a:xfrm>
          <a:prstGeom prst="roundRect">
            <a:avLst>
              <a:gd fmla="val 50000" name="adj"/>
            </a:avLst>
          </a:prstGeom>
          <a:solidFill>
            <a:srgbClr val="FDFCF0"/>
          </a:solidFill>
          <a:ln cap="flat" cmpd="sng" w="38100">
            <a:solidFill>
              <a:srgbClr val="1E29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98"/>
          <p:cNvSpPr txBox="1"/>
          <p:nvPr/>
        </p:nvSpPr>
        <p:spPr>
          <a:xfrm>
            <a:off x="1143000" y="7115175"/>
            <a:ext cx="47148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Wystawianie zwolnień lekarskich e-ZLA z dwóch tytułów ubezpieczeń (nowe zasady współbieżności).</a:t>
            </a:r>
            <a:endParaRPr/>
          </a:p>
        </p:txBody>
      </p:sp>
      <p:sp>
        <p:nvSpPr>
          <p:cNvPr id="1313" name="Google Shape;1313;p9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18" name="Google Shape;1318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19" name="Google Shape;1319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51125" y="2276475"/>
            <a:ext cx="4572000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99"/>
          <p:cNvSpPr txBox="1"/>
          <p:nvPr/>
        </p:nvSpPr>
        <p:spPr>
          <a:xfrm>
            <a:off x="762000" y="571500"/>
            <a:ext cx="48006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UTRATA PRAWA DO ZASIŁKU (ART. 17)</a:t>
            </a:r>
            <a:endParaRPr/>
          </a:p>
        </p:txBody>
      </p:sp>
      <p:sp>
        <p:nvSpPr>
          <p:cNvPr id="1321" name="Google Shape;1321;p99"/>
          <p:cNvSpPr/>
          <p:nvPr/>
        </p:nvSpPr>
        <p:spPr>
          <a:xfrm>
            <a:off x="762000" y="1752600"/>
            <a:ext cx="4572000" cy="285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2" name="Google Shape;1322;p99"/>
          <p:cNvSpPr txBox="1"/>
          <p:nvPr/>
        </p:nvSpPr>
        <p:spPr>
          <a:xfrm>
            <a:off x="762000" y="2276475"/>
            <a:ext cx="4572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Od 13 kwietnia 2026 r.</a:t>
            </a: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Ubezpieczony traci prawo do zasiłku za cały okres zwolnienia, w przypadku gdy:</a:t>
            </a:r>
            <a:endParaRPr/>
          </a:p>
        </p:txBody>
      </p:sp>
      <p:sp>
        <p:nvSpPr>
          <p:cNvPr id="1323" name="Google Shape;1323;p99"/>
          <p:cNvSpPr txBox="1"/>
          <p:nvPr/>
        </p:nvSpPr>
        <p:spPr>
          <a:xfrm>
            <a:off x="1190625" y="3714750"/>
            <a:ext cx="41433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Będzie wykonywał pracę zarobkową.</a:t>
            </a:r>
            <a:endParaRPr/>
          </a:p>
        </p:txBody>
      </p:sp>
      <p:sp>
        <p:nvSpPr>
          <p:cNvPr id="1324" name="Google Shape;1324;p99"/>
          <p:cNvSpPr txBox="1"/>
          <p:nvPr/>
        </p:nvSpPr>
        <p:spPr>
          <a:xfrm>
            <a:off x="1190625" y="4219575"/>
            <a:ext cx="4143300" cy="13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Podejmie aktywność niezgodną z celem zwolnienia</a:t>
            </a: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(zmiana z obecnego "wykorzystywania zwolnienia w sposób niezgodny").</a:t>
            </a:r>
            <a:endParaRPr/>
          </a:p>
        </p:txBody>
      </p:sp>
      <p:sp>
        <p:nvSpPr>
          <p:cNvPr id="1325" name="Google Shape;1325;p99"/>
          <p:cNvSpPr txBox="1"/>
          <p:nvPr/>
        </p:nvSpPr>
        <p:spPr>
          <a:xfrm>
            <a:off x="6204400" y="2687738"/>
            <a:ext cx="4038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80975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ZUS uzyskał szersze uprawnienia w przypadku stwierdzenia nieprawidłowości w orzekaniu.</a:t>
            </a:r>
            <a:endParaRPr/>
          </a:p>
        </p:txBody>
      </p:sp>
      <p:pic>
        <p:nvPicPr>
          <p:cNvPr descr="image.png" id="1326" name="Google Shape;1326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5513" y="2679600"/>
            <a:ext cx="180975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27" name="Google Shape;1327;p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3767137"/>
            <a:ext cx="2476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28" name="Google Shape;1328;p9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2000" y="4271962"/>
            <a:ext cx="219075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9" name="Google Shape;1329;p99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34" name="Google Shape;1334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35" name="Google Shape;1335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1524000"/>
            <a:ext cx="5143500" cy="3533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36" name="Google Shape;1336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0" y="1524000"/>
            <a:ext cx="5143500" cy="35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7" name="Google Shape;1337;p100"/>
          <p:cNvSpPr txBox="1"/>
          <p:nvPr/>
        </p:nvSpPr>
        <p:spPr>
          <a:xfrm>
            <a:off x="762000" y="571500"/>
            <a:ext cx="11201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DEFINICJE: PRACA ZAROBKOWA I AKTYWNOŚĆ</a:t>
            </a:r>
            <a:endParaRPr/>
          </a:p>
        </p:txBody>
      </p:sp>
      <p:sp>
        <p:nvSpPr>
          <p:cNvPr id="1338" name="Google Shape;1338;p100"/>
          <p:cNvSpPr/>
          <p:nvPr/>
        </p:nvSpPr>
        <p:spPr>
          <a:xfrm>
            <a:off x="762000" y="1209675"/>
            <a:ext cx="10668000" cy="285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9" name="Google Shape;1339;p100"/>
          <p:cNvSpPr txBox="1"/>
          <p:nvPr/>
        </p:nvSpPr>
        <p:spPr>
          <a:xfrm>
            <a:off x="1057275" y="1762125"/>
            <a:ext cx="4840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Praca </a:t>
            </a:r>
            <a:r>
              <a:rPr b="1" lang="en-US" sz="1800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z</a:t>
            </a:r>
            <a:r>
              <a:rPr b="1" i="0" lang="en-US" sz="18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arobkowa</a:t>
            </a:r>
            <a:endParaRPr/>
          </a:p>
        </p:txBody>
      </p:sp>
      <p:sp>
        <p:nvSpPr>
          <p:cNvPr id="1340" name="Google Shape;1340;p100"/>
          <p:cNvSpPr txBox="1"/>
          <p:nvPr/>
        </p:nvSpPr>
        <p:spPr>
          <a:xfrm>
            <a:off x="1057275" y="2400300"/>
            <a:ext cx="4610100" cy="13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Każda czynność mająca charakter zarobkowy, niezależnie od stosunku prawnego, z wyłączeniem </a:t>
            </a:r>
            <a:r>
              <a:rPr b="1" i="0" lang="en-US" sz="1650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czynności incydentalnych</a:t>
            </a: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wymuszonych istotnymi okolicznościami.</a:t>
            </a:r>
            <a:endParaRPr/>
          </a:p>
        </p:txBody>
      </p:sp>
      <p:sp>
        <p:nvSpPr>
          <p:cNvPr id="1341" name="Google Shape;1341;p100"/>
          <p:cNvSpPr txBox="1"/>
          <p:nvPr/>
        </p:nvSpPr>
        <p:spPr>
          <a:xfrm>
            <a:off x="1057275" y="4133850"/>
            <a:ext cx="46101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EF4444"/>
                </a:solidFill>
                <a:latin typeface="Lato"/>
                <a:ea typeface="Lato"/>
                <a:cs typeface="Lato"/>
                <a:sym typeface="Lato"/>
              </a:rPr>
              <a:t>UWAGA: Istotną okolicznością nie będzie polecenie pracodawcy!</a:t>
            </a:r>
            <a:endParaRPr/>
          </a:p>
        </p:txBody>
      </p:sp>
      <p:sp>
        <p:nvSpPr>
          <p:cNvPr id="1342" name="Google Shape;1342;p100"/>
          <p:cNvSpPr txBox="1"/>
          <p:nvPr/>
        </p:nvSpPr>
        <p:spPr>
          <a:xfrm>
            <a:off x="6581775" y="1762125"/>
            <a:ext cx="4840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Aktywność</a:t>
            </a:r>
            <a:r>
              <a:rPr b="1" lang="en-US" sz="1800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 n</a:t>
            </a:r>
            <a:r>
              <a:rPr b="1" i="0" lang="en-US" sz="18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iezgodna z celem zwolnienia</a:t>
            </a:r>
            <a:endParaRPr/>
          </a:p>
        </p:txBody>
      </p:sp>
      <p:sp>
        <p:nvSpPr>
          <p:cNvPr id="1343" name="Google Shape;1343;p100"/>
          <p:cNvSpPr txBox="1"/>
          <p:nvPr/>
        </p:nvSpPr>
        <p:spPr>
          <a:xfrm>
            <a:off x="6581775" y="2400300"/>
            <a:ext cx="4610100" cy="13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Wszelkie działania utrudniające lub wydłużające proces leczenia/rekonwalescencję, z wyłączeniem </a:t>
            </a:r>
            <a:r>
              <a:rPr b="1" i="0" lang="en-US" sz="1650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zwykłych czynności dnia codziennego</a:t>
            </a: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lub incydentalnych z istotnych przyczyn.</a:t>
            </a:r>
            <a:endParaRPr/>
          </a:p>
        </p:txBody>
      </p:sp>
      <p:sp>
        <p:nvSpPr>
          <p:cNvPr id="1344" name="Google Shape;1344;p100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49" name="Google Shape;1349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0" name="Google Shape;1350;p101"/>
          <p:cNvSpPr txBox="1"/>
          <p:nvPr/>
        </p:nvSpPr>
        <p:spPr>
          <a:xfrm>
            <a:off x="762000" y="571500"/>
            <a:ext cx="11201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MECHANIZMY KONTROLI PRAWIDŁOWOŚCI</a:t>
            </a:r>
            <a:endParaRPr/>
          </a:p>
        </p:txBody>
      </p:sp>
      <p:sp>
        <p:nvSpPr>
          <p:cNvPr id="1351" name="Google Shape;1351;p101"/>
          <p:cNvSpPr/>
          <p:nvPr/>
        </p:nvSpPr>
        <p:spPr>
          <a:xfrm>
            <a:off x="762000" y="1209675"/>
            <a:ext cx="10668000" cy="285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1352" name="Google Shape;1352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29637" y="2019300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3" name="Google Shape;1353;p101"/>
          <p:cNvSpPr txBox="1"/>
          <p:nvPr/>
        </p:nvSpPr>
        <p:spPr>
          <a:xfrm>
            <a:off x="6629400" y="3276600"/>
            <a:ext cx="4562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Zintegrowany system kontroli płatników i organu rentowego w celu uszczelnienia funduszu świadczeń.</a:t>
            </a:r>
            <a:endParaRPr/>
          </a:p>
        </p:txBody>
      </p:sp>
      <p:sp>
        <p:nvSpPr>
          <p:cNvPr id="1354" name="Google Shape;1354;p101"/>
          <p:cNvSpPr txBox="1"/>
          <p:nvPr/>
        </p:nvSpPr>
        <p:spPr>
          <a:xfrm>
            <a:off x="1190625" y="1524000"/>
            <a:ext cx="4667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Podmioty uprawnione:</a:t>
            </a: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Płatnicy składek będący płatnikami zasiłków lub ZUS (z urzędu lub na wniosek).</a:t>
            </a:r>
            <a:endParaRPr/>
          </a:p>
        </p:txBody>
      </p:sp>
      <p:sp>
        <p:nvSpPr>
          <p:cNvPr id="1355" name="Google Shape;1355;p101"/>
          <p:cNvSpPr txBox="1"/>
          <p:nvPr/>
        </p:nvSpPr>
        <p:spPr>
          <a:xfrm>
            <a:off x="1190625" y="2657475"/>
            <a:ext cx="4667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Art. 68 ust. 1b:</a:t>
            </a: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ZUS może kontrolować ubezpieczonych, którym zasiłki wypłacają płatnicy składek.</a:t>
            </a:r>
            <a:endParaRPr/>
          </a:p>
        </p:txBody>
      </p:sp>
      <p:sp>
        <p:nvSpPr>
          <p:cNvPr id="1356" name="Google Shape;1356;p101"/>
          <p:cNvSpPr txBox="1"/>
          <p:nvPr/>
        </p:nvSpPr>
        <p:spPr>
          <a:xfrm>
            <a:off x="1190625" y="3790950"/>
            <a:ext cx="4667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0F172A"/>
                </a:solidFill>
                <a:latin typeface="Lato"/>
                <a:ea typeface="Lato"/>
                <a:cs typeface="Lato"/>
                <a:sym typeface="Lato"/>
              </a:rPr>
              <a:t>Procedury:</a:t>
            </a: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Zasady kontroli prawidłowości wykorzystywania zwolnień określają art. 68a – 68g ustawy zasiłkowej.</a:t>
            </a:r>
            <a:endParaRPr/>
          </a:p>
        </p:txBody>
      </p:sp>
      <p:pic>
        <p:nvPicPr>
          <p:cNvPr descr="image.png" id="1357" name="Google Shape;1357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0" y="1576387"/>
            <a:ext cx="2476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58" name="Google Shape;1358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" y="2709862"/>
            <a:ext cx="27622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59" name="Google Shape;1359;p10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2000" y="3843337"/>
            <a:ext cx="314325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0" name="Google Shape;1360;p10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BF7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02" name="Google Shape;20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1"/>
          <p:cNvSpPr txBox="1"/>
          <p:nvPr/>
        </p:nvSpPr>
        <p:spPr>
          <a:xfrm>
            <a:off x="1000125" y="2983110"/>
            <a:ext cx="10620375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Okresowe dostarczanie informacji:</a:t>
            </a: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Pracodawcy zostaną zobowiązani do dostarczania okresowo następujących informacji: (rzetelność przedstawianych informacji będzie podlegała weryfikacji z przedstawicielami pracowników)</a:t>
            </a:r>
            <a:endParaRPr/>
          </a:p>
        </p:txBody>
      </p:sp>
      <p:sp>
        <p:nvSpPr>
          <p:cNvPr id="204" name="Google Shape;204;p21"/>
          <p:cNvSpPr txBox="1"/>
          <p:nvPr/>
        </p:nvSpPr>
        <p:spPr>
          <a:xfrm>
            <a:off x="1000125" y="3792735"/>
            <a:ext cx="106203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Wysokość luki płacowej:</a:t>
            </a:r>
            <a:r>
              <a:rPr b="0" i="0" lang="en-US" sz="150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wysokość luki płacowej ze względu na płeć, obliczanej jako różnica pomiędzy średnim poziomem wynagrodzenia pracowników płci żeńskiej i średnim poziomem wynagrodzenia pracowników płci męskiej zatrudnionych u pracodawcy, wyrażona jako odsetek średniego poziomu wynagrodzenia pracowników płci męskiej.</a:t>
            </a:r>
            <a:endParaRPr/>
          </a:p>
        </p:txBody>
      </p:sp>
      <p:pic>
        <p:nvPicPr>
          <p:cNvPr descr="image.png" id="205" name="Google Shape;20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3021210"/>
            <a:ext cx="1714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6" name="Google Shape;206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3830835"/>
            <a:ext cx="28575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1"/>
          <p:cNvSpPr txBox="1"/>
          <p:nvPr/>
        </p:nvSpPr>
        <p:spPr>
          <a:xfrm>
            <a:off x="762000" y="571500"/>
            <a:ext cx="11401425" cy="479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Obowiązki informacyjne – Część 1/4</a:t>
            </a:r>
            <a:endParaRPr/>
          </a:p>
        </p:txBody>
      </p:sp>
      <p:sp>
        <p:nvSpPr>
          <p:cNvPr id="208" name="Google Shape;208;p21"/>
          <p:cNvSpPr/>
          <p:nvPr/>
        </p:nvSpPr>
        <p:spPr>
          <a:xfrm>
            <a:off x="571500" y="571500"/>
            <a:ext cx="76200" cy="47997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65" name="Google Shape;1365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66" name="Google Shape;1366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1524000"/>
            <a:ext cx="5095875" cy="51482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67" name="Google Shape;1367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1524000"/>
            <a:ext cx="5095875" cy="5148261"/>
          </a:xfrm>
          <a:prstGeom prst="rect">
            <a:avLst/>
          </a:prstGeom>
          <a:noFill/>
          <a:ln>
            <a:noFill/>
          </a:ln>
        </p:spPr>
      </p:pic>
      <p:sp>
        <p:nvSpPr>
          <p:cNvPr id="1368" name="Google Shape;1368;p102"/>
          <p:cNvSpPr txBox="1"/>
          <p:nvPr/>
        </p:nvSpPr>
        <p:spPr>
          <a:xfrm>
            <a:off x="762000" y="571500"/>
            <a:ext cx="11201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PERSPEKTYWA 2027 I UKŁADY ZBIOROWE</a:t>
            </a:r>
            <a:endParaRPr/>
          </a:p>
        </p:txBody>
      </p:sp>
      <p:sp>
        <p:nvSpPr>
          <p:cNvPr id="1369" name="Google Shape;1369;p102"/>
          <p:cNvSpPr/>
          <p:nvPr/>
        </p:nvSpPr>
        <p:spPr>
          <a:xfrm>
            <a:off x="762000" y="1209675"/>
            <a:ext cx="10668000" cy="285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0" name="Google Shape;1370;p102"/>
          <p:cNvSpPr txBox="1"/>
          <p:nvPr/>
        </p:nvSpPr>
        <p:spPr>
          <a:xfrm>
            <a:off x="1057275" y="1762125"/>
            <a:ext cx="4790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e-ZLA od 01.01.2027 r.</a:t>
            </a:r>
            <a:endParaRPr/>
          </a:p>
        </p:txBody>
      </p:sp>
      <p:sp>
        <p:nvSpPr>
          <p:cNvPr id="1371" name="Google Shape;1371;p102"/>
          <p:cNvSpPr txBox="1"/>
          <p:nvPr/>
        </p:nvSpPr>
        <p:spPr>
          <a:xfrm>
            <a:off x="1057275" y="2400300"/>
            <a:ext cx="4562400" cy="13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Wystawianie zwolnień z dwóch tytułów ubezpieczeń jednocześnie. Niezdolność dotyczy każdego tytułu, ale na żądanie ubezpieczonego można nie wystawiać zwolnienia z jednego z nich.</a:t>
            </a:r>
            <a:endParaRPr/>
          </a:p>
        </p:txBody>
      </p:sp>
      <p:sp>
        <p:nvSpPr>
          <p:cNvPr id="1372" name="Google Shape;1372;p102"/>
          <p:cNvSpPr txBox="1"/>
          <p:nvPr/>
        </p:nvSpPr>
        <p:spPr>
          <a:xfrm>
            <a:off x="6629400" y="1762125"/>
            <a:ext cx="4790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Układy Zbiorowe (13.12.2025 r.)</a:t>
            </a:r>
            <a:endParaRPr/>
          </a:p>
        </p:txBody>
      </p:sp>
      <p:sp>
        <p:nvSpPr>
          <p:cNvPr id="1373" name="Google Shape;1373;p102"/>
          <p:cNvSpPr txBox="1"/>
          <p:nvPr/>
        </p:nvSpPr>
        <p:spPr>
          <a:xfrm>
            <a:off x="6629400" y="2371725"/>
            <a:ext cx="45624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5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Nowe regulacje obejmują:</a:t>
            </a:r>
            <a:endParaRPr/>
          </a:p>
        </p:txBody>
      </p:sp>
      <p:sp>
        <p:nvSpPr>
          <p:cNvPr id="1374" name="Google Shape;1374;p102"/>
          <p:cNvSpPr txBox="1"/>
          <p:nvPr/>
        </p:nvSpPr>
        <p:spPr>
          <a:xfrm>
            <a:off x="6696075" y="3081337"/>
            <a:ext cx="1239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375" name="Google Shape;1375;p102"/>
          <p:cNvSpPr txBox="1"/>
          <p:nvPr/>
        </p:nvSpPr>
        <p:spPr>
          <a:xfrm>
            <a:off x="6819900" y="3081337"/>
            <a:ext cx="43719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23825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Zakres przedmiotowy i podmiotowy u.z.p.</a:t>
            </a:r>
            <a:endParaRPr/>
          </a:p>
        </p:txBody>
      </p:sp>
      <p:sp>
        <p:nvSpPr>
          <p:cNvPr id="1376" name="Google Shape;1376;p102"/>
          <p:cNvSpPr txBox="1"/>
          <p:nvPr/>
        </p:nvSpPr>
        <p:spPr>
          <a:xfrm>
            <a:off x="6696075" y="3395662"/>
            <a:ext cx="1239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377" name="Google Shape;1377;p102"/>
          <p:cNvSpPr txBox="1"/>
          <p:nvPr/>
        </p:nvSpPr>
        <p:spPr>
          <a:xfrm>
            <a:off x="6819900" y="3395662"/>
            <a:ext cx="43719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23825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Procedury zawierania i zgłoszenia do KEUZP.</a:t>
            </a:r>
            <a:endParaRPr/>
          </a:p>
        </p:txBody>
      </p:sp>
      <p:sp>
        <p:nvSpPr>
          <p:cNvPr id="1378" name="Google Shape;1378;p102"/>
          <p:cNvSpPr txBox="1"/>
          <p:nvPr/>
        </p:nvSpPr>
        <p:spPr>
          <a:xfrm>
            <a:off x="6696075" y="3709987"/>
            <a:ext cx="1239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379" name="Google Shape;1379;p102"/>
          <p:cNvSpPr txBox="1"/>
          <p:nvPr/>
        </p:nvSpPr>
        <p:spPr>
          <a:xfrm>
            <a:off x="6819900" y="3709987"/>
            <a:ext cx="4371900" cy="6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23825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Skutki wejścia w życie i obowiązk</a:t>
            </a:r>
            <a:r>
              <a:rPr lang="en-US" sz="165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i </a:t>
            </a: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informacyjne.</a:t>
            </a:r>
            <a:endParaRPr/>
          </a:p>
        </p:txBody>
      </p:sp>
      <p:sp>
        <p:nvSpPr>
          <p:cNvPr id="1380" name="Google Shape;1380;p102"/>
          <p:cNvSpPr txBox="1"/>
          <p:nvPr/>
        </p:nvSpPr>
        <p:spPr>
          <a:xfrm>
            <a:off x="6696075" y="4024312"/>
            <a:ext cx="1239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381" name="Google Shape;1381;p102"/>
          <p:cNvSpPr txBox="1"/>
          <p:nvPr/>
        </p:nvSpPr>
        <p:spPr>
          <a:xfrm>
            <a:off x="6819900" y="4473779"/>
            <a:ext cx="4371900" cy="6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23825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Rozwiązanie u.z.p. i wystąpienie z układu ponadzakładowego.</a:t>
            </a:r>
            <a:endParaRPr/>
          </a:p>
        </p:txBody>
      </p:sp>
      <p:sp>
        <p:nvSpPr>
          <p:cNvPr id="1382" name="Google Shape;1382;p102"/>
          <p:cNvSpPr txBox="1"/>
          <p:nvPr/>
        </p:nvSpPr>
        <p:spPr>
          <a:xfrm>
            <a:off x="6688987" y="4524687"/>
            <a:ext cx="1239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•</a:t>
            </a:r>
            <a:endParaRPr/>
          </a:p>
        </p:txBody>
      </p:sp>
      <p:sp>
        <p:nvSpPr>
          <p:cNvPr id="1383" name="Google Shape;1383;p102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CF0"/>
        </a:solidFill>
      </p:bgPr>
    </p:bg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88" name="Google Shape;1388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275" y="485775"/>
            <a:ext cx="10839451" cy="5886451"/>
          </a:xfrm>
          <a:prstGeom prst="rect">
            <a:avLst/>
          </a:prstGeom>
          <a:noFill/>
          <a:ln>
            <a:noFill/>
          </a:ln>
        </p:spPr>
      </p:pic>
      <p:sp>
        <p:nvSpPr>
          <p:cNvPr id="1389" name="Google Shape;1389;p103"/>
          <p:cNvSpPr/>
          <p:nvPr/>
        </p:nvSpPr>
        <p:spPr>
          <a:xfrm>
            <a:off x="5381625" y="1724025"/>
            <a:ext cx="1428900" cy="38100"/>
          </a:xfrm>
          <a:prstGeom prst="rect">
            <a:avLst/>
          </a:prstGeom>
          <a:solidFill>
            <a:srgbClr val="94A3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0" name="Google Shape;1390;p103"/>
          <p:cNvSpPr txBox="1"/>
          <p:nvPr/>
        </p:nvSpPr>
        <p:spPr>
          <a:xfrm>
            <a:off x="1405413" y="2047875"/>
            <a:ext cx="93813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00">
                <a:solidFill>
                  <a:srgbClr val="FDFCF0"/>
                </a:solidFill>
                <a:latin typeface="Poppins"/>
                <a:ea typeface="Poppins"/>
                <a:cs typeface="Poppins"/>
                <a:sym typeface="Poppins"/>
              </a:rPr>
              <a:t>Pytania?</a:t>
            </a:r>
            <a:endParaRPr b="1" sz="3900">
              <a:solidFill>
                <a:srgbClr val="FDFCF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900">
              <a:solidFill>
                <a:srgbClr val="FDFCF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00">
                <a:solidFill>
                  <a:srgbClr val="FDFCF0"/>
                </a:solidFill>
                <a:latin typeface="Poppins"/>
                <a:ea typeface="Poppins"/>
                <a:cs typeface="Poppins"/>
                <a:sym typeface="Poppins"/>
              </a:rPr>
              <a:t>Dziękuję za uwagę.</a:t>
            </a:r>
            <a:endParaRPr b="1" sz="3900">
              <a:solidFill>
                <a:srgbClr val="FDFCF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1" name="Google Shape;1391;p103"/>
          <p:cNvSpPr txBox="1"/>
          <p:nvPr/>
        </p:nvSpPr>
        <p:spPr>
          <a:xfrm>
            <a:off x="1628775" y="4322437"/>
            <a:ext cx="8934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94A3B8"/>
                </a:solidFill>
                <a:latin typeface="Lato"/>
                <a:ea typeface="Lato"/>
                <a:cs typeface="Lato"/>
                <a:sym typeface="Lato"/>
              </a:rPr>
              <a:t>Gerard Winczakiewicz</a:t>
            </a:r>
            <a:endParaRPr/>
          </a:p>
        </p:txBody>
      </p:sp>
      <p:sp>
        <p:nvSpPr>
          <p:cNvPr id="1392" name="Google Shape;1392;p103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