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79" r:id="rId1"/>
  </p:sldMasterIdLst>
  <p:notesMasterIdLst>
    <p:notesMasterId r:id="rId22"/>
  </p:notesMasterIdLst>
  <p:handoutMasterIdLst>
    <p:handoutMasterId r:id="rId23"/>
  </p:handoutMasterIdLst>
  <p:sldIdLst>
    <p:sldId id="256" r:id="rId2"/>
    <p:sldId id="257" r:id="rId3"/>
    <p:sldId id="259" r:id="rId4"/>
    <p:sldId id="312" r:id="rId5"/>
    <p:sldId id="313" r:id="rId6"/>
    <p:sldId id="314" r:id="rId7"/>
    <p:sldId id="315" r:id="rId8"/>
    <p:sldId id="316" r:id="rId9"/>
    <p:sldId id="318" r:id="rId10"/>
    <p:sldId id="320" r:id="rId11"/>
    <p:sldId id="263" r:id="rId12"/>
    <p:sldId id="319" r:id="rId13"/>
    <p:sldId id="270" r:id="rId14"/>
    <p:sldId id="272" r:id="rId15"/>
    <p:sldId id="274" r:id="rId16"/>
    <p:sldId id="271" r:id="rId17"/>
    <p:sldId id="273" r:id="rId18"/>
    <p:sldId id="262" r:id="rId19"/>
    <p:sldId id="308" r:id="rId20"/>
    <p:sldId id="311" r:id="rId21"/>
  </p:sldIdLst>
  <p:sldSz cx="12192000" cy="6858000"/>
  <p:notesSz cx="6797675" cy="9929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domyślna" id="{E8A29114-12F6-4E11-BD89-8EA48A809E71}">
          <p14:sldIdLst>
            <p14:sldId id="256"/>
            <p14:sldId id="257"/>
            <p14:sldId id="259"/>
            <p14:sldId id="312"/>
            <p14:sldId id="313"/>
            <p14:sldId id="314"/>
            <p14:sldId id="315"/>
            <p14:sldId id="316"/>
            <p14:sldId id="318"/>
            <p14:sldId id="320"/>
            <p14:sldId id="263"/>
            <p14:sldId id="319"/>
            <p14:sldId id="270"/>
            <p14:sldId id="272"/>
            <p14:sldId id="274"/>
            <p14:sldId id="271"/>
            <p14:sldId id="273"/>
            <p14:sldId id="262"/>
            <p14:sldId id="308"/>
            <p14:sldId id="31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nieszka Miernik" initials="AM" lastIdx="2" clrIdx="0">
    <p:extLst>
      <p:ext uri="{19B8F6BF-5375-455C-9EA6-DF929625EA0E}">
        <p15:presenceInfo xmlns:p15="http://schemas.microsoft.com/office/powerpoint/2012/main" userId="S-1-5-21-397900504-3464655709-936868879-27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D0EC"/>
    <a:srgbClr val="C7D7EE"/>
    <a:srgbClr val="E7F0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0"/>
  </p:normalViewPr>
  <p:slideViewPr>
    <p:cSldViewPr snapToGrid="0">
      <p:cViewPr varScale="1">
        <p:scale>
          <a:sx n="114" d="100"/>
          <a:sy n="114" d="100"/>
        </p:scale>
        <p:origin x="108"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7047"/>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49688" y="0"/>
            <a:ext cx="2946400" cy="497047"/>
          </a:xfrm>
          <a:prstGeom prst="rect">
            <a:avLst/>
          </a:prstGeom>
        </p:spPr>
        <p:txBody>
          <a:bodyPr vert="horz" lIns="91440" tIns="45720" rIns="91440" bIns="45720" rtlCol="0"/>
          <a:lstStyle>
            <a:lvl1pPr algn="r">
              <a:defRPr sz="1200"/>
            </a:lvl1pPr>
          </a:lstStyle>
          <a:p>
            <a:fld id="{B79CD32E-95BF-4605-9FC8-61B7C694D6CB}" type="datetimeFigureOut">
              <a:rPr lang="pl-PL" smtClean="0"/>
              <a:t>2026-06-15</a:t>
            </a:fld>
            <a:endParaRPr lang="pl-PL"/>
          </a:p>
        </p:txBody>
      </p:sp>
      <p:sp>
        <p:nvSpPr>
          <p:cNvPr id="4" name="Symbol zastępczy stopki 3"/>
          <p:cNvSpPr>
            <a:spLocks noGrp="1"/>
          </p:cNvSpPr>
          <p:nvPr>
            <p:ph type="ftr" sz="quarter" idx="2"/>
          </p:nvPr>
        </p:nvSpPr>
        <p:spPr>
          <a:xfrm>
            <a:off x="0" y="9432766"/>
            <a:ext cx="2946400" cy="49704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49688" y="9432766"/>
            <a:ext cx="2946400" cy="497047"/>
          </a:xfrm>
          <a:prstGeom prst="rect">
            <a:avLst/>
          </a:prstGeom>
        </p:spPr>
        <p:txBody>
          <a:bodyPr vert="horz" lIns="91440" tIns="45720" rIns="91440" bIns="45720" rtlCol="0" anchor="b"/>
          <a:lstStyle>
            <a:lvl1pPr algn="r">
              <a:defRPr sz="1200"/>
            </a:lvl1pPr>
          </a:lstStyle>
          <a:p>
            <a:fld id="{173568A0-AD2E-4A84-9C49-142918BC25A9}" type="slidenum">
              <a:rPr lang="pl-PL" smtClean="0"/>
              <a:t>‹#›</a:t>
            </a:fld>
            <a:endParaRPr lang="pl-PL"/>
          </a:p>
        </p:txBody>
      </p:sp>
    </p:spTree>
    <p:extLst>
      <p:ext uri="{BB962C8B-B14F-4D97-AF65-F5344CB8AC3E}">
        <p14:creationId xmlns:p14="http://schemas.microsoft.com/office/powerpoint/2010/main" val="683280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8087"/>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8087"/>
          </a:xfrm>
          <a:prstGeom prst="rect">
            <a:avLst/>
          </a:prstGeom>
        </p:spPr>
        <p:txBody>
          <a:bodyPr vert="horz" lIns="91440" tIns="45720" rIns="91440" bIns="45720" rtlCol="0"/>
          <a:lstStyle>
            <a:lvl1pPr algn="r">
              <a:defRPr sz="1200"/>
            </a:lvl1pPr>
          </a:lstStyle>
          <a:p>
            <a:fld id="{331BDCC4-4C62-407A-AF4B-8D442D8A37D9}" type="datetimeFigureOut">
              <a:rPr lang="pl-PL" smtClean="0"/>
              <a:t>2026-06-15</a:t>
            </a:fld>
            <a:endParaRPr lang="pl-PL"/>
          </a:p>
        </p:txBody>
      </p:sp>
      <p:sp>
        <p:nvSpPr>
          <p:cNvPr id="4" name="Symbol zastępczy obrazu slajdu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78125"/>
            <a:ext cx="5438775" cy="3911261"/>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31726"/>
            <a:ext cx="2946400" cy="4980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31726"/>
            <a:ext cx="2946400" cy="498087"/>
          </a:xfrm>
          <a:prstGeom prst="rect">
            <a:avLst/>
          </a:prstGeom>
        </p:spPr>
        <p:txBody>
          <a:bodyPr vert="horz" lIns="91440" tIns="45720" rIns="91440" bIns="45720" rtlCol="0" anchor="b"/>
          <a:lstStyle>
            <a:lvl1pPr algn="r">
              <a:defRPr sz="1200"/>
            </a:lvl1pPr>
          </a:lstStyle>
          <a:p>
            <a:fld id="{79FBBC40-0755-405A-B0CB-1E3060DDB6CF}" type="slidenum">
              <a:rPr lang="pl-PL" smtClean="0"/>
              <a:t>‹#›</a:t>
            </a:fld>
            <a:endParaRPr lang="pl-PL"/>
          </a:p>
        </p:txBody>
      </p:sp>
    </p:spTree>
    <p:extLst>
      <p:ext uri="{BB962C8B-B14F-4D97-AF65-F5344CB8AC3E}">
        <p14:creationId xmlns:p14="http://schemas.microsoft.com/office/powerpoint/2010/main" val="65705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9945E54-0D63-42E2-A389-42F59D35BBB6}"/>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5AB362FE-8A11-4AC4-9233-DE84E674A8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DCF6A797-0C91-4A63-905E-3B24B68ED906}"/>
              </a:ext>
            </a:extLst>
          </p:cNvPr>
          <p:cNvSpPr>
            <a:spLocks noGrp="1"/>
          </p:cNvSpPr>
          <p:nvPr>
            <p:ph type="dt" sz="half" idx="10"/>
          </p:nvPr>
        </p:nvSpPr>
        <p:spPr/>
        <p:txBody>
          <a:bodyPr/>
          <a:lstStyle/>
          <a:p>
            <a:fld id="{AC50EF66-0557-4782-87C3-CBF8D5B116A4}" type="datetime1">
              <a:rPr lang="pl-PL" smtClean="0"/>
              <a:t>2026-06-15</a:t>
            </a:fld>
            <a:endParaRPr lang="pl-PL"/>
          </a:p>
        </p:txBody>
      </p:sp>
      <p:sp>
        <p:nvSpPr>
          <p:cNvPr id="5" name="Symbol zastępczy stopki 4">
            <a:extLst>
              <a:ext uri="{FF2B5EF4-FFF2-40B4-BE49-F238E27FC236}">
                <a16:creationId xmlns:a16="http://schemas.microsoft.com/office/drawing/2014/main" id="{55395C9B-C10F-4316-8786-6D96AB96474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AF66875-27C0-4CA9-AA1E-0B0832F9B2CE}"/>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4136477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53180C7-A11C-43FF-907B-E76220904365}"/>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0519DE0D-17C4-4CA4-AD53-DF1472D19840}"/>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E21CBC6-B521-4B05-B373-D850A184FF8C}"/>
              </a:ext>
            </a:extLst>
          </p:cNvPr>
          <p:cNvSpPr>
            <a:spLocks noGrp="1"/>
          </p:cNvSpPr>
          <p:nvPr>
            <p:ph type="dt" sz="half" idx="10"/>
          </p:nvPr>
        </p:nvSpPr>
        <p:spPr/>
        <p:txBody>
          <a:bodyPr/>
          <a:lstStyle/>
          <a:p>
            <a:fld id="{C272D30D-E39F-48BE-BA50-4066FAB28D63}" type="datetime1">
              <a:rPr lang="pl-PL" smtClean="0"/>
              <a:t>2026-06-15</a:t>
            </a:fld>
            <a:endParaRPr lang="pl-PL"/>
          </a:p>
        </p:txBody>
      </p:sp>
      <p:sp>
        <p:nvSpPr>
          <p:cNvPr id="5" name="Symbol zastępczy stopki 4">
            <a:extLst>
              <a:ext uri="{FF2B5EF4-FFF2-40B4-BE49-F238E27FC236}">
                <a16:creationId xmlns:a16="http://schemas.microsoft.com/office/drawing/2014/main" id="{BDA59FBC-50B4-4754-9A5A-6F2DDE88DDC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E6FE871-897D-45CE-8DC1-3002EA31FF3F}"/>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254453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5E7AA8B3-8105-406F-88A9-793E5A149DBE}"/>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581C6081-3B2A-43B8-A965-552B06E48E9E}"/>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17B46B3-CE04-4BAD-A72B-3DB36E4A0AB1}"/>
              </a:ext>
            </a:extLst>
          </p:cNvPr>
          <p:cNvSpPr>
            <a:spLocks noGrp="1"/>
          </p:cNvSpPr>
          <p:nvPr>
            <p:ph type="dt" sz="half" idx="10"/>
          </p:nvPr>
        </p:nvSpPr>
        <p:spPr/>
        <p:txBody>
          <a:bodyPr/>
          <a:lstStyle/>
          <a:p>
            <a:fld id="{9749DE4F-4D5C-49E8-B69E-BB36403ED304}" type="datetime1">
              <a:rPr lang="pl-PL" smtClean="0"/>
              <a:t>2026-06-15</a:t>
            </a:fld>
            <a:endParaRPr lang="pl-PL"/>
          </a:p>
        </p:txBody>
      </p:sp>
      <p:sp>
        <p:nvSpPr>
          <p:cNvPr id="5" name="Symbol zastępczy stopki 4">
            <a:extLst>
              <a:ext uri="{FF2B5EF4-FFF2-40B4-BE49-F238E27FC236}">
                <a16:creationId xmlns:a16="http://schemas.microsoft.com/office/drawing/2014/main" id="{663384FD-10F2-45BE-AEE2-F5024CFE62D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631FDE6-B2CE-4056-9DFA-FD9408F2C7BC}"/>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2542681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045123A-B181-4A9C-B620-A27D450F5A4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16E463B-AB40-4DE1-A12A-8F7116C481D8}"/>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A2C8671-EA13-4A44-8452-EF536D26D9BD}"/>
              </a:ext>
            </a:extLst>
          </p:cNvPr>
          <p:cNvSpPr>
            <a:spLocks noGrp="1"/>
          </p:cNvSpPr>
          <p:nvPr>
            <p:ph type="dt" sz="half" idx="10"/>
          </p:nvPr>
        </p:nvSpPr>
        <p:spPr/>
        <p:txBody>
          <a:bodyPr/>
          <a:lstStyle/>
          <a:p>
            <a:fld id="{3BE2F0AA-7B50-484C-9D91-49D17225010E}" type="datetime1">
              <a:rPr lang="pl-PL" smtClean="0"/>
              <a:t>2026-06-15</a:t>
            </a:fld>
            <a:endParaRPr lang="pl-PL"/>
          </a:p>
        </p:txBody>
      </p:sp>
      <p:sp>
        <p:nvSpPr>
          <p:cNvPr id="5" name="Symbol zastępczy stopki 4">
            <a:extLst>
              <a:ext uri="{FF2B5EF4-FFF2-40B4-BE49-F238E27FC236}">
                <a16:creationId xmlns:a16="http://schemas.microsoft.com/office/drawing/2014/main" id="{EB358729-FAE9-4C71-8290-8E74AC75379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EBB9663-73D9-470D-A586-9F0491B60223}"/>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363361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1082F1D-D975-4BC1-AC39-ABE17175ECD4}"/>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EBE899DB-0C5E-40BF-8D10-94AA033F83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12D4E19F-9974-4FA8-9880-31E4F6602AF9}"/>
              </a:ext>
            </a:extLst>
          </p:cNvPr>
          <p:cNvSpPr>
            <a:spLocks noGrp="1"/>
          </p:cNvSpPr>
          <p:nvPr>
            <p:ph type="dt" sz="half" idx="10"/>
          </p:nvPr>
        </p:nvSpPr>
        <p:spPr/>
        <p:txBody>
          <a:bodyPr/>
          <a:lstStyle/>
          <a:p>
            <a:fld id="{F494A6D4-D5FB-47C5-8727-A04FC11436A8}" type="datetime1">
              <a:rPr lang="pl-PL" smtClean="0"/>
              <a:t>2026-06-15</a:t>
            </a:fld>
            <a:endParaRPr lang="pl-PL"/>
          </a:p>
        </p:txBody>
      </p:sp>
      <p:sp>
        <p:nvSpPr>
          <p:cNvPr id="5" name="Symbol zastępczy stopki 4">
            <a:extLst>
              <a:ext uri="{FF2B5EF4-FFF2-40B4-BE49-F238E27FC236}">
                <a16:creationId xmlns:a16="http://schemas.microsoft.com/office/drawing/2014/main" id="{7B7AD6A9-D937-4536-A86B-5A0EE507B4B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8BCD726-49EC-4B4A-8D6D-14F5A44FE665}"/>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1359205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B8F9B67-F4F7-4E2E-A49B-8B654DE589ED}"/>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A2FA398D-595A-4EDF-99E1-97CD56B5E4B6}"/>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29131736-35D6-474D-BBCA-117ABB2C335C}"/>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CF4F0EC5-360B-422C-B659-313A9E9C6615}"/>
              </a:ext>
            </a:extLst>
          </p:cNvPr>
          <p:cNvSpPr>
            <a:spLocks noGrp="1"/>
          </p:cNvSpPr>
          <p:nvPr>
            <p:ph type="dt" sz="half" idx="10"/>
          </p:nvPr>
        </p:nvSpPr>
        <p:spPr/>
        <p:txBody>
          <a:bodyPr/>
          <a:lstStyle/>
          <a:p>
            <a:fld id="{44A8CF72-AFF3-49B2-A885-F2361A0851F9}" type="datetime1">
              <a:rPr lang="pl-PL" smtClean="0"/>
              <a:t>2026-06-15</a:t>
            </a:fld>
            <a:endParaRPr lang="pl-PL"/>
          </a:p>
        </p:txBody>
      </p:sp>
      <p:sp>
        <p:nvSpPr>
          <p:cNvPr id="6" name="Symbol zastępczy stopki 5">
            <a:extLst>
              <a:ext uri="{FF2B5EF4-FFF2-40B4-BE49-F238E27FC236}">
                <a16:creationId xmlns:a16="http://schemas.microsoft.com/office/drawing/2014/main" id="{6821A24D-92AC-4014-8B3C-8D189538FEC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D47BE449-9D98-4A2A-8CEC-10D15C3544E8}"/>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2489536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88AA499-489E-459D-81D7-67E381E36169}"/>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CCD9F21A-3238-41B3-A3EE-4C417BF9F8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B70A6DAE-0869-45AC-B9D1-CD03ED116EBE}"/>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9BDD4BE2-A416-487A-8E1F-A75F9484CD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4512FBDB-4093-4284-876E-CC98DC88EF83}"/>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65586E88-79AC-453B-AAD6-798DFD6C945E}"/>
              </a:ext>
            </a:extLst>
          </p:cNvPr>
          <p:cNvSpPr>
            <a:spLocks noGrp="1"/>
          </p:cNvSpPr>
          <p:nvPr>
            <p:ph type="dt" sz="half" idx="10"/>
          </p:nvPr>
        </p:nvSpPr>
        <p:spPr/>
        <p:txBody>
          <a:bodyPr/>
          <a:lstStyle/>
          <a:p>
            <a:fld id="{BBA1BA77-2120-4641-AC22-9711DDA084B2}" type="datetime1">
              <a:rPr lang="pl-PL" smtClean="0"/>
              <a:t>2026-06-15</a:t>
            </a:fld>
            <a:endParaRPr lang="pl-PL"/>
          </a:p>
        </p:txBody>
      </p:sp>
      <p:sp>
        <p:nvSpPr>
          <p:cNvPr id="8" name="Symbol zastępczy stopki 7">
            <a:extLst>
              <a:ext uri="{FF2B5EF4-FFF2-40B4-BE49-F238E27FC236}">
                <a16:creationId xmlns:a16="http://schemas.microsoft.com/office/drawing/2014/main" id="{AA10C8E6-C7FD-4A95-8EED-E655C4DF9E54}"/>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76305B60-B1CA-4501-80F5-188D6AFB178B}"/>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1234625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699CC0-457A-479D-92AE-BFD9EF6FE864}"/>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06B84A0C-6ED7-4BF1-8430-8CAFCF1AE475}"/>
              </a:ext>
            </a:extLst>
          </p:cNvPr>
          <p:cNvSpPr>
            <a:spLocks noGrp="1"/>
          </p:cNvSpPr>
          <p:nvPr>
            <p:ph type="dt" sz="half" idx="10"/>
          </p:nvPr>
        </p:nvSpPr>
        <p:spPr/>
        <p:txBody>
          <a:bodyPr/>
          <a:lstStyle/>
          <a:p>
            <a:fld id="{18FAC5DC-A758-455B-88D4-991764B9774C}" type="datetime1">
              <a:rPr lang="pl-PL" smtClean="0"/>
              <a:t>2026-06-15</a:t>
            </a:fld>
            <a:endParaRPr lang="pl-PL"/>
          </a:p>
        </p:txBody>
      </p:sp>
      <p:sp>
        <p:nvSpPr>
          <p:cNvPr id="4" name="Symbol zastępczy stopki 3">
            <a:extLst>
              <a:ext uri="{FF2B5EF4-FFF2-40B4-BE49-F238E27FC236}">
                <a16:creationId xmlns:a16="http://schemas.microsoft.com/office/drawing/2014/main" id="{9B0F5538-CFE0-405D-ACB7-76D642493B28}"/>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0EFF546-1E3F-452D-BAF5-48A365680216}"/>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205234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7E46FA89-94C9-4C38-83FB-57A4629F6ACE}"/>
              </a:ext>
            </a:extLst>
          </p:cNvPr>
          <p:cNvSpPr>
            <a:spLocks noGrp="1"/>
          </p:cNvSpPr>
          <p:nvPr>
            <p:ph type="dt" sz="half" idx="10"/>
          </p:nvPr>
        </p:nvSpPr>
        <p:spPr/>
        <p:txBody>
          <a:bodyPr/>
          <a:lstStyle/>
          <a:p>
            <a:fld id="{BDCA2EB7-9B41-48A4-98C1-B7B83D1B8F01}" type="datetime1">
              <a:rPr lang="pl-PL" smtClean="0"/>
              <a:t>2026-06-15</a:t>
            </a:fld>
            <a:endParaRPr lang="pl-PL"/>
          </a:p>
        </p:txBody>
      </p:sp>
      <p:sp>
        <p:nvSpPr>
          <p:cNvPr id="3" name="Symbol zastępczy stopki 2">
            <a:extLst>
              <a:ext uri="{FF2B5EF4-FFF2-40B4-BE49-F238E27FC236}">
                <a16:creationId xmlns:a16="http://schemas.microsoft.com/office/drawing/2014/main" id="{733678DE-EFAE-487A-8B7A-ED3B5BF451F4}"/>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217307E1-84CA-486F-9C0B-9CDE8A770914}"/>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3425578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53639F-5C22-4A4A-8263-5E60E3738F3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57B30ABA-B443-4D38-A27E-4A6218DCD0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5DC931D5-A544-4B93-AAD2-C46D9DB92B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BB0CB8ED-288B-4942-AEFB-573CCFF95A1D}"/>
              </a:ext>
            </a:extLst>
          </p:cNvPr>
          <p:cNvSpPr>
            <a:spLocks noGrp="1"/>
          </p:cNvSpPr>
          <p:nvPr>
            <p:ph type="dt" sz="half" idx="10"/>
          </p:nvPr>
        </p:nvSpPr>
        <p:spPr/>
        <p:txBody>
          <a:bodyPr/>
          <a:lstStyle/>
          <a:p>
            <a:fld id="{703B31EF-EFB9-4321-A0F7-61F7DACE5F8C}" type="datetime1">
              <a:rPr lang="pl-PL" smtClean="0"/>
              <a:t>2026-06-15</a:t>
            </a:fld>
            <a:endParaRPr lang="pl-PL"/>
          </a:p>
        </p:txBody>
      </p:sp>
      <p:sp>
        <p:nvSpPr>
          <p:cNvPr id="6" name="Symbol zastępczy stopki 5">
            <a:extLst>
              <a:ext uri="{FF2B5EF4-FFF2-40B4-BE49-F238E27FC236}">
                <a16:creationId xmlns:a16="http://schemas.microsoft.com/office/drawing/2014/main" id="{A3E2CF26-A2F6-47D6-9ADB-49DE241DFFC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FA88D78-3E12-43BF-9044-99C0F1B512F4}"/>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2251703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51275A-F99D-4331-8305-ECE102C29FE8}"/>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4FE23F88-659E-42AB-9BC7-FCF9D66672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DA3C8525-F47A-414C-98A8-133466BAF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9BA687CB-B705-4A0A-AC18-8A6C107309CA}"/>
              </a:ext>
            </a:extLst>
          </p:cNvPr>
          <p:cNvSpPr>
            <a:spLocks noGrp="1"/>
          </p:cNvSpPr>
          <p:nvPr>
            <p:ph type="dt" sz="half" idx="10"/>
          </p:nvPr>
        </p:nvSpPr>
        <p:spPr/>
        <p:txBody>
          <a:bodyPr/>
          <a:lstStyle/>
          <a:p>
            <a:fld id="{38CBC8E9-63C1-4ED9-AD7F-94D66AA03D2F}" type="datetime1">
              <a:rPr lang="pl-PL" smtClean="0"/>
              <a:t>2026-06-15</a:t>
            </a:fld>
            <a:endParaRPr lang="pl-PL"/>
          </a:p>
        </p:txBody>
      </p:sp>
      <p:sp>
        <p:nvSpPr>
          <p:cNvPr id="6" name="Symbol zastępczy stopki 5">
            <a:extLst>
              <a:ext uri="{FF2B5EF4-FFF2-40B4-BE49-F238E27FC236}">
                <a16:creationId xmlns:a16="http://schemas.microsoft.com/office/drawing/2014/main" id="{98642FD0-4635-47DD-B395-BAA25D2B07D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556A238-2EB4-4F4A-A03E-B9BCB075C56E}"/>
              </a:ext>
            </a:extLst>
          </p:cNvPr>
          <p:cNvSpPr>
            <a:spLocks noGrp="1"/>
          </p:cNvSpPr>
          <p:nvPr>
            <p:ph type="sldNum" sz="quarter" idx="12"/>
          </p:nvPr>
        </p:nvSpPr>
        <p:spPr/>
        <p:txBody>
          <a:bodyPr/>
          <a:lstStyle/>
          <a:p>
            <a:fld id="{715BACC8-EFC8-477F-AC20-4351AEA1AC2C}" type="slidenum">
              <a:rPr lang="pl-PL" smtClean="0"/>
              <a:t>‹#›</a:t>
            </a:fld>
            <a:endParaRPr lang="pl-PL"/>
          </a:p>
        </p:txBody>
      </p:sp>
    </p:spTree>
    <p:extLst>
      <p:ext uri="{BB962C8B-B14F-4D97-AF65-F5344CB8AC3E}">
        <p14:creationId xmlns:p14="http://schemas.microsoft.com/office/powerpoint/2010/main" val="357503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7000">
              <a:schemeClr val="accent5">
                <a:lumMod val="5000"/>
                <a:lumOff val="95000"/>
              </a:schemeClr>
            </a:gs>
            <a:gs pos="84000">
              <a:schemeClr val="accent5">
                <a:lumMod val="45000"/>
                <a:lumOff val="55000"/>
              </a:schemeClr>
            </a:gs>
            <a:gs pos="96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CA4A42A6-2D64-4A8C-8FE0-2F9AED9BA6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92FADE1-8F41-4C3E-95A0-140FE286A4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0B0DBAB6-786D-48BD-BCCF-4C08EC00B3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2B0517-5450-427B-A111-9C568F8CDB2B}" type="datetime1">
              <a:rPr lang="pl-PL" smtClean="0"/>
              <a:t>2026-06-15</a:t>
            </a:fld>
            <a:endParaRPr lang="pl-PL"/>
          </a:p>
        </p:txBody>
      </p:sp>
      <p:sp>
        <p:nvSpPr>
          <p:cNvPr id="5" name="Symbol zastępczy stopki 4">
            <a:extLst>
              <a:ext uri="{FF2B5EF4-FFF2-40B4-BE49-F238E27FC236}">
                <a16:creationId xmlns:a16="http://schemas.microsoft.com/office/drawing/2014/main" id="{D3E1C5A0-2EA7-4887-AB77-BE3201E916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88B4A31F-BAF3-43B9-8606-28CAB711A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BACC8-EFC8-477F-AC20-4351AEA1AC2C}" type="slidenum">
              <a:rPr lang="pl-PL" smtClean="0"/>
              <a:t>‹#›</a:t>
            </a:fld>
            <a:endParaRPr lang="pl-PL"/>
          </a:p>
        </p:txBody>
      </p:sp>
    </p:spTree>
    <p:extLst>
      <p:ext uri="{BB962C8B-B14F-4D97-AF65-F5344CB8AC3E}">
        <p14:creationId xmlns:p14="http://schemas.microsoft.com/office/powerpoint/2010/main" val="2970458433"/>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9050683-DCBC-478B-B569-EC2286665410}"/>
              </a:ext>
            </a:extLst>
          </p:cNvPr>
          <p:cNvSpPr>
            <a:spLocks noGrp="1"/>
          </p:cNvSpPr>
          <p:nvPr>
            <p:ph type="ctrTitle"/>
          </p:nvPr>
        </p:nvSpPr>
        <p:spPr>
          <a:xfrm>
            <a:off x="1242390" y="924339"/>
            <a:ext cx="10048461" cy="4350192"/>
          </a:xfrm>
        </p:spPr>
        <p:txBody>
          <a:bodyPr anchor="t">
            <a:normAutofit fontScale="90000"/>
          </a:bodyPr>
          <a:lstStyle/>
          <a:p>
            <a:pPr>
              <a:lnSpc>
                <a:spcPct val="100000"/>
              </a:lnSpc>
              <a:spcAft>
                <a:spcPts val="1200"/>
              </a:spcAft>
            </a:pPr>
            <a:r>
              <a:rPr lang="pl-PL" sz="1800" dirty="0">
                <a:latin typeface="Arial" panose="020B0604020202020204" pitchFamily="34" charset="0"/>
                <a:cs typeface="Arial" panose="020B0604020202020204" pitchFamily="34" charset="0"/>
              </a:rPr>
              <a:t>XIII Ogólnopolska Konferencja Naukowo-Szkoleniowa </a:t>
            </a:r>
            <a:br>
              <a:rPr lang="pl-PL" sz="1800" dirty="0">
                <a:latin typeface="Arial" panose="020B0604020202020204" pitchFamily="34" charset="0"/>
                <a:cs typeface="Arial" panose="020B0604020202020204" pitchFamily="34" charset="0"/>
              </a:rPr>
            </a:br>
            <a:r>
              <a:rPr lang="pl-PL" sz="1800" dirty="0">
                <a:latin typeface="Arial" panose="020B0604020202020204" pitchFamily="34" charset="0"/>
                <a:cs typeface="Arial" panose="020B0604020202020204" pitchFamily="34" charset="0"/>
              </a:rPr>
              <a:t>Pomoc materialna dla studentów i doktorantów </a:t>
            </a:r>
            <a:br>
              <a:rPr lang="pl-PL" sz="1800" dirty="0"/>
            </a:br>
            <a:br>
              <a:rPr lang="pl-PL" sz="1600" dirty="0"/>
            </a:br>
            <a:br>
              <a:rPr lang="pl-PL" sz="1600" dirty="0"/>
            </a:br>
            <a:br>
              <a:rPr lang="pl-PL" sz="1600" dirty="0"/>
            </a:br>
            <a:br>
              <a:rPr lang="pl-PL" sz="1600" dirty="0"/>
            </a:br>
            <a:r>
              <a:rPr lang="pl-PL" sz="3600" b="1" spc="300" dirty="0">
                <a:latin typeface="Arial" panose="020B0604020202020204" pitchFamily="34" charset="0"/>
                <a:cs typeface="Arial" panose="020B0604020202020204" pitchFamily="34" charset="0"/>
              </a:rPr>
              <a:t>Stypendium socjalne </a:t>
            </a:r>
            <a:br>
              <a:rPr lang="pl-PL" sz="3600" b="1" spc="300" dirty="0">
                <a:latin typeface="Arial" panose="020B0604020202020204" pitchFamily="34" charset="0"/>
                <a:cs typeface="Arial" panose="020B0604020202020204" pitchFamily="34" charset="0"/>
              </a:rPr>
            </a:br>
            <a:br>
              <a:rPr lang="pl-PL" sz="3600" b="1" spc="300" dirty="0">
                <a:latin typeface="Arial" panose="020B0604020202020204" pitchFamily="34" charset="0"/>
                <a:cs typeface="Arial" panose="020B0604020202020204" pitchFamily="34" charset="0"/>
              </a:rPr>
            </a:br>
            <a:r>
              <a:rPr lang="pl-PL" sz="2200" b="1" spc="300" dirty="0">
                <a:latin typeface="Arial" panose="020B0604020202020204" pitchFamily="34" charset="0"/>
                <a:cs typeface="Arial" panose="020B0604020202020204" pitchFamily="34" charset="0"/>
              </a:rPr>
              <a:t>Wybrane zagadnienia związane z ustawą </a:t>
            </a:r>
            <a:br>
              <a:rPr lang="pl-PL" sz="2200" b="1" spc="300" dirty="0">
                <a:latin typeface="Arial" panose="020B0604020202020204" pitchFamily="34" charset="0"/>
                <a:cs typeface="Arial" panose="020B0604020202020204" pitchFamily="34" charset="0"/>
              </a:rPr>
            </a:br>
            <a:r>
              <a:rPr lang="pl-PL" sz="2200" b="1" spc="300" dirty="0">
                <a:latin typeface="Arial" panose="020B0604020202020204" pitchFamily="34" charset="0"/>
                <a:cs typeface="Arial" panose="020B0604020202020204" pitchFamily="34" charset="0"/>
              </a:rPr>
              <a:t>o świadczeniach rodzinnych</a:t>
            </a:r>
            <a:br>
              <a:rPr lang="pl-PL" sz="2200" b="1" spc="300" dirty="0">
                <a:latin typeface="Arial" panose="020B0604020202020204" pitchFamily="34" charset="0"/>
                <a:cs typeface="Arial" panose="020B0604020202020204" pitchFamily="34" charset="0"/>
              </a:rPr>
            </a:br>
            <a:r>
              <a:rPr lang="pl-PL" sz="2200" b="1" spc="300" dirty="0">
                <a:latin typeface="Arial" panose="020B0604020202020204" pitchFamily="34" charset="0"/>
                <a:cs typeface="Arial" panose="020B0604020202020204" pitchFamily="34" charset="0"/>
              </a:rPr>
              <a:t>i stypendium socjalnym</a:t>
            </a:r>
            <a:br>
              <a:rPr lang="pl-PL" sz="2200" b="1" spc="300" dirty="0">
                <a:latin typeface="Arial" panose="020B0604020202020204" pitchFamily="34" charset="0"/>
                <a:cs typeface="Arial" panose="020B0604020202020204" pitchFamily="34" charset="0"/>
              </a:rPr>
            </a:br>
            <a:br>
              <a:rPr lang="pl-PL" sz="2200" b="1" dirty="0"/>
            </a:br>
            <a:r>
              <a:rPr lang="pl-PL" sz="2200" b="1" spc="300" dirty="0">
                <a:latin typeface="Arial" panose="020B0604020202020204" pitchFamily="34" charset="0"/>
                <a:cs typeface="Arial" panose="020B0604020202020204" pitchFamily="34" charset="0"/>
              </a:rPr>
              <a:t>Aktualne orzecznictwo</a:t>
            </a:r>
            <a:br>
              <a:rPr lang="pl-PL" spc="300" dirty="0"/>
            </a:br>
            <a:endParaRPr lang="pl-PL" spc="300" dirty="0"/>
          </a:p>
        </p:txBody>
      </p:sp>
      <p:sp>
        <p:nvSpPr>
          <p:cNvPr id="3" name="Podtytuł 2">
            <a:extLst>
              <a:ext uri="{FF2B5EF4-FFF2-40B4-BE49-F238E27FC236}">
                <a16:creationId xmlns:a16="http://schemas.microsoft.com/office/drawing/2014/main" id="{761A74FE-08FB-46A1-B5AB-1EDDB266B68B}"/>
              </a:ext>
            </a:extLst>
          </p:cNvPr>
          <p:cNvSpPr>
            <a:spLocks noGrp="1"/>
          </p:cNvSpPr>
          <p:nvPr>
            <p:ph type="subTitle" idx="1"/>
          </p:nvPr>
        </p:nvSpPr>
        <p:spPr>
          <a:xfrm>
            <a:off x="1586522" y="5274531"/>
            <a:ext cx="9773903" cy="751131"/>
          </a:xfrm>
        </p:spPr>
        <p:txBody>
          <a:bodyPr>
            <a:normAutofit fontScale="92500"/>
          </a:bodyPr>
          <a:lstStyle/>
          <a:p>
            <a:endParaRPr lang="pl-PL" sz="1600" dirty="0"/>
          </a:p>
          <a:p>
            <a:pPr algn="l"/>
            <a:r>
              <a:rPr lang="pl-PL" sz="1400" dirty="0">
                <a:latin typeface="Arial" panose="020B0604020202020204" pitchFamily="34" charset="0"/>
                <a:cs typeface="Arial" panose="020B0604020202020204" pitchFamily="34" charset="0"/>
              </a:rPr>
              <a:t>Agnieszka Miernik SWSA					                            Toruń, 3 czerwca 2026 r.</a:t>
            </a:r>
          </a:p>
          <a:p>
            <a:endParaRPr lang="pl-PL" dirty="0"/>
          </a:p>
        </p:txBody>
      </p:sp>
    </p:spTree>
    <p:extLst>
      <p:ext uri="{BB962C8B-B14F-4D97-AF65-F5344CB8AC3E}">
        <p14:creationId xmlns:p14="http://schemas.microsoft.com/office/powerpoint/2010/main" val="2866833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0DF8E4-7E86-4CBD-ABFD-515D288B503B}"/>
              </a:ext>
            </a:extLst>
          </p:cNvPr>
          <p:cNvSpPr>
            <a:spLocks noGrp="1"/>
          </p:cNvSpPr>
          <p:nvPr>
            <p:ph type="title"/>
          </p:nvPr>
        </p:nvSpPr>
        <p:spPr>
          <a:xfrm>
            <a:off x="838200" y="365126"/>
            <a:ext cx="10515600" cy="406662"/>
          </a:xfrm>
        </p:spPr>
        <p:txBody>
          <a:bodyPr>
            <a:normAutofit/>
          </a:bodyPr>
          <a:lstStyle/>
          <a:p>
            <a:r>
              <a:rPr lang="pl-PL" sz="1400" b="1" dirty="0">
                <a:latin typeface="+mn-lt"/>
              </a:rPr>
              <a:t>Alimenty</a:t>
            </a:r>
          </a:p>
        </p:txBody>
      </p:sp>
      <p:sp>
        <p:nvSpPr>
          <p:cNvPr id="3" name="Symbol zastępczy zawartości 2">
            <a:extLst>
              <a:ext uri="{FF2B5EF4-FFF2-40B4-BE49-F238E27FC236}">
                <a16:creationId xmlns:a16="http://schemas.microsoft.com/office/drawing/2014/main" id="{906D4786-AB26-4037-99BA-1F804EABEE7D}"/>
              </a:ext>
            </a:extLst>
          </p:cNvPr>
          <p:cNvSpPr>
            <a:spLocks noGrp="1"/>
          </p:cNvSpPr>
          <p:nvPr>
            <p:ph sz="half" idx="1"/>
          </p:nvPr>
        </p:nvSpPr>
        <p:spPr>
          <a:xfrm>
            <a:off x="838200" y="771788"/>
            <a:ext cx="5181600" cy="5584562"/>
          </a:xfrm>
        </p:spPr>
        <p:txBody>
          <a:bodyPr>
            <a:noAutofit/>
          </a:bodyPr>
          <a:lstStyle/>
          <a:p>
            <a:pPr marL="0" indent="0">
              <a:lnSpc>
                <a:spcPct val="100000"/>
              </a:lnSpc>
              <a:buNone/>
            </a:pPr>
            <a:r>
              <a:rPr lang="pl-PL" sz="1100" b="1" dirty="0"/>
              <a:t>art. 3 pkt 1 </a:t>
            </a:r>
            <a:r>
              <a:rPr lang="pl-PL" sz="1100" b="1" dirty="0" err="1"/>
              <a:t>u.ś.r</a:t>
            </a:r>
            <a:r>
              <a:rPr lang="pl-PL" sz="1100" b="1" dirty="0"/>
              <a:t>. </a:t>
            </a:r>
            <a:r>
              <a:rPr lang="pl-PL" sz="1100" dirty="0"/>
              <a:t>- od przychodu (dochodu) należy odliczyć kwotę alimentów świadczonych w formie pieniężnej (w tym w drodze egzekucji komorniczej)</a:t>
            </a:r>
          </a:p>
          <a:p>
            <a:pPr lvl="1">
              <a:lnSpc>
                <a:spcPct val="100000"/>
              </a:lnSpc>
            </a:pPr>
            <a:r>
              <a:rPr lang="pl-PL" sz="1100" dirty="0"/>
              <a:t>na podstawie podlegającego wykonaniu orzeczenia sądu zasądzającego alimenty na rzecz osób poza rodziną </a:t>
            </a:r>
          </a:p>
          <a:p>
            <a:pPr lvl="1">
              <a:lnSpc>
                <a:spcPct val="100000"/>
              </a:lnSpc>
            </a:pPr>
            <a:r>
              <a:rPr lang="pl-PL" sz="1100" dirty="0"/>
              <a:t>odpisu protokołu posiedzenia zawierającego treść ugody sądowej, </a:t>
            </a:r>
          </a:p>
          <a:p>
            <a:pPr lvl="1">
              <a:lnSpc>
                <a:spcPct val="100000"/>
              </a:lnSpc>
            </a:pPr>
            <a:r>
              <a:rPr lang="pl-PL" sz="1100" dirty="0"/>
              <a:t>odpisu zatwierdzonej przez sąd ugody zawartej przed mediatorem </a:t>
            </a:r>
          </a:p>
          <a:p>
            <a:pPr lvl="1">
              <a:lnSpc>
                <a:spcPct val="100000"/>
              </a:lnSpc>
            </a:pPr>
            <a:r>
              <a:rPr lang="pl-PL" sz="1100" dirty="0"/>
              <a:t>innego tytułu wykonawczego pochodzącego lub zatwierdzonego przez sąd, </a:t>
            </a:r>
          </a:p>
          <a:p>
            <a:pPr>
              <a:lnSpc>
                <a:spcPct val="100000"/>
              </a:lnSpc>
              <a:buFontTx/>
              <a:buChar char="-"/>
            </a:pPr>
            <a:r>
              <a:rPr lang="pl-PL" sz="1100" dirty="0"/>
              <a:t>zobowiązującego do alimentów na rzecz osób poza rodziną – wyłącznie na rzecz innych osób </a:t>
            </a:r>
          </a:p>
          <a:p>
            <a:pPr>
              <a:lnSpc>
                <a:spcPct val="100000"/>
              </a:lnSpc>
              <a:buFontTx/>
              <a:buChar char="-"/>
            </a:pPr>
            <a:r>
              <a:rPr lang="pl-PL" sz="1100" dirty="0"/>
              <a:t>nie można odliczyć od przychodu (dochodu) </a:t>
            </a:r>
            <a:r>
              <a:rPr lang="pl-PL" sz="1100" u="sng" dirty="0"/>
              <a:t>kwot uiszczanych przez dłużnika alimentacyjnego, </a:t>
            </a:r>
            <a:r>
              <a:rPr lang="pl-PL" sz="1100" dirty="0"/>
              <a:t>czy to dobrowolnie, czy też podlegających ściągnięciu w drodze egzekucji sądowej, celem zaspokojenia należności z tytułu wypłaconych osobie uprawnionej świadczeń z funduszu alimentacyjnego czy zaliczek alimentacyjnych, ponieważ przede wszystkim </a:t>
            </a:r>
            <a:r>
              <a:rPr lang="pl-PL" sz="1100" u="sng" dirty="0"/>
              <a:t>nie stanowi to realizacji obowiązku alimentacyjnego</a:t>
            </a:r>
            <a:r>
              <a:rPr lang="pl-PL" sz="1100" dirty="0"/>
              <a:t>, a poza tym nieakceptowalna jest sytuacja, aby dłużnik alimentacyjny, który nie realizował w sposób należyty i terminowy obowiązku alimentacyjnego, co doprowadziło do tego, że osoba, na której rzecz zasądzono alimenty, zmuszona była do zwrócenia się o przyznanie jej świadczenia z funduszu alimentacyjnego (czy niegdyś – zaliczki alimentacyjnej), korzystał z dobrodziejstwa, jakim jest odliczenie alimentów od przychodu (dochodu) - P. Lisowski, M. Mączyński, A. </a:t>
            </a:r>
            <a:r>
              <a:rPr lang="pl-PL" sz="1100" dirty="0" err="1"/>
              <a:t>Ostapski</a:t>
            </a:r>
            <a:r>
              <a:rPr lang="pl-PL" sz="1100" dirty="0"/>
              <a:t>, J. </a:t>
            </a:r>
            <a:r>
              <a:rPr lang="pl-PL" sz="1100" dirty="0" err="1"/>
              <a:t>Sapeta</a:t>
            </a:r>
            <a:r>
              <a:rPr lang="pl-PL" sz="1100" dirty="0"/>
              <a:t> [w:] Świadczenia rodzinne. Komentarz, red. K. Małysa-Sulińska, Warszawa 2023, art. 3. https://sip.lex.pl;</a:t>
            </a:r>
          </a:p>
          <a:p>
            <a:pPr lvl="1">
              <a:lnSpc>
                <a:spcPct val="100000"/>
              </a:lnSpc>
              <a:buFontTx/>
              <a:buChar char="-"/>
            </a:pPr>
            <a:r>
              <a:rPr lang="pl-PL" sz="1200" dirty="0"/>
              <a:t>uchwała NSA z 8 listopada 2021 r. sygn. akt I OPS 2/21 - alimenty, o których mowa w art. 8 ust. 3 pkt 3 ustawy z dnia 12 marca 2004 r. o pomocy społecznej (Dz. U. z 2020 r. poz. 1876 ze zm.) nie stanowią należności uiszczanych przez dłużnika alimentacyjnego, czy to dobrowolnie czy też podlegających ściągnięciu w drodze egzekucji sądowej, na rzecz funduszu alimentacyjnego.</a:t>
            </a:r>
          </a:p>
        </p:txBody>
      </p:sp>
      <p:sp>
        <p:nvSpPr>
          <p:cNvPr id="4" name="Symbol zastępczy zawartości 3">
            <a:extLst>
              <a:ext uri="{FF2B5EF4-FFF2-40B4-BE49-F238E27FC236}">
                <a16:creationId xmlns:a16="http://schemas.microsoft.com/office/drawing/2014/main" id="{32F6CE20-905F-4AF4-8599-FD5763B8309F}"/>
              </a:ext>
            </a:extLst>
          </p:cNvPr>
          <p:cNvSpPr>
            <a:spLocks noGrp="1"/>
          </p:cNvSpPr>
          <p:nvPr>
            <p:ph sz="half" idx="2"/>
          </p:nvPr>
        </p:nvSpPr>
        <p:spPr>
          <a:xfrm>
            <a:off x="6172200" y="771788"/>
            <a:ext cx="5181600" cy="5584562"/>
          </a:xfrm>
        </p:spPr>
        <p:txBody>
          <a:bodyPr>
            <a:normAutofit fontScale="25000" lnSpcReduction="20000"/>
          </a:bodyPr>
          <a:lstStyle/>
          <a:p>
            <a:pPr marL="0" indent="0">
              <a:lnSpc>
                <a:spcPct val="120000"/>
              </a:lnSpc>
              <a:buNone/>
            </a:pPr>
            <a:r>
              <a:rPr lang="pl-PL" sz="4400" dirty="0"/>
              <a:t>rozporządzenie Ministra Rodziny I Polityki Społecznej z dnia 6 lipca 2023 r. w sprawie sposobu i trybu postępowania w sprawach o przyznanie świadczeń rodzinnych oraz zakresu informacji, jakie mają być zawarte we wniosku i oświadczeniach o ustalenie prawa do świadczeń rodzinnych (Dz. U. z 2023 r. poz.  1340)</a:t>
            </a:r>
          </a:p>
          <a:p>
            <a:pPr marL="0" indent="0">
              <a:lnSpc>
                <a:spcPct val="120000"/>
              </a:lnSpc>
              <a:buNone/>
            </a:pPr>
            <a:r>
              <a:rPr lang="pl-PL" sz="4400" b="1" dirty="0">
                <a:cs typeface="Aharoni" panose="02010803020104030203" pitchFamily="2" charset="-79"/>
              </a:rPr>
              <a:t>§ 5 </a:t>
            </a:r>
            <a:r>
              <a:rPr lang="pl-PL" sz="4400" b="1" dirty="0" err="1">
                <a:cs typeface="Aharoni" panose="02010803020104030203" pitchFamily="2" charset="-79"/>
              </a:rPr>
              <a:t>pk</a:t>
            </a:r>
            <a:r>
              <a:rPr lang="pl-PL" sz="4400" b="1" dirty="0">
                <a:cs typeface="Aharoni" panose="02010803020104030203" pitchFamily="2" charset="-79"/>
              </a:rPr>
              <a:t> 4 </a:t>
            </a:r>
            <a:r>
              <a:rPr lang="pl-PL" sz="4400" dirty="0">
                <a:cs typeface="Aharoni" panose="02010803020104030203" pitchFamily="2" charset="-79"/>
              </a:rPr>
              <a:t>- </a:t>
            </a:r>
            <a:r>
              <a:rPr lang="pl-PL" sz="4400" dirty="0"/>
              <a:t>dokumenty stwierdzające wysokość dochodu rodziny, w tym odpowiednio:</a:t>
            </a:r>
          </a:p>
          <a:p>
            <a:pPr marL="0" indent="0">
              <a:lnSpc>
                <a:spcPct val="120000"/>
              </a:lnSpc>
              <a:buNone/>
            </a:pPr>
            <a:r>
              <a:rPr lang="pl-PL" sz="4400" b="1" dirty="0"/>
              <a:t>d) </a:t>
            </a:r>
            <a:r>
              <a:rPr lang="pl-PL" sz="4400" dirty="0"/>
              <a:t>w przypadku dochodu z alimentów:</a:t>
            </a:r>
          </a:p>
          <a:p>
            <a:pPr marL="0" indent="0">
              <a:lnSpc>
                <a:spcPct val="120000"/>
              </a:lnSpc>
              <a:buNone/>
            </a:pPr>
            <a:r>
              <a:rPr lang="pl-PL" sz="4400" dirty="0"/>
              <a:t>– odpis podlegającego wykonaniu orzeczenia sądu zasądzającego alimenty na rzecz osób w rodzinie lub poza rodziną lub odpis protokołu posiedzenia zawierającego treść ugody sądowej, odpis zatwierdzonej przez sąd ugody zawartej przed mediatorem lub innego tytułu wykonawczego pochodzącego lub zatwierdzonego przez sąd, zobowiązujących do alimentów na rzecz osób w rodzinie lub poza rodziną,</a:t>
            </a:r>
          </a:p>
          <a:p>
            <a:pPr marL="0" indent="0">
              <a:lnSpc>
                <a:spcPct val="120000"/>
              </a:lnSpc>
              <a:buNone/>
            </a:pPr>
            <a:r>
              <a:rPr lang="pl-PL" sz="4400" dirty="0"/>
              <a:t>– przekazy lub przelewy pieniężne dokumentujące wysokość zapłaconych alimentów, jeżeli członkowie rodziny są zobowiązani orzeczeniem sądu, ugodą sądową lub ugodą zawartą przed mediatorem lub innym tytułem wykonawczym pochodzącym lub zatwierdzonym przez sąd do ich płacenia na rzecz osoby spoza rodziny,</a:t>
            </a:r>
          </a:p>
          <a:p>
            <a:pPr marL="0" indent="0">
              <a:lnSpc>
                <a:spcPct val="120000"/>
              </a:lnSpc>
              <a:buNone/>
            </a:pPr>
            <a:r>
              <a:rPr lang="pl-PL" sz="4400" dirty="0"/>
              <a:t>– jeżeli osoba uprawniona nie otrzymała alimentów albo otrzymała je w wysokości niższej od ustalonej w orzeczeniu sądu, ugodzie sądowej lub ugodzie zawartej przed mediatorem lub innym tytule wykonawczym pochodzącym lub zatwierdzonym przez sąd:</a:t>
            </a:r>
          </a:p>
          <a:p>
            <a:pPr marL="457200" lvl="1" indent="0">
              <a:lnSpc>
                <a:spcPct val="120000"/>
              </a:lnSpc>
              <a:buNone/>
            </a:pPr>
            <a:r>
              <a:rPr lang="pl-PL" sz="4200" dirty="0"/>
              <a:t>– zaświadczenie organu prowadzącego postępowanie egzekucyjne o całkowitej lub częściowej bezskuteczności egzekucji alimentów, a także o wysokości wyegzekwowanych alimentów lub</a:t>
            </a:r>
          </a:p>
          <a:p>
            <a:pPr marL="457200" lvl="1" indent="0">
              <a:lnSpc>
                <a:spcPct val="120000"/>
              </a:lnSpc>
              <a:buNone/>
            </a:pPr>
            <a:r>
              <a:rPr lang="pl-PL" sz="4200" dirty="0"/>
              <a:t>– informację właściwego sądu lub właściwej instytucji o podjęciu przez osobę uprawnioną czynności związanych z wykonaniem tytułu wykonawczego za granicą albo o niepodjęciu tych czynności, w szczególności w związku z brakiem podstawy prawnej do ich podjęcia lub brakiem możliwości wskazania przez osobę uprawnioną miejsca zamieszkania dłużnika alimentacyjnego za granicą, jeżeli dłużnik zamieszkuje za granicą,</a:t>
            </a:r>
          </a:p>
          <a:p>
            <a:pPr marL="0" indent="0">
              <a:lnSpc>
                <a:spcPct val="120000"/>
              </a:lnSpc>
              <a:buNone/>
            </a:pPr>
            <a:endParaRPr lang="pl-PL" sz="4200" dirty="0"/>
          </a:p>
          <a:p>
            <a:endParaRPr lang="pl-PL" dirty="0"/>
          </a:p>
        </p:txBody>
      </p:sp>
      <p:sp>
        <p:nvSpPr>
          <p:cNvPr id="5" name="Symbol zastępczy numeru slajdu 4">
            <a:extLst>
              <a:ext uri="{FF2B5EF4-FFF2-40B4-BE49-F238E27FC236}">
                <a16:creationId xmlns:a16="http://schemas.microsoft.com/office/drawing/2014/main" id="{2F67A0B2-37F1-4823-8600-D95625085F9E}"/>
              </a:ext>
            </a:extLst>
          </p:cNvPr>
          <p:cNvSpPr>
            <a:spLocks noGrp="1"/>
          </p:cNvSpPr>
          <p:nvPr>
            <p:ph type="sldNum" sz="quarter" idx="12"/>
          </p:nvPr>
        </p:nvSpPr>
        <p:spPr/>
        <p:txBody>
          <a:bodyPr/>
          <a:lstStyle/>
          <a:p>
            <a:fld id="{715BACC8-EFC8-477F-AC20-4351AEA1AC2C}" type="slidenum">
              <a:rPr lang="pl-PL" smtClean="0"/>
              <a:t>10</a:t>
            </a:fld>
            <a:endParaRPr lang="pl-PL"/>
          </a:p>
        </p:txBody>
      </p:sp>
    </p:spTree>
    <p:extLst>
      <p:ext uri="{BB962C8B-B14F-4D97-AF65-F5344CB8AC3E}">
        <p14:creationId xmlns:p14="http://schemas.microsoft.com/office/powerpoint/2010/main" val="2012544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838200" y="286604"/>
            <a:ext cx="10515600" cy="215048"/>
          </a:xfrm>
        </p:spPr>
        <p:txBody>
          <a:bodyPr>
            <a:normAutofit fontScale="90000"/>
          </a:bodyPr>
          <a:lstStyle/>
          <a:p>
            <a:pPr marL="92075" indent="-92075">
              <a:lnSpc>
                <a:spcPct val="150000"/>
              </a:lnSpc>
            </a:pPr>
            <a:r>
              <a:rPr lang="pl-PL" sz="1400" b="1" dirty="0">
                <a:latin typeface="+mn-lt"/>
              </a:rPr>
              <a:t>Alimenty</a:t>
            </a:r>
          </a:p>
        </p:txBody>
      </p:sp>
      <p:sp>
        <p:nvSpPr>
          <p:cNvPr id="8" name="Symbol zastępczy zawartości 7">
            <a:extLst>
              <a:ext uri="{FF2B5EF4-FFF2-40B4-BE49-F238E27FC236}">
                <a16:creationId xmlns:a16="http://schemas.microsoft.com/office/drawing/2014/main" id="{8A255809-7FA1-432D-8202-8AF273EE4570}"/>
              </a:ext>
            </a:extLst>
          </p:cNvPr>
          <p:cNvSpPr>
            <a:spLocks noGrp="1"/>
          </p:cNvSpPr>
          <p:nvPr>
            <p:ph sz="half" idx="1"/>
          </p:nvPr>
        </p:nvSpPr>
        <p:spPr>
          <a:xfrm>
            <a:off x="838200" y="662730"/>
            <a:ext cx="5109594" cy="5693619"/>
          </a:xfrm>
        </p:spPr>
        <p:txBody>
          <a:bodyPr>
            <a:normAutofit fontScale="25000" lnSpcReduction="20000"/>
          </a:bodyPr>
          <a:lstStyle/>
          <a:p>
            <a:pPr marL="0" lvl="1" indent="0">
              <a:lnSpc>
                <a:spcPct val="160000"/>
              </a:lnSpc>
              <a:buNone/>
            </a:pPr>
            <a:r>
              <a:rPr lang="pl-PL" sz="5600" b="1" dirty="0"/>
              <a:t>wyrok WSA w Szczecinie z 10 lipca 2025 r. sygn. akt II SA/</a:t>
            </a:r>
            <a:r>
              <a:rPr lang="pl-PL" sz="5600" b="1" dirty="0" err="1"/>
              <a:t>Sz</a:t>
            </a:r>
            <a:r>
              <a:rPr lang="pl-PL" sz="5600" b="1" dirty="0"/>
              <a:t> 177/25 </a:t>
            </a:r>
            <a:r>
              <a:rPr lang="pl-PL" sz="5600" dirty="0"/>
              <a:t>– dochód, na który składają się alimenty od rodziców – student samodzielny finansowo </a:t>
            </a:r>
          </a:p>
          <a:p>
            <a:pPr marL="0" lvl="1" indent="0">
              <a:lnSpc>
                <a:spcPct val="150000"/>
              </a:lnSpc>
              <a:buNone/>
            </a:pPr>
            <a:r>
              <a:rPr lang="pl-PL" sz="4800" dirty="0"/>
              <a:t>- brak udokumentowania przez studenta w sposób wiarygodny sytuacji materialnej:</a:t>
            </a:r>
          </a:p>
          <a:p>
            <a:pPr marL="347663" lvl="3" indent="-171450">
              <a:lnSpc>
                <a:spcPct val="150000"/>
              </a:lnSpc>
            </a:pPr>
            <a:r>
              <a:rPr lang="pl-PL" sz="4800" dirty="0"/>
              <a:t>dochód miesięczny stanowiący alimenty (500 zł) uznany za nierealny - uregulowanie dolnej granicy dochodu uprawniającego do otrzymania stypendium ma związek z minimum, które jest niezbędne do zaspokojenia podstawowych potrzeb życiowych. Określenie tego minimum na poziomie kwoty uprawniającej do skorzystania z pomocy społecznej świadczy o tym, że sam ustawodawca uznał, że normalne funkcjonowanie poniżej tej kwoty nie jest możliwe bez korzystania z pomocy społecznej bądź posiadania innych źródeł utrzymania. </a:t>
            </a:r>
          </a:p>
          <a:p>
            <a:pPr marL="347663" lvl="3" indent="-171450">
              <a:lnSpc>
                <a:spcPct val="150000"/>
              </a:lnSpc>
            </a:pPr>
            <a:r>
              <a:rPr lang="pl-PL" sz="4800" dirty="0"/>
              <a:t>zaświadczenie z ośrodka pomocy społecznej, z którego wynika, że student nie korzysta z pomocy nie stanowi podstawy do odmowy przyznania stypendium, ale daje organowi asumpt do dalszego badania jego sytuacji materialnej</a:t>
            </a:r>
          </a:p>
          <a:p>
            <a:pPr marL="347663" lvl="3" indent="-171450">
              <a:lnSpc>
                <a:spcPct val="150000"/>
              </a:lnSpc>
            </a:pPr>
            <a:r>
              <a:rPr lang="pl-PL" sz="4800" dirty="0"/>
              <a:t>oświadczenie o nieposiadaniu innych źródeł dochodu</a:t>
            </a:r>
          </a:p>
          <a:p>
            <a:pPr marL="347663" lvl="3" indent="-171450">
              <a:lnSpc>
                <a:spcPct val="150000"/>
              </a:lnSpc>
            </a:pPr>
            <a:r>
              <a:rPr lang="pl-PL" sz="4800" dirty="0"/>
              <a:t>jednorazowy dochód w wysokości 2500 zł nie może stanowić źródła utrzymania w dłuższej perspektywie </a:t>
            </a:r>
          </a:p>
          <a:p>
            <a:pPr marL="0" lvl="2" indent="0">
              <a:lnSpc>
                <a:spcPct val="150000"/>
              </a:lnSpc>
              <a:buNone/>
            </a:pPr>
            <a:r>
              <a:rPr lang="pl-PL" sz="4800" dirty="0"/>
              <a:t>- wyroki NSA z 11 marca 2025 r. sygn. akt III OSK 478/22 i z 27 września 2022 r. sygn. akt III OSK 1610/22</a:t>
            </a:r>
          </a:p>
          <a:p>
            <a:pPr marL="457200" lvl="1" indent="0">
              <a:lnSpc>
                <a:spcPct val="150000"/>
              </a:lnSpc>
              <a:buNone/>
            </a:pPr>
            <a:endParaRPr lang="pl-PL" sz="1200" dirty="0"/>
          </a:p>
          <a:p>
            <a:pPr marL="0" indent="0">
              <a:buNone/>
            </a:pPr>
            <a:endParaRPr lang="pl-PL" sz="1400" dirty="0"/>
          </a:p>
          <a:p>
            <a:pPr marL="0" indent="0">
              <a:buNone/>
            </a:pPr>
            <a:endParaRPr lang="pl-PL" sz="1400" dirty="0"/>
          </a:p>
        </p:txBody>
      </p:sp>
      <p:sp>
        <p:nvSpPr>
          <p:cNvPr id="2" name="Symbol zastępczy zawartości 1">
            <a:extLst>
              <a:ext uri="{FF2B5EF4-FFF2-40B4-BE49-F238E27FC236}">
                <a16:creationId xmlns:a16="http://schemas.microsoft.com/office/drawing/2014/main" id="{598FCC2B-841A-4411-9BA5-750146B8FA98}"/>
              </a:ext>
            </a:extLst>
          </p:cNvPr>
          <p:cNvSpPr>
            <a:spLocks noGrp="1"/>
          </p:cNvSpPr>
          <p:nvPr>
            <p:ph sz="half" idx="2"/>
          </p:nvPr>
        </p:nvSpPr>
        <p:spPr>
          <a:xfrm>
            <a:off x="6172200" y="662730"/>
            <a:ext cx="5181600" cy="5693619"/>
          </a:xfrm>
        </p:spPr>
        <p:txBody>
          <a:bodyPr>
            <a:normAutofit fontScale="25000" lnSpcReduction="20000"/>
          </a:bodyPr>
          <a:lstStyle/>
          <a:p>
            <a:pPr marL="0" indent="0">
              <a:lnSpc>
                <a:spcPct val="170000"/>
              </a:lnSpc>
              <a:buNone/>
            </a:pPr>
            <a:r>
              <a:rPr lang="pl-PL" sz="4800" b="1" dirty="0"/>
              <a:t>K.p.c. art.  333</a:t>
            </a:r>
            <a:r>
              <a:rPr lang="pl-PL" sz="4800" dirty="0"/>
              <a:t>. </a:t>
            </a:r>
          </a:p>
          <a:p>
            <a:pPr marL="0" indent="0">
              <a:lnSpc>
                <a:spcPct val="170000"/>
              </a:lnSpc>
              <a:buNone/>
            </a:pPr>
            <a:r>
              <a:rPr lang="pl-PL" sz="4800" dirty="0"/>
              <a:t>§  1. Sąd z urzędu nada wyrokowi przy jego wydaniu rygor natychmiastowej wykonalności, jeżeli:</a:t>
            </a:r>
          </a:p>
          <a:p>
            <a:pPr marL="0" indent="0">
              <a:lnSpc>
                <a:spcPct val="170000"/>
              </a:lnSpc>
              <a:buNone/>
            </a:pPr>
            <a:r>
              <a:rPr lang="pl-PL" sz="4800" dirty="0"/>
              <a:t>1) zasądza alimenty - co do rat płatnych po dniu wniesienia powództwa, a co do rat płatnych przed wniesieniem powództwa za okres </a:t>
            </a:r>
            <a:r>
              <a:rPr lang="pl-PL" sz="4800" dirty="0" err="1"/>
              <a:t>niedłuższy</a:t>
            </a:r>
            <a:r>
              <a:rPr lang="pl-PL" sz="4800" dirty="0"/>
              <a:t> niż za trzy miesiące</a:t>
            </a:r>
            <a:r>
              <a:rPr lang="pl-PL" sz="4100" dirty="0"/>
              <a:t>;</a:t>
            </a:r>
          </a:p>
          <a:p>
            <a:pPr marL="0" indent="0">
              <a:buNone/>
            </a:pPr>
            <a:endParaRPr lang="pl-PL" dirty="0"/>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11</a:t>
            </a:fld>
            <a:endParaRPr lang="pl-PL" dirty="0"/>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922421" y="286604"/>
            <a:ext cx="10233259" cy="3073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Tree>
    <p:extLst>
      <p:ext uri="{BB962C8B-B14F-4D97-AF65-F5344CB8AC3E}">
        <p14:creationId xmlns:p14="http://schemas.microsoft.com/office/powerpoint/2010/main" val="366119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B050E6-D4AA-4135-8778-764807B59520}"/>
              </a:ext>
            </a:extLst>
          </p:cNvPr>
          <p:cNvSpPr>
            <a:spLocks noGrp="1"/>
          </p:cNvSpPr>
          <p:nvPr>
            <p:ph type="title"/>
          </p:nvPr>
        </p:nvSpPr>
        <p:spPr>
          <a:xfrm>
            <a:off x="838200" y="385894"/>
            <a:ext cx="10515600" cy="385894"/>
          </a:xfrm>
        </p:spPr>
        <p:txBody>
          <a:bodyPr>
            <a:normAutofit fontScale="90000"/>
          </a:bodyPr>
          <a:lstStyle/>
          <a:p>
            <a:r>
              <a:rPr lang="pl-PL" sz="1400" b="1" dirty="0"/>
              <a:t>Alimenty</a:t>
            </a:r>
            <a:r>
              <a:rPr lang="pl-PL" dirty="0"/>
              <a:t> </a:t>
            </a:r>
          </a:p>
        </p:txBody>
      </p:sp>
      <p:sp>
        <p:nvSpPr>
          <p:cNvPr id="3" name="Symbol zastępczy zawartości 2">
            <a:extLst>
              <a:ext uri="{FF2B5EF4-FFF2-40B4-BE49-F238E27FC236}">
                <a16:creationId xmlns:a16="http://schemas.microsoft.com/office/drawing/2014/main" id="{4B3198DC-AE7F-44FB-A7B5-8CFDBD0065DF}"/>
              </a:ext>
            </a:extLst>
          </p:cNvPr>
          <p:cNvSpPr>
            <a:spLocks noGrp="1"/>
          </p:cNvSpPr>
          <p:nvPr>
            <p:ph sz="half" idx="1"/>
          </p:nvPr>
        </p:nvSpPr>
        <p:spPr>
          <a:xfrm>
            <a:off x="838200" y="998290"/>
            <a:ext cx="5181600" cy="5178673"/>
          </a:xfrm>
        </p:spPr>
        <p:txBody>
          <a:bodyPr>
            <a:normAutofit fontScale="77500" lnSpcReduction="20000"/>
          </a:bodyPr>
          <a:lstStyle/>
          <a:p>
            <a:pPr marL="0" indent="0">
              <a:lnSpc>
                <a:spcPct val="150000"/>
              </a:lnSpc>
              <a:buNone/>
            </a:pPr>
            <a:r>
              <a:rPr lang="pl-PL" sz="2100" b="1" dirty="0"/>
              <a:t>wyrok WSA w Poznaniu z 22 stycznia 2026 r. sygn. Akt II SA/ Po 432/25 </a:t>
            </a:r>
            <a:r>
              <a:rPr lang="pl-PL" sz="2100" dirty="0"/>
              <a:t>– dokument potwierdzający ustanie obowiązku alimentacyjnego; art. 8 </a:t>
            </a:r>
            <a:r>
              <a:rPr lang="pl-PL" sz="2100" dirty="0">
                <a:cs typeface="Aharoni" panose="020B0604020202020204" pitchFamily="2" charset="-79"/>
              </a:rPr>
              <a:t>§ 2 i art. 107 </a:t>
            </a:r>
            <a:r>
              <a:rPr lang="pl-PL" sz="2100" dirty="0">
                <a:cs typeface="Aharoni" panose="02010803020104030203" pitchFamily="2" charset="-79"/>
              </a:rPr>
              <a:t>§</a:t>
            </a:r>
            <a:r>
              <a:rPr lang="pl-PL" sz="2100" dirty="0">
                <a:latin typeface="Aharoni" panose="02010803020104030203" pitchFamily="2" charset="-79"/>
                <a:cs typeface="Aharoni" panose="02010803020104030203" pitchFamily="2" charset="-79"/>
              </a:rPr>
              <a:t> </a:t>
            </a:r>
            <a:r>
              <a:rPr lang="pl-PL" sz="2100" dirty="0">
                <a:cs typeface="Aharoni" panose="02010803020104030203" pitchFamily="2" charset="-79"/>
              </a:rPr>
              <a:t>3 K.p.a.</a:t>
            </a:r>
          </a:p>
          <a:p>
            <a:pPr>
              <a:lnSpc>
                <a:spcPct val="150000"/>
              </a:lnSpc>
              <a:buFontTx/>
              <a:buChar char="-"/>
            </a:pPr>
            <a:r>
              <a:rPr lang="pl-PL" sz="1600" dirty="0">
                <a:cs typeface="Aharoni" panose="02010803020104030203" pitchFamily="2" charset="-79"/>
              </a:rPr>
              <a:t>argumentacja studenta o „obiektywnej niemożliwości” uzyskania dokumentów od ojca nie może stanowić sama w sobie przesłanki do uchylenia decyzji;</a:t>
            </a:r>
          </a:p>
          <a:p>
            <a:pPr>
              <a:lnSpc>
                <a:spcPct val="150000"/>
              </a:lnSpc>
              <a:buFontTx/>
              <a:buChar char="-"/>
            </a:pPr>
            <a:r>
              <a:rPr lang="pl-PL" sz="1600" dirty="0">
                <a:cs typeface="Aharoni" panose="02010803020104030203" pitchFamily="2" charset="-79"/>
              </a:rPr>
              <a:t>oświadczenie strony o braku relacji z ojcem nie może zastępować dokumentów urzędowych wymaganych ustawą, gdyż prowadziłoby to do nieszczelności systemu pomocy materialnej i nierównego traktowania studentów, którzy są zobowiązani do pełnego ujawniania dochodów rodziny;</a:t>
            </a:r>
          </a:p>
          <a:p>
            <a:pPr>
              <a:lnSpc>
                <a:spcPct val="150000"/>
              </a:lnSpc>
              <a:buFontTx/>
              <a:buChar char="-"/>
            </a:pPr>
            <a:r>
              <a:rPr lang="pl-PL" sz="1600" dirty="0">
                <a:cs typeface="Aharoni" panose="02010803020104030203" pitchFamily="2" charset="-79"/>
              </a:rPr>
              <a:t>bez znaczenia dla ustalenia, czy określona osoba wchodzi w skład rodziny w rozumieniu przytoczonych przepisów jest fakt wspólnego gospodarowania. Ustawodawca określając pojęcie rodziny, uwzględnia status prawny, nie zaś stan faktyczny lub przesłankę wspólnego gospodarowania (por. wyrok NSA z dnia 23 września 2005 r., I OSK 150/05; wyrok NSA z dnia 13 stycznia 2010 r., I OSK 1128/09; wyrok NSA z dnia 5 kwietnia 2011 r., I OSK 2099/10; wyrok NSA z dnia 22 lutego 2012 r., I OSK 1818/11; wyroki NSA z dnia 18 października 2017 r., I OSK 714/17 i </a:t>
            </a:r>
            <a:r>
              <a:rPr lang="pl-PL" sz="1600" dirty="0" err="1">
                <a:cs typeface="Aharoni" panose="02010803020104030203" pitchFamily="2" charset="-79"/>
              </a:rPr>
              <a:t>I</a:t>
            </a:r>
            <a:r>
              <a:rPr lang="pl-PL" sz="1600" dirty="0">
                <a:cs typeface="Aharoni" panose="02010803020104030203" pitchFamily="2" charset="-79"/>
              </a:rPr>
              <a:t> OSK 715/17).</a:t>
            </a:r>
          </a:p>
          <a:p>
            <a:pPr marL="0" indent="0">
              <a:lnSpc>
                <a:spcPct val="150000"/>
              </a:lnSpc>
              <a:buNone/>
            </a:pPr>
            <a:endParaRPr lang="pl-PL" sz="1600" dirty="0"/>
          </a:p>
        </p:txBody>
      </p:sp>
      <p:sp>
        <p:nvSpPr>
          <p:cNvPr id="4" name="Symbol zastępczy zawartości 3">
            <a:extLst>
              <a:ext uri="{FF2B5EF4-FFF2-40B4-BE49-F238E27FC236}">
                <a16:creationId xmlns:a16="http://schemas.microsoft.com/office/drawing/2014/main" id="{F6E94274-B029-42E1-9A75-90CAC42A7520}"/>
              </a:ext>
            </a:extLst>
          </p:cNvPr>
          <p:cNvSpPr>
            <a:spLocks noGrp="1"/>
          </p:cNvSpPr>
          <p:nvPr>
            <p:ph sz="half" idx="2"/>
          </p:nvPr>
        </p:nvSpPr>
        <p:spPr>
          <a:xfrm>
            <a:off x="6172200" y="998290"/>
            <a:ext cx="5181600" cy="5178673"/>
          </a:xfrm>
        </p:spPr>
        <p:txBody>
          <a:bodyPr>
            <a:normAutofit fontScale="77500" lnSpcReduction="20000"/>
          </a:bodyPr>
          <a:lstStyle/>
          <a:p>
            <a:pPr marL="0" indent="0">
              <a:buNone/>
            </a:pPr>
            <a:r>
              <a:rPr lang="pl-PL" sz="1800" b="1" dirty="0"/>
              <a:t>K.p.a. </a:t>
            </a:r>
          </a:p>
          <a:p>
            <a:pPr marL="0" indent="0">
              <a:lnSpc>
                <a:spcPct val="150000"/>
              </a:lnSpc>
              <a:buNone/>
            </a:pPr>
            <a:r>
              <a:rPr lang="pl-PL" sz="1500" b="1" dirty="0"/>
              <a:t>art. 8  § 2</a:t>
            </a:r>
            <a:r>
              <a:rPr lang="pl-PL" sz="1500" dirty="0"/>
              <a:t>.  Organy administracji publicznej bez uzasadnionej przyczyny nie odstępują od utrwalonej praktyki rozstrzygania spraw w takim samym stanie faktycznym i prawnym.</a:t>
            </a:r>
          </a:p>
          <a:p>
            <a:pPr marL="0" indent="0">
              <a:lnSpc>
                <a:spcPct val="150000"/>
              </a:lnSpc>
              <a:buNone/>
            </a:pPr>
            <a:r>
              <a:rPr lang="pl-PL" sz="1500" b="1" dirty="0"/>
              <a:t>art. 107 § 3. </a:t>
            </a:r>
            <a:r>
              <a:rPr lang="pl-PL" sz="1500" dirty="0"/>
              <a:t>Uzasadnienie faktyczne decyzji powinno w szczególności zawierać wskazanie faktów, które organ uznał za udowodnione, dowodów, na których się oparł, oraz przyczyn, z powodu których innym dowodom odmówił wiarygodności i mocy dowodowej, zaś uzasadnienie prawne - wyjaśnienie podstawy prawnej decyzji, z przytoczeniem przepisów prawa.</a:t>
            </a:r>
          </a:p>
        </p:txBody>
      </p:sp>
      <p:sp>
        <p:nvSpPr>
          <p:cNvPr id="5" name="Symbol zastępczy numeru slajdu 4">
            <a:extLst>
              <a:ext uri="{FF2B5EF4-FFF2-40B4-BE49-F238E27FC236}">
                <a16:creationId xmlns:a16="http://schemas.microsoft.com/office/drawing/2014/main" id="{654237C3-5E19-4D4F-8221-506B82F10032}"/>
              </a:ext>
            </a:extLst>
          </p:cNvPr>
          <p:cNvSpPr>
            <a:spLocks noGrp="1"/>
          </p:cNvSpPr>
          <p:nvPr>
            <p:ph type="sldNum" sz="quarter" idx="12"/>
          </p:nvPr>
        </p:nvSpPr>
        <p:spPr/>
        <p:txBody>
          <a:bodyPr/>
          <a:lstStyle/>
          <a:p>
            <a:fld id="{715BACC8-EFC8-477F-AC20-4351AEA1AC2C}" type="slidenum">
              <a:rPr lang="pl-PL" smtClean="0"/>
              <a:t>12</a:t>
            </a:fld>
            <a:endParaRPr lang="pl-PL"/>
          </a:p>
        </p:txBody>
      </p:sp>
    </p:spTree>
    <p:extLst>
      <p:ext uri="{BB962C8B-B14F-4D97-AF65-F5344CB8AC3E}">
        <p14:creationId xmlns:p14="http://schemas.microsoft.com/office/powerpoint/2010/main" val="589740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838200" y="365125"/>
            <a:ext cx="10515600" cy="307367"/>
          </a:xfrm>
        </p:spPr>
        <p:txBody>
          <a:bodyPr>
            <a:normAutofit fontScale="90000"/>
          </a:bodyPr>
          <a:lstStyle/>
          <a:p>
            <a:pPr>
              <a:lnSpc>
                <a:spcPct val="150000"/>
              </a:lnSpc>
            </a:pPr>
            <a:r>
              <a:rPr kumimoji="0" lang="pl-PL" sz="1400" b="0" i="0" u="none" strike="noStrike" kern="1200" cap="none" spc="0" normalizeH="0" baseline="0" noProof="0" dirty="0">
                <a:ln>
                  <a:noFill/>
                </a:ln>
                <a:solidFill>
                  <a:prstClr val="black"/>
                </a:solidFill>
                <a:effectLst/>
                <a:uLnTx/>
                <a:uFillTx/>
                <a:latin typeface="Calibri" panose="020F0502020204030204"/>
                <a:ea typeface="+mj-ea"/>
                <a:cs typeface="+mj-cs"/>
              </a:rPr>
              <a:t>Problemy różne w sprawach o stypendium socjalne</a:t>
            </a:r>
            <a:endParaRPr lang="pl-PL" sz="1800" dirty="0">
              <a:latin typeface="+mn-lt"/>
            </a:endParaRPr>
          </a:p>
        </p:txBody>
      </p:sp>
      <p:sp>
        <p:nvSpPr>
          <p:cNvPr id="3" name="Symbol zastępczy zawartości 2">
            <a:extLst>
              <a:ext uri="{FF2B5EF4-FFF2-40B4-BE49-F238E27FC236}">
                <a16:creationId xmlns:a16="http://schemas.microsoft.com/office/drawing/2014/main" id="{C5453C1D-8437-4A8F-9D58-635C3C3D1C63}"/>
              </a:ext>
            </a:extLst>
          </p:cNvPr>
          <p:cNvSpPr>
            <a:spLocks noGrp="1"/>
          </p:cNvSpPr>
          <p:nvPr>
            <p:ph sz="half" idx="1"/>
          </p:nvPr>
        </p:nvSpPr>
        <p:spPr>
          <a:xfrm>
            <a:off x="838200" y="1040236"/>
            <a:ext cx="4950204" cy="5316114"/>
          </a:xfrm>
        </p:spPr>
        <p:txBody>
          <a:bodyPr>
            <a:noAutofit/>
          </a:bodyPr>
          <a:lstStyle/>
          <a:p>
            <a:pPr marL="0" lvl="0" indent="0">
              <a:lnSpc>
                <a:spcPct val="150000"/>
              </a:lnSpc>
              <a:spcBef>
                <a:spcPts val="0"/>
              </a:spcBef>
              <a:spcAft>
                <a:spcPts val="1200"/>
              </a:spcAft>
              <a:buNone/>
              <a:defRPr/>
            </a:pPr>
            <a:r>
              <a:rPr lang="pl-PL" sz="1600" b="1" dirty="0">
                <a:solidFill>
                  <a:prstClr val="black"/>
                </a:solidFill>
              </a:rPr>
              <a:t>wyrok WSA w Warszawie z 7 sierpnia 2025 r. sygn. akt VII SA/</a:t>
            </a:r>
            <a:r>
              <a:rPr lang="pl-PL" sz="1600" b="1" dirty="0" err="1">
                <a:solidFill>
                  <a:prstClr val="black"/>
                </a:solidFill>
              </a:rPr>
              <a:t>Wa</a:t>
            </a:r>
            <a:r>
              <a:rPr lang="pl-PL" sz="1600" b="1" dirty="0">
                <a:solidFill>
                  <a:prstClr val="black"/>
                </a:solidFill>
              </a:rPr>
              <a:t> 348/25 - </a:t>
            </a:r>
            <a:r>
              <a:rPr lang="pl-PL" sz="1600" dirty="0">
                <a:solidFill>
                  <a:prstClr val="black"/>
                </a:solidFill>
              </a:rPr>
              <a:t> przywrócenie terminu do złożenia wniosku o przyznanie stypendium socjalnego </a:t>
            </a:r>
          </a:p>
          <a:p>
            <a:pPr>
              <a:lnSpc>
                <a:spcPct val="150000"/>
              </a:lnSpc>
              <a:spcBef>
                <a:spcPts val="0"/>
              </a:spcBef>
              <a:spcAft>
                <a:spcPts val="600"/>
              </a:spcAft>
              <a:buFont typeface="Calibri" panose="020F0502020204030204" pitchFamily="34" charset="0"/>
              <a:buChar char="₋"/>
              <a:defRPr/>
            </a:pPr>
            <a:r>
              <a:rPr lang="pl-PL" sz="1200" dirty="0"/>
              <a:t>uchybienie 7-dniowego terminu do złożenia prośby o przywrócenie terminu </a:t>
            </a:r>
          </a:p>
          <a:p>
            <a:pPr>
              <a:lnSpc>
                <a:spcPct val="150000"/>
              </a:lnSpc>
              <a:spcBef>
                <a:spcPts val="0"/>
              </a:spcBef>
              <a:spcAft>
                <a:spcPts val="600"/>
              </a:spcAft>
              <a:buFont typeface="Calibri" panose="020F0502020204030204" pitchFamily="34" charset="0"/>
              <a:buChar char="₋"/>
              <a:defRPr/>
            </a:pPr>
            <a:r>
              <a:rPr lang="pl-PL" sz="1200" dirty="0"/>
              <a:t>organ – w uzasadnieniach wydanych przez siebie rozstrzygnięć – nie wskazał w sposób jednoznaczny, aby zbadał, czy wniosek skarżącej o przywrócenie terminu został złożony zgodnie z art. 58 § 2 K.p.a., tj. w ciągu siedmiu dni od dnia ustania przyczyny uchybienia terminu. Naruszył tym samym art. 58 § 2 w zw. z art. 77 § 1 k.p.a. </a:t>
            </a:r>
          </a:p>
          <a:p>
            <a:pPr>
              <a:lnSpc>
                <a:spcPct val="150000"/>
              </a:lnSpc>
              <a:spcBef>
                <a:spcPts val="0"/>
              </a:spcBef>
              <a:spcAft>
                <a:spcPts val="600"/>
              </a:spcAft>
              <a:buFont typeface="Calibri" panose="020F0502020204030204" pitchFamily="34" charset="0"/>
              <a:buChar char="₋"/>
              <a:defRPr/>
            </a:pPr>
            <a:r>
              <a:rPr lang="pl-PL" sz="1200" dirty="0"/>
              <a:t>zaskarżone rozstrzygnięcie zostało wydane z naruszeniem art. 59 § 1 K.p.a., ponieważ z przepisu tego wynika jednoznacznie, że odmowa przywrócenia terminu następuje „postanowieniem”, nie zaś decyzją – która w świetle art. 104 K.p.a. rozstrzyga (załatwia) sprawę administracyjną. T</a:t>
            </a:r>
          </a:p>
        </p:txBody>
      </p:sp>
      <p:sp>
        <p:nvSpPr>
          <p:cNvPr id="5" name="Symbol zastępczy zawartości 4">
            <a:extLst>
              <a:ext uri="{FF2B5EF4-FFF2-40B4-BE49-F238E27FC236}">
                <a16:creationId xmlns:a16="http://schemas.microsoft.com/office/drawing/2014/main" id="{ECEAA1CD-122B-4A01-9F5E-31B0BAF4183C}"/>
              </a:ext>
            </a:extLst>
          </p:cNvPr>
          <p:cNvSpPr>
            <a:spLocks noGrp="1"/>
          </p:cNvSpPr>
          <p:nvPr>
            <p:ph sz="half" idx="2"/>
          </p:nvPr>
        </p:nvSpPr>
        <p:spPr>
          <a:xfrm>
            <a:off x="6172200" y="1040236"/>
            <a:ext cx="5181600" cy="5316114"/>
          </a:xfrm>
        </p:spPr>
        <p:txBody>
          <a:bodyPr>
            <a:normAutofit fontScale="40000" lnSpcReduction="20000"/>
          </a:bodyPr>
          <a:lstStyle/>
          <a:p>
            <a:pPr marL="0" indent="0">
              <a:lnSpc>
                <a:spcPct val="150000"/>
              </a:lnSpc>
              <a:spcBef>
                <a:spcPts val="0"/>
              </a:spcBef>
              <a:spcAft>
                <a:spcPts val="600"/>
              </a:spcAft>
              <a:buNone/>
              <a:defRPr/>
            </a:pPr>
            <a:r>
              <a:rPr lang="pl-PL" sz="3500" b="1" dirty="0">
                <a:solidFill>
                  <a:srgbClr val="333333"/>
                </a:solidFill>
                <a:ea typeface="Open Sans" panose="020B0606030504020204" pitchFamily="34" charset="0"/>
                <a:cs typeface="Open Sans" panose="020B0606030504020204" pitchFamily="34" charset="0"/>
              </a:rPr>
              <a:t>K.p.a. </a:t>
            </a:r>
          </a:p>
          <a:p>
            <a:pPr marL="0" indent="0">
              <a:lnSpc>
                <a:spcPct val="150000"/>
              </a:lnSpc>
              <a:spcBef>
                <a:spcPts val="0"/>
              </a:spcBef>
              <a:spcAft>
                <a:spcPts val="600"/>
              </a:spcAft>
              <a:buNone/>
              <a:defRPr/>
            </a:pPr>
            <a:r>
              <a:rPr lang="pl-PL" sz="3000" b="1" dirty="0">
                <a:solidFill>
                  <a:srgbClr val="333333"/>
                </a:solidFill>
                <a:ea typeface="Open Sans" panose="020B0606030504020204" pitchFamily="34" charset="0"/>
                <a:cs typeface="Open Sans" panose="020B0606030504020204" pitchFamily="34" charset="0"/>
              </a:rPr>
              <a:t>art.  58 </a:t>
            </a:r>
          </a:p>
          <a:p>
            <a:pPr marL="0" indent="0">
              <a:lnSpc>
                <a:spcPct val="150000"/>
              </a:lnSpc>
              <a:spcBef>
                <a:spcPts val="600"/>
              </a:spcBef>
              <a:buNone/>
            </a:pPr>
            <a:r>
              <a:rPr lang="pl-PL" sz="3000" b="1" dirty="0">
                <a:solidFill>
                  <a:srgbClr val="333333"/>
                </a:solidFill>
                <a:ea typeface="Open Sans" panose="020B0606030504020204" pitchFamily="34" charset="0"/>
                <a:cs typeface="Open Sans" panose="020B0606030504020204" pitchFamily="34" charset="0"/>
              </a:rPr>
              <a:t>§  1. </a:t>
            </a:r>
            <a:r>
              <a:rPr lang="pl-PL" sz="3000" dirty="0">
                <a:solidFill>
                  <a:srgbClr val="333333"/>
                </a:solidFill>
                <a:ea typeface="Open Sans" panose="020B0606030504020204" pitchFamily="34" charset="0"/>
                <a:cs typeface="Open Sans" panose="020B0606030504020204" pitchFamily="34" charset="0"/>
              </a:rPr>
              <a:t>W razie uchybienia terminu należy przywrócić termin na prośbę zainteresowanego, jeżeli uprawdopodobni, że uchybienie nastąpiło bez jego winy.</a:t>
            </a:r>
          </a:p>
          <a:p>
            <a:pPr marL="0" indent="0">
              <a:lnSpc>
                <a:spcPct val="150000"/>
              </a:lnSpc>
              <a:spcBef>
                <a:spcPts val="600"/>
              </a:spcBef>
              <a:buNone/>
            </a:pPr>
            <a:r>
              <a:rPr lang="pl-PL" sz="3000" b="1" dirty="0">
                <a:solidFill>
                  <a:srgbClr val="333333"/>
                </a:solidFill>
                <a:ea typeface="Open Sans" panose="020B0606030504020204" pitchFamily="34" charset="0"/>
                <a:cs typeface="Open Sans" panose="020B0606030504020204" pitchFamily="34" charset="0"/>
              </a:rPr>
              <a:t>§  2. </a:t>
            </a:r>
            <a:r>
              <a:rPr lang="pl-PL" sz="3000" dirty="0">
                <a:solidFill>
                  <a:srgbClr val="333333"/>
                </a:solidFill>
                <a:ea typeface="Open Sans" panose="020B0606030504020204" pitchFamily="34" charset="0"/>
                <a:cs typeface="Open Sans" panose="020B0606030504020204" pitchFamily="34" charset="0"/>
              </a:rPr>
              <a:t>Prośbę o przywrócenie terminu należy wnieść w ciągu siedmiu dni od dnia ustania przyczyny uchybienia terminu. Jednocześnie z wniesieniem prośby należy dopełnić czynności, dla której określony był termin.</a:t>
            </a:r>
          </a:p>
          <a:p>
            <a:pPr marL="0" indent="0">
              <a:lnSpc>
                <a:spcPct val="150000"/>
              </a:lnSpc>
              <a:spcBef>
                <a:spcPts val="600"/>
              </a:spcBef>
              <a:buNone/>
            </a:pPr>
            <a:r>
              <a:rPr lang="pl-PL" sz="3000" b="1" dirty="0">
                <a:solidFill>
                  <a:srgbClr val="333333"/>
                </a:solidFill>
                <a:ea typeface="Open Sans" panose="020B0606030504020204" pitchFamily="34" charset="0"/>
                <a:cs typeface="Open Sans" panose="020B0606030504020204" pitchFamily="34" charset="0"/>
              </a:rPr>
              <a:t>§  3. </a:t>
            </a:r>
            <a:r>
              <a:rPr lang="pl-PL" sz="3000" dirty="0">
                <a:solidFill>
                  <a:srgbClr val="333333"/>
                </a:solidFill>
                <a:ea typeface="Open Sans" panose="020B0606030504020204" pitchFamily="34" charset="0"/>
                <a:cs typeface="Open Sans" panose="020B0606030504020204" pitchFamily="34" charset="0"/>
              </a:rPr>
              <a:t>Przywrócenie terminu do złożenia prośby przewidzianej w § 2 jest niedopuszczalne.</a:t>
            </a:r>
          </a:p>
          <a:p>
            <a:pPr marL="0" indent="0">
              <a:lnSpc>
                <a:spcPct val="150000"/>
              </a:lnSpc>
              <a:buNone/>
            </a:pPr>
            <a:r>
              <a:rPr lang="pl-PL" sz="3000" b="1" dirty="0">
                <a:solidFill>
                  <a:srgbClr val="333333"/>
                </a:solidFill>
                <a:ea typeface="Open Sans" panose="020B0606030504020204" pitchFamily="34" charset="0"/>
                <a:cs typeface="Open Sans" panose="020B0606030504020204" pitchFamily="34" charset="0"/>
              </a:rPr>
              <a:t>art.  59. </a:t>
            </a:r>
          </a:p>
          <a:p>
            <a:pPr marL="0" indent="0">
              <a:lnSpc>
                <a:spcPct val="150000"/>
              </a:lnSpc>
              <a:spcBef>
                <a:spcPts val="600"/>
              </a:spcBef>
              <a:buNone/>
            </a:pPr>
            <a:r>
              <a:rPr lang="pl-PL" sz="3000" b="1" dirty="0">
                <a:solidFill>
                  <a:srgbClr val="333333"/>
                </a:solidFill>
                <a:ea typeface="Open Sans" panose="020B0606030504020204" pitchFamily="34" charset="0"/>
                <a:cs typeface="Open Sans" panose="020B0606030504020204" pitchFamily="34" charset="0"/>
              </a:rPr>
              <a:t>§  1</a:t>
            </a:r>
            <a:r>
              <a:rPr lang="pl-PL" sz="3000" dirty="0">
                <a:solidFill>
                  <a:srgbClr val="333333"/>
                </a:solidFill>
                <a:ea typeface="Open Sans" panose="020B0606030504020204" pitchFamily="34" charset="0"/>
                <a:cs typeface="Open Sans" panose="020B0606030504020204" pitchFamily="34" charset="0"/>
              </a:rPr>
              <a:t>. O przywróceniu terminu postanawia właściwy w sprawie organ administracji publicznej. Od postanowienia o odmowie przywrócenia terminu służy zażalenie.</a:t>
            </a:r>
          </a:p>
          <a:p>
            <a:pPr marL="0" indent="0">
              <a:lnSpc>
                <a:spcPct val="150000"/>
              </a:lnSpc>
              <a:spcBef>
                <a:spcPts val="600"/>
              </a:spcBef>
              <a:buNone/>
            </a:pPr>
            <a:r>
              <a:rPr lang="pl-PL" sz="3000" b="1" dirty="0">
                <a:solidFill>
                  <a:srgbClr val="333333"/>
                </a:solidFill>
                <a:ea typeface="Open Sans" panose="020B0606030504020204" pitchFamily="34" charset="0"/>
                <a:cs typeface="Open Sans" panose="020B0606030504020204" pitchFamily="34" charset="0"/>
              </a:rPr>
              <a:t>§  2. </a:t>
            </a:r>
            <a:r>
              <a:rPr lang="pl-PL" sz="3000" dirty="0">
                <a:solidFill>
                  <a:srgbClr val="333333"/>
                </a:solidFill>
                <a:ea typeface="Open Sans" panose="020B0606030504020204" pitchFamily="34" charset="0"/>
                <a:cs typeface="Open Sans" panose="020B0606030504020204" pitchFamily="34" charset="0"/>
              </a:rPr>
              <a:t>O przywróceniu terminu do wniesienia odwołania lub zażalenia postanawia ostatecznie organ właściwy do rozpatrzenia odwołania lub zażalenia.</a:t>
            </a:r>
          </a:p>
          <a:p>
            <a:pPr>
              <a:lnSpc>
                <a:spcPct val="150000"/>
              </a:lnSpc>
              <a:spcBef>
                <a:spcPts val="0"/>
              </a:spcBef>
              <a:spcAft>
                <a:spcPts val="600"/>
              </a:spcAft>
              <a:buFont typeface="Calibri" panose="020F0502020204030204" pitchFamily="34" charset="0"/>
              <a:buChar char="₋"/>
              <a:defRPr/>
            </a:pPr>
            <a:endParaRPr lang="pl-PL" sz="1400" dirty="0"/>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13</a:t>
            </a:fld>
            <a:endParaRPr lang="pl-PL"/>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1097280" y="286604"/>
            <a:ext cx="10058400" cy="3073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
        <p:nvSpPr>
          <p:cNvPr id="7" name="Symbol zastępczy zawartości 7">
            <a:extLst>
              <a:ext uri="{FF2B5EF4-FFF2-40B4-BE49-F238E27FC236}">
                <a16:creationId xmlns:a16="http://schemas.microsoft.com/office/drawing/2014/main" id="{3A4D6B8F-4035-4E8F-8B3E-3A1990DE9F66}"/>
              </a:ext>
            </a:extLst>
          </p:cNvPr>
          <p:cNvSpPr txBox="1">
            <a:spLocks/>
          </p:cNvSpPr>
          <p:nvPr/>
        </p:nvSpPr>
        <p:spPr>
          <a:xfrm>
            <a:off x="868680" y="1269699"/>
            <a:ext cx="10515599" cy="89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pl-PL" sz="2000" dirty="0"/>
          </a:p>
        </p:txBody>
      </p:sp>
      <p:sp>
        <p:nvSpPr>
          <p:cNvPr id="2" name="Prostokąt 1">
            <a:extLst>
              <a:ext uri="{FF2B5EF4-FFF2-40B4-BE49-F238E27FC236}">
                <a16:creationId xmlns:a16="http://schemas.microsoft.com/office/drawing/2014/main" id="{E03617B7-4580-4002-BD50-9356E7F3B740}"/>
              </a:ext>
            </a:extLst>
          </p:cNvPr>
          <p:cNvSpPr/>
          <p:nvPr/>
        </p:nvSpPr>
        <p:spPr>
          <a:xfrm>
            <a:off x="917336" y="1517601"/>
            <a:ext cx="184731" cy="400110"/>
          </a:xfrm>
          <a:prstGeom prst="rect">
            <a:avLst/>
          </a:prstGeom>
        </p:spPr>
        <p:txBody>
          <a:bodyPr wrap="none">
            <a:spAutoFit/>
          </a:bodyPr>
          <a:lstStyle/>
          <a:p>
            <a:endParaRPr lang="pl-PL" sz="2000" b="1" dirty="0"/>
          </a:p>
        </p:txBody>
      </p:sp>
    </p:spTree>
    <p:extLst>
      <p:ext uri="{BB962C8B-B14F-4D97-AF65-F5344CB8AC3E}">
        <p14:creationId xmlns:p14="http://schemas.microsoft.com/office/powerpoint/2010/main" val="4007758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838200" y="593970"/>
            <a:ext cx="10515600" cy="365125"/>
          </a:xfrm>
        </p:spPr>
        <p:txBody>
          <a:bodyPr>
            <a:noAutofit/>
          </a:bodyPr>
          <a:lstStyle/>
          <a:p>
            <a:pPr>
              <a:lnSpc>
                <a:spcPct val="150000"/>
              </a:lnSpc>
            </a:pPr>
            <a:r>
              <a:rPr lang="pl-PL" sz="1400" dirty="0">
                <a:latin typeface="+mn-lt"/>
              </a:rPr>
              <a:t>Problemy różne w sprawach o stypendium socjalne</a:t>
            </a:r>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14</a:t>
            </a:fld>
            <a:endParaRPr lang="pl-PL"/>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1066800" y="269605"/>
            <a:ext cx="10058400" cy="3073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
        <p:nvSpPr>
          <p:cNvPr id="11" name="pole tekstowe 10">
            <a:extLst>
              <a:ext uri="{FF2B5EF4-FFF2-40B4-BE49-F238E27FC236}">
                <a16:creationId xmlns:a16="http://schemas.microsoft.com/office/drawing/2014/main" id="{2B6BB888-367C-4618-B019-658B0C8AE9AE}"/>
              </a:ext>
            </a:extLst>
          </p:cNvPr>
          <p:cNvSpPr txBox="1"/>
          <p:nvPr/>
        </p:nvSpPr>
        <p:spPr>
          <a:xfrm>
            <a:off x="853440" y="1359808"/>
            <a:ext cx="10485120" cy="4783297"/>
          </a:xfrm>
          <a:prstGeom prst="rect">
            <a:avLst/>
          </a:prstGeom>
          <a:noFill/>
        </p:spPr>
        <p:txBody>
          <a:bodyPr wrap="square" rtlCol="0">
            <a:spAutoFit/>
          </a:bodyPr>
          <a:lstStyle>
            <a:defPPr>
              <a:defRPr lang="pl-PL"/>
            </a:defPPr>
            <a:lvl1pPr>
              <a:lnSpc>
                <a:spcPct val="150000"/>
              </a:lnSpc>
              <a:spcBef>
                <a:spcPts val="1800"/>
              </a:spcBef>
              <a:defRPr sz="2000" b="1"/>
            </a:lvl1pPr>
          </a:lstStyle>
          <a:p>
            <a:pPr>
              <a:spcBef>
                <a:spcPts val="0"/>
              </a:spcBef>
              <a:spcAft>
                <a:spcPts val="600"/>
              </a:spcAft>
            </a:pPr>
            <a:r>
              <a:rPr lang="pl-PL" sz="1600" dirty="0"/>
              <a:t>wyrok WSA w Rzeszowie z 5 sierpnia 2025 r. sygn. akt II SA/</a:t>
            </a:r>
            <a:r>
              <a:rPr lang="pl-PL" sz="1600" dirty="0" err="1"/>
              <a:t>Rz</a:t>
            </a:r>
            <a:r>
              <a:rPr lang="pl-PL" sz="1600" dirty="0"/>
              <a:t> 397/25 – </a:t>
            </a:r>
            <a:r>
              <a:rPr lang="pl-PL" sz="1600" b="0" dirty="0"/>
              <a:t>brak rozpoznania istoty sprawy</a:t>
            </a:r>
          </a:p>
          <a:p>
            <a:pPr marL="742950" lvl="1" indent="-285750">
              <a:lnSpc>
                <a:spcPct val="150000"/>
              </a:lnSpc>
              <a:buFontTx/>
              <a:buChar char="-"/>
            </a:pPr>
            <a:r>
              <a:rPr lang="pl-PL" sz="1400" b="0" dirty="0"/>
              <a:t>s</a:t>
            </a:r>
            <a:r>
              <a:rPr lang="pl-PL" sz="1400" dirty="0"/>
              <a:t>tudentka ubiegała się o stypendium socjalne jako osoba samodzielna, natomiast organy rozpoznały jej sytuację dochodową biorąc pod uwagę dochód na członka rodziny</a:t>
            </a:r>
          </a:p>
          <a:p>
            <a:pPr marL="6280150" indent="-6280150"/>
            <a:r>
              <a:rPr kumimoji="0" lang="pl-PL" sz="1600" i="0" u="none" strike="noStrike" kern="1200" cap="none" spc="0" normalizeH="0" baseline="0" noProof="0" dirty="0">
                <a:ln>
                  <a:noFill/>
                </a:ln>
                <a:solidFill>
                  <a:prstClr val="black"/>
                </a:solidFill>
                <a:effectLst/>
                <a:uLnTx/>
                <a:uFillTx/>
                <a:latin typeface="Calibri" panose="020F0502020204030204"/>
                <a:ea typeface="+mn-ea"/>
                <a:cs typeface="+mn-cs"/>
              </a:rPr>
              <a:t>wyrok WSA w Warszawie z 3 grudnia 2025 r. sygn. akt VII SA/</a:t>
            </a:r>
            <a:r>
              <a:rPr kumimoji="0" lang="pl-PL" sz="1600" i="0" u="none" strike="noStrike" kern="1200" cap="none" spc="0" normalizeH="0" baseline="0" noProof="0" dirty="0" err="1">
                <a:ln>
                  <a:noFill/>
                </a:ln>
                <a:solidFill>
                  <a:prstClr val="black"/>
                </a:solidFill>
                <a:effectLst/>
                <a:uLnTx/>
                <a:uFillTx/>
                <a:latin typeface="Calibri" panose="020F0502020204030204"/>
                <a:ea typeface="+mn-ea"/>
                <a:cs typeface="+mn-cs"/>
              </a:rPr>
              <a:t>Wa</a:t>
            </a:r>
            <a:r>
              <a:rPr kumimoji="0" lang="pl-PL" sz="1600" i="0" u="none" strike="noStrike" kern="1200" cap="none" spc="0" normalizeH="0" baseline="0" noProof="0" dirty="0">
                <a:ln>
                  <a:noFill/>
                </a:ln>
                <a:solidFill>
                  <a:prstClr val="black"/>
                </a:solidFill>
                <a:effectLst/>
                <a:uLnTx/>
                <a:uFillTx/>
                <a:latin typeface="Calibri" panose="020F0502020204030204"/>
                <a:ea typeface="+mn-ea"/>
                <a:cs typeface="+mn-cs"/>
              </a:rPr>
              <a:t> 712/25 – </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modyfikacja treści żądania na etapie postępowania odwoławczego</a:t>
            </a:r>
          </a:p>
          <a:p>
            <a:pPr marL="742950" lvl="1" indent="-285750">
              <a:lnSpc>
                <a:spcPct val="150000"/>
              </a:lnSpc>
              <a:buFontTx/>
              <a:buChar char="-"/>
            </a:pPr>
            <a:r>
              <a:rPr lang="pl-PL" sz="1400" b="0" dirty="0">
                <a:solidFill>
                  <a:prstClr val="black"/>
                </a:solidFill>
                <a:latin typeface="Calibri" panose="020F0502020204030204"/>
              </a:rPr>
              <a:t>w postępowaniu o przyznanie stypendium socjalnego student może w ramach wniosku o ponowne rozpatrzenie sprawy przez rektora zmienić kwalifikację swojego pierwotnego wniosku, tj. zamiast ubiegać się o stypendium socjalne, wnioskować o przyznanie mu stypendium socjalnego w zwiększonej wysokości, zwłaszcza w sytuacji, w której od samego początku spełniał przesłanki formalne do przyznania mu tego drugiego świadczenia</a:t>
            </a:r>
          </a:p>
          <a:p>
            <a:pPr marL="742950" lvl="1" indent="-285750">
              <a:lnSpc>
                <a:spcPct val="150000"/>
              </a:lnSpc>
              <a:spcAft>
                <a:spcPts val="600"/>
              </a:spcAft>
              <a:buFontTx/>
              <a:buChar char="-"/>
            </a:pPr>
            <a:r>
              <a:rPr lang="pl-PL" sz="1400" b="0" i="0" dirty="0">
                <a:solidFill>
                  <a:srgbClr val="000000"/>
                </a:solidFill>
                <a:effectLst/>
              </a:rPr>
              <a:t>wniosek o ponowne rozstrzygnięcie sprawy (analogicznie, jak odwołanie do organu wyższej instancji) ma moc środka zaskarżenia wyłączającego nabycie przymiotu ostateczności przez decyzję nieostateczną </a:t>
            </a:r>
            <a:endParaRPr lang="pl-PL" sz="1400" dirty="0">
              <a:solidFill>
                <a:srgbClr val="000000"/>
              </a:solidFill>
            </a:endParaRPr>
          </a:p>
          <a:p>
            <a:pPr marL="0" lvl="1">
              <a:lnSpc>
                <a:spcPct val="150000"/>
              </a:lnSpc>
            </a:pPr>
            <a:r>
              <a:rPr lang="pl-PL" sz="1400" b="1" dirty="0">
                <a:solidFill>
                  <a:srgbClr val="000000"/>
                </a:solidFill>
              </a:rPr>
              <a:t>Art. 61 </a:t>
            </a:r>
            <a:r>
              <a:rPr lang="pl-PL" sz="1400" b="1" dirty="0">
                <a:solidFill>
                  <a:srgbClr val="000000"/>
                </a:solidFill>
                <a:latin typeface="Aharoni" panose="02010803020104030203" pitchFamily="2" charset="-79"/>
                <a:cs typeface="Aharoni" panose="02010803020104030203" pitchFamily="2" charset="-79"/>
              </a:rPr>
              <a:t>§ </a:t>
            </a:r>
            <a:r>
              <a:rPr lang="pl-PL" sz="1400" b="1" dirty="0">
                <a:solidFill>
                  <a:srgbClr val="000000"/>
                </a:solidFill>
                <a:cs typeface="Aharoni" panose="02010803020104030203" pitchFamily="2" charset="-79"/>
              </a:rPr>
              <a:t>1</a:t>
            </a:r>
            <a:r>
              <a:rPr lang="pl-PL" sz="1400" b="1" dirty="0">
                <a:solidFill>
                  <a:srgbClr val="000000"/>
                </a:solidFill>
                <a:latin typeface="Aharoni" panose="02010803020104030203" pitchFamily="2" charset="-79"/>
                <a:cs typeface="Aharoni" panose="02010803020104030203" pitchFamily="2" charset="-79"/>
              </a:rPr>
              <a:t> </a:t>
            </a:r>
            <a:r>
              <a:rPr lang="pl-PL" sz="1400" b="0" dirty="0">
                <a:solidFill>
                  <a:srgbClr val="000000"/>
                </a:solidFill>
                <a:latin typeface="Aharoni" panose="02010803020104030203" pitchFamily="2" charset="-79"/>
                <a:cs typeface="Aharoni" panose="02010803020104030203" pitchFamily="2" charset="-79"/>
              </a:rPr>
              <a:t>K.p.a. </a:t>
            </a:r>
            <a:r>
              <a:rPr lang="pl-PL" sz="1400" b="0" dirty="0"/>
              <a:t>Postępowanie administracyjne wszczyna się na żądanie strony (…).</a:t>
            </a:r>
            <a:br>
              <a:rPr lang="pl-PL" sz="1400" b="0" dirty="0"/>
            </a:br>
            <a:endParaRPr lang="pl-PL" sz="1400" b="0" dirty="0"/>
          </a:p>
        </p:txBody>
      </p:sp>
    </p:spTree>
    <p:extLst>
      <p:ext uri="{BB962C8B-B14F-4D97-AF65-F5344CB8AC3E}">
        <p14:creationId xmlns:p14="http://schemas.microsoft.com/office/powerpoint/2010/main" val="3988496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756455" y="605259"/>
            <a:ext cx="10515600" cy="365125"/>
          </a:xfrm>
        </p:spPr>
        <p:txBody>
          <a:bodyPr>
            <a:noAutofit/>
          </a:bodyPr>
          <a:lstStyle/>
          <a:p>
            <a:pPr>
              <a:lnSpc>
                <a:spcPct val="150000"/>
              </a:lnSpc>
            </a:pPr>
            <a:r>
              <a:rPr lang="pl-PL" sz="1400" dirty="0">
                <a:latin typeface="+mn-lt"/>
              </a:rPr>
              <a:t>Problemy różne w sprawach o stypendium socjalne</a:t>
            </a:r>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15</a:t>
            </a:fld>
            <a:endParaRPr lang="pl-PL"/>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724231" y="286604"/>
            <a:ext cx="10431449" cy="3073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
        <p:nvSpPr>
          <p:cNvPr id="11" name="pole tekstowe 10">
            <a:extLst>
              <a:ext uri="{FF2B5EF4-FFF2-40B4-BE49-F238E27FC236}">
                <a16:creationId xmlns:a16="http://schemas.microsoft.com/office/drawing/2014/main" id="{2B6BB888-367C-4618-B019-658B0C8AE9AE}"/>
              </a:ext>
            </a:extLst>
          </p:cNvPr>
          <p:cNvSpPr txBox="1"/>
          <p:nvPr/>
        </p:nvSpPr>
        <p:spPr>
          <a:xfrm>
            <a:off x="752305" y="1169853"/>
            <a:ext cx="10485120" cy="4854855"/>
          </a:xfrm>
          <a:prstGeom prst="rect">
            <a:avLst/>
          </a:prstGeom>
          <a:noFill/>
        </p:spPr>
        <p:txBody>
          <a:bodyPr wrap="square" rtlCol="0">
            <a:spAutoFit/>
          </a:bodyPr>
          <a:lstStyle>
            <a:defPPr>
              <a:defRPr lang="pl-PL"/>
            </a:defPPr>
            <a:lvl1pPr>
              <a:lnSpc>
                <a:spcPct val="150000"/>
              </a:lnSpc>
              <a:spcBef>
                <a:spcPts val="1800"/>
              </a:spcBef>
              <a:defRPr sz="2000" b="1"/>
            </a:lvl1pPr>
          </a:lstStyle>
          <a:p>
            <a:pPr marL="4572000" indent="-4572000">
              <a:lnSpc>
                <a:spcPct val="120000"/>
              </a:lnSpc>
              <a:spcBef>
                <a:spcPts val="0"/>
              </a:spcBef>
            </a:pPr>
            <a:r>
              <a:rPr lang="pl-PL" sz="1600" dirty="0"/>
              <a:t>wyrok NSA z 6 maja 2026 r. sygn. akt III OSK 2970/24 - </a:t>
            </a:r>
            <a:r>
              <a:rPr lang="pl-PL" sz="1400" b="0" dirty="0"/>
              <a:t>niespełnianie przesłanki podmiotowej do otrzymania stypendium socjalnego, tj. statusu studenta, w trakcie postępowania o przyznanie tego świadczenia;</a:t>
            </a:r>
          </a:p>
          <a:p>
            <a:pPr marL="4572000" indent="-4572000">
              <a:lnSpc>
                <a:spcPct val="120000"/>
              </a:lnSpc>
              <a:spcBef>
                <a:spcPts val="0"/>
              </a:spcBef>
            </a:pPr>
            <a:endParaRPr lang="pl-PL" sz="1400" b="0" dirty="0"/>
          </a:p>
          <a:p>
            <a:pPr marL="628650" lvl="1" indent="-171450">
              <a:lnSpc>
                <a:spcPct val="150000"/>
              </a:lnSpc>
              <a:spcAft>
                <a:spcPts val="600"/>
              </a:spcAft>
              <a:buFontTx/>
              <a:buChar char="-"/>
            </a:pPr>
            <a:r>
              <a:rPr lang="pl-PL" sz="1400" b="0" i="0" dirty="0">
                <a:solidFill>
                  <a:srgbClr val="000000"/>
                </a:solidFill>
                <a:effectLst/>
                <a:cs typeface="Arial" panose="020B0604020202020204" pitchFamily="34" charset="0"/>
              </a:rPr>
              <a:t>organy administracyjne orzekają według stanu faktycznego i prawnego istniejącego w dacie wydawania przez nie decyzji;</a:t>
            </a:r>
          </a:p>
          <a:p>
            <a:pPr marL="628650" lvl="1" indent="-171450">
              <a:lnSpc>
                <a:spcPct val="150000"/>
              </a:lnSpc>
              <a:buFontTx/>
              <a:buChar char="-"/>
            </a:pPr>
            <a:r>
              <a:rPr lang="pl-PL" sz="1400" b="0" i="0" dirty="0">
                <a:solidFill>
                  <a:srgbClr val="000000"/>
                </a:solidFill>
                <a:effectLst/>
                <a:cs typeface="Arial" panose="020B0604020202020204" pitchFamily="34" charset="0"/>
              </a:rPr>
              <a:t>znaczenia kategorii normatywnej określenia „student” na gruncie przepisów regulujących uprawnienie do otrzymania pomocy w postaci stypendium socjalnego </a:t>
            </a:r>
          </a:p>
          <a:p>
            <a:pPr marL="1074738" lvl="2">
              <a:lnSpc>
                <a:spcPct val="150000"/>
              </a:lnSpc>
              <a:spcAft>
                <a:spcPts val="600"/>
              </a:spcAft>
            </a:pPr>
            <a:r>
              <a:rPr lang="pl-PL" sz="1400" b="0" i="0" dirty="0">
                <a:solidFill>
                  <a:srgbClr val="000000"/>
                </a:solidFill>
                <a:effectLst/>
                <a:cs typeface="Arial" panose="020B0604020202020204" pitchFamily="34" charset="0"/>
              </a:rPr>
              <a:t>(art. 170 ust. 1 PSW z 2005 r. - Osoba przyjęta na studia nabywa prawa studenta z chwilą immatrykulacji i złożenia ślubowania, którego treść określa statut uczelni; art. 83 PSWN - Osoba przyjęta na studia rozpoczyna studia i nabywa prawa studenta z chwilą złożenia ślubowania);</a:t>
            </a:r>
          </a:p>
          <a:p>
            <a:pPr marL="742950" lvl="1" indent="-285750">
              <a:lnSpc>
                <a:spcPct val="150000"/>
              </a:lnSpc>
              <a:buFontTx/>
              <a:buChar char="-"/>
            </a:pPr>
            <a:r>
              <a:rPr lang="pl-PL" sz="1400" dirty="0">
                <a:solidFill>
                  <a:srgbClr val="000000"/>
                </a:solidFill>
                <a:cs typeface="Arial" panose="020B0604020202020204" pitchFamily="34" charset="0"/>
              </a:rPr>
              <a:t>studentem uprawnionym do pobierania stypendium jest osoba faktycznie odbywająca studia, która w ich trakcie wnioskuje o przyznanie pomocy socjalnej ze strony uczelni celem stworzenia sobie warunków finansowych umożliwiających jej kształcenie się. Stypendium socjalne nie służy bowiem wyłącznie przyznaniu świadczenia socjalnego w związku z ubóstwem, lecz przyznaniu świadczenia pieniężnego celem stworzenia warunków finansowych umożliwiających studiowanie polegające na realnym uczestnictwie w procesach nauczania i wykonywania innych praw i obowiązków integralnie związanych ze statusem studenta. </a:t>
            </a:r>
            <a:endParaRPr lang="pl-PL" sz="1400" b="0" i="0" dirty="0">
              <a:solidFill>
                <a:srgbClr val="000000"/>
              </a:solidFill>
              <a:effectLst/>
              <a:cs typeface="Arial" panose="020B0604020202020204" pitchFamily="34" charset="0"/>
            </a:endParaRPr>
          </a:p>
          <a:p>
            <a:pPr lvl="1">
              <a:lnSpc>
                <a:spcPct val="120000"/>
              </a:lnSpc>
            </a:pPr>
            <a:endParaRPr lang="pl-PL" sz="1400" b="0" dirty="0"/>
          </a:p>
        </p:txBody>
      </p:sp>
    </p:spTree>
    <p:extLst>
      <p:ext uri="{BB962C8B-B14F-4D97-AF65-F5344CB8AC3E}">
        <p14:creationId xmlns:p14="http://schemas.microsoft.com/office/powerpoint/2010/main" val="178947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838200" y="681038"/>
            <a:ext cx="10515600" cy="441909"/>
          </a:xfrm>
        </p:spPr>
        <p:txBody>
          <a:bodyPr>
            <a:normAutofit/>
          </a:bodyPr>
          <a:lstStyle/>
          <a:p>
            <a:pPr>
              <a:lnSpc>
                <a:spcPct val="150000"/>
              </a:lnSpc>
            </a:pPr>
            <a:r>
              <a:rPr lang="pl-PL" sz="1400" dirty="0">
                <a:latin typeface="+mn-lt"/>
              </a:rPr>
              <a:t>Problemy różne w sprawach o stypendium socjalne</a:t>
            </a:r>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16</a:t>
            </a:fld>
            <a:endParaRPr lang="pl-PL"/>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1097280" y="286604"/>
            <a:ext cx="10058400" cy="3073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
        <p:nvSpPr>
          <p:cNvPr id="11" name="pole tekstowe 10">
            <a:extLst>
              <a:ext uri="{FF2B5EF4-FFF2-40B4-BE49-F238E27FC236}">
                <a16:creationId xmlns:a16="http://schemas.microsoft.com/office/drawing/2014/main" id="{2B6BB888-367C-4618-B019-658B0C8AE9AE}"/>
              </a:ext>
            </a:extLst>
          </p:cNvPr>
          <p:cNvSpPr txBox="1"/>
          <p:nvPr/>
        </p:nvSpPr>
        <p:spPr>
          <a:xfrm>
            <a:off x="899159" y="1436970"/>
            <a:ext cx="10485120" cy="2890471"/>
          </a:xfrm>
          <a:prstGeom prst="rect">
            <a:avLst/>
          </a:prstGeom>
          <a:noFill/>
        </p:spPr>
        <p:txBody>
          <a:bodyPr wrap="square" rtlCol="0">
            <a:spAutoFit/>
          </a:bodyPr>
          <a:lstStyle>
            <a:defPPr>
              <a:defRPr lang="pl-PL"/>
            </a:defPPr>
            <a:lvl1pPr>
              <a:lnSpc>
                <a:spcPct val="150000"/>
              </a:lnSpc>
              <a:spcBef>
                <a:spcPts val="1800"/>
              </a:spcBef>
              <a:defRPr sz="2000" b="1"/>
            </a:lvl1pPr>
          </a:lstStyle>
          <a:p>
            <a:pPr marL="6100763" indent="-6100763">
              <a:spcAft>
                <a:spcPts val="1200"/>
              </a:spcAft>
            </a:pPr>
            <a:r>
              <a:rPr lang="pl-PL" sz="1600" dirty="0"/>
              <a:t>wyrok WSA w Gliwicach z 16 grudnia 2025 r. sygn. akt III SA/</a:t>
            </a:r>
            <a:r>
              <a:rPr lang="pl-PL" sz="1600" dirty="0" err="1"/>
              <a:t>Gl</a:t>
            </a:r>
            <a:r>
              <a:rPr lang="pl-PL" sz="1600" dirty="0"/>
              <a:t> 338/25 –</a:t>
            </a:r>
            <a:r>
              <a:rPr lang="pl-PL" sz="1600" b="0" dirty="0"/>
              <a:t> stypendium socjalne nie przysługuje studentowi posiadającemu tytuł zawodowy</a:t>
            </a:r>
            <a:endParaRPr lang="pl-PL" sz="1600" dirty="0"/>
          </a:p>
          <a:p>
            <a:pPr marL="742950" lvl="1" indent="-285750">
              <a:lnSpc>
                <a:spcPct val="150000"/>
              </a:lnSpc>
              <a:buFontTx/>
              <a:buChar char="-"/>
            </a:pPr>
            <a:r>
              <a:rPr lang="pl-PL" sz="1400" dirty="0"/>
              <a:t>s</a:t>
            </a:r>
            <a:r>
              <a:rPr lang="pl-PL" sz="1400" b="0" dirty="0"/>
              <a:t>tudentowi zostało przyznane stypendium socjalne na okres od X 2021 r do II 2022 r. </a:t>
            </a:r>
          </a:p>
          <a:p>
            <a:pPr marL="742950" lvl="1" indent="-285750">
              <a:lnSpc>
                <a:spcPct val="150000"/>
              </a:lnSpc>
              <a:buFontTx/>
              <a:buChar char="-"/>
            </a:pPr>
            <a:r>
              <a:rPr lang="pl-PL" sz="1400" dirty="0"/>
              <a:t>we wrześniu 2021 r. ukończył na innym kierunku studia pierwszego stopnia i uzyskał tytuł licencjata </a:t>
            </a:r>
          </a:p>
          <a:p>
            <a:pPr marL="742950" lvl="1" indent="-285750">
              <a:lnSpc>
                <a:spcPct val="150000"/>
              </a:lnSpc>
              <a:buFontTx/>
              <a:buChar char="-"/>
            </a:pPr>
            <a:r>
              <a:rPr lang="pl-PL" sz="1400" b="0" dirty="0"/>
              <a:t>wydano decyzję o stwierdzeniu nieważności decyzji o przyznaniu stypendium socjalnego, od której skarga studenta została oddalona (art. 153 P.p.s.a.)</a:t>
            </a:r>
          </a:p>
          <a:p>
            <a:pPr marL="742950" lvl="1" indent="-285750">
              <a:lnSpc>
                <a:spcPct val="150000"/>
              </a:lnSpc>
              <a:buFontTx/>
              <a:buChar char="-"/>
            </a:pPr>
            <a:r>
              <a:rPr lang="pl-PL" sz="1400" dirty="0"/>
              <a:t>decyzja o odmowie przyznania stypendium </a:t>
            </a:r>
            <a:r>
              <a:rPr kumimoji="0" lang="pl-PL" sz="1400" b="0" i="0" u="none" strike="noStrike" kern="1200" cap="none" spc="0" normalizeH="0" baseline="0" noProof="0" dirty="0">
                <a:ln>
                  <a:noFill/>
                </a:ln>
                <a:solidFill>
                  <a:prstClr val="black"/>
                </a:solidFill>
                <a:effectLst/>
                <a:uLnTx/>
                <a:uFillTx/>
                <a:latin typeface="Calibri" panose="020F0502020204030204"/>
                <a:ea typeface="+mn-ea"/>
                <a:cs typeface="+mn-cs"/>
              </a:rPr>
              <a:t>socjalnego na okres od X 2021 r do II 2022 r. </a:t>
            </a:r>
          </a:p>
          <a:p>
            <a:pPr marL="742950" lvl="1" indent="-285750">
              <a:lnSpc>
                <a:spcPct val="150000"/>
              </a:lnSpc>
              <a:buFontTx/>
              <a:buChar char="-"/>
            </a:pPr>
            <a:endParaRPr lang="pl-PL" sz="1400" b="0" dirty="0"/>
          </a:p>
        </p:txBody>
      </p:sp>
      <p:sp>
        <p:nvSpPr>
          <p:cNvPr id="10" name="Symbol zastępczy zawartości 7">
            <a:extLst>
              <a:ext uri="{FF2B5EF4-FFF2-40B4-BE49-F238E27FC236}">
                <a16:creationId xmlns:a16="http://schemas.microsoft.com/office/drawing/2014/main" id="{19487808-9D6F-4961-B833-86F909494DF7}"/>
              </a:ext>
            </a:extLst>
          </p:cNvPr>
          <p:cNvSpPr txBox="1">
            <a:spLocks/>
          </p:cNvSpPr>
          <p:nvPr/>
        </p:nvSpPr>
        <p:spPr>
          <a:xfrm>
            <a:off x="868680" y="1304823"/>
            <a:ext cx="10515599" cy="89591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endParaRPr lang="pl-PL" sz="2000" dirty="0"/>
          </a:p>
        </p:txBody>
      </p:sp>
    </p:spTree>
    <p:extLst>
      <p:ext uri="{BB962C8B-B14F-4D97-AF65-F5344CB8AC3E}">
        <p14:creationId xmlns:p14="http://schemas.microsoft.com/office/powerpoint/2010/main" val="3888553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748748" y="684017"/>
            <a:ext cx="10715743" cy="307366"/>
          </a:xfrm>
        </p:spPr>
        <p:txBody>
          <a:bodyPr>
            <a:normAutofit fontScale="90000"/>
          </a:bodyPr>
          <a:lstStyle/>
          <a:p>
            <a:pPr>
              <a:lnSpc>
                <a:spcPct val="100000"/>
              </a:lnSpc>
            </a:pPr>
            <a:r>
              <a:rPr lang="pl-PL" sz="1800" dirty="0">
                <a:latin typeface="+mn-lt"/>
              </a:rPr>
              <a:t>Problemy różne w sprawach o stypendium socjalne</a:t>
            </a:r>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17</a:t>
            </a:fld>
            <a:endParaRPr lang="pl-PL"/>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748748" y="286604"/>
            <a:ext cx="10406932" cy="30736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
        <p:nvSpPr>
          <p:cNvPr id="11" name="pole tekstowe 10">
            <a:extLst>
              <a:ext uri="{FF2B5EF4-FFF2-40B4-BE49-F238E27FC236}">
                <a16:creationId xmlns:a16="http://schemas.microsoft.com/office/drawing/2014/main" id="{2B6BB888-367C-4618-B019-658B0C8AE9AE}"/>
              </a:ext>
            </a:extLst>
          </p:cNvPr>
          <p:cNvSpPr txBox="1"/>
          <p:nvPr/>
        </p:nvSpPr>
        <p:spPr>
          <a:xfrm>
            <a:off x="670560" y="1634883"/>
            <a:ext cx="10485120" cy="4614020"/>
          </a:xfrm>
          <a:prstGeom prst="rect">
            <a:avLst/>
          </a:prstGeom>
          <a:noFill/>
        </p:spPr>
        <p:txBody>
          <a:bodyPr wrap="square" rtlCol="0">
            <a:spAutoFit/>
          </a:bodyPr>
          <a:lstStyle>
            <a:defPPr>
              <a:defRPr lang="pl-PL"/>
            </a:defPPr>
            <a:lvl1pPr>
              <a:lnSpc>
                <a:spcPct val="150000"/>
              </a:lnSpc>
              <a:spcBef>
                <a:spcPts val="1800"/>
              </a:spcBef>
              <a:defRPr sz="2000" b="1"/>
            </a:lvl1pPr>
          </a:lstStyle>
          <a:p>
            <a:pPr>
              <a:spcBef>
                <a:spcPts val="0"/>
              </a:spcBef>
              <a:spcAft>
                <a:spcPts val="600"/>
              </a:spcAft>
            </a:pPr>
            <a:r>
              <a:rPr lang="pl-PL" sz="1600" dirty="0"/>
              <a:t>wyrok NSA z 13 maja 2026 r. sygn. akt III OSK 2435/23 – </a:t>
            </a:r>
            <a:r>
              <a:rPr lang="pl-PL" sz="1600" b="0" dirty="0"/>
              <a:t>wstrzymanie wypłaty stypendium socjalnego</a:t>
            </a:r>
          </a:p>
          <a:p>
            <a:pPr marL="984250" lvl="1">
              <a:lnSpc>
                <a:spcPct val="150000"/>
              </a:lnSpc>
              <a:spcAft>
                <a:spcPts val="600"/>
              </a:spcAft>
            </a:pPr>
            <a:r>
              <a:rPr lang="pl-PL" sz="1400" dirty="0"/>
              <a:t>1. została wydana decyzja o skreśleniu studenta z listy studentów – decyzja nieprawomocna, </a:t>
            </a:r>
          </a:p>
          <a:p>
            <a:pPr marL="984250" lvl="1">
              <a:lnSpc>
                <a:spcPct val="150000"/>
              </a:lnSpc>
              <a:spcAft>
                <a:spcPts val="600"/>
              </a:spcAft>
            </a:pPr>
            <a:r>
              <a:rPr lang="pl-PL" sz="1400" dirty="0"/>
              <a:t>2. następnie została wydana decyzja o przyznaniu studentowi stypendium socjalnego </a:t>
            </a:r>
          </a:p>
          <a:p>
            <a:pPr marL="742950" lvl="1" indent="-285750">
              <a:lnSpc>
                <a:spcPct val="150000"/>
              </a:lnSpc>
              <a:spcAft>
                <a:spcPts val="600"/>
              </a:spcAft>
              <a:buFontTx/>
              <a:buChar char="-"/>
            </a:pPr>
            <a:r>
              <a:rPr lang="pl-PL" sz="1400" b="0" dirty="0"/>
              <a:t>jest to sytuacja, w której studentowi przysługuje świadczenie, ale nie może być wypłacone do chwili ostatecznego zakończenia postępowania w przedmiocie skreślenia studenta z listy studentów. Jeżeli takie postępowanie prawomocnie skończy się rozstrzygnięciem uchylającym decyzję o skreśleniu studenta z listy studentów, to następuje wypłata całego wstrzymanego do wypłaty świadczenia. Jeżeli jednak decyzja o skreśleniu studenta stanie się prawomocna, to zgodnie z przepisami Regulaminu świadczeń taki student traci prawo do wstrzymanych świadczeń z dniem uprawomocnienia się takiej decyzji.</a:t>
            </a:r>
          </a:p>
          <a:p>
            <a:pPr marL="742950" lvl="1" indent="-285750">
              <a:lnSpc>
                <a:spcPct val="150000"/>
              </a:lnSpc>
              <a:spcAft>
                <a:spcPts val="600"/>
              </a:spcAft>
              <a:buFontTx/>
              <a:buChar char="-"/>
            </a:pPr>
            <a:r>
              <a:rPr lang="pl-PL" sz="1400" b="0" dirty="0"/>
              <a:t>obowiązkiem organu wydającego decyzję w przedmiocie przyznania stypendium socjalnego było zawieszenie jego wypłaty do chwili, aż decyzja o skreśleniu studenta z listy studentów stanie się prawomocna lub zostanie prawomocnie uchylona. Na datę wydania w decyzji przez OKS decyzja o skreśleniu studenta z listy studentów nie stała się prawomocna. Tym samym zasadnie Sąd I instancji stwierdził, że przyznane studentowi stypendium socjalne powinno zostać wstrzymane w zakresie jego wypłaty na podstawie przepisów Regulaminu świadczeń</a:t>
            </a:r>
          </a:p>
        </p:txBody>
      </p:sp>
    </p:spTree>
    <p:extLst>
      <p:ext uri="{BB962C8B-B14F-4D97-AF65-F5344CB8AC3E}">
        <p14:creationId xmlns:p14="http://schemas.microsoft.com/office/powerpoint/2010/main" val="1396011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0EE36A2-C952-492C-BE34-AD4034D74F30}"/>
              </a:ext>
            </a:extLst>
          </p:cNvPr>
          <p:cNvSpPr>
            <a:spLocks noGrp="1"/>
          </p:cNvSpPr>
          <p:nvPr>
            <p:ph type="title"/>
          </p:nvPr>
        </p:nvSpPr>
        <p:spPr>
          <a:xfrm>
            <a:off x="838200" y="365126"/>
            <a:ext cx="10515600" cy="315912"/>
          </a:xfrm>
        </p:spPr>
        <p:txBody>
          <a:bodyPr>
            <a:normAutofit fontScale="90000"/>
          </a:bodyPr>
          <a:lstStyle/>
          <a:p>
            <a:pPr>
              <a:lnSpc>
                <a:spcPct val="150000"/>
              </a:lnSpc>
            </a:pPr>
            <a:r>
              <a:rPr kumimoji="0" lang="pl-PL" sz="1600" b="0" i="0" u="none" strike="noStrike" kern="1200" cap="none" spc="0" normalizeH="0" baseline="0" noProof="0" dirty="0">
                <a:ln>
                  <a:noFill/>
                </a:ln>
                <a:solidFill>
                  <a:prstClr val="black"/>
                </a:solidFill>
                <a:effectLst/>
                <a:uLnTx/>
                <a:uFillTx/>
                <a:latin typeface="Calibri" panose="020F0502020204030204"/>
                <a:ea typeface="+mj-ea"/>
                <a:cs typeface="+mj-cs"/>
              </a:rPr>
              <a:t>Problemy różne w sprawach o stypendium socjalne</a:t>
            </a:r>
            <a:endParaRPr lang="pl-PL" sz="2200" dirty="0">
              <a:latin typeface="+mn-lt"/>
            </a:endParaRPr>
          </a:p>
        </p:txBody>
      </p:sp>
      <p:sp>
        <p:nvSpPr>
          <p:cNvPr id="5" name="Symbol zastępczy zawartości 4">
            <a:extLst>
              <a:ext uri="{FF2B5EF4-FFF2-40B4-BE49-F238E27FC236}">
                <a16:creationId xmlns:a16="http://schemas.microsoft.com/office/drawing/2014/main" id="{427D082F-EA1B-42B7-91E8-0BF60ECE455A}"/>
              </a:ext>
            </a:extLst>
          </p:cNvPr>
          <p:cNvSpPr>
            <a:spLocks noGrp="1"/>
          </p:cNvSpPr>
          <p:nvPr>
            <p:ph sz="half" idx="1"/>
          </p:nvPr>
        </p:nvSpPr>
        <p:spPr>
          <a:xfrm>
            <a:off x="838200" y="1040236"/>
            <a:ext cx="5181600" cy="5136728"/>
          </a:xfrm>
        </p:spPr>
        <p:txBody>
          <a:bodyPr>
            <a:normAutofit fontScale="32500" lnSpcReduction="20000"/>
          </a:bodyPr>
          <a:lstStyle/>
          <a:p>
            <a:pPr marL="0" indent="0" algn="l">
              <a:lnSpc>
                <a:spcPct val="120000"/>
              </a:lnSpc>
              <a:buNone/>
            </a:pPr>
            <a:r>
              <a:rPr lang="pl-PL" sz="3500" b="1" i="0" dirty="0">
                <a:solidFill>
                  <a:srgbClr val="333333"/>
                </a:solidFill>
                <a:effectLst/>
              </a:rPr>
              <a:t>Art.  154. P.p.s.a.</a:t>
            </a:r>
          </a:p>
          <a:p>
            <a:pPr marL="0" indent="0" algn="l">
              <a:lnSpc>
                <a:spcPct val="120000"/>
              </a:lnSpc>
              <a:buNone/>
            </a:pPr>
            <a:r>
              <a:rPr lang="pl-PL" sz="3400" b="1" i="0" dirty="0">
                <a:solidFill>
                  <a:srgbClr val="333333"/>
                </a:solidFill>
                <a:effectLst/>
              </a:rPr>
              <a:t>§</a:t>
            </a:r>
            <a:r>
              <a:rPr lang="pl-PL" sz="3400" b="1" i="0" dirty="0">
                <a:effectLst/>
              </a:rPr>
              <a:t>  1. </a:t>
            </a:r>
            <a:r>
              <a:rPr lang="pl-PL" sz="3400" b="0" i="0" dirty="0">
                <a:effectLst/>
              </a:rPr>
              <a:t>W razie niewykonania wyroku uwzględniającego skargę na bezczynność lub przewlekłe prowadzenie postępowania strona, po uprzednim pisemnym wezwaniu właściwego organu do wykonania wyroku lub załatwienia sprawy, może wnieść skargę w tym przedmiocie, żądając wymierzenia temu organowi grzywny.</a:t>
            </a:r>
          </a:p>
          <a:p>
            <a:pPr marL="0" indent="0" algn="l">
              <a:lnSpc>
                <a:spcPct val="120000"/>
              </a:lnSpc>
              <a:buNone/>
            </a:pPr>
            <a:r>
              <a:rPr lang="pl-PL" sz="3400" b="1" i="0" dirty="0">
                <a:effectLst/>
              </a:rPr>
              <a:t>§  2. </a:t>
            </a:r>
            <a:r>
              <a:rPr lang="pl-PL" sz="3400" b="0" i="0" dirty="0">
                <a:effectLst/>
              </a:rPr>
              <a:t>Sąd, w przypadku, o którym mowa w </a:t>
            </a:r>
            <a:r>
              <a:rPr lang="pl-PL" sz="3400" b="0" i="0" u="none" strike="noStrike" dirty="0">
                <a:effectLst/>
              </a:rPr>
              <a:t>§ 1</a:t>
            </a:r>
            <a:r>
              <a:rPr lang="pl-PL" sz="3400" b="0" i="0" dirty="0">
                <a:effectLst/>
              </a:rPr>
              <a:t>, może ponadto orzec o istnieniu lub nieistnieniu uprawnienia lub obowiązku, jeżeli pozwala na to charakter sprawy oraz niebudzące uzasadnionych wątpliwości okoliczności jej stanu faktycznego i prawnego. Jednocześnie sąd stwierdza, czy bezczynność organu lub przewlekłe prowadzenie postępowania przez organ miały miejsce z rażącym naruszeniem prawa.</a:t>
            </a:r>
          </a:p>
          <a:p>
            <a:pPr marL="0" indent="0" algn="l">
              <a:lnSpc>
                <a:spcPct val="120000"/>
              </a:lnSpc>
              <a:buNone/>
            </a:pPr>
            <a:r>
              <a:rPr lang="pl-PL" sz="3400" b="1" i="0" dirty="0">
                <a:effectLst/>
              </a:rPr>
              <a:t>§  3. </a:t>
            </a:r>
            <a:r>
              <a:rPr lang="pl-PL" sz="3400" b="0" i="0" dirty="0">
                <a:effectLst/>
              </a:rPr>
              <a:t>Wykonanie wyroku lub załatwienie sprawy po wniesieniu skargi, o której mowa w </a:t>
            </a:r>
            <a:r>
              <a:rPr lang="pl-PL" sz="3400" b="0" i="0" u="none" strike="noStrike" dirty="0">
                <a:effectLst/>
              </a:rPr>
              <a:t>§ 1</a:t>
            </a:r>
            <a:r>
              <a:rPr lang="pl-PL" sz="3400" b="0" i="0" dirty="0">
                <a:effectLst/>
              </a:rPr>
              <a:t>, nie stanowi podstawy do umorzenia postępowania lub oddalenia skargi.</a:t>
            </a:r>
          </a:p>
          <a:p>
            <a:pPr marL="0" indent="0" algn="l">
              <a:lnSpc>
                <a:spcPct val="120000"/>
              </a:lnSpc>
              <a:buNone/>
            </a:pPr>
            <a:r>
              <a:rPr lang="pl-PL" sz="3400" b="1" i="0" dirty="0">
                <a:effectLst/>
              </a:rPr>
              <a:t>§  4. </a:t>
            </a:r>
            <a:r>
              <a:rPr lang="pl-PL" sz="3400" b="0" i="0" dirty="0">
                <a:effectLst/>
              </a:rPr>
              <a:t>Osobie, która poniosła szkodę wskutek niewykonania orzeczenia sądu, służy roszczenie o odszkodowanie na zasadach określonych w </a:t>
            </a:r>
            <a:r>
              <a:rPr lang="pl-PL" sz="3400" b="0" i="0" u="none" strike="noStrike" dirty="0">
                <a:effectLst/>
              </a:rPr>
              <a:t>Kodeksie cywilnym</a:t>
            </a:r>
            <a:r>
              <a:rPr lang="pl-PL" sz="3400" b="0" i="0" dirty="0">
                <a:effectLst/>
              </a:rPr>
              <a:t>.</a:t>
            </a:r>
          </a:p>
          <a:p>
            <a:pPr marL="0" indent="0" algn="l">
              <a:lnSpc>
                <a:spcPct val="120000"/>
              </a:lnSpc>
              <a:buNone/>
            </a:pPr>
            <a:r>
              <a:rPr lang="pl-PL" sz="3400" b="1" i="0" dirty="0">
                <a:effectLst/>
              </a:rPr>
              <a:t>§  5. </a:t>
            </a:r>
            <a:r>
              <a:rPr lang="pl-PL" sz="3400" b="0" i="0" dirty="0">
                <a:effectLst/>
              </a:rPr>
              <a:t>Odszkodowanie, o którym mowa w </a:t>
            </a:r>
            <a:r>
              <a:rPr lang="pl-PL" sz="3400" b="0" i="0" u="none" strike="noStrike" dirty="0">
                <a:effectLst/>
              </a:rPr>
              <a:t>§ 4</a:t>
            </a:r>
            <a:r>
              <a:rPr lang="pl-PL" sz="3400" b="0" i="0" dirty="0">
                <a:effectLst/>
              </a:rPr>
              <a:t>, przysługuje od organu, który nie wykonał orzeczenia sądu. Jeżeli organ w terminie trzech miesięcy od dnia złożenia wniosku o odszkodowanie nie wypłacił odszkodowania, uprawniony podmiot może wnieść powództwo do sądu powszechnego.</a:t>
            </a:r>
          </a:p>
          <a:p>
            <a:pPr marL="0" indent="0" algn="l">
              <a:lnSpc>
                <a:spcPct val="120000"/>
              </a:lnSpc>
              <a:buNone/>
            </a:pPr>
            <a:r>
              <a:rPr lang="pl-PL" sz="3400" b="1" i="0" dirty="0">
                <a:effectLst/>
              </a:rPr>
              <a:t>§  6. </a:t>
            </a:r>
            <a:r>
              <a:rPr lang="pl-PL" sz="3400" b="0" i="0" dirty="0">
                <a:effectLst/>
              </a:rPr>
              <a:t>Grzywnę, o której mowa w </a:t>
            </a:r>
            <a:r>
              <a:rPr lang="pl-PL" sz="3400" b="0" i="0" u="none" strike="noStrike" dirty="0">
                <a:effectLst/>
              </a:rPr>
              <a:t>§ 1</a:t>
            </a:r>
            <a:r>
              <a:rPr lang="pl-PL" sz="3400" b="0" i="0" dirty="0">
                <a:effectLst/>
              </a:rPr>
              <a:t>, wymierza się do wysokości dziesięciokrotnego przeciętnego wynagrodzenia miesięcznego w gospodarce narodowej w roku poprzednim, ogłaszanego przez Prezesa Głównego Urzędu Statystycznego na podstawie odrębnych przepisów.</a:t>
            </a:r>
          </a:p>
          <a:p>
            <a:pPr marL="0" indent="0" algn="l">
              <a:lnSpc>
                <a:spcPct val="120000"/>
              </a:lnSpc>
              <a:buNone/>
            </a:pPr>
            <a:r>
              <a:rPr lang="pl-PL" sz="3400" b="1" i="0" dirty="0">
                <a:effectLst/>
              </a:rPr>
              <a:t>§  7. </a:t>
            </a:r>
            <a:r>
              <a:rPr lang="pl-PL" sz="3400" b="0" i="0" dirty="0">
                <a:effectLst/>
              </a:rPr>
              <a:t>Uwzględniając skargę sąd może przyznać od organu na rzecz skarżącego sumę pieniężną do wysokości połowy kwoty określonej w </a:t>
            </a:r>
            <a:r>
              <a:rPr lang="pl-PL" sz="3400" b="0" i="0" u="none" strike="noStrike" dirty="0">
                <a:effectLst/>
              </a:rPr>
              <a:t>art. 154 § 6</a:t>
            </a:r>
            <a:r>
              <a:rPr lang="pl-PL" sz="3400" b="0" i="0" dirty="0">
                <a:effectLst/>
              </a:rPr>
              <a:t>.</a:t>
            </a:r>
          </a:p>
          <a:p>
            <a:endParaRPr lang="pl-PL" dirty="0"/>
          </a:p>
        </p:txBody>
      </p:sp>
      <p:sp>
        <p:nvSpPr>
          <p:cNvPr id="7" name="Symbol zastępczy zawartości 6">
            <a:extLst>
              <a:ext uri="{FF2B5EF4-FFF2-40B4-BE49-F238E27FC236}">
                <a16:creationId xmlns:a16="http://schemas.microsoft.com/office/drawing/2014/main" id="{5F33CF18-9275-440C-B454-F9B67D2DB296}"/>
              </a:ext>
            </a:extLst>
          </p:cNvPr>
          <p:cNvSpPr>
            <a:spLocks noGrp="1"/>
          </p:cNvSpPr>
          <p:nvPr>
            <p:ph sz="half" idx="2"/>
          </p:nvPr>
        </p:nvSpPr>
        <p:spPr>
          <a:xfrm>
            <a:off x="6172200" y="1040235"/>
            <a:ext cx="5181600" cy="5136728"/>
          </a:xfrm>
        </p:spPr>
        <p:txBody>
          <a:bodyPr>
            <a:normAutofit fontScale="32500" lnSpcReduction="20000"/>
          </a:bodyPr>
          <a:lstStyle/>
          <a:p>
            <a:pPr>
              <a:lnSpc>
                <a:spcPct val="170000"/>
              </a:lnSpc>
            </a:pPr>
            <a:r>
              <a:rPr lang="pl-PL" sz="4000" b="1" dirty="0"/>
              <a:t>wyrok WSA w Krakowie z 18 marca 2026 r. sygn. akt III SA/Kr 290/25 </a:t>
            </a:r>
            <a:r>
              <a:rPr lang="pl-PL" sz="4000" dirty="0"/>
              <a:t>– niewykonanie wyroku i grzywna dla organu </a:t>
            </a:r>
          </a:p>
          <a:p>
            <a:pPr>
              <a:lnSpc>
                <a:spcPct val="170000"/>
              </a:lnSpc>
            </a:pPr>
            <a:r>
              <a:rPr lang="pl-PL" sz="3400" b="0" i="0" dirty="0">
                <a:solidFill>
                  <a:srgbClr val="000000"/>
                </a:solidFill>
                <a:effectLst/>
              </a:rPr>
              <a:t>zawiera dwie przesłanki, które muszą być spełnione łącznie, aby sąd administracyjny mógł organowi administracji publicznej wymierzyć grzywnę:</a:t>
            </a:r>
          </a:p>
          <a:p>
            <a:pPr lvl="1">
              <a:lnSpc>
                <a:spcPct val="170000"/>
              </a:lnSpc>
            </a:pPr>
            <a:r>
              <a:rPr lang="pl-PL" sz="3400" b="0" i="0" dirty="0">
                <a:solidFill>
                  <a:srgbClr val="000000"/>
                </a:solidFill>
                <a:effectLst/>
              </a:rPr>
              <a:t> organ musi pozostawać w bezczynności po wyroku uwzględniającym skargę na podstawie art. 149 P.p.s.a. i zobowiązującym organ do wydania w określonym terminie stosownego aktu lub dokonania czynności.</a:t>
            </a:r>
          </a:p>
          <a:p>
            <a:pPr lvl="1">
              <a:lnSpc>
                <a:spcPct val="170000"/>
              </a:lnSpc>
            </a:pPr>
            <a:r>
              <a:rPr lang="pl-PL" sz="3400" b="0" i="0" dirty="0">
                <a:solidFill>
                  <a:srgbClr val="000000"/>
                </a:solidFill>
                <a:effectLst/>
              </a:rPr>
              <a:t>strona przed wniesieniem skargi musi wystąpić do właściwego organu z pisemnym wezwaniem do wykonania wyroku.</a:t>
            </a:r>
            <a:endParaRPr lang="pl-PL" sz="3400" dirty="0"/>
          </a:p>
          <a:p>
            <a:pPr>
              <a:lnSpc>
                <a:spcPct val="170000"/>
              </a:lnSpc>
            </a:pPr>
            <a:r>
              <a:rPr lang="pl-PL" sz="3400" b="0" i="0" dirty="0">
                <a:solidFill>
                  <a:srgbClr val="000000"/>
                </a:solidFill>
                <a:effectLst/>
              </a:rPr>
              <a:t>wzywanie natomiast skarżącego do przedłożenia tych samych wniosków, których złożenie organ wcześniej przyznawał, ale zawierających potwierdzenie ich nadania lub przedłożenia organowi, było całkowicie niezasadne. Brak dysponowania przez organ potwierdzeniem przyjęcia wniosków czy kopertą, w której zostały nadane, w żadnej mierze nie uniemożliwiał ich rozpoznania. Jeżeli natomiast na dzień składania odpowiedzi na skargę, organ zagubił wnioski skarżącego, winien był przeprowadzić postępowanie w celu odtworzenia akt administracyjnych, co powinno mieć miejsce zgodnie z procedurą określoną w dziale IX </a:t>
            </a:r>
            <a:r>
              <a:rPr lang="pl-PL" sz="3400" b="0" i="0" dirty="0" err="1">
                <a:solidFill>
                  <a:srgbClr val="000000"/>
                </a:solidFill>
                <a:effectLst/>
              </a:rPr>
              <a:t>P.p.</a:t>
            </a:r>
            <a:r>
              <a:rPr lang="pl-PL" sz="3400" b="0" i="0" err="1">
                <a:solidFill>
                  <a:srgbClr val="000000"/>
                </a:solidFill>
                <a:effectLst/>
              </a:rPr>
              <a:t>s</a:t>
            </a:r>
            <a:r>
              <a:rPr lang="pl-PL" sz="3400" b="0" i="0">
                <a:solidFill>
                  <a:srgbClr val="000000"/>
                </a:solidFill>
                <a:effectLst/>
              </a:rPr>
              <a:t>.a.</a:t>
            </a:r>
            <a:endParaRPr lang="pl-PL" sz="4000" b="1" dirty="0"/>
          </a:p>
          <a:p>
            <a:endParaRPr lang="pl-PL" dirty="0"/>
          </a:p>
        </p:txBody>
      </p:sp>
      <p:sp>
        <p:nvSpPr>
          <p:cNvPr id="4" name="Symbol zastępczy numeru slajdu 3">
            <a:extLst>
              <a:ext uri="{FF2B5EF4-FFF2-40B4-BE49-F238E27FC236}">
                <a16:creationId xmlns:a16="http://schemas.microsoft.com/office/drawing/2014/main" id="{DE8C666B-99F9-475A-804C-747C9AAFFFE6}"/>
              </a:ext>
            </a:extLst>
          </p:cNvPr>
          <p:cNvSpPr>
            <a:spLocks noGrp="1"/>
          </p:cNvSpPr>
          <p:nvPr>
            <p:ph type="sldNum" sz="quarter" idx="12"/>
          </p:nvPr>
        </p:nvSpPr>
        <p:spPr/>
        <p:txBody>
          <a:bodyPr/>
          <a:lstStyle/>
          <a:p>
            <a:fld id="{715BACC8-EFC8-477F-AC20-4351AEA1AC2C}" type="slidenum">
              <a:rPr lang="pl-PL" smtClean="0"/>
              <a:t>18</a:t>
            </a:fld>
            <a:endParaRPr lang="pl-PL"/>
          </a:p>
        </p:txBody>
      </p:sp>
      <p:sp>
        <p:nvSpPr>
          <p:cNvPr id="9" name="Tytuł 1">
            <a:extLst>
              <a:ext uri="{FF2B5EF4-FFF2-40B4-BE49-F238E27FC236}">
                <a16:creationId xmlns:a16="http://schemas.microsoft.com/office/drawing/2014/main" id="{83939FAE-A3DB-408A-BF6D-138DCEB5A76B}"/>
              </a:ext>
            </a:extLst>
          </p:cNvPr>
          <p:cNvSpPr txBox="1">
            <a:spLocks/>
          </p:cNvSpPr>
          <p:nvPr/>
        </p:nvSpPr>
        <p:spPr>
          <a:xfrm>
            <a:off x="778042" y="286604"/>
            <a:ext cx="10377638" cy="3944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pl-PL" sz="1400" dirty="0"/>
          </a:p>
        </p:txBody>
      </p:sp>
      <p:sp>
        <p:nvSpPr>
          <p:cNvPr id="11" name="pole tekstowe 10">
            <a:extLst>
              <a:ext uri="{FF2B5EF4-FFF2-40B4-BE49-F238E27FC236}">
                <a16:creationId xmlns:a16="http://schemas.microsoft.com/office/drawing/2014/main" id="{2B6BB888-367C-4618-B019-658B0C8AE9AE}"/>
              </a:ext>
            </a:extLst>
          </p:cNvPr>
          <p:cNvSpPr txBox="1"/>
          <p:nvPr/>
        </p:nvSpPr>
        <p:spPr>
          <a:xfrm>
            <a:off x="789394" y="2205531"/>
            <a:ext cx="10765612" cy="506292"/>
          </a:xfrm>
          <a:prstGeom prst="rect">
            <a:avLst/>
          </a:prstGeom>
          <a:noFill/>
        </p:spPr>
        <p:txBody>
          <a:bodyPr wrap="square" rtlCol="0">
            <a:spAutoFit/>
          </a:bodyPr>
          <a:lstStyle>
            <a:defPPr>
              <a:defRPr lang="pl-PL"/>
            </a:defPPr>
            <a:lvl1pPr>
              <a:lnSpc>
                <a:spcPct val="114000"/>
              </a:lnSpc>
              <a:spcBef>
                <a:spcPts val="1800"/>
              </a:spcBef>
              <a:defRPr sz="2000" b="1"/>
            </a:lvl1pPr>
          </a:lstStyle>
          <a:p>
            <a:pPr>
              <a:lnSpc>
                <a:spcPct val="150000"/>
              </a:lnSpc>
              <a:spcBef>
                <a:spcPts val="0"/>
              </a:spcBef>
            </a:pPr>
            <a:endParaRPr lang="pl-PL" b="0" dirty="0"/>
          </a:p>
        </p:txBody>
      </p:sp>
    </p:spTree>
    <p:extLst>
      <p:ext uri="{BB962C8B-B14F-4D97-AF65-F5344CB8AC3E}">
        <p14:creationId xmlns:p14="http://schemas.microsoft.com/office/powerpoint/2010/main" val="681754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6AC753-8950-44B4-99BF-D594DBB715EE}"/>
              </a:ext>
            </a:extLst>
          </p:cNvPr>
          <p:cNvSpPr>
            <a:spLocks noGrp="1"/>
          </p:cNvSpPr>
          <p:nvPr>
            <p:ph type="title"/>
          </p:nvPr>
        </p:nvSpPr>
        <p:spPr>
          <a:xfrm>
            <a:off x="838200" y="365126"/>
            <a:ext cx="10515600" cy="347995"/>
          </a:xfrm>
        </p:spPr>
        <p:txBody>
          <a:bodyPr anchor="t">
            <a:normAutofit/>
          </a:bodyPr>
          <a:lstStyle/>
          <a:p>
            <a:r>
              <a:rPr lang="pl-PL" sz="1400" dirty="0"/>
              <a:t>Przegląd orzecznictwa w sprawach dotyczących stypendium socjalnego i zapomogi</a:t>
            </a:r>
          </a:p>
        </p:txBody>
      </p:sp>
      <p:sp>
        <p:nvSpPr>
          <p:cNvPr id="3" name="Symbol zastępczy zawartości 2">
            <a:extLst>
              <a:ext uri="{FF2B5EF4-FFF2-40B4-BE49-F238E27FC236}">
                <a16:creationId xmlns:a16="http://schemas.microsoft.com/office/drawing/2014/main" id="{40028E5D-7B81-4DE9-9049-0FE783374F8D}"/>
              </a:ext>
            </a:extLst>
          </p:cNvPr>
          <p:cNvSpPr>
            <a:spLocks noGrp="1"/>
          </p:cNvSpPr>
          <p:nvPr>
            <p:ph idx="1"/>
          </p:nvPr>
        </p:nvSpPr>
        <p:spPr>
          <a:xfrm>
            <a:off x="838200" y="1307432"/>
            <a:ext cx="10515600" cy="4837447"/>
          </a:xfrm>
        </p:spPr>
        <p:txBody>
          <a:bodyPr>
            <a:normAutofit/>
          </a:bodyPr>
          <a:lstStyle/>
          <a:p>
            <a:pPr marL="0" indent="0">
              <a:lnSpc>
                <a:spcPct val="100000"/>
              </a:lnSpc>
              <a:buNone/>
            </a:pPr>
            <a:r>
              <a:rPr lang="pl-PL" sz="2000" b="1" dirty="0"/>
              <a:t>art.  286</a:t>
            </a:r>
            <a:r>
              <a:rPr lang="pl-PL" sz="2000" dirty="0"/>
              <a:t> </a:t>
            </a:r>
            <a:r>
              <a:rPr lang="pl-PL" sz="2000" b="1" dirty="0"/>
              <a:t>ustawy - Prawo o postępowaniu przed sądami administracyjnymi</a:t>
            </a:r>
          </a:p>
          <a:p>
            <a:pPr marL="0" indent="0">
              <a:lnSpc>
                <a:spcPct val="100000"/>
              </a:lnSpc>
              <a:buNone/>
            </a:pPr>
            <a:r>
              <a:rPr lang="pl-PL" sz="2000" dirty="0"/>
              <a:t>§  1.  Po uprawomocnieniu się orzeczenia sądu pierwszej instancji kończącego postępowanie akta administracyjne sprawy zwraca się organowi administracji publicznej, załączając odpis orzeczenia ze stwierdzeniem jego prawomocności. Zarządzenie o zwrocie akt może wydać referendarz sądowy.</a:t>
            </a:r>
          </a:p>
          <a:p>
            <a:pPr marL="0" indent="0">
              <a:lnSpc>
                <a:spcPct val="100000"/>
              </a:lnSpc>
              <a:buNone/>
            </a:pPr>
            <a:r>
              <a:rPr lang="pl-PL" sz="2000" dirty="0"/>
              <a:t>§  1a. Przepisu § 1 nie stosuje się, jeżeli akta administracyjne sprawy są prowadzone w postaci elektronicznej. Organowi administracji publicznej doręcza się odpis orzeczenia ze stwierdzeniem jego prawomocności.</a:t>
            </a:r>
          </a:p>
          <a:p>
            <a:pPr marL="0" indent="0">
              <a:lnSpc>
                <a:spcPct val="100000"/>
              </a:lnSpc>
              <a:buNone/>
            </a:pPr>
            <a:r>
              <a:rPr lang="pl-PL" sz="2000" dirty="0"/>
              <a:t>§  2. Termin do załatwienia sprawy przez organ administracji określony w przepisach prawa lub wyznaczony przez sąd liczy się od dnia doręczenia organowi akt albo, w przypadku, o którym mowa w § 1a, odpisu orzeczenia.</a:t>
            </a:r>
          </a:p>
        </p:txBody>
      </p:sp>
      <p:sp>
        <p:nvSpPr>
          <p:cNvPr id="4" name="Symbol zastępczy numeru slajdu 3">
            <a:extLst>
              <a:ext uri="{FF2B5EF4-FFF2-40B4-BE49-F238E27FC236}">
                <a16:creationId xmlns:a16="http://schemas.microsoft.com/office/drawing/2014/main" id="{3FDB5B37-0DB2-492A-B0E5-4EF4373C86DA}"/>
              </a:ext>
            </a:extLst>
          </p:cNvPr>
          <p:cNvSpPr>
            <a:spLocks noGrp="1"/>
          </p:cNvSpPr>
          <p:nvPr>
            <p:ph type="sldNum" sz="quarter" idx="12"/>
          </p:nvPr>
        </p:nvSpPr>
        <p:spPr/>
        <p:txBody>
          <a:bodyPr/>
          <a:lstStyle/>
          <a:p>
            <a:fld id="{715BACC8-EFC8-477F-AC20-4351AEA1AC2C}" type="slidenum">
              <a:rPr lang="pl-PL" smtClean="0"/>
              <a:t>19</a:t>
            </a:fld>
            <a:endParaRPr lang="pl-PL"/>
          </a:p>
        </p:txBody>
      </p:sp>
    </p:spTree>
    <p:extLst>
      <p:ext uri="{BB962C8B-B14F-4D97-AF65-F5344CB8AC3E}">
        <p14:creationId xmlns:p14="http://schemas.microsoft.com/office/powerpoint/2010/main" val="154850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38B737-AC26-49CF-8064-1DE896051160}"/>
              </a:ext>
            </a:extLst>
          </p:cNvPr>
          <p:cNvSpPr>
            <a:spLocks noGrp="1"/>
          </p:cNvSpPr>
          <p:nvPr>
            <p:ph type="title"/>
          </p:nvPr>
        </p:nvSpPr>
        <p:spPr>
          <a:xfrm>
            <a:off x="553453" y="286604"/>
            <a:ext cx="10602227" cy="307366"/>
          </a:xfrm>
        </p:spPr>
        <p:txBody>
          <a:bodyPr>
            <a:noAutofit/>
          </a:bodyPr>
          <a:lstStyle/>
          <a:p>
            <a:r>
              <a:rPr lang="pl-PL" sz="1400" dirty="0"/>
              <a:t>XIII Ogólnopolska Konferencja Naukowo-Szkoleniowa pt. Pomoc materialna dla studentów i doktorantów </a:t>
            </a:r>
          </a:p>
        </p:txBody>
      </p:sp>
      <p:sp>
        <p:nvSpPr>
          <p:cNvPr id="3" name="Symbol zastępczy zawartości 2">
            <a:extLst>
              <a:ext uri="{FF2B5EF4-FFF2-40B4-BE49-F238E27FC236}">
                <a16:creationId xmlns:a16="http://schemas.microsoft.com/office/drawing/2014/main" id="{7EB55AA4-F626-4A95-B432-238A23C4DFBB}"/>
              </a:ext>
            </a:extLst>
          </p:cNvPr>
          <p:cNvSpPr>
            <a:spLocks noGrp="1"/>
          </p:cNvSpPr>
          <p:nvPr>
            <p:ph idx="1"/>
          </p:nvPr>
        </p:nvSpPr>
        <p:spPr>
          <a:xfrm>
            <a:off x="467139" y="787274"/>
            <a:ext cx="11519451" cy="5569076"/>
          </a:xfrm>
          <a:noFill/>
        </p:spPr>
        <p:txBody>
          <a:bodyPr>
            <a:noAutofit/>
          </a:bodyPr>
          <a:lstStyle/>
          <a:p>
            <a:pPr marL="0" indent="0">
              <a:lnSpc>
                <a:spcPct val="150000"/>
              </a:lnSpc>
              <a:buNone/>
            </a:pPr>
            <a:r>
              <a:rPr lang="pl-PL" sz="1600" dirty="0">
                <a:latin typeface="Arial" panose="020B0604020202020204" pitchFamily="34" charset="0"/>
                <a:cs typeface="Arial" panose="020B0604020202020204" pitchFamily="34" charset="0"/>
              </a:rPr>
              <a:t>Wykaz skrótów:</a:t>
            </a:r>
          </a:p>
          <a:p>
            <a:pPr>
              <a:lnSpc>
                <a:spcPct val="150000"/>
              </a:lnSpc>
            </a:pPr>
            <a:r>
              <a:rPr lang="pl-PL" sz="1600" dirty="0">
                <a:latin typeface="Arial" panose="020B0604020202020204" pitchFamily="34" charset="0"/>
                <a:cs typeface="Arial" panose="020B0604020202020204" pitchFamily="34" charset="0"/>
              </a:rPr>
              <a:t>PSWN	ustawa z dnia 20 lipca 2018 r. Prawo o szkolnictwie wyższym i nauce (Dz. U. z 2024 r. poz. 1571 ze zm.)</a:t>
            </a:r>
          </a:p>
          <a:p>
            <a:pPr>
              <a:lnSpc>
                <a:spcPct val="150000"/>
              </a:lnSpc>
            </a:pPr>
            <a:r>
              <a:rPr lang="pl-PL" sz="1600" dirty="0">
                <a:latin typeface="Arial" panose="020B0604020202020204" pitchFamily="34" charset="0"/>
                <a:cs typeface="Arial" panose="020B0604020202020204" pitchFamily="34" charset="0"/>
              </a:rPr>
              <a:t>K.p.a.	ustawa z dnia 14 czerwca 1960 r. Kodeks postępowania administracyjnego (Dz. U. z 2024 r. poz. 572)</a:t>
            </a:r>
          </a:p>
          <a:p>
            <a:pPr>
              <a:lnSpc>
                <a:spcPct val="150000"/>
              </a:lnSpc>
            </a:pPr>
            <a:r>
              <a:rPr lang="pl-PL" sz="1600" dirty="0" err="1">
                <a:latin typeface="Arial" panose="020B0604020202020204" pitchFamily="34" charset="0"/>
                <a:cs typeface="Arial" panose="020B0604020202020204" pitchFamily="34" charset="0"/>
              </a:rPr>
              <a:t>u.ś.r</a:t>
            </a:r>
            <a:r>
              <a:rPr lang="pl-PL" sz="1600" dirty="0">
                <a:latin typeface="Arial" panose="020B0604020202020204" pitchFamily="34" charset="0"/>
                <a:cs typeface="Arial" panose="020B0604020202020204" pitchFamily="34" charset="0"/>
              </a:rPr>
              <a:t>.	ustawa z dnia 28 listopada 2003 r. o świadczeniach rodzinnych (Dz. U. z 2025 r. poz. 1218 ze zm.)</a:t>
            </a:r>
          </a:p>
          <a:p>
            <a:pPr>
              <a:lnSpc>
                <a:spcPct val="150000"/>
              </a:lnSpc>
            </a:pPr>
            <a:r>
              <a:rPr lang="pl-PL" sz="1600" dirty="0" err="1">
                <a:latin typeface="Arial" panose="020B0604020202020204" pitchFamily="34" charset="0"/>
                <a:cs typeface="Arial" panose="020B0604020202020204" pitchFamily="34" charset="0"/>
              </a:rPr>
              <a:t>u.p.s</a:t>
            </a:r>
            <a:r>
              <a:rPr lang="pl-PL" sz="1600" dirty="0">
                <a:latin typeface="Arial" panose="020B0604020202020204" pitchFamily="34" charset="0"/>
                <a:cs typeface="Arial" panose="020B0604020202020204" pitchFamily="34" charset="0"/>
              </a:rPr>
              <a:t>.	ustawa z dnia 12 marca 2004 r. o pomocy społecznej (Dz. U. z 2026 r. poz. 639)</a:t>
            </a:r>
          </a:p>
          <a:p>
            <a:pPr>
              <a:lnSpc>
                <a:spcPct val="150000"/>
              </a:lnSpc>
              <a:spcAft>
                <a:spcPts val="600"/>
              </a:spcAft>
            </a:pPr>
            <a:r>
              <a:rPr lang="pl-PL" sz="1600" dirty="0" err="1">
                <a:latin typeface="Arial" panose="020B0604020202020204" pitchFamily="34" charset="0"/>
                <a:cs typeface="Arial" panose="020B0604020202020204" pitchFamily="34" charset="0"/>
              </a:rPr>
              <a:t>o.p.s</a:t>
            </a:r>
            <a:r>
              <a:rPr lang="pl-PL" sz="1600" dirty="0">
                <a:latin typeface="Arial" panose="020B0604020202020204" pitchFamily="34" charset="0"/>
                <a:cs typeface="Arial" panose="020B0604020202020204" pitchFamily="34" charset="0"/>
              </a:rPr>
              <a:t>.	ośrodek pomocy społecznej, centrum usług społecznych działające na podstawie przepisów ustawy z dnia 19 lipca 2019 r. o realizowaniu usług społecznych przez centrum usług społecznych (Dz. U. poz. 1818 ze zm.) </a:t>
            </a:r>
          </a:p>
          <a:p>
            <a:pPr marL="0" lvl="2" indent="0">
              <a:lnSpc>
                <a:spcPct val="150000"/>
              </a:lnSpc>
              <a:spcAft>
                <a:spcPts val="600"/>
              </a:spcAft>
              <a:buNone/>
            </a:pPr>
            <a:r>
              <a:rPr lang="pl-PL" sz="1600" dirty="0">
                <a:latin typeface="Arial" panose="020B0604020202020204" pitchFamily="34" charset="0"/>
                <a:cs typeface="Arial" panose="020B0604020202020204" pitchFamily="34" charset="0"/>
              </a:rPr>
              <a:t>orzeczenia sądów administracyjnych - dostępne w internetowej Centralnej Bazie Orzeczeń Sądów Administracyjnych - http://orzeczenia.nsa.gov.pl.</a:t>
            </a:r>
          </a:p>
          <a:p>
            <a:pPr marL="0" lvl="2" indent="0">
              <a:lnSpc>
                <a:spcPct val="150000"/>
              </a:lnSpc>
              <a:buNone/>
            </a:pPr>
            <a:r>
              <a:rPr lang="pl-PL" sz="1600" dirty="0">
                <a:latin typeface="Arial" panose="020B0604020202020204" pitchFamily="34" charset="0"/>
                <a:cs typeface="Arial" panose="020B0604020202020204" pitchFamily="34" charset="0"/>
              </a:rPr>
              <a:t>Naczelny Sąd Administracyjny Izba </a:t>
            </a:r>
            <a:r>
              <a:rPr lang="pl-PL" sz="1600" dirty="0" err="1">
                <a:latin typeface="Arial" panose="020B0604020202020204" pitchFamily="34" charset="0"/>
                <a:cs typeface="Arial" panose="020B0604020202020204" pitchFamily="34" charset="0"/>
              </a:rPr>
              <a:t>Ogólnoadministracyjna</a:t>
            </a:r>
            <a:r>
              <a:rPr lang="pl-PL" sz="1600" dirty="0">
                <a:latin typeface="Arial" panose="020B0604020202020204" pitchFamily="34" charset="0"/>
                <a:cs typeface="Arial" panose="020B0604020202020204" pitchFamily="34" charset="0"/>
              </a:rPr>
              <a:t> Wydział III; symbol 6143 sprawy kandydatów na studia </a:t>
            </a:r>
          </a:p>
          <a:p>
            <a:pPr marL="0" lvl="2" indent="0">
              <a:lnSpc>
                <a:spcPct val="150000"/>
              </a:lnSpc>
              <a:buNone/>
            </a:pPr>
            <a:r>
              <a:rPr lang="pl-PL" sz="1600" dirty="0">
                <a:latin typeface="Arial" panose="020B0604020202020204" pitchFamily="34" charset="0"/>
                <a:cs typeface="Arial" panose="020B0604020202020204" pitchFamily="34" charset="0"/>
              </a:rPr>
              <a:t>i studentów</a:t>
            </a:r>
          </a:p>
          <a:p>
            <a:pPr marL="87313" lvl="2" indent="0">
              <a:lnSpc>
                <a:spcPct val="150000"/>
              </a:lnSpc>
              <a:buNone/>
            </a:pPr>
            <a:endParaRPr lang="pl-PL" sz="1600" i="1" dirty="0">
              <a:latin typeface="Arial" panose="020B0604020202020204" pitchFamily="34" charset="0"/>
              <a:cs typeface="Arial" panose="020B0604020202020204" pitchFamily="34" charset="0"/>
            </a:endParaRPr>
          </a:p>
          <a:p>
            <a:endParaRPr lang="pl-PL" sz="1600" dirty="0"/>
          </a:p>
        </p:txBody>
      </p:sp>
      <p:sp>
        <p:nvSpPr>
          <p:cNvPr id="4" name="Symbol zastępczy numeru slajdu 3">
            <a:extLst>
              <a:ext uri="{FF2B5EF4-FFF2-40B4-BE49-F238E27FC236}">
                <a16:creationId xmlns:a16="http://schemas.microsoft.com/office/drawing/2014/main" id="{87841D75-B2D6-4A77-BD79-A8F3480E4AEE}"/>
              </a:ext>
            </a:extLst>
          </p:cNvPr>
          <p:cNvSpPr>
            <a:spLocks noGrp="1"/>
          </p:cNvSpPr>
          <p:nvPr>
            <p:ph type="sldNum" sz="quarter" idx="12"/>
          </p:nvPr>
        </p:nvSpPr>
        <p:spPr/>
        <p:txBody>
          <a:bodyPr/>
          <a:lstStyle/>
          <a:p>
            <a:fld id="{715BACC8-EFC8-477F-AC20-4351AEA1AC2C}" type="slidenum">
              <a:rPr lang="pl-PL" smtClean="0"/>
              <a:t>2</a:t>
            </a:fld>
            <a:endParaRPr lang="pl-PL" dirty="0"/>
          </a:p>
        </p:txBody>
      </p:sp>
    </p:spTree>
    <p:extLst>
      <p:ext uri="{BB962C8B-B14F-4D97-AF65-F5344CB8AC3E}">
        <p14:creationId xmlns:p14="http://schemas.microsoft.com/office/powerpoint/2010/main" val="4161765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FDE0C69D-3B4A-4B49-B0F0-8C3738724594}"/>
              </a:ext>
            </a:extLst>
          </p:cNvPr>
          <p:cNvSpPr>
            <a:spLocks noGrp="1"/>
          </p:cNvSpPr>
          <p:nvPr>
            <p:ph type="title"/>
          </p:nvPr>
        </p:nvSpPr>
        <p:spPr>
          <a:xfrm>
            <a:off x="838200" y="365126"/>
            <a:ext cx="10515600" cy="579420"/>
          </a:xfrm>
        </p:spPr>
        <p:txBody>
          <a:bodyPr>
            <a:normAutofit fontScale="90000"/>
          </a:bodyPr>
          <a:lstStyle/>
          <a:p>
            <a:pPr>
              <a:lnSpc>
                <a:spcPct val="150000"/>
              </a:lnSpc>
            </a:pPr>
            <a:r>
              <a:rPr lang="pl-PL" sz="1200" dirty="0">
                <a:latin typeface="+mn-lt"/>
              </a:rPr>
              <a:t>Przegląd orzecznictwa w sprawach dotyczących stypendium socjalnego i zapomogi</a:t>
            </a:r>
            <a:br>
              <a:rPr lang="pl-PL" sz="1200" b="1" dirty="0"/>
            </a:br>
            <a:endParaRPr lang="pl-PL" sz="1200" dirty="0">
              <a:latin typeface="+mn-lt"/>
            </a:endParaRPr>
          </a:p>
        </p:txBody>
      </p:sp>
      <p:sp>
        <p:nvSpPr>
          <p:cNvPr id="3" name="Symbol zastępczy zawartości 2">
            <a:extLst>
              <a:ext uri="{FF2B5EF4-FFF2-40B4-BE49-F238E27FC236}">
                <a16:creationId xmlns:a16="http://schemas.microsoft.com/office/drawing/2014/main" id="{DA902028-78AD-4CC9-9384-BD16E2FBD311}"/>
              </a:ext>
            </a:extLst>
          </p:cNvPr>
          <p:cNvSpPr>
            <a:spLocks noGrp="1"/>
          </p:cNvSpPr>
          <p:nvPr>
            <p:ph sz="half" idx="1"/>
          </p:nvPr>
        </p:nvSpPr>
        <p:spPr>
          <a:xfrm>
            <a:off x="838200" y="944546"/>
            <a:ext cx="5181600" cy="5232417"/>
          </a:xfrm>
        </p:spPr>
        <p:txBody>
          <a:bodyPr/>
          <a:lstStyle/>
          <a:p>
            <a:pPr marL="0" indent="0">
              <a:buNone/>
            </a:pPr>
            <a:r>
              <a:rPr lang="pl-PL" sz="2000" b="1" dirty="0"/>
              <a:t>ZAPOMOGA</a:t>
            </a:r>
          </a:p>
          <a:p>
            <a:pPr marL="0" indent="0">
              <a:buNone/>
            </a:pPr>
            <a:endParaRPr lang="pl-PL" sz="2000" b="1" dirty="0"/>
          </a:p>
          <a:p>
            <a:pPr marL="0" indent="0">
              <a:lnSpc>
                <a:spcPct val="150000"/>
              </a:lnSpc>
              <a:buNone/>
            </a:pPr>
            <a:r>
              <a:rPr lang="pl-PL" sz="1600" b="1" dirty="0"/>
              <a:t>wyrok WSA w Gdańsku z 7 sierpnia 2025 r. sygn. akt III SA/Gd 229/25 </a:t>
            </a:r>
          </a:p>
          <a:p>
            <a:pPr lvl="1">
              <a:lnSpc>
                <a:spcPct val="150000"/>
              </a:lnSpc>
            </a:pPr>
            <a:r>
              <a:rPr lang="pl-PL" sz="1600" dirty="0"/>
              <a:t>przekroczenie okresu, w trakcie którego można otrzymać świadczenie</a:t>
            </a:r>
          </a:p>
          <a:p>
            <a:endParaRPr lang="pl-PL" sz="2000" dirty="0"/>
          </a:p>
          <a:p>
            <a:endParaRPr lang="pl-PL" dirty="0"/>
          </a:p>
        </p:txBody>
      </p:sp>
      <p:sp>
        <p:nvSpPr>
          <p:cNvPr id="4" name="Symbol zastępczy zawartości 3">
            <a:extLst>
              <a:ext uri="{FF2B5EF4-FFF2-40B4-BE49-F238E27FC236}">
                <a16:creationId xmlns:a16="http://schemas.microsoft.com/office/drawing/2014/main" id="{A059F465-E36A-46DE-900E-5315C926D663}"/>
              </a:ext>
            </a:extLst>
          </p:cNvPr>
          <p:cNvSpPr>
            <a:spLocks noGrp="1"/>
          </p:cNvSpPr>
          <p:nvPr>
            <p:ph sz="half" idx="2"/>
          </p:nvPr>
        </p:nvSpPr>
        <p:spPr>
          <a:xfrm>
            <a:off x="6172200" y="944546"/>
            <a:ext cx="5181600" cy="5232417"/>
          </a:xfrm>
        </p:spPr>
        <p:txBody>
          <a:bodyPr>
            <a:normAutofit/>
          </a:bodyPr>
          <a:lstStyle/>
          <a:p>
            <a:endParaRPr lang="pl-PL" sz="2000" b="1" dirty="0"/>
          </a:p>
          <a:p>
            <a:pPr>
              <a:lnSpc>
                <a:spcPct val="150000"/>
              </a:lnSpc>
            </a:pPr>
            <a:endParaRPr lang="pl-PL" sz="1600" b="1" dirty="0"/>
          </a:p>
          <a:p>
            <a:pPr>
              <a:lnSpc>
                <a:spcPct val="150000"/>
              </a:lnSpc>
            </a:pPr>
            <a:r>
              <a:rPr lang="pl-PL" sz="1600" b="1" dirty="0"/>
              <a:t>PSWN</a:t>
            </a:r>
          </a:p>
          <a:p>
            <a:pPr lvl="1">
              <a:lnSpc>
                <a:spcPct val="150000"/>
              </a:lnSpc>
              <a:spcAft>
                <a:spcPts val="600"/>
              </a:spcAft>
            </a:pPr>
            <a:r>
              <a:rPr lang="pl-PL" sz="1600" dirty="0"/>
              <a:t>art. 90 - może ją otrzymać student, który znalazł się przejściowo w trudnej sytuacji życiowej </a:t>
            </a:r>
          </a:p>
          <a:p>
            <a:pPr>
              <a:lnSpc>
                <a:spcPct val="150000"/>
              </a:lnSpc>
              <a:spcAft>
                <a:spcPts val="600"/>
              </a:spcAft>
            </a:pPr>
            <a:r>
              <a:rPr lang="pl-PL" sz="1600" b="1" dirty="0"/>
              <a:t>PSW</a:t>
            </a:r>
          </a:p>
          <a:p>
            <a:pPr lvl="1">
              <a:lnSpc>
                <a:spcPct val="150000"/>
              </a:lnSpc>
            </a:pPr>
            <a:r>
              <a:rPr lang="pl-PL" sz="1600" dirty="0"/>
              <a:t>art. 183 -  zapomoga może być przyznana studentowi, który z przyczyn losowych znalazł się przejściowo w trudnej sytuacji materialnej</a:t>
            </a:r>
          </a:p>
        </p:txBody>
      </p:sp>
      <p:sp>
        <p:nvSpPr>
          <p:cNvPr id="5" name="Symbol zastępczy numeru slajdu 4">
            <a:extLst>
              <a:ext uri="{FF2B5EF4-FFF2-40B4-BE49-F238E27FC236}">
                <a16:creationId xmlns:a16="http://schemas.microsoft.com/office/drawing/2014/main" id="{7883BCE9-8316-45B4-A5B2-5FABB53C4B34}"/>
              </a:ext>
            </a:extLst>
          </p:cNvPr>
          <p:cNvSpPr>
            <a:spLocks noGrp="1"/>
          </p:cNvSpPr>
          <p:nvPr>
            <p:ph type="sldNum" sz="quarter" idx="12"/>
          </p:nvPr>
        </p:nvSpPr>
        <p:spPr/>
        <p:txBody>
          <a:bodyPr/>
          <a:lstStyle/>
          <a:p>
            <a:fld id="{715BACC8-EFC8-477F-AC20-4351AEA1AC2C}" type="slidenum">
              <a:rPr lang="pl-PL" smtClean="0"/>
              <a:t>20</a:t>
            </a:fld>
            <a:endParaRPr lang="pl-PL"/>
          </a:p>
        </p:txBody>
      </p:sp>
    </p:spTree>
    <p:extLst>
      <p:ext uri="{BB962C8B-B14F-4D97-AF65-F5344CB8AC3E}">
        <p14:creationId xmlns:p14="http://schemas.microsoft.com/office/powerpoint/2010/main" val="194345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38B737-AC26-49CF-8064-1DE896051160}"/>
              </a:ext>
            </a:extLst>
          </p:cNvPr>
          <p:cNvSpPr>
            <a:spLocks noGrp="1"/>
          </p:cNvSpPr>
          <p:nvPr>
            <p:ph type="title"/>
          </p:nvPr>
        </p:nvSpPr>
        <p:spPr>
          <a:xfrm>
            <a:off x="970547" y="286604"/>
            <a:ext cx="10185133" cy="307366"/>
          </a:xfrm>
        </p:spPr>
        <p:txBody>
          <a:bodyPr>
            <a:noAutofit/>
          </a:bodyPr>
          <a:lstStyle/>
          <a:p>
            <a:r>
              <a:rPr lang="pl-PL" sz="1400" dirty="0"/>
              <a:t>XIII Ogólnopolska Konferencja Naukowo-Szkoleniowa pt. Pomoc materialna dla studentów i doktorantów </a:t>
            </a:r>
          </a:p>
        </p:txBody>
      </p:sp>
      <p:sp>
        <p:nvSpPr>
          <p:cNvPr id="3" name="Symbol zastępczy zawartości 2">
            <a:extLst>
              <a:ext uri="{FF2B5EF4-FFF2-40B4-BE49-F238E27FC236}">
                <a16:creationId xmlns:a16="http://schemas.microsoft.com/office/drawing/2014/main" id="{7EB55AA4-F626-4A95-B432-238A23C4DFBB}"/>
              </a:ext>
            </a:extLst>
          </p:cNvPr>
          <p:cNvSpPr>
            <a:spLocks noGrp="1"/>
          </p:cNvSpPr>
          <p:nvPr>
            <p:ph idx="1"/>
          </p:nvPr>
        </p:nvSpPr>
        <p:spPr>
          <a:xfrm>
            <a:off x="446267" y="794083"/>
            <a:ext cx="11360426" cy="5562267"/>
          </a:xfrm>
          <a:noFill/>
        </p:spPr>
        <p:txBody>
          <a:bodyPr anchor="ctr" anchorCtr="1">
            <a:normAutofit fontScale="92500" lnSpcReduction="20000"/>
          </a:bodyPr>
          <a:lstStyle/>
          <a:p>
            <a:pPr marL="487363" lvl="2" indent="-400050" algn="just">
              <a:lnSpc>
                <a:spcPct val="114000"/>
              </a:lnSpc>
              <a:buAutoNum type="romanUcPeriod"/>
            </a:pPr>
            <a:endParaRPr lang="pl-PL" sz="2400" dirty="0">
              <a:latin typeface="Arial" panose="020B0604020202020204" pitchFamily="34" charset="0"/>
              <a:cs typeface="Arial" panose="020B0604020202020204" pitchFamily="34" charset="0"/>
            </a:endParaRPr>
          </a:p>
          <a:p>
            <a:pPr marL="87313" lvl="2" indent="0" algn="ctr">
              <a:lnSpc>
                <a:spcPct val="170000"/>
              </a:lnSpc>
              <a:buNone/>
            </a:pPr>
            <a:endParaRPr lang="pl-PL" dirty="0">
              <a:latin typeface="Arial" panose="020B0604020202020204" pitchFamily="34" charset="0"/>
              <a:cs typeface="Arial" panose="020B0604020202020204" pitchFamily="34" charset="0"/>
            </a:endParaRPr>
          </a:p>
          <a:p>
            <a:pPr marL="0" lvl="2" indent="0">
              <a:lnSpc>
                <a:spcPct val="170000"/>
              </a:lnSpc>
              <a:buNone/>
            </a:pPr>
            <a:r>
              <a:rPr lang="pl-PL" sz="1700" dirty="0">
                <a:latin typeface="Arial" panose="020B0604020202020204" pitchFamily="34" charset="0"/>
                <a:cs typeface="Arial" panose="020B0604020202020204" pitchFamily="34" charset="0"/>
              </a:rPr>
              <a:t>Przegląd orzecznictwa w sprawach dotyczących stypendium socjalnego i zapomogi </a:t>
            </a:r>
          </a:p>
          <a:p>
            <a:pPr marL="0" lvl="2" indent="0">
              <a:lnSpc>
                <a:spcPct val="170000"/>
              </a:lnSpc>
              <a:buNone/>
            </a:pPr>
            <a:r>
              <a:rPr lang="pl-PL" sz="1500" dirty="0">
                <a:latin typeface="Arial" panose="020B0604020202020204" pitchFamily="34" charset="0"/>
                <a:cs typeface="Arial" panose="020B0604020202020204" pitchFamily="34" charset="0"/>
              </a:rPr>
              <a:t>maj 2025 r. – maj 2026 r.</a:t>
            </a:r>
          </a:p>
          <a:p>
            <a:pPr marL="0" lvl="2" indent="0">
              <a:lnSpc>
                <a:spcPct val="170000"/>
              </a:lnSpc>
              <a:spcBef>
                <a:spcPts val="0"/>
              </a:spcBef>
              <a:buNone/>
            </a:pPr>
            <a:endParaRPr lang="pl-PL" dirty="0">
              <a:latin typeface="Arial" panose="020B0604020202020204" pitchFamily="34" charset="0"/>
              <a:cs typeface="Arial" panose="020B0604020202020204" pitchFamily="34" charset="0"/>
            </a:endParaRPr>
          </a:p>
          <a:p>
            <a:pPr marL="904875" lvl="2"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Dochód </a:t>
            </a:r>
          </a:p>
          <a:p>
            <a:pPr marL="1362075" lvl="3"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dochód uzyskany, utracony, sposób obliczania</a:t>
            </a:r>
          </a:p>
          <a:p>
            <a:pPr marL="1362075" lvl="3"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alimenty</a:t>
            </a:r>
          </a:p>
          <a:p>
            <a:pPr marL="904875" lvl="2"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Problemy różne w sprawach o stypendium socjalne</a:t>
            </a:r>
          </a:p>
          <a:p>
            <a:pPr marL="1362075" lvl="3"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stypendium socjalne i utrata statusu studenta</a:t>
            </a:r>
          </a:p>
          <a:p>
            <a:pPr marL="1362075" lvl="3"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problemy procesowe w postępowaniu o ustalenie prawa do stypendium socjalnego </a:t>
            </a:r>
          </a:p>
          <a:p>
            <a:pPr marL="1362075" lvl="3"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niewykonanie wyroku i grzywna dla organu</a:t>
            </a:r>
          </a:p>
          <a:p>
            <a:pPr marL="1362075" lvl="3" indent="-457200" algn="just">
              <a:lnSpc>
                <a:spcPct val="110000"/>
              </a:lnSpc>
              <a:spcBef>
                <a:spcPts val="1200"/>
              </a:spcBef>
              <a:buFont typeface="+mj-lt"/>
              <a:buAutoNum type="romanUcPeriod"/>
            </a:pPr>
            <a:r>
              <a:rPr lang="pl-PL" sz="1500" dirty="0">
                <a:latin typeface="Arial" panose="020B0604020202020204" pitchFamily="34" charset="0"/>
                <a:cs typeface="Arial" panose="020B0604020202020204" pitchFamily="34" charset="0"/>
              </a:rPr>
              <a:t>zapomoga</a:t>
            </a:r>
          </a:p>
          <a:p>
            <a:pPr marL="447675" lvl="2" indent="0" algn="just">
              <a:lnSpc>
                <a:spcPct val="114000"/>
              </a:lnSpc>
              <a:spcBef>
                <a:spcPts val="1200"/>
              </a:spcBef>
              <a:buNone/>
            </a:pPr>
            <a:r>
              <a:rPr lang="pl-PL" sz="1500" dirty="0">
                <a:latin typeface="Arial" panose="020B0604020202020204" pitchFamily="34" charset="0"/>
                <a:cs typeface="Arial" panose="020B0604020202020204" pitchFamily="34" charset="0"/>
              </a:rPr>
              <a:t> </a:t>
            </a:r>
          </a:p>
          <a:p>
            <a:pPr marL="447675" lvl="2" indent="0" algn="just">
              <a:lnSpc>
                <a:spcPct val="114000"/>
              </a:lnSpc>
              <a:spcBef>
                <a:spcPts val="1200"/>
              </a:spcBef>
              <a:buNone/>
            </a:pPr>
            <a:endParaRPr lang="pl-PL" sz="1800" dirty="0">
              <a:latin typeface="Arial" panose="020B0604020202020204" pitchFamily="34" charset="0"/>
              <a:cs typeface="Arial" panose="020B0604020202020204" pitchFamily="34" charset="0"/>
            </a:endParaRPr>
          </a:p>
          <a:p>
            <a:pPr marL="87313" lvl="2" indent="0">
              <a:lnSpc>
                <a:spcPct val="114000"/>
              </a:lnSpc>
              <a:spcBef>
                <a:spcPts val="1200"/>
              </a:spcBef>
              <a:buNone/>
            </a:pPr>
            <a:endParaRPr lang="pl-PL" sz="2000" dirty="0">
              <a:latin typeface="Arial" panose="020B0604020202020204" pitchFamily="34" charset="0"/>
              <a:cs typeface="Arial" panose="020B0604020202020204" pitchFamily="34" charset="0"/>
            </a:endParaRPr>
          </a:p>
          <a:p>
            <a:pPr marL="487363" lvl="2" indent="-400050">
              <a:lnSpc>
                <a:spcPct val="114000"/>
              </a:lnSpc>
              <a:spcBef>
                <a:spcPts val="1200"/>
              </a:spcBef>
              <a:buAutoNum type="romanUcPeriod" startAt="2"/>
            </a:pPr>
            <a:endParaRPr lang="pl-PL" sz="2400" dirty="0">
              <a:latin typeface="Arial" panose="020B0604020202020204" pitchFamily="34" charset="0"/>
              <a:cs typeface="Arial" panose="020B0604020202020204" pitchFamily="34" charset="0"/>
            </a:endParaRPr>
          </a:p>
          <a:p>
            <a:pPr>
              <a:lnSpc>
                <a:spcPct val="114000"/>
              </a:lnSpc>
            </a:pPr>
            <a:endParaRPr lang="pl-PL" sz="2400" dirty="0"/>
          </a:p>
        </p:txBody>
      </p:sp>
      <p:sp>
        <p:nvSpPr>
          <p:cNvPr id="4" name="Symbol zastępczy numeru slajdu 3">
            <a:extLst>
              <a:ext uri="{FF2B5EF4-FFF2-40B4-BE49-F238E27FC236}">
                <a16:creationId xmlns:a16="http://schemas.microsoft.com/office/drawing/2014/main" id="{87841D75-B2D6-4A77-BD79-A8F3480E4AEE}"/>
              </a:ext>
            </a:extLst>
          </p:cNvPr>
          <p:cNvSpPr>
            <a:spLocks noGrp="1"/>
          </p:cNvSpPr>
          <p:nvPr>
            <p:ph type="sldNum" sz="quarter" idx="12"/>
          </p:nvPr>
        </p:nvSpPr>
        <p:spPr/>
        <p:txBody>
          <a:bodyPr/>
          <a:lstStyle/>
          <a:p>
            <a:fld id="{715BACC8-EFC8-477F-AC20-4351AEA1AC2C}" type="slidenum">
              <a:rPr lang="pl-PL" smtClean="0"/>
              <a:t>3</a:t>
            </a:fld>
            <a:endParaRPr lang="pl-PL"/>
          </a:p>
        </p:txBody>
      </p:sp>
    </p:spTree>
    <p:extLst>
      <p:ext uri="{BB962C8B-B14F-4D97-AF65-F5344CB8AC3E}">
        <p14:creationId xmlns:p14="http://schemas.microsoft.com/office/powerpoint/2010/main" val="2090051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FE6A794-76D5-45AF-AED7-8D8A5242D851}"/>
              </a:ext>
            </a:extLst>
          </p:cNvPr>
          <p:cNvSpPr>
            <a:spLocks noGrp="1"/>
          </p:cNvSpPr>
          <p:nvPr>
            <p:ph type="title"/>
          </p:nvPr>
        </p:nvSpPr>
        <p:spPr>
          <a:xfrm>
            <a:off x="838200" y="365126"/>
            <a:ext cx="10515600" cy="473774"/>
          </a:xfrm>
        </p:spPr>
        <p:txBody>
          <a:bodyPr>
            <a:normAutofit/>
          </a:bodyPr>
          <a:lstStyle/>
          <a:p>
            <a:r>
              <a:rPr lang="pl-PL" sz="1600" b="1" dirty="0"/>
              <a:t>Dochód</a:t>
            </a:r>
          </a:p>
        </p:txBody>
      </p:sp>
      <p:sp>
        <p:nvSpPr>
          <p:cNvPr id="3" name="Symbol zastępczy zawartości 2">
            <a:extLst>
              <a:ext uri="{FF2B5EF4-FFF2-40B4-BE49-F238E27FC236}">
                <a16:creationId xmlns:a16="http://schemas.microsoft.com/office/drawing/2014/main" id="{97BB5549-6F81-492F-A5FE-2ACEDE715E32}"/>
              </a:ext>
            </a:extLst>
          </p:cNvPr>
          <p:cNvSpPr>
            <a:spLocks noGrp="1"/>
          </p:cNvSpPr>
          <p:nvPr>
            <p:ph sz="half" idx="1"/>
          </p:nvPr>
        </p:nvSpPr>
        <p:spPr>
          <a:xfrm>
            <a:off x="838200" y="922789"/>
            <a:ext cx="5181600" cy="5254174"/>
          </a:xfrm>
        </p:spPr>
        <p:txBody>
          <a:bodyPr>
            <a:normAutofit fontScale="92500" lnSpcReduction="10000"/>
          </a:bodyPr>
          <a:lstStyle/>
          <a:p>
            <a:pPr>
              <a:lnSpc>
                <a:spcPct val="150000"/>
              </a:lnSpc>
            </a:pPr>
            <a:r>
              <a:rPr lang="pl-PL" sz="1600" b="1" dirty="0"/>
              <a:t>wyrok WSA w Gliwicach z 30 lipca 2025 r. sygn. akt III SA/</a:t>
            </a:r>
            <a:r>
              <a:rPr lang="pl-PL" sz="1600" b="1" dirty="0" err="1"/>
              <a:t>Gl</a:t>
            </a:r>
            <a:r>
              <a:rPr lang="pl-PL" sz="1600" b="1" dirty="0"/>
              <a:t> 501/25 </a:t>
            </a:r>
            <a:r>
              <a:rPr lang="pl-PL" sz="1600" dirty="0"/>
              <a:t>– obliczanie dochodu</a:t>
            </a:r>
          </a:p>
          <a:p>
            <a:pPr lvl="1">
              <a:lnSpc>
                <a:spcPct val="150000"/>
              </a:lnSpc>
            </a:pPr>
            <a:r>
              <a:rPr lang="pl-PL" sz="1400" dirty="0"/>
              <a:t>organ ustalił, że miesięczny dochód netto przekracza maksymalną kwotę uprawniającą do przyznania stypendium socjalnego</a:t>
            </a:r>
          </a:p>
          <a:p>
            <a:pPr lvl="1">
              <a:lnSpc>
                <a:spcPct val="150000"/>
              </a:lnSpc>
            </a:pPr>
            <a:r>
              <a:rPr lang="pl-PL" sz="1400" dirty="0"/>
              <a:t>różnica, której skarżący nie dostrzega, opiera się na definicjach legalnych w </a:t>
            </a:r>
            <a:r>
              <a:rPr lang="pl-PL" sz="1400" dirty="0" err="1"/>
              <a:t>u.ś.r</a:t>
            </a:r>
            <a:r>
              <a:rPr lang="pl-PL" sz="1400" dirty="0"/>
              <a:t>.: „dochód członka rodziny”  i „dochód członka rodziny” (pojedynczego członka rodziny)</a:t>
            </a:r>
          </a:p>
          <a:p>
            <a:pPr lvl="1">
              <a:lnSpc>
                <a:spcPct val="150000"/>
              </a:lnSpc>
            </a:pPr>
            <a:r>
              <a:rPr lang="pl-PL" sz="1400" dirty="0"/>
              <a:t>organ ustalił miesięczny dochód rodziny, który jest sumą przeciętnych miesięcznych dochodów: ojca wnioskodawcy, brata wnioskodawcy oraz wnioskodawcy uzyskując kwotę miesięcznego dochodu rodziny, a następnie tę kwotę podzielił przez liczbę członków rodziny. </a:t>
            </a:r>
          </a:p>
          <a:p>
            <a:pPr lvl="1">
              <a:lnSpc>
                <a:spcPct val="150000"/>
              </a:lnSpc>
            </a:pPr>
            <a:r>
              <a:rPr lang="pl-PL" sz="1400" dirty="0"/>
              <a:t>skarżący ustalając samodzielnie miesięczny dochód rodziny nie obliczył pierwotnie przeciętnego dochodu pojedynczego członka rodziny, co spowodowało istotny dysonans pomiędzy kwotami obliczonymi przez skarżącego a organem.</a:t>
            </a:r>
          </a:p>
          <a:p>
            <a:pPr lvl="1"/>
            <a:endParaRPr lang="pl-PL" sz="1200" dirty="0"/>
          </a:p>
        </p:txBody>
      </p:sp>
      <p:sp>
        <p:nvSpPr>
          <p:cNvPr id="4" name="Symbol zastępczy zawartości 3">
            <a:extLst>
              <a:ext uri="{FF2B5EF4-FFF2-40B4-BE49-F238E27FC236}">
                <a16:creationId xmlns:a16="http://schemas.microsoft.com/office/drawing/2014/main" id="{BB2F6737-8E92-4073-82E4-5A91639084A1}"/>
              </a:ext>
            </a:extLst>
          </p:cNvPr>
          <p:cNvSpPr>
            <a:spLocks noGrp="1"/>
          </p:cNvSpPr>
          <p:nvPr>
            <p:ph sz="half" idx="2"/>
          </p:nvPr>
        </p:nvSpPr>
        <p:spPr>
          <a:xfrm>
            <a:off x="6172200" y="922789"/>
            <a:ext cx="5181600" cy="5254174"/>
          </a:xfrm>
        </p:spPr>
        <p:txBody>
          <a:bodyPr>
            <a:normAutofit fontScale="92500" lnSpcReduction="10000"/>
          </a:bodyPr>
          <a:lstStyle/>
          <a:p>
            <a:pPr marL="0" indent="0">
              <a:lnSpc>
                <a:spcPct val="150000"/>
              </a:lnSpc>
              <a:buNone/>
            </a:pPr>
            <a:r>
              <a:rPr lang="pl-PL" sz="1400" b="1" dirty="0">
                <a:ea typeface="Calibri" panose="020F0502020204030204" pitchFamily="34" charset="0"/>
                <a:cs typeface="Calibri" panose="020F0502020204030204" pitchFamily="34" charset="0"/>
              </a:rPr>
              <a:t>Ustawa o świadczeniach rodzinnych</a:t>
            </a:r>
          </a:p>
          <a:p>
            <a:pPr>
              <a:lnSpc>
                <a:spcPct val="150000"/>
              </a:lnSpc>
            </a:pPr>
            <a:r>
              <a:rPr lang="pl-PL" sz="1400" b="1" dirty="0">
                <a:ea typeface="Calibri" panose="020F0502020204030204" pitchFamily="34" charset="0"/>
                <a:cs typeface="Calibri" panose="020F0502020204030204" pitchFamily="34" charset="0"/>
              </a:rPr>
              <a:t>art. 3</a:t>
            </a:r>
            <a:r>
              <a:rPr lang="pl-PL" sz="1400" dirty="0">
                <a:ea typeface="Calibri" panose="020F0502020204030204" pitchFamily="34" charset="0"/>
                <a:cs typeface="Calibri" panose="020F0502020204030204" pitchFamily="34" charset="0"/>
              </a:rPr>
              <a:t>. Il</a:t>
            </a:r>
            <a:r>
              <a:rPr lang="pl-PL" sz="1400" b="0" i="0" dirty="0">
                <a:effectLst/>
                <a:ea typeface="Calibri" panose="020F0502020204030204" pitchFamily="34" charset="0"/>
                <a:cs typeface="Calibri" panose="020F0502020204030204" pitchFamily="34" charset="0"/>
              </a:rPr>
              <a:t>ekroć w ustawie jest mowa o:</a:t>
            </a:r>
          </a:p>
          <a:p>
            <a:pPr lvl="1">
              <a:lnSpc>
                <a:spcPct val="150000"/>
              </a:lnSpc>
            </a:pPr>
            <a:r>
              <a:rPr lang="pl-PL" sz="1400" b="1" dirty="0">
                <a:ea typeface="Calibri" panose="020F0502020204030204" pitchFamily="34" charset="0"/>
                <a:cs typeface="Calibri" panose="020F0502020204030204" pitchFamily="34" charset="0"/>
              </a:rPr>
              <a:t>dochodzie rodziny </a:t>
            </a:r>
            <a:r>
              <a:rPr lang="pl-PL" sz="1400" dirty="0">
                <a:ea typeface="Calibri" panose="020F0502020204030204" pitchFamily="34" charset="0"/>
                <a:cs typeface="Calibri" panose="020F0502020204030204" pitchFamily="34" charset="0"/>
              </a:rPr>
              <a:t>- oznacza to sumę dochodów członków rodziny (pkt 2);</a:t>
            </a:r>
          </a:p>
          <a:p>
            <a:pPr lvl="1">
              <a:lnSpc>
                <a:spcPct val="150000"/>
              </a:lnSpc>
            </a:pPr>
            <a:r>
              <a:rPr lang="pl-PL" sz="1400" b="1" i="0" dirty="0">
                <a:solidFill>
                  <a:srgbClr val="333333"/>
                </a:solidFill>
                <a:effectLst/>
                <a:ea typeface="Calibri" panose="020F0502020204030204" pitchFamily="34" charset="0"/>
                <a:cs typeface="Calibri" panose="020F0502020204030204" pitchFamily="34" charset="0"/>
              </a:rPr>
              <a:t>dochodzie członka rodziny </a:t>
            </a:r>
            <a:r>
              <a:rPr lang="pl-PL" sz="1400" b="0" i="0" dirty="0">
                <a:solidFill>
                  <a:srgbClr val="333333"/>
                </a:solidFill>
                <a:effectLst/>
                <a:ea typeface="Calibri" panose="020F0502020204030204" pitchFamily="34" charset="0"/>
                <a:cs typeface="Calibri" panose="020F0502020204030204" pitchFamily="34" charset="0"/>
              </a:rPr>
              <a:t>- oznacza to przeciętny miesięczny dochód członka rodziny osiągnięty w roku kalendarzowym poprzedzającym okres zasiłkowy, z zastrzeżeniem </a:t>
            </a:r>
            <a:r>
              <a:rPr lang="pl-PL" sz="1400" b="0" i="0" u="none" strike="noStrike" dirty="0">
                <a:effectLst/>
                <a:ea typeface="Calibri" panose="020F0502020204030204" pitchFamily="34" charset="0"/>
                <a:cs typeface="Calibri" panose="020F0502020204030204" pitchFamily="34" charset="0"/>
              </a:rPr>
              <a:t>art. 5 ust. 4-4c (pkt 2a)</a:t>
            </a:r>
            <a:r>
              <a:rPr lang="pl-PL" sz="1400" b="0" i="0" dirty="0">
                <a:effectLst/>
                <a:ea typeface="Calibri" panose="020F0502020204030204" pitchFamily="34" charset="0"/>
                <a:cs typeface="Calibri" panose="020F0502020204030204" pitchFamily="34" charset="0"/>
              </a:rPr>
              <a:t>;</a:t>
            </a:r>
            <a:r>
              <a:rPr lang="pl-PL" sz="1400" dirty="0"/>
              <a:t> </a:t>
            </a:r>
          </a:p>
          <a:p>
            <a:pPr lvl="1">
              <a:lnSpc>
                <a:spcPct val="150000"/>
              </a:lnSpc>
            </a:pPr>
            <a:endParaRPr lang="pl-PL" sz="1400" dirty="0"/>
          </a:p>
          <a:p>
            <a:pPr lvl="1">
              <a:lnSpc>
                <a:spcPct val="150000"/>
              </a:lnSpc>
            </a:pPr>
            <a:r>
              <a:rPr lang="pl-PL" sz="1400" dirty="0"/>
              <a:t>ustala się roczny dochód członka rodziny (art. 5 ust. 4-4c </a:t>
            </a:r>
            <a:r>
              <a:rPr lang="pl-PL" sz="1400" dirty="0" err="1"/>
              <a:t>u.ś.r</a:t>
            </a:r>
            <a:r>
              <a:rPr lang="pl-PL" sz="1400" dirty="0"/>
              <a:t>.)</a:t>
            </a:r>
          </a:p>
          <a:p>
            <a:pPr lvl="1">
              <a:lnSpc>
                <a:spcPct val="150000"/>
              </a:lnSpc>
            </a:pPr>
            <a:r>
              <a:rPr lang="pl-PL" sz="1400" dirty="0"/>
              <a:t>roczny dochód członka rodziny dzieli się na 12 miesięcy – przeciętny miesięczny dochód członka rodziny </a:t>
            </a:r>
          </a:p>
          <a:p>
            <a:pPr lvl="1">
              <a:lnSpc>
                <a:spcPct val="150000"/>
              </a:lnSpc>
            </a:pPr>
            <a:r>
              <a:rPr lang="pl-PL" sz="1400" dirty="0"/>
              <a:t>przeciętne miesięczne dochody członków rodziny sumuje się</a:t>
            </a:r>
          </a:p>
          <a:p>
            <a:pPr lvl="1">
              <a:lnSpc>
                <a:spcPct val="150000"/>
              </a:lnSpc>
            </a:pPr>
            <a:r>
              <a:rPr lang="pl-PL" sz="1400" dirty="0"/>
              <a:t>kwotę miesięcznego dochodu rodziny dzieli się przez liczbę członków rodziny – wysokość miesięcznego dochodu na osobę w rodzinie (art. 87 ust. 2 i art. 88 ust. 1 PSWN)</a:t>
            </a:r>
          </a:p>
          <a:p>
            <a:pPr lvl="1">
              <a:lnSpc>
                <a:spcPct val="150000"/>
              </a:lnSpc>
            </a:pPr>
            <a:endParaRPr lang="pl-PL" sz="1400" dirty="0">
              <a:ea typeface="Calibri" panose="020F0502020204030204" pitchFamily="34" charset="0"/>
              <a:cs typeface="Calibri" panose="020F0502020204030204" pitchFamily="34" charset="0"/>
            </a:endParaRPr>
          </a:p>
        </p:txBody>
      </p:sp>
      <p:sp>
        <p:nvSpPr>
          <p:cNvPr id="5" name="Symbol zastępczy numeru slajdu 4">
            <a:extLst>
              <a:ext uri="{FF2B5EF4-FFF2-40B4-BE49-F238E27FC236}">
                <a16:creationId xmlns:a16="http://schemas.microsoft.com/office/drawing/2014/main" id="{7E44F170-5D64-463A-9FA4-01A4920E5FD6}"/>
              </a:ext>
            </a:extLst>
          </p:cNvPr>
          <p:cNvSpPr>
            <a:spLocks noGrp="1"/>
          </p:cNvSpPr>
          <p:nvPr>
            <p:ph type="sldNum" sz="quarter" idx="12"/>
          </p:nvPr>
        </p:nvSpPr>
        <p:spPr/>
        <p:txBody>
          <a:bodyPr/>
          <a:lstStyle/>
          <a:p>
            <a:fld id="{715BACC8-EFC8-477F-AC20-4351AEA1AC2C}" type="slidenum">
              <a:rPr lang="pl-PL" smtClean="0"/>
              <a:t>4</a:t>
            </a:fld>
            <a:endParaRPr lang="pl-PL"/>
          </a:p>
        </p:txBody>
      </p:sp>
    </p:spTree>
    <p:extLst>
      <p:ext uri="{BB962C8B-B14F-4D97-AF65-F5344CB8AC3E}">
        <p14:creationId xmlns:p14="http://schemas.microsoft.com/office/powerpoint/2010/main" val="3179853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C8E2A3-0F76-4E46-9E9D-F3EB6C203275}"/>
              </a:ext>
            </a:extLst>
          </p:cNvPr>
          <p:cNvSpPr>
            <a:spLocks noGrp="1"/>
          </p:cNvSpPr>
          <p:nvPr>
            <p:ph type="title"/>
          </p:nvPr>
        </p:nvSpPr>
        <p:spPr>
          <a:xfrm>
            <a:off x="838200" y="365126"/>
            <a:ext cx="10515600" cy="315912"/>
          </a:xfrm>
        </p:spPr>
        <p:txBody>
          <a:bodyPr>
            <a:normAutofit fontScale="90000"/>
          </a:bodyPr>
          <a:lstStyle/>
          <a:p>
            <a:r>
              <a:rPr lang="pl-PL" sz="1600" b="1" dirty="0"/>
              <a:t>Dochód</a:t>
            </a:r>
            <a:r>
              <a:rPr lang="pl-PL" dirty="0"/>
              <a:t> </a:t>
            </a:r>
          </a:p>
        </p:txBody>
      </p:sp>
      <p:sp>
        <p:nvSpPr>
          <p:cNvPr id="3" name="Symbol zastępczy zawartości 2">
            <a:extLst>
              <a:ext uri="{FF2B5EF4-FFF2-40B4-BE49-F238E27FC236}">
                <a16:creationId xmlns:a16="http://schemas.microsoft.com/office/drawing/2014/main" id="{10C6C9F3-BF36-4C9C-96D2-A38F5025D28E}"/>
              </a:ext>
            </a:extLst>
          </p:cNvPr>
          <p:cNvSpPr>
            <a:spLocks noGrp="1"/>
          </p:cNvSpPr>
          <p:nvPr>
            <p:ph sz="half" idx="1"/>
          </p:nvPr>
        </p:nvSpPr>
        <p:spPr>
          <a:xfrm>
            <a:off x="838200" y="964734"/>
            <a:ext cx="5181600" cy="5212229"/>
          </a:xfrm>
        </p:spPr>
        <p:txBody>
          <a:bodyPr>
            <a:normAutofit lnSpcReduction="10000"/>
          </a:bodyPr>
          <a:lstStyle/>
          <a:p>
            <a:pPr>
              <a:lnSpc>
                <a:spcPct val="150000"/>
              </a:lnSpc>
            </a:pPr>
            <a:r>
              <a:rPr lang="pl-PL" sz="1600" b="1" dirty="0"/>
              <a:t>wyrok WSA w Gdańsku z 11 września 2025 r. sygn. akt II SA/Gd 387/25 </a:t>
            </a:r>
            <a:r>
              <a:rPr lang="pl-PL" sz="1600" dirty="0"/>
              <a:t>– obliczanie dochodu w razie jego uzyskania</a:t>
            </a:r>
          </a:p>
          <a:p>
            <a:pPr lvl="1">
              <a:lnSpc>
                <a:spcPct val="150000"/>
              </a:lnSpc>
            </a:pPr>
            <a:r>
              <a:rPr lang="pl-PL" sz="1400" dirty="0"/>
              <a:t>decyzje odmowne dotyczące roku akademickiego 2024/2025 zostały uzasadnione przekroczeniem przez rodzinę skarżącej ( 3 os.) kryterium dochodowego; </a:t>
            </a:r>
          </a:p>
          <a:p>
            <a:pPr lvl="1">
              <a:lnSpc>
                <a:spcPct val="150000"/>
              </a:lnSpc>
            </a:pPr>
            <a:r>
              <a:rPr lang="pl-PL" sz="1400" dirty="0"/>
              <a:t>wątpliwości budzi sposób obliczenia miesięcznego dochodu z pominięciem okresu, w którym zarówno studentka, jak i jej matka uzyskały wprawdzie dochody, jednak w wysokości proporcjonalnej do przepracowanego miesiąca;</a:t>
            </a:r>
          </a:p>
          <a:p>
            <a:pPr lvl="1">
              <a:lnSpc>
                <a:spcPct val="150000"/>
              </a:lnSpc>
            </a:pPr>
            <a:r>
              <a:rPr lang="pl-PL" sz="1400" dirty="0"/>
              <a:t>z przepisów </a:t>
            </a:r>
            <a:r>
              <a:rPr lang="pl-PL" sz="1400" dirty="0" err="1"/>
              <a:t>u.ś.r</a:t>
            </a:r>
            <a:r>
              <a:rPr lang="pl-PL" sz="1400" dirty="0"/>
              <a:t>. nie sposób wywieść, aby dla potrzeb ustalenia miesięcznego dochodu netto przyjmować wyłącznie pełne przepracowane miesiące, za które uzyskano dochód w pełnej wysokości. Jedynym kryterium jest osiągnięcie dochodu w miesiącu zaliczanym do okresu zasiłkowego.</a:t>
            </a:r>
          </a:p>
          <a:p>
            <a:pPr lvl="1">
              <a:lnSpc>
                <a:spcPct val="150000"/>
              </a:lnSpc>
            </a:pPr>
            <a:endParaRPr lang="pl-PL" sz="1400" dirty="0"/>
          </a:p>
        </p:txBody>
      </p:sp>
      <p:sp>
        <p:nvSpPr>
          <p:cNvPr id="4" name="Symbol zastępczy zawartości 3">
            <a:extLst>
              <a:ext uri="{FF2B5EF4-FFF2-40B4-BE49-F238E27FC236}">
                <a16:creationId xmlns:a16="http://schemas.microsoft.com/office/drawing/2014/main" id="{F465F3B9-D047-4E6F-AAAB-D3740D0E6718}"/>
              </a:ext>
            </a:extLst>
          </p:cNvPr>
          <p:cNvSpPr>
            <a:spLocks noGrp="1"/>
          </p:cNvSpPr>
          <p:nvPr>
            <p:ph sz="half" idx="2"/>
          </p:nvPr>
        </p:nvSpPr>
        <p:spPr>
          <a:xfrm>
            <a:off x="6241408" y="964734"/>
            <a:ext cx="5112391" cy="5212229"/>
          </a:xfrm>
        </p:spPr>
        <p:txBody>
          <a:bodyPr>
            <a:normAutofit lnSpcReduction="10000"/>
          </a:bodyPr>
          <a:lstStyle/>
          <a:p>
            <a:r>
              <a:rPr lang="pl-PL" sz="1400" b="1" dirty="0">
                <a:ea typeface="Calibri" panose="020F0502020204030204" pitchFamily="34" charset="0"/>
                <a:cs typeface="Calibri" panose="020F0502020204030204" pitchFamily="34" charset="0"/>
              </a:rPr>
              <a:t>Ustawa o świadczeniach rodzinnych</a:t>
            </a:r>
          </a:p>
          <a:p>
            <a:pPr marL="0" indent="0">
              <a:lnSpc>
                <a:spcPct val="160000"/>
              </a:lnSpc>
              <a:buNone/>
            </a:pPr>
            <a:r>
              <a:rPr lang="pl-PL" sz="1400" b="1" dirty="0"/>
              <a:t>art. 5 ust. 4a.</a:t>
            </a:r>
          </a:p>
          <a:p>
            <a:pPr marL="0" indent="0">
              <a:lnSpc>
                <a:spcPct val="160000"/>
              </a:lnSpc>
              <a:spcAft>
                <a:spcPts val="1200"/>
              </a:spcAft>
              <a:buNone/>
            </a:pPr>
            <a:r>
              <a:rPr lang="pl-PL" sz="1400" dirty="0"/>
              <a:t> W przypadku uzyskania dochodu przez członka rodziny, osobę uczącą się lub dziecko pozostające pod opieką opiekuna prawnego </a:t>
            </a:r>
            <a:r>
              <a:rPr lang="pl-PL" sz="1400" b="1" u="sng" dirty="0"/>
              <a:t>w</a:t>
            </a:r>
            <a:r>
              <a:rPr lang="pl-PL" sz="1400" u="sng" dirty="0"/>
              <a:t> roku kalendarzowym poprzedzającym okres zasiłkowy</a:t>
            </a:r>
            <a:r>
              <a:rPr lang="pl-PL" sz="1400" dirty="0"/>
              <a:t>, ustalając dochód członka rodziny, osoby uczącej się lub dziecka pozostającego pod opieką opiekuna prawnego, </a:t>
            </a:r>
            <a:r>
              <a:rPr lang="pl-PL" sz="1400" u="sng" dirty="0"/>
              <a:t>osiągnięty w tym roku dochód dzieli się przez liczbę miesięcy, w których dochód ten był uzyskiwany</a:t>
            </a:r>
            <a:r>
              <a:rPr lang="pl-PL" sz="1400" dirty="0"/>
              <a:t>, </a:t>
            </a:r>
            <a:r>
              <a:rPr lang="pl-PL" sz="1400" u="sng" dirty="0"/>
              <a:t>jeżeli dochód ten jest uzyskiwany w okresie, na który ustalane </a:t>
            </a:r>
            <a:r>
              <a:rPr lang="pl-PL" sz="1400" dirty="0"/>
              <a:t>lub weryfikowane jest prawo do świadczeń rodzinnych.</a:t>
            </a:r>
          </a:p>
          <a:p>
            <a:pPr>
              <a:lnSpc>
                <a:spcPct val="110000"/>
              </a:lnSpc>
            </a:pPr>
            <a:r>
              <a:rPr lang="pl-PL" sz="1300" dirty="0"/>
              <a:t>rok kalendarzowy poprzedzający okres zasiłkowy – 2023 r.</a:t>
            </a:r>
          </a:p>
          <a:p>
            <a:pPr>
              <a:lnSpc>
                <a:spcPct val="110000"/>
              </a:lnSpc>
            </a:pPr>
            <a:r>
              <a:rPr lang="pl-PL" sz="1300" dirty="0"/>
              <a:t>osiągnięty w tym roku dochód dzieli się przez liczbę miesięcy, w których dochód ten był uzyskiwany – matka: listopad, grudzień (2), studentka: wrzesień – grudzień (4)</a:t>
            </a:r>
          </a:p>
          <a:p>
            <a:pPr>
              <a:lnSpc>
                <a:spcPct val="110000"/>
              </a:lnSpc>
            </a:pPr>
            <a:r>
              <a:rPr lang="pl-PL" sz="1300" dirty="0"/>
              <a:t>dochód ma być uzyskiwany w okresie, na który ustalane jest prawo do świadczeń rodzinnych – 2024/2025</a:t>
            </a:r>
          </a:p>
          <a:p>
            <a:pPr>
              <a:lnSpc>
                <a:spcPct val="160000"/>
              </a:lnSpc>
            </a:pPr>
            <a:endParaRPr lang="pl-PL" sz="1400" dirty="0"/>
          </a:p>
        </p:txBody>
      </p:sp>
      <p:sp>
        <p:nvSpPr>
          <p:cNvPr id="5" name="Symbol zastępczy numeru slajdu 4">
            <a:extLst>
              <a:ext uri="{FF2B5EF4-FFF2-40B4-BE49-F238E27FC236}">
                <a16:creationId xmlns:a16="http://schemas.microsoft.com/office/drawing/2014/main" id="{B2D80B92-AEB3-44D0-A15F-AE43D6B3B69D}"/>
              </a:ext>
            </a:extLst>
          </p:cNvPr>
          <p:cNvSpPr>
            <a:spLocks noGrp="1"/>
          </p:cNvSpPr>
          <p:nvPr>
            <p:ph type="sldNum" sz="quarter" idx="12"/>
          </p:nvPr>
        </p:nvSpPr>
        <p:spPr/>
        <p:txBody>
          <a:bodyPr/>
          <a:lstStyle/>
          <a:p>
            <a:fld id="{715BACC8-EFC8-477F-AC20-4351AEA1AC2C}" type="slidenum">
              <a:rPr lang="pl-PL" smtClean="0"/>
              <a:t>5</a:t>
            </a:fld>
            <a:endParaRPr lang="pl-PL"/>
          </a:p>
        </p:txBody>
      </p:sp>
    </p:spTree>
    <p:extLst>
      <p:ext uri="{BB962C8B-B14F-4D97-AF65-F5344CB8AC3E}">
        <p14:creationId xmlns:p14="http://schemas.microsoft.com/office/powerpoint/2010/main" val="2006522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DC6599-D67A-4E16-961B-F2B1A2AD01EF}"/>
              </a:ext>
            </a:extLst>
          </p:cNvPr>
          <p:cNvSpPr>
            <a:spLocks noGrp="1"/>
          </p:cNvSpPr>
          <p:nvPr>
            <p:ph type="title"/>
          </p:nvPr>
        </p:nvSpPr>
        <p:spPr>
          <a:xfrm>
            <a:off x="838200" y="394282"/>
            <a:ext cx="10515600" cy="369116"/>
          </a:xfrm>
        </p:spPr>
        <p:txBody>
          <a:bodyPr>
            <a:normAutofit fontScale="90000"/>
          </a:bodyPr>
          <a:lstStyle/>
          <a:p>
            <a:r>
              <a:rPr lang="pl-PL" sz="1600" b="1" dirty="0"/>
              <a:t>Dochód</a:t>
            </a:r>
            <a:r>
              <a:rPr lang="pl-PL" dirty="0"/>
              <a:t> </a:t>
            </a:r>
          </a:p>
        </p:txBody>
      </p:sp>
      <p:sp>
        <p:nvSpPr>
          <p:cNvPr id="3" name="Symbol zastępczy zawartości 2">
            <a:extLst>
              <a:ext uri="{FF2B5EF4-FFF2-40B4-BE49-F238E27FC236}">
                <a16:creationId xmlns:a16="http://schemas.microsoft.com/office/drawing/2014/main" id="{18E9EF9D-BFB9-4A45-BCCC-AB8EE71AF024}"/>
              </a:ext>
            </a:extLst>
          </p:cNvPr>
          <p:cNvSpPr>
            <a:spLocks noGrp="1"/>
          </p:cNvSpPr>
          <p:nvPr>
            <p:ph sz="half" idx="1"/>
          </p:nvPr>
        </p:nvSpPr>
        <p:spPr>
          <a:xfrm>
            <a:off x="628476" y="1023457"/>
            <a:ext cx="4992148" cy="5153506"/>
          </a:xfrm>
        </p:spPr>
        <p:txBody>
          <a:bodyPr>
            <a:normAutofit fontScale="92500" lnSpcReduction="10000"/>
          </a:bodyPr>
          <a:lstStyle/>
          <a:p>
            <a:pPr>
              <a:lnSpc>
                <a:spcPct val="150000"/>
              </a:lnSpc>
            </a:pPr>
            <a:r>
              <a:rPr lang="pl-PL" sz="1600" b="1" dirty="0"/>
              <a:t>Wyrok WSA w Rzeszowie z 13 stycznia 2026 r. sygn. akt II SA/</a:t>
            </a:r>
            <a:r>
              <a:rPr lang="pl-PL" sz="1600" b="1" dirty="0" err="1"/>
              <a:t>Rz</a:t>
            </a:r>
            <a:r>
              <a:rPr lang="pl-PL" sz="1600" b="1" dirty="0"/>
              <a:t> 1268/25 - </a:t>
            </a:r>
            <a:r>
              <a:rPr lang="pl-PL" sz="1600" dirty="0"/>
              <a:t>art. 88 ust. 2 pkt 5 PSWN, </a:t>
            </a:r>
            <a:r>
              <a:rPr kumimoji="0" lang="pl-PL" sz="1600" b="0" i="0" u="none" strike="noStrike" kern="1200" cap="none" spc="0" normalizeH="0" baseline="0" noProof="0" dirty="0">
                <a:ln>
                  <a:noFill/>
                </a:ln>
                <a:solidFill>
                  <a:prstClr val="black"/>
                </a:solidFill>
                <a:effectLst/>
                <a:uLnTx/>
                <a:uFillTx/>
                <a:latin typeface="Calibri" panose="020F0502020204030204"/>
                <a:ea typeface="+mn-ea"/>
                <a:cs typeface="+mn-cs"/>
              </a:rPr>
              <a:t>obliczanie dochodu w razie jego uzyskania i kontunuowania</a:t>
            </a:r>
          </a:p>
          <a:p>
            <a:pPr>
              <a:lnSpc>
                <a:spcPct val="150000"/>
              </a:lnSpc>
            </a:pPr>
            <a:r>
              <a:rPr lang="pl-PL" sz="1200" dirty="0"/>
              <a:t>wniosek złożony w kwietniu 2024 r., rok akademicki 2023/2024</a:t>
            </a:r>
          </a:p>
          <a:p>
            <a:pPr>
              <a:lnSpc>
                <a:spcPct val="150000"/>
              </a:lnSpc>
            </a:pPr>
            <a:r>
              <a:rPr lang="pl-PL" sz="1200" dirty="0"/>
              <a:t> ustalając dochód należało uwzględnić dochody osiągnięte w 2022 r. (rok kalendarzowy poprzedzający rok akademicki 2023/2024)</a:t>
            </a:r>
          </a:p>
          <a:p>
            <a:pPr>
              <a:lnSpc>
                <a:spcPct val="150000"/>
              </a:lnSpc>
            </a:pPr>
            <a:r>
              <a:rPr lang="pl-PL" sz="1200" dirty="0"/>
              <a:t>przesłanka dochodowa studenta samodzielnego została spełniona (rok podatkowy 2023, rok bieżący 2024) </a:t>
            </a:r>
          </a:p>
          <a:p>
            <a:pPr>
              <a:lnSpc>
                <a:spcPct val="150000"/>
              </a:lnSpc>
            </a:pPr>
            <a:r>
              <a:rPr lang="pl-PL" sz="1200" dirty="0"/>
              <a:t>w 2022 r. brak dochodów </a:t>
            </a:r>
          </a:p>
          <a:p>
            <a:pPr>
              <a:lnSpc>
                <a:spcPct val="150000"/>
              </a:lnSpc>
            </a:pPr>
            <a:r>
              <a:rPr lang="pl-PL" sz="1200" dirty="0"/>
              <a:t>w 2023 r.  w okresie od VI-IX pracował i z tego tytułu osiągnął dochód, ale dochodów tych nie uzyskiwał już w 2024 r., dochodów tych nie należało uwzględniono jako dochód uzyskany. Dochody te nie były brane pod uwagę;</a:t>
            </a:r>
          </a:p>
          <a:p>
            <a:pPr>
              <a:lnSpc>
                <a:spcPct val="150000"/>
              </a:lnSpc>
            </a:pPr>
            <a:r>
              <a:rPr lang="pl-PL" sz="1200" dirty="0"/>
              <a:t>w 2024 r. w styczniu rozpoczęcie pracy – umowa zlecenia zawarta na czas nieokreślony – uwzględnienie dochodów za luty, ale według WSA </a:t>
            </a:r>
            <a:r>
              <a:rPr lang="pl-PL" sz="1200" u="sng" dirty="0"/>
              <a:t>musi to być dochód z tego samego źródła i w dotychczasowej wysokości </a:t>
            </a:r>
            <a:endParaRPr lang="pl-PL" sz="1400" u="sng" dirty="0"/>
          </a:p>
          <a:p>
            <a:pPr>
              <a:lnSpc>
                <a:spcPct val="150000"/>
              </a:lnSpc>
            </a:pPr>
            <a:endParaRPr lang="pl-PL" sz="1600" dirty="0"/>
          </a:p>
          <a:p>
            <a:endParaRPr lang="pl-PL" dirty="0"/>
          </a:p>
        </p:txBody>
      </p:sp>
      <p:sp>
        <p:nvSpPr>
          <p:cNvPr id="4" name="Symbol zastępczy zawartości 3">
            <a:extLst>
              <a:ext uri="{FF2B5EF4-FFF2-40B4-BE49-F238E27FC236}">
                <a16:creationId xmlns:a16="http://schemas.microsoft.com/office/drawing/2014/main" id="{3DE90356-F615-49E8-95EE-3A90065DCE6D}"/>
              </a:ext>
            </a:extLst>
          </p:cNvPr>
          <p:cNvSpPr>
            <a:spLocks noGrp="1"/>
          </p:cNvSpPr>
          <p:nvPr>
            <p:ph sz="half" idx="2"/>
          </p:nvPr>
        </p:nvSpPr>
        <p:spPr>
          <a:xfrm>
            <a:off x="6172200" y="1023457"/>
            <a:ext cx="5181600" cy="5153506"/>
          </a:xfrm>
        </p:spPr>
        <p:txBody>
          <a:bodyPr>
            <a:normAutofit fontScale="92500" lnSpcReduction="10000"/>
          </a:bodyPr>
          <a:lstStyle/>
          <a:p>
            <a:pPr marL="0" indent="0">
              <a:buNone/>
            </a:pPr>
            <a:r>
              <a:rPr lang="pl-PL" sz="1400" b="1" dirty="0"/>
              <a:t>Ustawa o świadczeniach rodzinnych </a:t>
            </a:r>
          </a:p>
          <a:p>
            <a:pPr marL="0" indent="0">
              <a:buNone/>
            </a:pPr>
            <a:r>
              <a:rPr lang="pl-PL" sz="1400" b="1" dirty="0"/>
              <a:t>art. 5 ust. 4b </a:t>
            </a:r>
          </a:p>
          <a:p>
            <a:pPr marL="0" indent="0">
              <a:lnSpc>
                <a:spcPct val="150000"/>
              </a:lnSpc>
              <a:buNone/>
            </a:pPr>
            <a:r>
              <a:rPr lang="pl-PL" sz="1400" dirty="0"/>
              <a:t>W przypadku uzyskania dochodu przez członka rodziny, osobę uczącą się lub dziecko pozostające pod opieką opiekuna prawnego </a:t>
            </a:r>
            <a:r>
              <a:rPr lang="pl-PL" sz="1400" b="1" u="sng" dirty="0"/>
              <a:t>po</a:t>
            </a:r>
            <a:r>
              <a:rPr lang="pl-PL" sz="1400" u="sng" dirty="0"/>
              <a:t> roku kalendarzowym poprzedzającym okres zasiłkowy</a:t>
            </a:r>
            <a:r>
              <a:rPr lang="pl-PL" sz="1400" dirty="0"/>
              <a:t> dochód ich ustala się na podstawie dochodu członka rodziny, dochodu osoby uczącej się lub dochodu dziecka pozostającego pod opieką opiekuna prawnego, </a:t>
            </a:r>
            <a:r>
              <a:rPr lang="pl-PL" sz="1400" u="sng" dirty="0"/>
              <a:t>powiększonego o kwotę osiągniętego dochodu za miesiąc następujący po miesiącu</a:t>
            </a:r>
            <a:r>
              <a:rPr lang="pl-PL" sz="1400" dirty="0"/>
              <a:t>, w którym nastąpiło uzyskanie dochodu, </a:t>
            </a:r>
            <a:r>
              <a:rPr lang="pl-PL" sz="1400" u="sng" dirty="0"/>
              <a:t>jeżeli dochód ten jest uzyskiwany w okresie, na który ustalane </a:t>
            </a:r>
            <a:r>
              <a:rPr lang="pl-PL" sz="1400" dirty="0"/>
              <a:t>lub weryfikowane jest prawo do świadczeń rodzinnych.</a:t>
            </a:r>
          </a:p>
          <a:p>
            <a:pPr>
              <a:lnSpc>
                <a:spcPct val="150000"/>
              </a:lnSpc>
              <a:buFontTx/>
              <a:buChar char="-"/>
            </a:pPr>
            <a:r>
              <a:rPr lang="pl-PL" sz="1300" dirty="0"/>
              <a:t>dochód członka rodziny (art. 3 pkt 2a </a:t>
            </a:r>
            <a:r>
              <a:rPr lang="pl-PL" sz="1300" dirty="0" err="1"/>
              <a:t>u.ś.r</a:t>
            </a:r>
            <a:r>
              <a:rPr lang="pl-PL" sz="1300" dirty="0"/>
              <a:t>. -przeciętny miesięczny dochód członka rodziny osiągnięty w roku kalendarzowym poprzedzającym okres zasiłkowy) +  kwota osiągniętego dochodu za miesiąc następujący po miesiącu, w którym nastąpiło uzyskanie dochodu (art. 5 ust. 4b </a:t>
            </a:r>
            <a:r>
              <a:rPr lang="pl-PL" sz="1300" dirty="0" err="1"/>
              <a:t>u.ś.r</a:t>
            </a:r>
            <a:r>
              <a:rPr lang="pl-PL" sz="1300" dirty="0"/>
              <a:t>.)</a:t>
            </a:r>
          </a:p>
          <a:p>
            <a:pPr lvl="1">
              <a:lnSpc>
                <a:spcPct val="150000"/>
              </a:lnSpc>
              <a:buFontTx/>
              <a:buChar char="-"/>
            </a:pPr>
            <a:r>
              <a:rPr lang="pl-PL" sz="1300" dirty="0"/>
              <a:t> jeżeli dochód ten jest uzyskiwany w okresie, na który ustalane lub weryfikowane jest prawo do świadczeń rodzinnych.</a:t>
            </a:r>
          </a:p>
          <a:p>
            <a:pPr marL="0" indent="0">
              <a:lnSpc>
                <a:spcPct val="150000"/>
              </a:lnSpc>
              <a:buNone/>
            </a:pPr>
            <a:endParaRPr lang="pl-PL" sz="1400" dirty="0"/>
          </a:p>
          <a:p>
            <a:pPr marL="0" indent="0">
              <a:buNone/>
            </a:pPr>
            <a:endParaRPr lang="pl-PL" sz="1400" dirty="0"/>
          </a:p>
          <a:p>
            <a:endParaRPr lang="pl-PL" dirty="0"/>
          </a:p>
          <a:p>
            <a:endParaRPr lang="pl-PL" dirty="0"/>
          </a:p>
        </p:txBody>
      </p:sp>
      <p:sp>
        <p:nvSpPr>
          <p:cNvPr id="5" name="Symbol zastępczy numeru slajdu 4">
            <a:extLst>
              <a:ext uri="{FF2B5EF4-FFF2-40B4-BE49-F238E27FC236}">
                <a16:creationId xmlns:a16="http://schemas.microsoft.com/office/drawing/2014/main" id="{39557B4F-3A46-40F9-9C23-0DF2CD3FEC15}"/>
              </a:ext>
            </a:extLst>
          </p:cNvPr>
          <p:cNvSpPr>
            <a:spLocks noGrp="1"/>
          </p:cNvSpPr>
          <p:nvPr>
            <p:ph type="sldNum" sz="quarter" idx="12"/>
          </p:nvPr>
        </p:nvSpPr>
        <p:spPr/>
        <p:txBody>
          <a:bodyPr/>
          <a:lstStyle/>
          <a:p>
            <a:fld id="{715BACC8-EFC8-477F-AC20-4351AEA1AC2C}" type="slidenum">
              <a:rPr lang="pl-PL" smtClean="0"/>
              <a:t>6</a:t>
            </a:fld>
            <a:endParaRPr lang="pl-PL"/>
          </a:p>
        </p:txBody>
      </p:sp>
    </p:spTree>
    <p:extLst>
      <p:ext uri="{BB962C8B-B14F-4D97-AF65-F5344CB8AC3E}">
        <p14:creationId xmlns:p14="http://schemas.microsoft.com/office/powerpoint/2010/main" val="2922854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5737065-7E86-46DD-853B-1914162F8A0A}"/>
              </a:ext>
            </a:extLst>
          </p:cNvPr>
          <p:cNvSpPr>
            <a:spLocks noGrp="1"/>
          </p:cNvSpPr>
          <p:nvPr>
            <p:ph type="title"/>
          </p:nvPr>
        </p:nvSpPr>
        <p:spPr>
          <a:xfrm>
            <a:off x="838200" y="394283"/>
            <a:ext cx="10515600" cy="385893"/>
          </a:xfrm>
        </p:spPr>
        <p:txBody>
          <a:bodyPr>
            <a:normAutofit fontScale="90000"/>
          </a:bodyPr>
          <a:lstStyle/>
          <a:p>
            <a:r>
              <a:rPr lang="pl-PL" sz="1400" b="1" dirty="0"/>
              <a:t>Dochód</a:t>
            </a:r>
            <a:r>
              <a:rPr lang="pl-PL" dirty="0"/>
              <a:t> </a:t>
            </a:r>
          </a:p>
        </p:txBody>
      </p:sp>
      <p:sp>
        <p:nvSpPr>
          <p:cNvPr id="3" name="Symbol zastępczy zawartości 2">
            <a:extLst>
              <a:ext uri="{FF2B5EF4-FFF2-40B4-BE49-F238E27FC236}">
                <a16:creationId xmlns:a16="http://schemas.microsoft.com/office/drawing/2014/main" id="{8E36EB12-FDFB-4303-B48C-E8050358FAD4}"/>
              </a:ext>
            </a:extLst>
          </p:cNvPr>
          <p:cNvSpPr>
            <a:spLocks noGrp="1"/>
          </p:cNvSpPr>
          <p:nvPr>
            <p:ph sz="half" idx="1"/>
          </p:nvPr>
        </p:nvSpPr>
        <p:spPr>
          <a:xfrm>
            <a:off x="838200" y="964734"/>
            <a:ext cx="5181600" cy="5212229"/>
          </a:xfrm>
        </p:spPr>
        <p:txBody>
          <a:bodyPr>
            <a:normAutofit fontScale="85000" lnSpcReduction="10000"/>
          </a:bodyPr>
          <a:lstStyle/>
          <a:p>
            <a:pPr>
              <a:lnSpc>
                <a:spcPct val="150000"/>
              </a:lnSpc>
            </a:pPr>
            <a:r>
              <a:rPr lang="pl-PL" sz="1600" b="1" dirty="0"/>
              <a:t>wyrok WSA w Rzeszowie z 13 stycznia 2026 r. sygn. akt</a:t>
            </a:r>
            <a:r>
              <a:rPr lang="pl-PL" sz="1600" dirty="0"/>
              <a:t> </a:t>
            </a:r>
            <a:r>
              <a:rPr lang="pl-PL" sz="1600" b="1" dirty="0"/>
              <a:t>989/25 – </a:t>
            </a:r>
            <a:r>
              <a:rPr lang="pl-PL" sz="1600" dirty="0"/>
              <a:t>udokumentowanie źródeł utrzymania rodziny, brak trudnej sytuacji materialnej, darowizna w znacznej kwocie</a:t>
            </a:r>
            <a:endParaRPr lang="pl-PL" sz="1600" b="1" dirty="0"/>
          </a:p>
          <a:p>
            <a:pPr>
              <a:lnSpc>
                <a:spcPct val="150000"/>
              </a:lnSpc>
            </a:pPr>
            <a:r>
              <a:rPr lang="pl-PL" sz="1400" dirty="0"/>
              <a:t>rok akademicki 2024/2025, rodzina 3-os.: studentka, partner i ich dziecko; </a:t>
            </a:r>
          </a:p>
          <a:p>
            <a:pPr>
              <a:lnSpc>
                <a:spcPct val="150000"/>
              </a:lnSpc>
            </a:pPr>
            <a:r>
              <a:rPr lang="pl-PL" sz="1400" dirty="0"/>
              <a:t>partner prowadzi działalność gospodarczą (przychód za 2023 r. blisko 1,5 miliona zł, dochód 19 500 zł, po odliczeniu składek – problem nadpłacenia i zwrotu -  2 750 zł); duża różnica pomiędzy przychodem i dochodem wynika z zakupu samochodu ciężarowego, sprzętu i kosztów prowadzonej działalności gosp.</a:t>
            </a:r>
          </a:p>
          <a:p>
            <a:pPr>
              <a:lnSpc>
                <a:spcPct val="150000"/>
              </a:lnSpc>
            </a:pPr>
            <a:r>
              <a:rPr lang="pl-PL" sz="1400" dirty="0"/>
              <a:t>dochód studentki 0 zł (uzyskanie prawa do urlopu wychowawczego)</a:t>
            </a:r>
          </a:p>
          <a:p>
            <a:pPr>
              <a:lnSpc>
                <a:spcPct val="150000"/>
              </a:lnSpc>
            </a:pPr>
            <a:r>
              <a:rPr lang="pl-PL" sz="1400" dirty="0"/>
              <a:t>ostatecznie miesięczny dochód netto na osobę w rodzinie nie przekroczył kwoty określonej w art. 88 ust. 4 PSWN w zw. z art. 8 ust. 1 pkt 2 </a:t>
            </a:r>
            <a:r>
              <a:rPr lang="pl-PL" sz="1400" dirty="0" err="1"/>
              <a:t>u.p.s</a:t>
            </a:r>
            <a:r>
              <a:rPr lang="pl-PL" sz="1400" dirty="0"/>
              <a:t>., ale nawet przekroczenie tej kwoty nie zwalnia od wykazania źródeł utrzymania</a:t>
            </a:r>
          </a:p>
          <a:p>
            <a:pPr>
              <a:lnSpc>
                <a:spcPct val="150000"/>
              </a:lnSpc>
            </a:pPr>
            <a:r>
              <a:rPr lang="pl-PL" sz="1400" dirty="0"/>
              <a:t>świadczenia 800+, oszczędności, pomoc od matki partnera w postaci zamieszkiwania w jej mieszkaniu i darowizna 50 000 zł</a:t>
            </a:r>
          </a:p>
          <a:p>
            <a:pPr>
              <a:lnSpc>
                <a:spcPct val="150000"/>
              </a:lnSpc>
            </a:pPr>
            <a:endParaRPr lang="pl-PL" sz="1400" dirty="0"/>
          </a:p>
          <a:p>
            <a:pPr>
              <a:lnSpc>
                <a:spcPct val="150000"/>
              </a:lnSpc>
            </a:pPr>
            <a:endParaRPr lang="pl-PL" sz="1400" dirty="0"/>
          </a:p>
          <a:p>
            <a:endParaRPr lang="pl-PL" sz="1400" dirty="0"/>
          </a:p>
        </p:txBody>
      </p:sp>
      <p:sp>
        <p:nvSpPr>
          <p:cNvPr id="4" name="Symbol zastępczy zawartości 3">
            <a:extLst>
              <a:ext uri="{FF2B5EF4-FFF2-40B4-BE49-F238E27FC236}">
                <a16:creationId xmlns:a16="http://schemas.microsoft.com/office/drawing/2014/main" id="{E8C9B0D7-64CF-43A9-A12C-F5D0D066D826}"/>
              </a:ext>
            </a:extLst>
          </p:cNvPr>
          <p:cNvSpPr>
            <a:spLocks noGrp="1"/>
          </p:cNvSpPr>
          <p:nvPr>
            <p:ph sz="half" idx="2"/>
          </p:nvPr>
        </p:nvSpPr>
        <p:spPr>
          <a:xfrm>
            <a:off x="6172200" y="964734"/>
            <a:ext cx="5181600" cy="5212229"/>
          </a:xfrm>
        </p:spPr>
        <p:txBody>
          <a:bodyPr>
            <a:normAutofit fontScale="85000" lnSpcReduction="10000"/>
          </a:bodyPr>
          <a:lstStyle/>
          <a:p>
            <a:pPr marL="0" indent="0">
              <a:lnSpc>
                <a:spcPct val="150000"/>
              </a:lnSpc>
              <a:buNone/>
            </a:pPr>
            <a:r>
              <a:rPr lang="pl-PL" sz="1600" b="1" dirty="0"/>
              <a:t>PSWN </a:t>
            </a:r>
          </a:p>
          <a:p>
            <a:pPr marL="0" indent="0">
              <a:lnSpc>
                <a:spcPct val="150000"/>
              </a:lnSpc>
              <a:buNone/>
            </a:pPr>
            <a:r>
              <a:rPr lang="pl-PL" sz="1600" b="1" dirty="0"/>
              <a:t>art. 87 ust. 1. </a:t>
            </a:r>
            <a:r>
              <a:rPr lang="pl-PL" sz="1400" dirty="0"/>
              <a:t>Stypendium socjalne może otrzymać student znajdujący się w trudnej sytuacji materialnej.</a:t>
            </a:r>
          </a:p>
          <a:p>
            <a:pPr marL="0" indent="0">
              <a:lnSpc>
                <a:spcPct val="150000"/>
              </a:lnSpc>
              <a:spcBef>
                <a:spcPts val="600"/>
              </a:spcBef>
              <a:buNone/>
            </a:pPr>
            <a:r>
              <a:rPr lang="pl-PL" sz="1400" b="1" dirty="0"/>
              <a:t>WSA:</a:t>
            </a:r>
          </a:p>
          <a:p>
            <a:pPr>
              <a:lnSpc>
                <a:spcPct val="150000"/>
              </a:lnSpc>
              <a:spcBef>
                <a:spcPts val="600"/>
              </a:spcBef>
              <a:buFontTx/>
              <a:buChar char="-"/>
            </a:pPr>
            <a:r>
              <a:rPr lang="pl-PL" sz="1200" dirty="0"/>
              <a:t>inaczej należy ocenić sytuację wnioskodawcy, którego przychód pomniejszony zostaje wyłącznie o składki na ubezpieczenia społeczne i zdrowotne, a inaczej sytuację, gdy przychód przeznaczony jest w całości na rozwój działalności;</a:t>
            </a:r>
          </a:p>
          <a:p>
            <a:pPr>
              <a:lnSpc>
                <a:spcPct val="150000"/>
              </a:lnSpc>
              <a:spcBef>
                <a:spcPts val="600"/>
              </a:spcBef>
              <a:buFontTx/>
              <a:buChar char="-"/>
            </a:pPr>
            <a:r>
              <a:rPr lang="pl-PL" sz="1200" dirty="0"/>
              <a:t>nie zasługuje na aprobatę postawa studentki, która oświadcza, że przedstawi wszystko na żądanie organu, jednak zwraca się o precyzyjne wskazanie czego organ oczekuje. To na wnioskodawcy spoczywa obowiązek wykazania trudnej sytuacji majątkowej, która uzasadniałaby przyznanie stypendium socjalnego. Wezwanie o udokumentowanie sytuacji wyczerpuje obowiązek informacyjny organu. Strona znajdująca się w trudnej sytuacji majątkowej powinna wiedzieć z czego się utrzymuje i jakie wydatki ponosi.</a:t>
            </a:r>
          </a:p>
          <a:p>
            <a:pPr>
              <a:lnSpc>
                <a:spcPct val="150000"/>
              </a:lnSpc>
              <a:spcBef>
                <a:spcPts val="600"/>
              </a:spcBef>
              <a:buFontTx/>
              <a:buChar char="-"/>
            </a:pPr>
            <a:r>
              <a:rPr lang="pl-PL" sz="1200" dirty="0"/>
              <a:t>uzyskanie kwoty darowizny oznacza, że studentka może korzystać z pomocy osób najbliższych, co także musi wpływać na ocenę zasadności jej wniosku o przyznanie stypendium socjalnego.</a:t>
            </a:r>
          </a:p>
          <a:p>
            <a:pPr>
              <a:lnSpc>
                <a:spcPct val="150000"/>
              </a:lnSpc>
              <a:buFontTx/>
              <a:buChar char="-"/>
            </a:pPr>
            <a:endParaRPr lang="pl-PL" sz="1200" dirty="0"/>
          </a:p>
          <a:p>
            <a:pPr>
              <a:lnSpc>
                <a:spcPct val="150000"/>
              </a:lnSpc>
              <a:buFontTx/>
              <a:buChar char="-"/>
            </a:pPr>
            <a:endParaRPr lang="pl-PL" sz="1400" dirty="0"/>
          </a:p>
          <a:p>
            <a:pPr>
              <a:lnSpc>
                <a:spcPct val="150000"/>
              </a:lnSpc>
              <a:buFontTx/>
              <a:buChar char="-"/>
            </a:pPr>
            <a:endParaRPr lang="pl-PL" sz="1400" dirty="0"/>
          </a:p>
          <a:p>
            <a:pPr marL="0" indent="0">
              <a:lnSpc>
                <a:spcPct val="150000"/>
              </a:lnSpc>
              <a:buNone/>
            </a:pPr>
            <a:endParaRPr lang="pl-PL" sz="1400" dirty="0"/>
          </a:p>
        </p:txBody>
      </p:sp>
      <p:sp>
        <p:nvSpPr>
          <p:cNvPr id="5" name="Symbol zastępczy numeru slajdu 4">
            <a:extLst>
              <a:ext uri="{FF2B5EF4-FFF2-40B4-BE49-F238E27FC236}">
                <a16:creationId xmlns:a16="http://schemas.microsoft.com/office/drawing/2014/main" id="{4C42D50A-472A-43D8-B1A1-1A6CA45A0509}"/>
              </a:ext>
            </a:extLst>
          </p:cNvPr>
          <p:cNvSpPr>
            <a:spLocks noGrp="1"/>
          </p:cNvSpPr>
          <p:nvPr>
            <p:ph type="sldNum" sz="quarter" idx="12"/>
          </p:nvPr>
        </p:nvSpPr>
        <p:spPr/>
        <p:txBody>
          <a:bodyPr/>
          <a:lstStyle/>
          <a:p>
            <a:fld id="{715BACC8-EFC8-477F-AC20-4351AEA1AC2C}" type="slidenum">
              <a:rPr lang="pl-PL" smtClean="0"/>
              <a:t>7</a:t>
            </a:fld>
            <a:endParaRPr lang="pl-PL"/>
          </a:p>
        </p:txBody>
      </p:sp>
    </p:spTree>
    <p:extLst>
      <p:ext uri="{BB962C8B-B14F-4D97-AF65-F5344CB8AC3E}">
        <p14:creationId xmlns:p14="http://schemas.microsoft.com/office/powerpoint/2010/main" val="2457710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5">
            <a:extLst>
              <a:ext uri="{FF2B5EF4-FFF2-40B4-BE49-F238E27FC236}">
                <a16:creationId xmlns:a16="http://schemas.microsoft.com/office/drawing/2014/main" id="{276DED71-B2AB-4D08-AD1F-7AC1A3288367}"/>
              </a:ext>
            </a:extLst>
          </p:cNvPr>
          <p:cNvSpPr>
            <a:spLocks noGrp="1"/>
          </p:cNvSpPr>
          <p:nvPr>
            <p:ph type="title"/>
          </p:nvPr>
        </p:nvSpPr>
        <p:spPr>
          <a:xfrm>
            <a:off x="838200" y="419450"/>
            <a:ext cx="10515600" cy="369116"/>
          </a:xfrm>
        </p:spPr>
        <p:txBody>
          <a:bodyPr>
            <a:normAutofit fontScale="90000"/>
          </a:bodyPr>
          <a:lstStyle/>
          <a:p>
            <a:r>
              <a:rPr lang="pl-PL" sz="1400" b="1" dirty="0"/>
              <a:t>Dochód</a:t>
            </a:r>
            <a:r>
              <a:rPr lang="pl-PL" dirty="0"/>
              <a:t> </a:t>
            </a:r>
          </a:p>
        </p:txBody>
      </p:sp>
      <p:sp>
        <p:nvSpPr>
          <p:cNvPr id="7" name="Symbol zastępczy zawartości 6">
            <a:extLst>
              <a:ext uri="{FF2B5EF4-FFF2-40B4-BE49-F238E27FC236}">
                <a16:creationId xmlns:a16="http://schemas.microsoft.com/office/drawing/2014/main" id="{558E7E5D-05E0-464D-9A83-F01DF89963A2}"/>
              </a:ext>
            </a:extLst>
          </p:cNvPr>
          <p:cNvSpPr>
            <a:spLocks noGrp="1"/>
          </p:cNvSpPr>
          <p:nvPr>
            <p:ph sz="half" idx="1"/>
          </p:nvPr>
        </p:nvSpPr>
        <p:spPr>
          <a:xfrm>
            <a:off x="838200" y="914400"/>
            <a:ext cx="5181600" cy="5524150"/>
          </a:xfrm>
        </p:spPr>
        <p:txBody>
          <a:bodyPr>
            <a:normAutofit fontScale="25000" lnSpcReduction="20000"/>
          </a:bodyPr>
          <a:lstStyle/>
          <a:p>
            <a:pPr marL="0" indent="0">
              <a:lnSpc>
                <a:spcPct val="170000"/>
              </a:lnSpc>
              <a:buNone/>
            </a:pPr>
            <a:r>
              <a:rPr lang="pl-PL" sz="6400" b="1" dirty="0"/>
              <a:t>wyrok WSA w Gliwicach z 30 lipca 2025 r. sygn. akt III SA/</a:t>
            </a:r>
            <a:r>
              <a:rPr lang="pl-PL" sz="6400" b="1" dirty="0" err="1"/>
              <a:t>Gl</a:t>
            </a:r>
            <a:r>
              <a:rPr lang="pl-PL" sz="6400" b="1" dirty="0"/>
              <a:t> 409/25 -  </a:t>
            </a:r>
            <a:r>
              <a:rPr lang="pl-PL" sz="6400" dirty="0"/>
              <a:t>odliczenia od dochodu składek na ubezpieczenie zdrowotne </a:t>
            </a:r>
          </a:p>
          <a:p>
            <a:pPr>
              <a:lnSpc>
                <a:spcPct val="170000"/>
              </a:lnSpc>
              <a:buFontTx/>
              <a:buChar char="-"/>
            </a:pPr>
            <a:r>
              <a:rPr lang="pl-PL" sz="4800" dirty="0"/>
              <a:t>na dochód członka rodziny w 2021 r. składa się: </a:t>
            </a:r>
          </a:p>
          <a:p>
            <a:pPr lvl="1">
              <a:lnSpc>
                <a:spcPct val="170000"/>
              </a:lnSpc>
              <a:buFontTx/>
              <a:buChar char="-"/>
            </a:pPr>
            <a:r>
              <a:rPr lang="pl-PL" sz="4800" dirty="0"/>
              <a:t>dochód z działów specjalnych produkcji rolnej (305 zł)</a:t>
            </a:r>
          </a:p>
          <a:p>
            <a:pPr lvl="1">
              <a:lnSpc>
                <a:spcPct val="170000"/>
              </a:lnSpc>
              <a:buFontTx/>
              <a:buChar char="-"/>
            </a:pPr>
            <a:r>
              <a:rPr lang="pl-PL" sz="4800" dirty="0"/>
              <a:t>dochód z pozarolniczej działalności gospodarczej (1 430 zł)</a:t>
            </a:r>
          </a:p>
          <a:p>
            <a:pPr lvl="1">
              <a:lnSpc>
                <a:spcPct val="170000"/>
              </a:lnSpc>
              <a:buFontTx/>
              <a:buChar char="-"/>
            </a:pPr>
            <a:r>
              <a:rPr lang="pl-PL" sz="4800" dirty="0"/>
              <a:t>zgodnie z zaświadczeniem KRUS  składka na ubezpieczenie zdrowotne za okres od 01.01.2021 r. do 31.12.2021 r. została opłacona w kwocie 1 890,00 zł. </a:t>
            </a:r>
          </a:p>
          <a:p>
            <a:pPr>
              <a:lnSpc>
                <a:spcPct val="120000"/>
              </a:lnSpc>
              <a:buFontTx/>
              <a:buChar char="-"/>
            </a:pPr>
            <a:r>
              <a:rPr lang="pl-PL" sz="4800" dirty="0"/>
              <a:t>Ustawa o świadczeniach rodzinnych - art.  3. Ilekroć w ustawie jest mowa o: </a:t>
            </a:r>
          </a:p>
          <a:p>
            <a:pPr marL="0" indent="0">
              <a:lnSpc>
                <a:spcPct val="120000"/>
              </a:lnSpc>
              <a:buNone/>
            </a:pPr>
            <a:r>
              <a:rPr lang="pl-PL" sz="4800" dirty="0"/>
              <a:t>1) dochodzie - oznacza to, po odliczeniu kwot alimentów świadczonych na rzecz innych osób:</a:t>
            </a:r>
          </a:p>
          <a:p>
            <a:pPr marL="0" indent="0">
              <a:lnSpc>
                <a:spcPct val="120000"/>
              </a:lnSpc>
              <a:buNone/>
            </a:pPr>
            <a:r>
              <a:rPr lang="pl-PL" sz="4800" dirty="0"/>
              <a:t>a) przychody podlegające opodatkowaniu na zasadach określonych w art. 27, art. 30b, art. 30c, art. 30e i art. 30f ustawy z dnia 26 lipca 1991 r. o podatku dochodowym od osób fizycznych (Dz. U. z 2025 r. poz. 163, 340, 368, 620, 680 i 1022), </a:t>
            </a:r>
            <a:r>
              <a:rPr lang="pl-PL" sz="4800" u="sng" dirty="0"/>
              <a:t>pomniejszone</a:t>
            </a:r>
            <a:r>
              <a:rPr lang="pl-PL" sz="4800" dirty="0"/>
              <a:t> o koszty uzyskania przychodu, należny podatek dochodowy od osób fizycznych, składki na ubezpieczenia społeczne niezaliczone do kosztów uzyskania przychodu oraz </a:t>
            </a:r>
            <a:r>
              <a:rPr lang="pl-PL" sz="4800" u="sng" dirty="0"/>
              <a:t>składki na ubezpieczenie zdrowotne</a:t>
            </a:r>
            <a:r>
              <a:rPr lang="pl-PL" sz="4800" dirty="0"/>
              <a:t>,</a:t>
            </a:r>
          </a:p>
          <a:p>
            <a:pPr>
              <a:buFontTx/>
              <a:buChar char="-"/>
            </a:pPr>
            <a:endParaRPr lang="pl-PL" sz="4000" dirty="0"/>
          </a:p>
          <a:p>
            <a:pPr marL="0" indent="0">
              <a:buNone/>
            </a:pPr>
            <a:r>
              <a:rPr lang="pl-PL" sz="1600" b="1" dirty="0"/>
              <a:t> </a:t>
            </a:r>
          </a:p>
        </p:txBody>
      </p:sp>
      <p:sp>
        <p:nvSpPr>
          <p:cNvPr id="8" name="Symbol zastępczy zawartości 7">
            <a:extLst>
              <a:ext uri="{FF2B5EF4-FFF2-40B4-BE49-F238E27FC236}">
                <a16:creationId xmlns:a16="http://schemas.microsoft.com/office/drawing/2014/main" id="{13FE885D-0399-4A6D-824A-758A6D1162C7}"/>
              </a:ext>
            </a:extLst>
          </p:cNvPr>
          <p:cNvSpPr>
            <a:spLocks noGrp="1"/>
          </p:cNvSpPr>
          <p:nvPr>
            <p:ph sz="half" idx="2"/>
          </p:nvPr>
        </p:nvSpPr>
        <p:spPr>
          <a:xfrm>
            <a:off x="6172200" y="914400"/>
            <a:ext cx="5181600" cy="5262563"/>
          </a:xfrm>
        </p:spPr>
        <p:txBody>
          <a:bodyPr>
            <a:noAutofit/>
          </a:bodyPr>
          <a:lstStyle/>
          <a:p>
            <a:pPr>
              <a:lnSpc>
                <a:spcPct val="100000"/>
              </a:lnSpc>
              <a:buFontTx/>
              <a:buChar char="-"/>
            </a:pPr>
            <a:r>
              <a:rPr lang="pl-PL" sz="1200" b="1" dirty="0"/>
              <a:t>organ</a:t>
            </a:r>
            <a:r>
              <a:rPr lang="pl-PL" sz="1200" dirty="0"/>
              <a:t>: rolnicy, podlegający ubezpieczeniu społecznemu rolników w trybie obowiązkowym, którzy dodatkowo prowadzą pozarolniczą działalność gospodarczą, podlegają ubezpieczeniu zdrowotnemu wyłącznie z tytułu wykonywanej działalności rolniczej i z tego tytułu opłacana jest składka na ubezpieczenie zdrowotne. Nie ma podstaw do odjęcia od dochodu uzyskanego z tytułu prowadzonej pozarolniczej działalności gospodarczej kwoty opłaconej składki zdrowotnej z tytułu prowadzonej działalności rolniczej w ramach działów specjalnych produkcji rolnej.</a:t>
            </a:r>
          </a:p>
          <a:p>
            <a:pPr>
              <a:lnSpc>
                <a:spcPct val="100000"/>
              </a:lnSpc>
              <a:buFontTx/>
              <a:buChar char="-"/>
            </a:pPr>
            <a:r>
              <a:rPr lang="pl-PL" sz="1200" b="1" dirty="0"/>
              <a:t>WSA</a:t>
            </a:r>
            <a:r>
              <a:rPr lang="pl-PL" sz="1200" dirty="0"/>
              <a:t>: składka zdrowotna w przypadku matki skarżącej może dotyczyć wyłącznie dochodu z działów specjalnych produkcji rolnej. W ujęciu podatkowym tak jest, ale dla potrzeb wyliczenia dochodu netto dla innych celów znaczenie ma przecież faktyczny, realny dochód netto na członka rodziny z uwzględnieniem wszystkich dochodów i potrąceń.</a:t>
            </a:r>
          </a:p>
          <a:p>
            <a:pPr>
              <a:lnSpc>
                <a:spcPct val="100000"/>
              </a:lnSpc>
              <a:buFontTx/>
              <a:buChar char="-"/>
            </a:pPr>
            <a:r>
              <a:rPr lang="pl-PL" sz="1200" b="1" dirty="0"/>
              <a:t>WSA</a:t>
            </a:r>
            <a:r>
              <a:rPr lang="pl-PL" sz="1200" dirty="0"/>
              <a:t>: prawidłowe wyliczenie powinno stanowić sumę wszystkich dochodów netto w rodzinie studenta, po czym tak wyliczona kwota powinna zostać podzielona na ilość osób w rodzinie studenta. W odniesieniu do dochodów matki, zarówno z rachunkowego jak i z racjonalnego punktu widzenia różnica pomiędzy kwotą 305 zł a kwotą 1890 zł nie wynosi 0. Jeżeli wyliczenie skarżącej jest nieprawidłowe, wówczas organ powinien w oparciu o obowiązujące przepisy prawa wyjaśnić i uzasadnić dlaczego przyjął odmienny sposób wyliczenia dochodu netto na członka rodziny.</a:t>
            </a:r>
          </a:p>
          <a:p>
            <a:pPr marL="0" indent="0">
              <a:lnSpc>
                <a:spcPct val="170000"/>
              </a:lnSpc>
              <a:buNone/>
            </a:pPr>
            <a:endParaRPr lang="pl-PL" sz="1100" b="1" dirty="0"/>
          </a:p>
          <a:p>
            <a:pPr marL="0" indent="0">
              <a:lnSpc>
                <a:spcPct val="170000"/>
              </a:lnSpc>
              <a:buNone/>
            </a:pPr>
            <a:endParaRPr lang="pl-PL" sz="1100" b="1" dirty="0"/>
          </a:p>
          <a:p>
            <a:pPr marL="0" indent="0">
              <a:lnSpc>
                <a:spcPct val="170000"/>
              </a:lnSpc>
              <a:buNone/>
            </a:pPr>
            <a:endParaRPr lang="pl-PL" sz="1100" b="1" dirty="0"/>
          </a:p>
          <a:p>
            <a:pPr marL="0" indent="0">
              <a:lnSpc>
                <a:spcPct val="170000"/>
              </a:lnSpc>
              <a:buNone/>
            </a:pPr>
            <a:endParaRPr lang="pl-PL" sz="1100" b="1" dirty="0"/>
          </a:p>
          <a:p>
            <a:pPr marL="0" indent="0">
              <a:lnSpc>
                <a:spcPct val="170000"/>
              </a:lnSpc>
              <a:buNone/>
            </a:pPr>
            <a:endParaRPr lang="pl-PL" sz="1100" b="1" dirty="0"/>
          </a:p>
          <a:p>
            <a:pPr marL="0" indent="0">
              <a:lnSpc>
                <a:spcPct val="120000"/>
              </a:lnSpc>
              <a:buNone/>
            </a:pPr>
            <a:endParaRPr lang="pl-PL" sz="1100" dirty="0"/>
          </a:p>
        </p:txBody>
      </p:sp>
      <p:sp>
        <p:nvSpPr>
          <p:cNvPr id="5" name="Symbol zastępczy numeru slajdu 4">
            <a:extLst>
              <a:ext uri="{FF2B5EF4-FFF2-40B4-BE49-F238E27FC236}">
                <a16:creationId xmlns:a16="http://schemas.microsoft.com/office/drawing/2014/main" id="{1FDDBD28-FBCD-447E-8889-7AE34906F5A2}"/>
              </a:ext>
            </a:extLst>
          </p:cNvPr>
          <p:cNvSpPr>
            <a:spLocks noGrp="1"/>
          </p:cNvSpPr>
          <p:nvPr>
            <p:ph type="sldNum" sz="quarter" idx="12"/>
          </p:nvPr>
        </p:nvSpPr>
        <p:spPr/>
        <p:txBody>
          <a:bodyPr/>
          <a:lstStyle/>
          <a:p>
            <a:fld id="{715BACC8-EFC8-477F-AC20-4351AEA1AC2C}" type="slidenum">
              <a:rPr lang="pl-PL" smtClean="0"/>
              <a:t>8</a:t>
            </a:fld>
            <a:endParaRPr lang="pl-PL"/>
          </a:p>
        </p:txBody>
      </p:sp>
    </p:spTree>
    <p:extLst>
      <p:ext uri="{BB962C8B-B14F-4D97-AF65-F5344CB8AC3E}">
        <p14:creationId xmlns:p14="http://schemas.microsoft.com/office/powerpoint/2010/main" val="2861279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44B1B0-25C8-4C03-959F-93F8F05E0FF6}"/>
              </a:ext>
            </a:extLst>
          </p:cNvPr>
          <p:cNvSpPr>
            <a:spLocks noGrp="1"/>
          </p:cNvSpPr>
          <p:nvPr>
            <p:ph type="title"/>
          </p:nvPr>
        </p:nvSpPr>
        <p:spPr>
          <a:xfrm>
            <a:off x="838200" y="365126"/>
            <a:ext cx="10515600" cy="315912"/>
          </a:xfrm>
        </p:spPr>
        <p:txBody>
          <a:bodyPr>
            <a:normAutofit fontScale="90000"/>
          </a:bodyPr>
          <a:lstStyle/>
          <a:p>
            <a:r>
              <a:rPr lang="pl-PL" sz="1400" b="1" dirty="0"/>
              <a:t>Dochód</a:t>
            </a:r>
            <a:r>
              <a:rPr lang="pl-PL" dirty="0"/>
              <a:t> </a:t>
            </a:r>
          </a:p>
        </p:txBody>
      </p:sp>
      <p:sp>
        <p:nvSpPr>
          <p:cNvPr id="3" name="Symbol zastępczy zawartości 2">
            <a:extLst>
              <a:ext uri="{FF2B5EF4-FFF2-40B4-BE49-F238E27FC236}">
                <a16:creationId xmlns:a16="http://schemas.microsoft.com/office/drawing/2014/main" id="{6AD69D15-F0C1-4DD7-AD01-318C3E0596F0}"/>
              </a:ext>
            </a:extLst>
          </p:cNvPr>
          <p:cNvSpPr>
            <a:spLocks noGrp="1"/>
          </p:cNvSpPr>
          <p:nvPr>
            <p:ph idx="1"/>
          </p:nvPr>
        </p:nvSpPr>
        <p:spPr>
          <a:xfrm>
            <a:off x="838200" y="1057013"/>
            <a:ext cx="10515600" cy="5119950"/>
          </a:xfrm>
        </p:spPr>
        <p:txBody>
          <a:bodyPr>
            <a:normAutofit fontScale="55000" lnSpcReduction="20000"/>
          </a:bodyPr>
          <a:lstStyle/>
          <a:p>
            <a:pPr marL="0" indent="0">
              <a:lnSpc>
                <a:spcPct val="120000"/>
              </a:lnSpc>
              <a:buNone/>
            </a:pPr>
            <a:r>
              <a:rPr lang="pl-PL" b="1" dirty="0"/>
              <a:t>ustawa z dnia 27 sierpnia 2004 r. o świadczeniach opieki zdrowotnej finansowanych ze środków publicznych </a:t>
            </a:r>
            <a:r>
              <a:rPr lang="pl-PL" dirty="0"/>
              <a:t>(Dz. U. z 2025 r. poz. 1461)</a:t>
            </a:r>
          </a:p>
          <a:p>
            <a:pPr marL="0" indent="0">
              <a:lnSpc>
                <a:spcPct val="120000"/>
              </a:lnSpc>
              <a:buNone/>
            </a:pPr>
            <a:r>
              <a:rPr lang="pl-PL" dirty="0"/>
              <a:t>Art.  80. [Składka na ubezpieczenie zdrowotne rolnika prowadzącego działy specjalne]</a:t>
            </a:r>
          </a:p>
          <a:p>
            <a:pPr marL="0" indent="0">
              <a:lnSpc>
                <a:spcPct val="120000"/>
              </a:lnSpc>
              <a:buNone/>
            </a:pPr>
            <a:r>
              <a:rPr lang="pl-PL" dirty="0"/>
              <a:t>1a. Składka na ubezpieczenie zdrowotne osób, o których mowa w art. 66 ust. 1 pkt 1 lit. b i pkt 34, oraz domowników rolników, którzy prowadzą działalność w zakresie działów specjalnych w rozumieniu art. 6 pkt 5 ustawy z dnia 20 grudnia 1990 r. o ubezpieczeniu społecznym rolników, zwanych dalej "działami specjalnymi", i dodatkowo w gospodarstwie rolnym, z wyłączeniem rolników prowadzących działalność:</a:t>
            </a:r>
          </a:p>
          <a:p>
            <a:pPr marL="0" indent="0">
              <a:lnSpc>
                <a:spcPct val="120000"/>
              </a:lnSpc>
              <a:buNone/>
            </a:pPr>
            <a:r>
              <a:rPr lang="pl-PL" dirty="0"/>
              <a:t>1) wyłącznie w zakresie działów specjalnych i ich domowników,</a:t>
            </a:r>
          </a:p>
          <a:p>
            <a:pPr marL="0" indent="0">
              <a:lnSpc>
                <a:spcPct val="120000"/>
              </a:lnSpc>
              <a:buNone/>
            </a:pPr>
            <a:r>
              <a:rPr lang="pl-PL" dirty="0"/>
              <a:t>2) w zakresie działów specjalnych i dodatkowo w gospodarstwie rolnym</a:t>
            </a:r>
          </a:p>
          <a:p>
            <a:pPr marL="0" indent="0">
              <a:lnSpc>
                <a:spcPct val="120000"/>
              </a:lnSpc>
              <a:buNone/>
            </a:pPr>
            <a:r>
              <a:rPr lang="pl-PL" dirty="0"/>
              <a:t>- za każdą osobę podlegającą ubezpieczeniu wynosi 1 zł za każdy pełny hektar przeliczeniowy użytków rolnych w gospodarstwie rolnym, przyjęty dla celów ustalenia wymiaru składek na ubezpieczenie społeczne rolników. W gospodarstwach rolnych o powierzchni poniżej 1 hektara przeliczeniowego użytków rolnych składka wynosi 1 zł.</a:t>
            </a:r>
          </a:p>
          <a:p>
            <a:pPr marL="0" indent="0">
              <a:lnSpc>
                <a:spcPct val="120000"/>
              </a:lnSpc>
              <a:buNone/>
            </a:pPr>
            <a:r>
              <a:rPr lang="pl-PL" dirty="0"/>
              <a:t>2. Rolnik prowadzący działalność w zakresie działów specjalnych opłaca składki na ubezpieczenie zdrowotne od deklarowanej podstawy wymiaru składki odpowiadającej:</a:t>
            </a:r>
          </a:p>
          <a:p>
            <a:pPr marL="0" indent="0">
              <a:lnSpc>
                <a:spcPct val="120000"/>
              </a:lnSpc>
              <a:buNone/>
            </a:pPr>
            <a:r>
              <a:rPr lang="pl-PL" dirty="0"/>
              <a:t>1) dochodowi ustalonemu dla opodatkowania podatkiem dochodowym od osób fizycznych, w kwocie nie niższej jednak niż kwota odpowiadająca wysokości minimalnego wynagrodzenia;</a:t>
            </a:r>
          </a:p>
          <a:p>
            <a:endParaRPr lang="pl-PL" dirty="0"/>
          </a:p>
        </p:txBody>
      </p:sp>
      <p:sp>
        <p:nvSpPr>
          <p:cNvPr id="4" name="Symbol zastępczy numeru slajdu 3">
            <a:extLst>
              <a:ext uri="{FF2B5EF4-FFF2-40B4-BE49-F238E27FC236}">
                <a16:creationId xmlns:a16="http://schemas.microsoft.com/office/drawing/2014/main" id="{7607334A-79F8-45C4-BC94-3A004192DD4C}"/>
              </a:ext>
            </a:extLst>
          </p:cNvPr>
          <p:cNvSpPr>
            <a:spLocks noGrp="1"/>
          </p:cNvSpPr>
          <p:nvPr>
            <p:ph type="sldNum" sz="quarter" idx="12"/>
          </p:nvPr>
        </p:nvSpPr>
        <p:spPr/>
        <p:txBody>
          <a:bodyPr/>
          <a:lstStyle/>
          <a:p>
            <a:fld id="{715BACC8-EFC8-477F-AC20-4351AEA1AC2C}" type="slidenum">
              <a:rPr lang="pl-PL" smtClean="0"/>
              <a:t>9</a:t>
            </a:fld>
            <a:endParaRPr lang="pl-PL"/>
          </a:p>
        </p:txBody>
      </p:sp>
    </p:spTree>
    <p:extLst>
      <p:ext uri="{BB962C8B-B14F-4D97-AF65-F5344CB8AC3E}">
        <p14:creationId xmlns:p14="http://schemas.microsoft.com/office/powerpoint/2010/main" val="415486203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5608</TotalTime>
  <Words>5118</Words>
  <Application>Microsoft Office PowerPoint</Application>
  <PresentationFormat>Panoramiczny</PresentationFormat>
  <Paragraphs>239</Paragraphs>
  <Slides>20</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20</vt:i4>
      </vt:variant>
    </vt:vector>
  </HeadingPairs>
  <TitlesOfParts>
    <vt:vector size="25" baseType="lpstr">
      <vt:lpstr>Aharoni</vt:lpstr>
      <vt:lpstr>Arial</vt:lpstr>
      <vt:lpstr>Calibri</vt:lpstr>
      <vt:lpstr>Calibri Light</vt:lpstr>
      <vt:lpstr>Motyw pakietu Office</vt:lpstr>
      <vt:lpstr>XIII Ogólnopolska Konferencja Naukowo-Szkoleniowa  Pomoc materialna dla studentów i doktorantów      Stypendium socjalne   Wybrane zagadnienia związane z ustawą  o świadczeniach rodzinnych i stypendium socjalnym  Aktualne orzecznictwo </vt:lpstr>
      <vt:lpstr>XIII Ogólnopolska Konferencja Naukowo-Szkoleniowa pt. Pomoc materialna dla studentów i doktorantów </vt:lpstr>
      <vt:lpstr>XIII Ogólnopolska Konferencja Naukowo-Szkoleniowa pt. Pomoc materialna dla studentów i doktorantów </vt:lpstr>
      <vt:lpstr>Dochód</vt:lpstr>
      <vt:lpstr>Dochód </vt:lpstr>
      <vt:lpstr>Dochód </vt:lpstr>
      <vt:lpstr>Dochód </vt:lpstr>
      <vt:lpstr>Dochód </vt:lpstr>
      <vt:lpstr>Dochód </vt:lpstr>
      <vt:lpstr>Alimenty</vt:lpstr>
      <vt:lpstr>Alimenty</vt:lpstr>
      <vt:lpstr>Alimenty </vt:lpstr>
      <vt:lpstr>Problemy różne w sprawach o stypendium socjalne</vt:lpstr>
      <vt:lpstr>Problemy różne w sprawach o stypendium socjalne</vt:lpstr>
      <vt:lpstr>Problemy różne w sprawach o stypendium socjalne</vt:lpstr>
      <vt:lpstr>Problemy różne w sprawach o stypendium socjalne</vt:lpstr>
      <vt:lpstr>Problemy różne w sprawach o stypendium socjalne</vt:lpstr>
      <vt:lpstr>Problemy różne w sprawach o stypendium socjalne</vt:lpstr>
      <vt:lpstr>Przegląd orzecznictwa w sprawach dotyczących stypendium socjalnego i zapomogi</vt:lpstr>
      <vt:lpstr>Przegląd orzecznictwa w sprawach dotyczących stypendium socjalnego i zapomogi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IX Ogólnopolska Konferencja Naukowo-Szkoleniowa pt. Pomoc materialna dla studentów i  doktorantów     Wykładnia art. 88 PSWiN  w orzecznictwie  sądów administracyjnych   wybrane zagadnienia</dc:title>
  <dc:creator>Agnieszka Miernik</dc:creator>
  <cp:lastModifiedBy>Agnieszka Miernik</cp:lastModifiedBy>
  <cp:revision>311</cp:revision>
  <cp:lastPrinted>2025-06-16T06:37:05Z</cp:lastPrinted>
  <dcterms:created xsi:type="dcterms:W3CDTF">2022-06-13T08:25:49Z</dcterms:created>
  <dcterms:modified xsi:type="dcterms:W3CDTF">2026-06-15T08:11:00Z</dcterms:modified>
</cp:coreProperties>
</file>