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84" r:id="rId15"/>
    <p:sldId id="285" r:id="rId16"/>
    <p:sldId id="286" r:id="rId17"/>
    <p:sldId id="287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58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0241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Slajd</a:t>
            </a:r>
            <a:r>
              <a:rPr dirty="0"/>
              <a:t> 1: </a:t>
            </a:r>
            <a:r>
              <a:rPr dirty="0" err="1"/>
              <a:t>Tytuł</a:t>
            </a:r>
            <a:r>
              <a:rPr dirty="0"/>
              <a:t> </a:t>
            </a:r>
            <a:r>
              <a:rPr dirty="0" err="1"/>
              <a:t>prezentacji</a:t>
            </a:r>
            <a:r>
              <a:rPr dirty="0"/>
              <a:t> </a:t>
            </a:r>
            <a:r>
              <a:rPr dirty="0" err="1"/>
              <a:t>zgodny</a:t>
            </a:r>
            <a:r>
              <a:rPr dirty="0"/>
              <a:t> z </a:t>
            </a:r>
            <a:r>
              <a:rPr dirty="0" err="1"/>
              <a:t>plikiem</a:t>
            </a:r>
            <a:r>
              <a:rPr dirty="0"/>
              <a:t> </a:t>
            </a:r>
            <a:r>
              <a:rPr dirty="0" err="1"/>
              <a:t>źródłowym</a:t>
            </a:r>
            <a:r>
              <a:rPr dirty="0"/>
              <a:t>: 'Problem </a:t>
            </a:r>
            <a:r>
              <a:rPr dirty="0" err="1"/>
              <a:t>zmian</a:t>
            </a:r>
            <a:r>
              <a:rPr dirty="0"/>
              <a:t> </a:t>
            </a:r>
            <a:r>
              <a:rPr dirty="0" err="1"/>
              <a:t>osobowych</a:t>
            </a:r>
            <a:r>
              <a:rPr dirty="0"/>
              <a:t> w </a:t>
            </a:r>
            <a:r>
              <a:rPr dirty="0" err="1"/>
              <a:t>postępowaniu</a:t>
            </a:r>
            <a:r>
              <a:rPr dirty="0"/>
              <a:t> </a:t>
            </a:r>
            <a:r>
              <a:rPr dirty="0" err="1"/>
              <a:t>wyjaśniającym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dyscyplinarnym</a:t>
            </a:r>
            <a:r>
              <a:rPr dirty="0"/>
              <a:t>' – </a:t>
            </a:r>
            <a:r>
              <a:rPr dirty="0" err="1"/>
              <a:t>autorstwa</a:t>
            </a:r>
            <a:r>
              <a:rPr dirty="0"/>
              <a:t> dr hab. </a:t>
            </a:r>
            <a:r>
              <a:rPr dirty="0" err="1"/>
              <a:t>Agnieszki</a:t>
            </a:r>
            <a:r>
              <a:rPr dirty="0"/>
              <a:t> </a:t>
            </a:r>
            <a:r>
              <a:rPr dirty="0" err="1"/>
              <a:t>Ziółkowskiej</a:t>
            </a:r>
            <a:r>
              <a:rPr dirty="0"/>
              <a:t>, prof. UŚ. </a:t>
            </a:r>
            <a:r>
              <a:rPr dirty="0" err="1"/>
              <a:t>Opracowanie</a:t>
            </a:r>
            <a:r>
              <a:rPr dirty="0"/>
              <a:t> </a:t>
            </a:r>
            <a:r>
              <a:rPr dirty="0" err="1"/>
              <a:t>łączy</a:t>
            </a:r>
            <a:r>
              <a:rPr dirty="0"/>
              <a:t> </a:t>
            </a:r>
            <a:r>
              <a:rPr dirty="0" err="1"/>
              <a:t>przepisy</a:t>
            </a:r>
            <a:r>
              <a:rPr dirty="0"/>
              <a:t> </a:t>
            </a:r>
            <a:r>
              <a:rPr dirty="0" err="1"/>
              <a:t>ustawy</a:t>
            </a:r>
            <a:r>
              <a:rPr dirty="0"/>
              <a:t> </a:t>
            </a:r>
            <a:r>
              <a:rPr dirty="0" err="1"/>
              <a:t>Prawo</a:t>
            </a:r>
            <a:r>
              <a:rPr dirty="0"/>
              <a:t> o </a:t>
            </a:r>
            <a:r>
              <a:rPr dirty="0" err="1"/>
              <a:t>szkolnictwie</a:t>
            </a:r>
            <a:r>
              <a:rPr dirty="0"/>
              <a:t> </a:t>
            </a:r>
            <a:r>
              <a:rPr dirty="0" err="1"/>
              <a:t>wyższym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nauce</a:t>
            </a:r>
            <a:r>
              <a:rPr dirty="0"/>
              <a:t> </a:t>
            </a:r>
            <a:r>
              <a:rPr dirty="0" err="1"/>
              <a:t>oraz</a:t>
            </a:r>
            <a:r>
              <a:rPr dirty="0"/>
              <a:t> </a:t>
            </a:r>
            <a:r>
              <a:rPr dirty="0" err="1"/>
              <a:t>rozporządzenia</a:t>
            </a:r>
            <a:r>
              <a:rPr dirty="0"/>
              <a:t> </a:t>
            </a:r>
            <a:r>
              <a:rPr dirty="0" err="1"/>
              <a:t>MEiN</a:t>
            </a:r>
            <a:r>
              <a:rPr dirty="0"/>
              <a:t> z 2022 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Slajd 14: Kluczowy slajd problemowy dotyczący zmian w składzie w czasie przerwy w rozprawie. Wyjaśnia art. 402 § 2a KPK (kontynuacja przy zmianie 1 osoby), art. 402 § 2 KPK (reset przy zmianie większości) oraz przestrogę przed uchylonym art. 404a KPK.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E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31520" y="914400"/>
            <a:ext cx="137160" cy="41148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097280" y="10972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D4AF37"/>
                </a:solidFill>
                <a:latin typeface="Arial"/>
              </a:defRPr>
            </a:pPr>
            <a:r>
              <a:rPr dirty="0"/>
              <a:t>PRAWO O SZKOLNICTWIE WYŻSZYM I NAUCE | ROZPORZĄDZENIE MEIN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1554480"/>
            <a:ext cx="100584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FFFFFF"/>
                </a:solidFill>
                <a:latin typeface="Arial"/>
              </a:defRPr>
            </a:pPr>
            <a:r>
              <a:t>Problem zmian osobowych w postępowaniu wyjaśniającym i dyscyplinarnym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365760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AEDCD"/>
                </a:solidFill>
                <a:latin typeface="Arial"/>
              </a:defRPr>
            </a:pPr>
            <a:r>
              <a:t>Dr hab. Agnieszka Ziółkowska, prof. UŚ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5669280"/>
            <a:ext cx="10058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BDC3C7"/>
                </a:solidFill>
                <a:latin typeface="Arial"/>
              </a:defRPr>
            </a:pPr>
            <a:r>
              <a:t>Postępowanie dyscyplinarne nauczycieli akademickich – zmiany osobowe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1D4ED8"/>
                </a:solidFill>
                <a:latin typeface="Arial"/>
              </a:defRPr>
            </a:pPr>
            <a:r>
              <a:t>POSTĘPOWANIE WYJAŚNIAJĄCE A DYSCYPLINARNE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Arial"/>
              </a:defRPr>
            </a:pPr>
            <a:r>
              <a:t>Problem zmian osobowych w postępowaniu wyjaśniającym i dyscyplinarnym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8655" cy="317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46520"/>
            <a:ext cx="91440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50">
                <a:solidFill>
                  <a:srgbClr val="475569"/>
                </a:solidFill>
                <a:latin typeface="Arial"/>
              </a:defRPr>
            </a:pPr>
            <a:r>
              <a:t>Postępowanie dyscyplinarne nauczycieli akademickich – zmiany osobowe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446520"/>
            <a:ext cx="13716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defRPr sz="950" b="1">
                <a:solidFill>
                  <a:srgbClr val="1D4ED8"/>
                </a:solidFill>
                <a:latin typeface="Arial"/>
              </a:defRPr>
            </a:pPr>
            <a:r>
              <a:t>2 / 32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31520" y="1737360"/>
          <a:ext cx="1069848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7017"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rPr dirty="0" err="1"/>
                        <a:t>Płaszczyzna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zmian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osobowych</a:t>
                      </a:r>
                      <a:endParaRPr dirty="0"/>
                    </a:p>
                  </a:txBody>
                  <a:tcPr marL="73152" marR="73152">
                    <a:solidFill>
                      <a:srgbClr val="0F1E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Postępowanie wyjaśniające (Rzecznik)</a:t>
                      </a:r>
                    </a:p>
                  </a:txBody>
                  <a:tcPr marL="73152" marR="73152">
                    <a:solidFill>
                      <a:srgbClr val="0F1E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Postępowanie dyscyplinarne (Komisja / Skład Orzekający)</a:t>
                      </a:r>
                    </a:p>
                  </a:txBody>
                  <a:tcPr marL="73152" marR="73152">
                    <a:solidFill>
                      <a:srgbClr val="0F1E3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7017">
                <a:tc>
                  <a:txBody>
                    <a:bodyPr/>
                    <a:lstStyle/>
                    <a:p>
                      <a:pPr>
                        <a:defRPr sz="850" b="1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Struktura organu a ryzyko zmian</a:t>
                      </a:r>
                    </a:p>
                  </a:txBody>
                  <a:tcPr marL="73152" marR="73152"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Organ jednoosobowy: każda zmiana personalna (choroba, wyłączenie, zgon, koniec kadencji) całkowicie tamuje etap dochodzenia do czasu wyznaczenia nowego rzecznika przez Rektora (14 dni).</a:t>
                      </a:r>
                    </a:p>
                  </a:txBody>
                  <a:tcPr marL="73152" marR="73152"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Organ kolegialny (min. 3 osoby): zmiana członka składu rodzi problem ważności obsady, kworum, parytetu stopni/tytułów (art. 291 ust. 3) oraz nieważności procesu (art. 296 ust. 1 pkt 3).</a:t>
                      </a:r>
                    </a:p>
                  </a:txBody>
                  <a:tcPr marL="73152" marR="73152">
                    <a:solidFill>
                      <a:srgbClr val="F4F6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7017">
                <a:tc>
                  <a:txBody>
                    <a:bodyPr/>
                    <a:lstStyle/>
                    <a:p>
                      <a:pPr>
                        <a:defRPr sz="850" b="1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Wpływ zmiany na zgromadzony materiał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rPr dirty="0"/>
                        <a:t>Brak </a:t>
                      </a:r>
                      <a:r>
                        <a:rPr dirty="0" err="1"/>
                        <a:t>zasady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bezpośredniości</a:t>
                      </a:r>
                      <a:r>
                        <a:rPr dirty="0"/>
                        <a:t>: </a:t>
                      </a:r>
                      <a:r>
                        <a:rPr dirty="0" err="1"/>
                        <a:t>nowy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rzecznik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bada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zebrane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akta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i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dowody</a:t>
                      </a:r>
                      <a:r>
                        <a:rPr dirty="0"/>
                        <a:t>, </a:t>
                      </a:r>
                      <a:r>
                        <a:rPr dirty="0" err="1"/>
                        <a:t>nie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musi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powtarzać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czynności</a:t>
                      </a:r>
                      <a:r>
                        <a:rPr dirty="0"/>
                        <a:t>, </a:t>
                      </a:r>
                      <a:r>
                        <a:rPr dirty="0" err="1"/>
                        <a:t>lecz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zachowuje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pełną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autonomię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ocen</a:t>
                      </a:r>
                      <a:r>
                        <a:rPr dirty="0"/>
                        <a:t> (art. 277 </a:t>
                      </a:r>
                      <a:r>
                        <a:rPr dirty="0" err="1"/>
                        <a:t>ust</a:t>
                      </a:r>
                      <a:r>
                        <a:rPr dirty="0"/>
                        <a:t>. 5) – </a:t>
                      </a:r>
                      <a:r>
                        <a:rPr dirty="0" err="1"/>
                        <a:t>nie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potwierdza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wniosków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poprzednika</a:t>
                      </a:r>
                      <a:r>
                        <a:rPr dirty="0"/>
                        <a:t>.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Zasada bezpośredniości (KPK): zmiana członka składu na rozprawie stawia dylemat: kontynuacja (art. 402 § 2a KPK przy zmianie 1 osoby) a wymóg prowadzenia rozprawy od początku (art. 402 § 2 KPK).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7017">
                <a:tc>
                  <a:txBody>
                    <a:bodyPr/>
                    <a:lstStyle/>
                    <a:p>
                      <a:pPr>
                        <a:defRPr sz="850" b="1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Konsekwencje konfliktu interesów (§ 3)</a:t>
                      </a:r>
                    </a:p>
                  </a:txBody>
                  <a:tcPr marL="73152" marR="73152"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Skażenie obiektywizmu: nieujawniony konflikt rzecznika skutkuje wadliwością wniosku o ukaranie i zwrotem sprawy przez komisję na posiedzeniu niejawnym do uzupełnienia (§ 21 ust. 1 pkt 2).</a:t>
                      </a:r>
                    </a:p>
                  </a:txBody>
                  <a:tcPr marL="73152" marR="73152"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Bezwzględna przyczyna odwoławcza: udział wyłączonego członka w składzie orzekającym to bezwzględna podstawa uchylenia orzeczenia i wznowienia procesu (art. 296 ust. 1 pkt 3).</a:t>
                      </a:r>
                    </a:p>
                  </a:txBody>
                  <a:tcPr marL="73152" marR="73152">
                    <a:solidFill>
                      <a:srgbClr val="F4F6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7017">
                <a:tc>
                  <a:txBody>
                    <a:bodyPr/>
                    <a:lstStyle/>
                    <a:p>
                      <a:pPr>
                        <a:defRPr sz="850" b="1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Choroba / przeszkoda w toku sprawy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Zawieszenie postępowania: długotrwała przeszkoda rzecznika obliguje do zawieszenia postępowania wyjaśniającego (art. 290 pkt 1 ustawy) albo wyznaczenia innego rzecznika przez Rektora.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Przerwa lub odroczenie: choroba członka składu na rozprawie wymusza przerwę (do 21 dni) lub odroczenie. Przy trwałej chorobie 1 członka – kontynuacja z nowym członkiem (art. 402 § 2a KPK).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7017">
                <a:tc>
                  <a:txBody>
                    <a:bodyPr/>
                    <a:lstStyle/>
                    <a:p>
                      <a:pPr>
                        <a:defRPr sz="850" b="1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Przedawnienie a przewlekłość zmian</a:t>
                      </a:r>
                    </a:p>
                  </a:txBody>
                  <a:tcPr marL="73152" marR="73152"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Przedawnienie wszczęcia (5 lat / 3 mies. od powzięcia wiadomości przez rektora): przedłużający się wakat na funkcji rzecznika może doprowadzić do przedawnienia deliktu (art. 288 ust. 1).</a:t>
                      </a:r>
                    </a:p>
                  </a:txBody>
                  <a:tcPr marL="73152" marR="73152"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Przedawnienie karalności (5 lat od wszczęcia): dekompletacja składu i powtarzanie rozpraw od nowa przybliża proces do przedawnienia i umorzenia sprawy (art. 298 ust. 1).</a:t>
                      </a:r>
                    </a:p>
                  </a:txBody>
                  <a:tcPr marL="73152" marR="73152">
                    <a:solidFill>
                      <a:srgbClr val="F4F6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7018">
                <a:tc>
                  <a:txBody>
                    <a:bodyPr/>
                    <a:lstStyle/>
                    <a:p>
                      <a:pPr>
                        <a:defRPr sz="850" b="1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Właściwość do dokonania zmiany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Organ powołujący: o wyłączeniu rzecznika decyduje wyłącznie Rektor lub Minister w terminie 14 dni (§ 3 ust. 4); rzecznik nie może sam wyznaczyć zastępcy.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Zróżnicowanie kompetencji (§ 3 ust. 5): o członku składu orzeka Przewodniczący składu; o Przewodniczącym składu i protokolancie – Przewodniczący KD; zarządzenie o nowym członku wydaje Przewodniczący KD.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1D4ED8"/>
                </a:solidFill>
                <a:latin typeface="Arial"/>
              </a:defRPr>
            </a:pPr>
            <a:r>
              <a:t>KLASYFIKACJA ZAGADNIEŃ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Arial"/>
              </a:defRPr>
            </a:pPr>
            <a:r>
              <a:t>Pięć obszarów procedury reguluje zmiany personalne, chroniąc postępowanie przed wadliwością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8655" cy="317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46520"/>
            <a:ext cx="91440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50">
                <a:solidFill>
                  <a:srgbClr val="475569"/>
                </a:solidFill>
                <a:latin typeface="Arial"/>
              </a:defRPr>
            </a:pPr>
            <a:r>
              <a:t>Postępowanie dyscyplinarne nauczycieli akademickich – zmiany osobowe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446520"/>
            <a:ext cx="13716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defRPr sz="950" b="1">
                <a:solidFill>
                  <a:srgbClr val="1D4ED8"/>
                </a:solidFill>
                <a:latin typeface="Arial"/>
              </a:defRPr>
            </a:pPr>
            <a:r>
              <a:t>3 / 32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737360"/>
            <a:ext cx="2029968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64592" rIns="164592" rtlCol="0" anchor="ctr"/>
          <a:lstStyle/>
          <a:p>
            <a:pPr algn="ctr">
              <a:defRPr sz="1100" b="1">
                <a:solidFill>
                  <a:srgbClr val="0F1E36"/>
                </a:solidFill>
                <a:latin typeface="Arial"/>
              </a:defRPr>
            </a:pPr>
            <a:r>
              <a:t>1. Skład Orzekający</a:t>
            </a:r>
          </a:p>
          <a:p>
            <a:pPr>
              <a:spcAft>
                <a:spcPts val="400"/>
              </a:spcAft>
              <a:defRPr sz="900" b="1">
                <a:solidFill>
                  <a:srgbClr val="1D4ED8"/>
                </a:solidFill>
                <a:latin typeface="Arial"/>
              </a:defRPr>
            </a:pPr>
            <a:r>
              <a:t>Art. 278, 291 ustawy | § 3 rozporządzenia</a:t>
            </a:r>
          </a:p>
          <a:p>
            <a:pPr>
              <a:spcAft>
                <a:spcPts val="200"/>
              </a:spcAft>
              <a:defRPr sz="850">
                <a:solidFill>
                  <a:srgbClr val="1E293B"/>
                </a:solidFill>
                <a:latin typeface="Arial"/>
              </a:defRPr>
            </a:pPr>
            <a:r>
              <a:t>• Kreacja i odrębność organu: Komisja dyscyplinarna (organ kadencyjny) to szeroki zasób kadrowy, z którego Przewodniczący KD wyznacza skład orzekający ad hoc do konkretnej sprawy.</a:t>
            </a:r>
          </a:p>
          <a:p>
            <a:pPr>
              <a:spcAft>
                <a:spcPts val="200"/>
              </a:spcAft>
              <a:defRPr sz="850">
                <a:solidFill>
                  <a:srgbClr val="1E293B"/>
                </a:solidFill>
                <a:latin typeface="Arial"/>
              </a:defRPr>
            </a:pPr>
            <a:r>
              <a:t>• Wymogi i parytety (art. 291): Minimum 3 osoby (postulat składu nieparzystego 3 lub 5 osób); przewodniczący o stopniu nie niższym niż obwiniony (dla profesora – profesor); doktor prawa w II instancji; brak ustawowego wymogu studenta w składzie dla nauczycieli.</a:t>
            </a:r>
          </a:p>
          <a:p>
            <a:pPr>
              <a:spcAft>
                <a:spcPts val="200"/>
              </a:spcAft>
              <a:defRPr sz="850">
                <a:solidFill>
                  <a:srgbClr val="1E293B"/>
                </a:solidFill>
                <a:latin typeface="Arial"/>
              </a:defRPr>
            </a:pPr>
            <a:r>
              <a:t>• Dekompletacja i wyłączenie: Utrata statusu pracownika lub studenta przez członka składu albo konflikt interesów z § 3 dekompletuje skład i wymaga powołania nowego członka zarządzeniem.</a:t>
            </a:r>
          </a:p>
          <a:p>
            <a:pPr>
              <a:spcAft>
                <a:spcPts val="200"/>
              </a:spcAft>
              <a:defRPr sz="850">
                <a:solidFill>
                  <a:srgbClr val="1E293B"/>
                </a:solidFill>
                <a:latin typeface="Arial"/>
              </a:defRPr>
            </a:pPr>
            <a:r>
              <a:t>• Zmiany w toku przerwy: Zmiana 1 członka składu pozwala na kontynuację (art. 402 § 2a KPK); zmiana 2+ członków wymusza powtórzenie rozprawy od początku (art. 402 § 2 KPK).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905963" y="1737360"/>
            <a:ext cx="2029968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64592" rIns="164592" rtlCol="0" anchor="ctr"/>
          <a:lstStyle/>
          <a:p>
            <a:pPr algn="ctr">
              <a:defRPr sz="1300" b="1">
                <a:solidFill>
                  <a:srgbClr val="0F1E36"/>
                </a:solidFill>
                <a:latin typeface="Arial"/>
              </a:defRPr>
            </a:pPr>
            <a:r>
              <a:t>2. Rzecznik Dyscyplinarny</a:t>
            </a:r>
          </a:p>
          <a:p>
            <a:pPr>
              <a:spcBef>
                <a:spcPts val="400"/>
              </a:spcBef>
              <a:spcAft>
                <a:spcPts val="800"/>
              </a:spcAft>
              <a:defRPr sz="1000" b="1">
                <a:solidFill>
                  <a:srgbClr val="1D4ED8"/>
                </a:solidFill>
                <a:latin typeface="Arial"/>
              </a:defRPr>
            </a:pPr>
            <a:r>
              <a:t>Art. 277, 289 ustawy</a:t>
            </a:r>
            <a:br/>
            <a:r>
              <a:t>§ 3, 10, 57 rozporządzenia</a:t>
            </a:r>
          </a:p>
          <a:p>
            <a:pPr>
              <a:spcBef>
                <a:spcPts val="400"/>
              </a:spcBef>
              <a:defRPr sz="1000">
                <a:solidFill>
                  <a:srgbClr val="1E293B"/>
                </a:solidFill>
                <a:latin typeface="Arial"/>
              </a:defRPr>
            </a:pPr>
            <a:r>
              <a:t>• Wyłączenie ze sprawy w 14 dni.</a:t>
            </a:r>
            <a:br/>
            <a:r>
              <a:t>• Obligatoryjna wymiana rzecznika po decyzji organu.</a:t>
            </a:r>
            <a:br/>
            <a:r>
              <a:t>• Samodzielność oskarżycielska nowego rzecznika.</a:t>
            </a:r>
            <a:br/>
            <a:r>
              <a:t>• Brak obowiązku potwierdzania wniosków poprzednika.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80406" y="1737360"/>
            <a:ext cx="2029968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64592" rIns="164592" rtlCol="0" anchor="ctr"/>
          <a:lstStyle/>
          <a:p>
            <a:pPr algn="ctr">
              <a:defRPr sz="1300" b="1">
                <a:solidFill>
                  <a:srgbClr val="0F1E36"/>
                </a:solidFill>
                <a:latin typeface="Arial"/>
              </a:defRPr>
            </a:pPr>
            <a:r>
              <a:t>3. Obrońca Obwinionego</a:t>
            </a:r>
          </a:p>
          <a:p>
            <a:pPr>
              <a:spcBef>
                <a:spcPts val="400"/>
              </a:spcBef>
              <a:spcAft>
                <a:spcPts val="800"/>
              </a:spcAft>
              <a:defRPr sz="1000" b="1">
                <a:solidFill>
                  <a:srgbClr val="1D4ED8"/>
                </a:solidFill>
                <a:latin typeface="Arial"/>
              </a:defRPr>
            </a:pPr>
            <a:r>
              <a:t>Art. 293 ust. 4 ustawy</a:t>
            </a:r>
            <a:br/>
            <a:r>
              <a:t>§ 24 rozporządzenia</a:t>
            </a:r>
          </a:p>
          <a:p>
            <a:pPr>
              <a:spcBef>
                <a:spcPts val="400"/>
              </a:spcBef>
              <a:defRPr sz="1000">
                <a:solidFill>
                  <a:srgbClr val="1E293B"/>
                </a:solidFill>
                <a:latin typeface="Arial"/>
              </a:defRPr>
            </a:pPr>
            <a:r>
              <a:t>• Obligatoryjny obrońca z urzędu min. 14 dni przed rozprawą.</a:t>
            </a:r>
            <a:br/>
            <a:r>
              <a:t>• Wniosek o zmianę obrońcy tylko jeden raz.</a:t>
            </a:r>
            <a:br/>
            <a:r>
              <a:t>• Rezygnacja z ważnych przyczyn na posiedzeniu niejawnym.</a:t>
            </a:r>
            <a:br/>
            <a:r>
              <a:t>• Pełna zasada ciągłości obrony (§ 24 ust. 5).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254849" y="1737360"/>
            <a:ext cx="2029968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64592" rIns="164592" rtlCol="0" anchor="ctr"/>
          <a:lstStyle/>
          <a:p>
            <a:pPr algn="ctr">
              <a:defRPr sz="1300" b="1">
                <a:solidFill>
                  <a:srgbClr val="0F1E36"/>
                </a:solidFill>
                <a:latin typeface="Arial"/>
              </a:defRPr>
            </a:pPr>
            <a:r>
              <a:t>4. Obwiniony i Rektor</a:t>
            </a:r>
          </a:p>
          <a:p>
            <a:pPr>
              <a:spcBef>
                <a:spcPts val="400"/>
              </a:spcBef>
              <a:spcAft>
                <a:spcPts val="800"/>
              </a:spcAft>
              <a:defRPr sz="1000" b="1">
                <a:solidFill>
                  <a:srgbClr val="1D4ED8"/>
                </a:solidFill>
                <a:latin typeface="Arial"/>
              </a:defRPr>
            </a:pPr>
            <a:r>
              <a:t>Art. 275 ust. 2, 294, 296</a:t>
            </a:r>
            <a:br/>
            <a:r>
              <a:t>§ 2, 6 ust. 2 rozporządzenia</a:t>
            </a:r>
          </a:p>
          <a:p>
            <a:pPr>
              <a:spcBef>
                <a:spcPts val="400"/>
              </a:spcBef>
              <a:defRPr sz="1000">
                <a:solidFill>
                  <a:srgbClr val="1E293B"/>
                </a:solidFill>
                <a:latin typeface="Arial"/>
              </a:defRPr>
            </a:pPr>
            <a:r>
              <a:t>• Trwałość odpowiedzialności po ustaniu pracy.</a:t>
            </a:r>
            <a:br/>
            <a:r>
              <a:t>• Właściwość uczelni macierzystej po zmianie pracy.</a:t>
            </a:r>
            <a:br/>
            <a:r>
              <a:t>• Śmierć obwinionego a prawo rodziny do wznowienia.</a:t>
            </a:r>
            <a:br/>
            <a:r>
              <a:t>• Procedura zastępstwa rektora przez osobę wyznaczoną.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429292" y="1737360"/>
            <a:ext cx="2029968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64592" rIns="164592" rtlCol="0" anchor="ctr"/>
          <a:lstStyle/>
          <a:p>
            <a:pPr algn="ctr">
              <a:defRPr sz="1300" b="1">
                <a:solidFill>
                  <a:srgbClr val="0F1E36"/>
                </a:solidFill>
                <a:latin typeface="Arial"/>
              </a:defRPr>
            </a:pPr>
            <a:r>
              <a:rPr dirty="0"/>
              <a:t>5. </a:t>
            </a:r>
            <a:r>
              <a:rPr dirty="0" err="1"/>
              <a:t>Aparat</a:t>
            </a:r>
            <a:r>
              <a:rPr dirty="0"/>
              <a:t> </a:t>
            </a:r>
            <a:r>
              <a:rPr lang="pl-PL" dirty="0"/>
              <a:t>p</a:t>
            </a:r>
            <a:r>
              <a:rPr dirty="0" err="1"/>
              <a:t>omocniczy</a:t>
            </a:r>
            <a:endParaRPr dirty="0"/>
          </a:p>
          <a:p>
            <a:pPr>
              <a:spcBef>
                <a:spcPts val="400"/>
              </a:spcBef>
              <a:spcAft>
                <a:spcPts val="800"/>
              </a:spcAft>
              <a:defRPr sz="1000" b="1">
                <a:solidFill>
                  <a:srgbClr val="1D4ED8"/>
                </a:solidFill>
                <a:latin typeface="Arial"/>
              </a:defRPr>
            </a:pPr>
            <a:r>
              <a:rPr dirty="0"/>
              <a:t>Art. 283, 293, 305 </a:t>
            </a:r>
            <a:r>
              <a:rPr dirty="0" err="1"/>
              <a:t>ustawy</a:t>
            </a:r>
            <a:br>
              <a:rPr dirty="0"/>
            </a:br>
            <a:r>
              <a:rPr dirty="0"/>
              <a:t>§ 3 </a:t>
            </a:r>
            <a:r>
              <a:rPr dirty="0" err="1"/>
              <a:t>ust</a:t>
            </a:r>
            <a:r>
              <a:rPr dirty="0"/>
              <a:t>. 5, 30, 38, 48</a:t>
            </a:r>
          </a:p>
          <a:p>
            <a:pPr>
              <a:spcBef>
                <a:spcPts val="400"/>
              </a:spcBef>
              <a:defRPr sz="100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Fakultatywna</a:t>
            </a:r>
            <a:r>
              <a:rPr dirty="0"/>
              <a:t> </a:t>
            </a:r>
            <a:r>
              <a:rPr dirty="0" err="1"/>
              <a:t>obecność</a:t>
            </a:r>
            <a:r>
              <a:rPr dirty="0"/>
              <a:t> </a:t>
            </a:r>
            <a:r>
              <a:rPr dirty="0" err="1"/>
              <a:t>protokolanta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naradzie</a:t>
            </a:r>
            <a:r>
              <a:rPr dirty="0"/>
              <a:t>.</a:t>
            </a:r>
            <a:br>
              <a:rPr dirty="0"/>
            </a:br>
            <a:r>
              <a:rPr dirty="0"/>
              <a:t>• </a:t>
            </a:r>
            <a:r>
              <a:rPr dirty="0" err="1"/>
              <a:t>Bezwzględna</a:t>
            </a:r>
            <a:r>
              <a:rPr dirty="0"/>
              <a:t> </a:t>
            </a:r>
            <a:r>
              <a:rPr dirty="0" err="1"/>
              <a:t>tajność</a:t>
            </a:r>
            <a:r>
              <a:rPr dirty="0"/>
              <a:t> </a:t>
            </a:r>
            <a:r>
              <a:rPr dirty="0" err="1"/>
              <a:t>narady</a:t>
            </a:r>
            <a:r>
              <a:rPr dirty="0"/>
              <a:t> (</a:t>
            </a:r>
            <a:r>
              <a:rPr dirty="0" err="1"/>
              <a:t>brak</a:t>
            </a:r>
            <a:r>
              <a:rPr dirty="0"/>
              <a:t> </a:t>
            </a:r>
            <a:r>
              <a:rPr dirty="0" err="1"/>
              <a:t>protokołu</a:t>
            </a:r>
            <a:r>
              <a:rPr dirty="0"/>
              <a:t>).</a:t>
            </a:r>
            <a:br>
              <a:rPr dirty="0"/>
            </a:br>
            <a:r>
              <a:rPr dirty="0"/>
              <a:t>• </a:t>
            </a:r>
            <a:r>
              <a:rPr dirty="0" err="1"/>
              <a:t>Immunitet</a:t>
            </a:r>
            <a:r>
              <a:rPr dirty="0"/>
              <a:t> </a:t>
            </a:r>
            <a:r>
              <a:rPr dirty="0" err="1"/>
              <a:t>świadka</a:t>
            </a:r>
            <a:r>
              <a:rPr dirty="0"/>
              <a:t> </a:t>
            </a:r>
            <a:r>
              <a:rPr dirty="0" err="1"/>
              <a:t>mediatora</a:t>
            </a:r>
            <a:r>
              <a:rPr dirty="0"/>
              <a:t> w </a:t>
            </a:r>
            <a:r>
              <a:rPr dirty="0" err="1"/>
              <a:t>mediacji</a:t>
            </a:r>
            <a:r>
              <a:rPr dirty="0"/>
              <a:t>.</a:t>
            </a:r>
            <a:br>
              <a:rPr dirty="0"/>
            </a:br>
            <a:r>
              <a:rPr dirty="0"/>
              <a:t>• </a:t>
            </a:r>
            <a:r>
              <a:rPr dirty="0" err="1"/>
              <a:t>Powoływanie</a:t>
            </a:r>
            <a:r>
              <a:rPr dirty="0"/>
              <a:t> </a:t>
            </a:r>
            <a:r>
              <a:rPr dirty="0" err="1"/>
              <a:t>innych</a:t>
            </a:r>
            <a:r>
              <a:rPr dirty="0"/>
              <a:t> </a:t>
            </a:r>
            <a:r>
              <a:rPr dirty="0" err="1"/>
              <a:t>biegłych</a:t>
            </a:r>
            <a:r>
              <a:rPr dirty="0"/>
              <a:t> w </a:t>
            </a:r>
            <a:r>
              <a:rPr dirty="0" err="1"/>
              <a:t>razie</a:t>
            </a:r>
            <a:r>
              <a:rPr dirty="0"/>
              <a:t> </a:t>
            </a:r>
            <a:r>
              <a:rPr dirty="0" err="1"/>
              <a:t>sprzeczności</a:t>
            </a:r>
            <a:r>
              <a:rPr dirty="0"/>
              <a:t> </a:t>
            </a:r>
            <a:r>
              <a:rPr dirty="0" err="1"/>
              <a:t>opinii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1D4ED8"/>
                </a:solidFill>
                <a:latin typeface="Arial"/>
              </a:defRPr>
            </a:pPr>
            <a:r>
              <a:t>ZMIANA ZATRUDNIENIA A WŁAŚCIWOŚĆ ORGANÓW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Arial"/>
              </a:defRPr>
            </a:pPr>
            <a:r>
              <a:t>Jak zmiany statusu pracowniczego i miejsca pracy obwinionego wpływają na rzecznika i komisję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8655" cy="317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46520"/>
            <a:ext cx="91440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50">
                <a:solidFill>
                  <a:srgbClr val="475569"/>
                </a:solidFill>
                <a:latin typeface="Arial"/>
              </a:defRPr>
            </a:pPr>
            <a:r>
              <a:t>Postępowanie dyscyplinarne nauczycieli akademickich – zmiany osobowe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446520"/>
            <a:ext cx="13716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defRPr sz="950" b="1">
                <a:solidFill>
                  <a:srgbClr val="1D4ED8"/>
                </a:solidFill>
                <a:latin typeface="Arial"/>
              </a:defRPr>
            </a:pPr>
            <a:r>
              <a:t>4 / 32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31520" y="1737360"/>
          <a:ext cx="10728655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138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algn="ctr"/>
                      <a:r>
                        <a:t>Scenariusz zmian osobowych / statusu zatrudnienia</a:t>
                      </a:r>
                    </a:p>
                  </a:txBody>
                  <a:tcPr>
                    <a:solidFill>
                      <a:srgbClr val="0F1E3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Wpływ na właściwość Rzecznika i Komisji Dyscyplinarnej oraz bieg sprawy</a:t>
                      </a:r>
                    </a:p>
                  </a:txBody>
                  <a:tcPr>
                    <a:solidFill>
                      <a:srgbClr val="0F1E3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l"/>
                      <a:r>
                        <a:t>Zmiana pracodawcy w trakcie procesu (§ 2 ust. 3 rozporządzenia)</a:t>
                      </a:r>
                    </a:p>
                  </a:txBody>
                  <a:tcPr>
                    <a:solidFill>
                      <a:srgbClr val="EEF2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t>ZASADA PERPETUATIO FORI: Przejście nauczyciela na inną uczelnię NIE powoduje zmiany rzecznika ani komisji! Sprawa toczy się dalej tam, gdzie została wszczęta.</a:t>
                      </a:r>
                    </a:p>
                  </a:txBody>
                  <a:tcPr>
                    <a:solidFill>
                      <a:srgbClr val="EEF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l"/>
                      <a:r>
                        <a:t>Rozwiązanie stosunku pracy / zwolnienie z uczelni (art. 275 ust. 2)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t>TRWAŁOŚĆ ODPOWIEDZIALNOŚCI: Ustanie zatrudnienia NIE znosi odpowiedzialności za czyn popełniony w trakcie pracy. Komisja orzeka kary z wpisem do rejestru POL-on (art. 276 ust. 1 pkt 4–8).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l"/>
                      <a:r>
                        <a:t>Zatrudnienie na wielu uczelniach bez podstawowego miejsca (§ 2 ust. 2)</a:t>
                      </a:r>
                    </a:p>
                  </a:txBody>
                  <a:tcPr>
                    <a:solidFill>
                      <a:srgbClr val="EEF2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t>ELIMINACJA SPORÓW KOMPETENCYJNYCH: Właściwa jest uczelnia, której rzecznik jako pierwszy wydał postanowienie o wszczęciu dochodzenia. Wyklucza to dublowanie oskarżycieli.</a:t>
                      </a:r>
                    </a:p>
                  </a:txBody>
                  <a:tcPr>
                    <a:solidFill>
                      <a:srgbClr val="EEF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l"/>
                      <a:r>
                        <a:t>Brak wskazanego podstawowego miejsca pracy (§ 2 ust. 2 zd. 1)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t>ZASADA PIERWSZEŃSTWA POWZIĘCIA WIADOMOŚCI: Postępowanie prowadzi uczelnia, której organ (rektor lub rzecznik) jako pierwszy powziął wiadomość o czynie.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l"/>
                      <a:r>
                        <a:t>Objęcie funkcji Rektora lub wejście do organów centralnych (art. 277 ust. 3)</a:t>
                      </a:r>
                    </a:p>
                  </a:txBody>
                  <a:tcPr>
                    <a:solidFill>
                      <a:srgbClr val="EEF2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t>OBLIGATORYJNA ZMIANA ORGANU OSKARŻYCIELSKIEGO I SĄDU: Wybór na rektora wymusza przekazanie sprawy rzecznikowi ministerialnemu, a w I instancji orzeka Komisja przy RGNiSW!</a:t>
                      </a:r>
                    </a:p>
                  </a:txBody>
                  <a:tcPr>
                    <a:solidFill>
                      <a:srgbClr val="EEF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1D4ED8"/>
                </a:solidFill>
                <a:latin typeface="Arial"/>
              </a:defRPr>
            </a:pPr>
            <a:r>
              <a:t>SKŁAD ORZEKAJĄCY | ZMIANY OSOBOWE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Arial"/>
              </a:defRPr>
            </a:pPr>
            <a:r>
              <a:t>Kompetencje Przewodniczącego KD w zakresie kreowania, uzupełniania i zmian w składzie orzekającym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8655" cy="317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46520"/>
            <a:ext cx="91440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50">
                <a:solidFill>
                  <a:srgbClr val="475569"/>
                </a:solidFill>
                <a:latin typeface="Arial"/>
              </a:defRPr>
            </a:pPr>
            <a:r>
              <a:t>Postępowanie dyscyplinarne nauczycieli akademickich – zmiany osobowe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446520"/>
            <a:ext cx="13716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defRPr sz="950" b="1">
                <a:solidFill>
                  <a:srgbClr val="1D4ED8"/>
                </a:solidFill>
                <a:latin typeface="Arial"/>
              </a:defRPr>
            </a:pPr>
            <a:r>
              <a:t>5 / 32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31520" y="1737360"/>
          <a:ext cx="10728655" cy="777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706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algn="ctr"/>
                      <a:r>
                        <a:t>Uprawnienie Przewodniczącego KD</a:t>
                      </a:r>
                    </a:p>
                  </a:txBody>
                  <a:tcPr>
                    <a:solidFill>
                      <a:srgbClr val="0F1E3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Podstawa prawna i forma</a:t>
                      </a:r>
                    </a:p>
                  </a:txBody>
                  <a:tcPr>
                    <a:solidFill>
                      <a:srgbClr val="0F1E3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t>Wpływ na zmiany osobowe w składzie orzekającym</a:t>
                      </a:r>
                    </a:p>
                  </a:txBody>
                  <a:tcPr>
                    <a:solidFill>
                      <a:srgbClr val="0F1E3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/>
                      <a:r>
                        <a:t>Imienne kształtowanie składu osobowego</a:t>
                      </a:r>
                    </a:p>
                  </a:txBody>
                  <a:tcPr>
                    <a:solidFill>
                      <a:srgbClr val="EEF2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t>§ 20 ust. 2 pkt 2 rozporządzenia (zarządzenie o wszczęciu)</a:t>
                      </a:r>
                    </a:p>
                  </a:txBody>
                  <a:tcPr>
                    <a:solidFill>
                      <a:srgbClr val="EEF2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t>Kreacja składu ad hoc: Przewodniczący KD imiennie wyznacza członków składu, przewodniczącego składu i protokolanta ze statutowego grona komisji.</a:t>
                      </a:r>
                    </a:p>
                  </a:txBody>
                  <a:tcPr>
                    <a:solidFill>
                      <a:srgbClr val="EEF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/>
                      <a:r>
                        <a:t>Rozstrzyganie o wyłączeniach członków składu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t>§ 3 ust. 5 rozporządzenia (rozstrzygnięcie / zarządzenie)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t>Wyłączna kompetencja: Przewodniczący KD rozstrzyga o wyłączeniu Przewodniczącego składu orzekającego oraz protokolanta w razie konfliktu interesów.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/>
                      <a:r>
                        <a:t>Uzupełnianie dekompletowanego składu</a:t>
                      </a:r>
                    </a:p>
                  </a:txBody>
                  <a:tcPr>
                    <a:solidFill>
                      <a:srgbClr val="EEF2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t>Art. 291 ustawy w zw. z § 3 rozporządzenia</a:t>
                      </a:r>
                    </a:p>
                  </a:txBody>
                  <a:tcPr>
                    <a:solidFill>
                      <a:srgbClr val="EEF2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t>Wymiana członka składu: W razie utraty statusu pracownika/studenta, trwałej choroby lub wyłączenia, Przewodniczący KD powołuje nowego członka zarządzeniem.</a:t>
                      </a:r>
                    </a:p>
                  </a:txBody>
                  <a:tcPr>
                    <a:solidFill>
                      <a:srgbClr val="EEF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/>
                      <a:r>
                        <a:t>Pilnowanie parytetów stopni i tytułów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t>Art. 291 ust. 3 ustawy (kryterium stopni/tytułów)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t>Legalność obsady: Bezwzględny obowiązek wyznaczenia przewodniczącego składu o stopniu nie niższym niż obwiniony (dla profesora – profesor tytularny!).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/>
                      <a:r>
                        <a:t>Powołanie nowego składu po wznowieniu</a:t>
                      </a:r>
                    </a:p>
                  </a:txBody>
                  <a:tcPr>
                    <a:solidFill>
                      <a:srgbClr val="EEF2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t>§ 58 ust. 2 rozporządzenia (zakaz ponownego orzekania)</a:t>
                      </a:r>
                    </a:p>
                  </a:txBody>
                  <a:tcPr>
                    <a:solidFill>
                      <a:srgbClr val="EEF2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t>Bezwzględna wymiana składu: Po wznowieniu procesu Przewodniczący KD nie może wyznaczyć członków, którzy orzekali uprzednio w tej sprawie!</a:t>
                      </a:r>
                    </a:p>
                  </a:txBody>
                  <a:tcPr>
                    <a:solidFill>
                      <a:srgbClr val="EEF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1D4ED8"/>
                </a:solidFill>
                <a:latin typeface="Arial"/>
              </a:defRPr>
            </a:pPr>
            <a:r>
              <a:t>ZARZĄDZENIE PRZEWODNICZĄCEGO KD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Arial"/>
              </a:defRPr>
            </a:pPr>
            <a:r>
              <a:t>Wzór zarządzenia Przewodniczącego KD o wszczęciu postępowania i wyznaczeniu składu (§ 20)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8655" cy="317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46520"/>
            <a:ext cx="91440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50">
                <a:solidFill>
                  <a:srgbClr val="475569"/>
                </a:solidFill>
                <a:latin typeface="Arial"/>
              </a:defRPr>
            </a:pPr>
            <a:r>
              <a:t>Postępowanie dyscyplinarne nauczycieli akademickich – zmiany osobowe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446520"/>
            <a:ext cx="13716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defRPr sz="950" b="1">
                <a:solidFill>
                  <a:srgbClr val="1D4ED8"/>
                </a:solidFill>
                <a:latin typeface="Arial"/>
              </a:defRPr>
            </a:pPr>
            <a:r>
              <a:t>6 / 32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737360"/>
            <a:ext cx="10728655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rtlCol="0" anchor="ctr"/>
          <a:lstStyle/>
          <a:p>
            <a:pPr algn="r">
              <a:spcAft>
                <a:spcPts val="300"/>
              </a:spcAft>
              <a:defRPr sz="950" b="0">
                <a:solidFill>
                  <a:srgbClr val="475569"/>
                </a:solidFill>
                <a:latin typeface="Arial"/>
              </a:defRPr>
            </a:pPr>
            <a:r>
              <a:rPr dirty="0"/>
              <a:t>Katowice, </a:t>
            </a:r>
            <a:r>
              <a:rPr dirty="0" err="1"/>
              <a:t>dnia</a:t>
            </a:r>
            <a:r>
              <a:rPr dirty="0"/>
              <a:t> 15 </a:t>
            </a:r>
            <a:r>
              <a:rPr dirty="0" err="1"/>
              <a:t>października</a:t>
            </a:r>
            <a:r>
              <a:rPr dirty="0"/>
              <a:t> 2026 r.</a:t>
            </a:r>
          </a:p>
          <a:p>
            <a:pPr algn="l">
              <a:spcAft>
                <a:spcPts val="300"/>
              </a:spcAft>
              <a:defRPr sz="1000" b="1">
                <a:solidFill>
                  <a:srgbClr val="0F1E36"/>
                </a:solidFill>
                <a:latin typeface="Arial"/>
              </a:defRPr>
            </a:pPr>
            <a:r>
              <a:rPr dirty="0" err="1"/>
              <a:t>Przewodniczący</a:t>
            </a:r>
            <a:r>
              <a:rPr dirty="0"/>
              <a:t> </a:t>
            </a:r>
            <a:r>
              <a:rPr dirty="0" err="1"/>
              <a:t>Komisji</a:t>
            </a:r>
            <a:r>
              <a:rPr dirty="0"/>
              <a:t> </a:t>
            </a:r>
            <a:r>
              <a:rPr dirty="0" err="1"/>
              <a:t>Dyscyplinarnej</a:t>
            </a:r>
            <a:r>
              <a:rPr dirty="0"/>
              <a:t> ds. </a:t>
            </a:r>
            <a:r>
              <a:rPr dirty="0" err="1"/>
              <a:t>Nauczycieli</a:t>
            </a:r>
            <a:r>
              <a:rPr dirty="0"/>
              <a:t> </a:t>
            </a:r>
            <a:r>
              <a:rPr dirty="0" err="1"/>
              <a:t>Akademickich</a:t>
            </a:r>
            <a:r>
              <a:rPr dirty="0"/>
              <a:t> </a:t>
            </a:r>
            <a:r>
              <a:rPr dirty="0" err="1"/>
              <a:t>Uniwersytetu</a:t>
            </a:r>
            <a:br>
              <a:rPr dirty="0"/>
            </a:br>
            <a:r>
              <a:rPr dirty="0"/>
              <a:t>prof. dr hab. Jan Kowalski</a:t>
            </a:r>
          </a:p>
          <a:p>
            <a:pPr algn="ctr">
              <a:spcAft>
                <a:spcPts val="300"/>
              </a:spcAft>
              <a:defRPr sz="1300" b="1">
                <a:solidFill>
                  <a:srgbClr val="991B1B"/>
                </a:solidFill>
                <a:latin typeface="Arial"/>
              </a:defRPr>
            </a:pPr>
            <a:r>
              <a:rPr dirty="0"/>
              <a:t>ZARZĄDZENIE Nr 12/2026</a:t>
            </a:r>
          </a:p>
          <a:p>
            <a:pPr algn="ctr">
              <a:spcAft>
                <a:spcPts val="300"/>
              </a:spcAft>
              <a:defRPr sz="1050" b="1">
                <a:solidFill>
                  <a:srgbClr val="1E293B"/>
                </a:solidFill>
                <a:latin typeface="Arial"/>
              </a:defRPr>
            </a:pPr>
            <a:r>
              <a:rPr dirty="0"/>
              <a:t>w </a:t>
            </a:r>
            <a:r>
              <a:rPr dirty="0" err="1"/>
              <a:t>sprawie</a:t>
            </a:r>
            <a:r>
              <a:rPr dirty="0"/>
              <a:t> </a:t>
            </a:r>
            <a:r>
              <a:rPr dirty="0" err="1"/>
              <a:t>wszczęcia</a:t>
            </a:r>
            <a:r>
              <a:rPr dirty="0"/>
              <a:t> </a:t>
            </a:r>
            <a:r>
              <a:rPr dirty="0" err="1"/>
              <a:t>postępowania</a:t>
            </a:r>
            <a:r>
              <a:rPr dirty="0"/>
              <a:t> </a:t>
            </a:r>
            <a:r>
              <a:rPr dirty="0" err="1"/>
              <a:t>dyscyplinarnego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wyznaczenia</a:t>
            </a:r>
            <a:r>
              <a:rPr dirty="0"/>
              <a:t> </a:t>
            </a:r>
            <a:r>
              <a:rPr dirty="0" err="1"/>
              <a:t>składu</a:t>
            </a:r>
            <a:r>
              <a:rPr dirty="0"/>
              <a:t> </a:t>
            </a:r>
            <a:r>
              <a:rPr dirty="0" err="1"/>
              <a:t>orzekającego</a:t>
            </a:r>
            <a:endParaRPr dirty="0"/>
          </a:p>
          <a:p>
            <a:pPr algn="l">
              <a:spcAft>
                <a:spcPts val="300"/>
              </a:spcAft>
              <a:defRPr sz="950" b="0">
                <a:solidFill>
                  <a:srgbClr val="1E293B"/>
                </a:solidFill>
                <a:latin typeface="Arial"/>
              </a:defRPr>
            </a:pPr>
            <a:r>
              <a:rPr dirty="0" err="1"/>
              <a:t>Działając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podstawie</a:t>
            </a:r>
            <a:r>
              <a:rPr dirty="0"/>
              <a:t> § 20 </a:t>
            </a:r>
            <a:r>
              <a:rPr dirty="0" err="1"/>
              <a:t>ust</a:t>
            </a:r>
            <a:r>
              <a:rPr dirty="0"/>
              <a:t>. 2 </a:t>
            </a:r>
            <a:r>
              <a:rPr dirty="0" err="1"/>
              <a:t>Rozporządzenia</a:t>
            </a:r>
            <a:r>
              <a:rPr dirty="0"/>
              <a:t> </a:t>
            </a:r>
            <a:r>
              <a:rPr dirty="0" err="1"/>
              <a:t>MEiN</a:t>
            </a:r>
            <a:r>
              <a:rPr dirty="0"/>
              <a:t> z </a:t>
            </a:r>
            <a:r>
              <a:rPr dirty="0" err="1"/>
              <a:t>dnia</a:t>
            </a:r>
            <a:r>
              <a:rPr dirty="0"/>
              <a:t> 8 </a:t>
            </a:r>
            <a:r>
              <a:rPr dirty="0" err="1"/>
              <a:t>czerwca</a:t>
            </a:r>
            <a:r>
              <a:rPr dirty="0"/>
              <a:t> 2022 r. w </a:t>
            </a:r>
            <a:r>
              <a:rPr dirty="0" err="1"/>
              <a:t>sprawie</a:t>
            </a:r>
            <a:r>
              <a:rPr dirty="0"/>
              <a:t> </a:t>
            </a:r>
            <a:r>
              <a:rPr dirty="0" err="1"/>
              <a:t>postępowania</a:t>
            </a:r>
            <a:r>
              <a:rPr dirty="0"/>
              <a:t> </a:t>
            </a:r>
            <a:r>
              <a:rPr dirty="0" err="1"/>
              <a:t>wyjaśniającego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dyscyplinarnego</a:t>
            </a:r>
            <a:r>
              <a:rPr dirty="0"/>
              <a:t> </a:t>
            </a:r>
            <a:r>
              <a:rPr dirty="0" err="1"/>
              <a:t>wobec</a:t>
            </a:r>
            <a:r>
              <a:rPr dirty="0"/>
              <a:t> </a:t>
            </a:r>
            <a:r>
              <a:rPr dirty="0" err="1"/>
              <a:t>nauczycieli</a:t>
            </a:r>
            <a:r>
              <a:rPr dirty="0"/>
              <a:t> </a:t>
            </a:r>
            <a:r>
              <a:rPr dirty="0" err="1"/>
              <a:t>akademickich</a:t>
            </a:r>
            <a:r>
              <a:rPr dirty="0"/>
              <a:t> (</a:t>
            </a:r>
            <a:r>
              <a:rPr dirty="0" err="1"/>
              <a:t>Dz.U</a:t>
            </a:r>
            <a:r>
              <a:rPr dirty="0"/>
              <a:t>. </a:t>
            </a:r>
            <a:r>
              <a:rPr dirty="0" err="1"/>
              <a:t>poz</a:t>
            </a:r>
            <a:r>
              <a:rPr dirty="0"/>
              <a:t>. 1236), po </a:t>
            </a:r>
            <a:r>
              <a:rPr dirty="0" err="1"/>
              <a:t>rozpoznaniu</a:t>
            </a:r>
            <a:r>
              <a:rPr dirty="0"/>
              <a:t> </a:t>
            </a:r>
            <a:r>
              <a:rPr dirty="0" err="1"/>
              <a:t>wniosku</a:t>
            </a:r>
            <a:r>
              <a:rPr dirty="0"/>
              <a:t> </a:t>
            </a:r>
            <a:r>
              <a:rPr dirty="0" err="1"/>
              <a:t>Rzecznika</a:t>
            </a:r>
            <a:r>
              <a:rPr dirty="0"/>
              <a:t> </a:t>
            </a:r>
            <a:r>
              <a:rPr dirty="0" err="1"/>
              <a:t>Dyscyplinarnego</a:t>
            </a:r>
            <a:r>
              <a:rPr dirty="0"/>
              <a:t> z </a:t>
            </a:r>
            <a:r>
              <a:rPr dirty="0" err="1"/>
              <a:t>dnia</a:t>
            </a:r>
            <a:r>
              <a:rPr dirty="0"/>
              <a:t> 2 </a:t>
            </a:r>
            <a:r>
              <a:rPr dirty="0" err="1"/>
              <a:t>października</a:t>
            </a:r>
            <a:r>
              <a:rPr dirty="0"/>
              <a:t> 2026 r. o </a:t>
            </a:r>
            <a:r>
              <a:rPr dirty="0" err="1"/>
              <a:t>ukaranie</a:t>
            </a:r>
            <a:r>
              <a:rPr dirty="0"/>
              <a:t> dr. hab. Adama </a:t>
            </a:r>
            <a:r>
              <a:rPr dirty="0" err="1"/>
              <a:t>Nowaka</a:t>
            </a:r>
            <a:r>
              <a:rPr dirty="0"/>
              <a:t>, prof. </a:t>
            </a:r>
            <a:r>
              <a:rPr dirty="0" err="1"/>
              <a:t>uczelni</a:t>
            </a:r>
            <a:r>
              <a:rPr dirty="0"/>
              <a:t>, </a:t>
            </a:r>
            <a:r>
              <a:rPr dirty="0" err="1"/>
              <a:t>zarządza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, co </a:t>
            </a:r>
            <a:r>
              <a:rPr dirty="0" err="1"/>
              <a:t>następuje</a:t>
            </a:r>
            <a:r>
              <a:rPr dirty="0"/>
              <a:t>:</a:t>
            </a:r>
          </a:p>
          <a:p>
            <a:pPr algn="l">
              <a:spcAft>
                <a:spcPts val="300"/>
              </a:spcAft>
              <a:defRPr sz="950" b="0">
                <a:solidFill>
                  <a:srgbClr val="1E293B"/>
                </a:solidFill>
                <a:latin typeface="Arial"/>
              </a:defRPr>
            </a:pPr>
            <a:r>
              <a:rPr dirty="0"/>
              <a:t>§ 1. </a:t>
            </a:r>
            <a:r>
              <a:rPr dirty="0" err="1"/>
              <a:t>Wszcząć</a:t>
            </a:r>
            <a:r>
              <a:rPr dirty="0"/>
              <a:t> </a:t>
            </a:r>
            <a:r>
              <a:rPr dirty="0" err="1"/>
              <a:t>postępowanie</a:t>
            </a:r>
            <a:r>
              <a:rPr dirty="0"/>
              <a:t> </a:t>
            </a:r>
            <a:r>
              <a:rPr dirty="0" err="1"/>
              <a:t>dyscyplinarne</a:t>
            </a:r>
            <a:r>
              <a:rPr dirty="0"/>
              <a:t> w </a:t>
            </a:r>
            <a:r>
              <a:rPr dirty="0" err="1"/>
              <a:t>sprawie</a:t>
            </a:r>
            <a:r>
              <a:rPr dirty="0"/>
              <a:t> dr. hab. Adama </a:t>
            </a:r>
            <a:r>
              <a:rPr dirty="0" err="1"/>
              <a:t>Nowaka</a:t>
            </a:r>
            <a:r>
              <a:rPr dirty="0"/>
              <a:t>, </a:t>
            </a:r>
            <a:r>
              <a:rPr dirty="0" err="1"/>
              <a:t>obwinionego</a:t>
            </a:r>
            <a:r>
              <a:rPr dirty="0"/>
              <a:t> o </a:t>
            </a:r>
            <a:r>
              <a:rPr dirty="0" err="1"/>
              <a:t>naruszenie</a:t>
            </a:r>
            <a:r>
              <a:rPr dirty="0"/>
              <a:t> </a:t>
            </a:r>
            <a:r>
              <a:rPr dirty="0" err="1"/>
              <a:t>obowiązków</a:t>
            </a:r>
            <a:r>
              <a:rPr dirty="0"/>
              <a:t> </a:t>
            </a:r>
            <a:r>
              <a:rPr dirty="0" err="1"/>
              <a:t>nauczyciela</a:t>
            </a:r>
            <a:r>
              <a:rPr dirty="0"/>
              <a:t> </a:t>
            </a:r>
            <a:r>
              <a:rPr dirty="0" err="1"/>
              <a:t>akademickiego</a:t>
            </a:r>
            <a:r>
              <a:rPr dirty="0"/>
              <a:t> (art. 275 </a:t>
            </a:r>
            <a:r>
              <a:rPr dirty="0" err="1"/>
              <a:t>ust</a:t>
            </a:r>
            <a:r>
              <a:rPr dirty="0"/>
              <a:t>. 1 </a:t>
            </a:r>
            <a:r>
              <a:rPr dirty="0" err="1"/>
              <a:t>ustawy</a:t>
            </a:r>
            <a:r>
              <a:rPr dirty="0"/>
              <a:t>).</a:t>
            </a:r>
          </a:p>
          <a:p>
            <a:pPr algn="l">
              <a:spcAft>
                <a:spcPts val="300"/>
              </a:spcAft>
              <a:defRPr sz="950" b="0">
                <a:solidFill>
                  <a:srgbClr val="1E293B"/>
                </a:solidFill>
                <a:latin typeface="Arial"/>
              </a:defRPr>
            </a:pPr>
            <a:r>
              <a:rPr dirty="0"/>
              <a:t>§ 2. </a:t>
            </a:r>
            <a:r>
              <a:rPr dirty="0" err="1"/>
              <a:t>Wyznaczyć</a:t>
            </a:r>
            <a:r>
              <a:rPr dirty="0"/>
              <a:t> do </a:t>
            </a:r>
            <a:r>
              <a:rPr dirty="0" err="1"/>
              <a:t>rozpoznania</a:t>
            </a:r>
            <a:r>
              <a:rPr dirty="0"/>
              <a:t> </a:t>
            </a:r>
            <a:r>
              <a:rPr dirty="0" err="1"/>
              <a:t>sprawy</a:t>
            </a:r>
            <a:r>
              <a:rPr dirty="0"/>
              <a:t> </a:t>
            </a:r>
            <a:r>
              <a:rPr dirty="0" err="1"/>
              <a:t>skład</a:t>
            </a:r>
            <a:r>
              <a:rPr dirty="0"/>
              <a:t> </a:t>
            </a:r>
            <a:r>
              <a:rPr dirty="0" err="1"/>
              <a:t>orzekający</a:t>
            </a:r>
            <a:r>
              <a:rPr dirty="0"/>
              <a:t> w </a:t>
            </a:r>
            <a:r>
              <a:rPr dirty="0" err="1"/>
              <a:t>następującym</a:t>
            </a:r>
            <a:r>
              <a:rPr dirty="0"/>
              <a:t> </a:t>
            </a:r>
            <a:r>
              <a:rPr dirty="0" err="1"/>
              <a:t>składzie</a:t>
            </a:r>
            <a:r>
              <a:rPr dirty="0"/>
              <a:t> </a:t>
            </a:r>
            <a:r>
              <a:rPr dirty="0" err="1"/>
              <a:t>osobowym</a:t>
            </a:r>
            <a:r>
              <a:rPr dirty="0"/>
              <a:t>:</a:t>
            </a:r>
            <a:br>
              <a:rPr dirty="0"/>
            </a:br>
            <a:r>
              <a:rPr dirty="0"/>
              <a:t>  1. </a:t>
            </a:r>
            <a:r>
              <a:rPr dirty="0" err="1"/>
              <a:t>Przewodniczący</a:t>
            </a:r>
            <a:r>
              <a:rPr dirty="0"/>
              <a:t> </a:t>
            </a:r>
            <a:r>
              <a:rPr dirty="0" err="1"/>
              <a:t>składu</a:t>
            </a:r>
            <a:r>
              <a:rPr dirty="0"/>
              <a:t>: prof. dr hab. Maria </a:t>
            </a:r>
            <a:r>
              <a:rPr dirty="0" err="1"/>
              <a:t>Wiśniewska</a:t>
            </a:r>
            <a:r>
              <a:rPr dirty="0"/>
              <a:t> (</a:t>
            </a:r>
            <a:r>
              <a:rPr dirty="0" err="1"/>
              <a:t>spełniająca</a:t>
            </a:r>
            <a:r>
              <a:rPr dirty="0"/>
              <a:t> </a:t>
            </a:r>
            <a:r>
              <a:rPr dirty="0" err="1"/>
              <a:t>wymóg</a:t>
            </a:r>
            <a:r>
              <a:rPr dirty="0"/>
              <a:t> art. 291 </a:t>
            </a:r>
            <a:r>
              <a:rPr dirty="0" err="1"/>
              <a:t>ust</a:t>
            </a:r>
            <a:r>
              <a:rPr dirty="0"/>
              <a:t>. 3 </a:t>
            </a:r>
            <a:r>
              <a:rPr dirty="0" err="1"/>
              <a:t>ustawy</a:t>
            </a:r>
            <a:r>
              <a:rPr dirty="0"/>
              <a:t>)</a:t>
            </a:r>
            <a:br>
              <a:rPr dirty="0"/>
            </a:br>
            <a:r>
              <a:rPr dirty="0"/>
              <a:t>  2. </a:t>
            </a:r>
            <a:r>
              <a:rPr dirty="0" err="1"/>
              <a:t>Członek</a:t>
            </a:r>
            <a:r>
              <a:rPr dirty="0"/>
              <a:t> </a:t>
            </a:r>
            <a:r>
              <a:rPr dirty="0" err="1"/>
              <a:t>składu</a:t>
            </a:r>
            <a:r>
              <a:rPr dirty="0"/>
              <a:t>: dr hab. Piotr Zieliński, prof. </a:t>
            </a:r>
            <a:r>
              <a:rPr dirty="0" err="1"/>
              <a:t>uczelni</a:t>
            </a:r>
            <a:br>
              <a:rPr dirty="0"/>
            </a:br>
            <a:r>
              <a:rPr dirty="0"/>
              <a:t>  3. </a:t>
            </a:r>
            <a:r>
              <a:rPr dirty="0" err="1"/>
              <a:t>Członek</a:t>
            </a:r>
            <a:r>
              <a:rPr dirty="0"/>
              <a:t> </a:t>
            </a:r>
            <a:r>
              <a:rPr dirty="0" err="1"/>
              <a:t>składu</a:t>
            </a:r>
            <a:r>
              <a:rPr dirty="0"/>
              <a:t>: </a:t>
            </a:r>
            <a:r>
              <a:rPr dirty="0" err="1"/>
              <a:t>mgr</a:t>
            </a:r>
            <a:r>
              <a:rPr dirty="0"/>
              <a:t> Anna Kamińska (</a:t>
            </a:r>
            <a:r>
              <a:rPr dirty="0" err="1"/>
              <a:t>doktorantka</a:t>
            </a:r>
            <a:r>
              <a:rPr dirty="0"/>
              <a:t> / </a:t>
            </a:r>
            <a:r>
              <a:rPr dirty="0" err="1"/>
              <a:t>przedstawiciel</a:t>
            </a:r>
            <a:r>
              <a:rPr dirty="0"/>
              <a:t> </a:t>
            </a:r>
            <a:r>
              <a:rPr dirty="0" err="1"/>
              <a:t>wspólnoty</a:t>
            </a:r>
            <a:r>
              <a:rPr dirty="0"/>
              <a:t> </a:t>
            </a:r>
            <a:r>
              <a:rPr dirty="0" err="1"/>
              <a:t>akademickiej</a:t>
            </a:r>
            <a:r>
              <a:rPr dirty="0"/>
              <a:t>)</a:t>
            </a:r>
            <a:br>
              <a:rPr dirty="0"/>
            </a:br>
            <a:r>
              <a:rPr dirty="0"/>
              <a:t>  4. </a:t>
            </a:r>
            <a:r>
              <a:rPr dirty="0" err="1"/>
              <a:t>Protokolant</a:t>
            </a:r>
            <a:r>
              <a:rPr dirty="0"/>
              <a:t>: </a:t>
            </a:r>
            <a:r>
              <a:rPr dirty="0" err="1"/>
              <a:t>mgr</a:t>
            </a:r>
            <a:r>
              <a:rPr dirty="0"/>
              <a:t> Ewa Wójcik</a:t>
            </a:r>
          </a:p>
          <a:p>
            <a:pPr algn="l">
              <a:spcAft>
                <a:spcPts val="300"/>
              </a:spcAft>
              <a:defRPr sz="950" b="0">
                <a:solidFill>
                  <a:srgbClr val="1E293B"/>
                </a:solidFill>
                <a:latin typeface="Arial"/>
              </a:defRPr>
            </a:pPr>
            <a:r>
              <a:rPr dirty="0"/>
              <a:t>§ 3. </a:t>
            </a:r>
            <a:r>
              <a:rPr dirty="0" err="1"/>
              <a:t>Skierować</a:t>
            </a:r>
            <a:r>
              <a:rPr dirty="0"/>
              <a:t> </a:t>
            </a:r>
            <a:r>
              <a:rPr dirty="0" err="1"/>
              <a:t>sprawę</a:t>
            </a:r>
            <a:r>
              <a:rPr dirty="0"/>
              <a:t> do </a:t>
            </a:r>
            <a:r>
              <a:rPr dirty="0" err="1"/>
              <a:t>rozpoznania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: [ X ] </a:t>
            </a:r>
            <a:r>
              <a:rPr dirty="0" err="1"/>
              <a:t>Rozprawie</a:t>
            </a:r>
            <a:r>
              <a:rPr dirty="0"/>
              <a:t> </a:t>
            </a:r>
            <a:r>
              <a:rPr dirty="0" err="1"/>
              <a:t>dyscyplinarnej</a:t>
            </a:r>
            <a:r>
              <a:rPr dirty="0"/>
              <a:t>   [   ] </a:t>
            </a:r>
            <a:r>
              <a:rPr dirty="0" err="1"/>
              <a:t>Posiedzeniu</a:t>
            </a:r>
            <a:r>
              <a:rPr dirty="0"/>
              <a:t> </a:t>
            </a:r>
            <a:r>
              <a:rPr dirty="0" err="1"/>
              <a:t>niejawnym</a:t>
            </a:r>
            <a:r>
              <a:rPr dirty="0"/>
              <a:t>.</a:t>
            </a:r>
          </a:p>
          <a:p>
            <a:pPr algn="l">
              <a:spcAft>
                <a:spcPts val="300"/>
              </a:spcAft>
              <a:defRPr sz="950" b="1">
                <a:solidFill>
                  <a:srgbClr val="1D4ED8"/>
                </a:solidFill>
                <a:latin typeface="Arial"/>
              </a:defRPr>
            </a:pPr>
            <a:endParaRPr lang="pl-PL" dirty="0"/>
          </a:p>
          <a:p>
            <a:pPr algn="l">
              <a:spcAft>
                <a:spcPts val="300"/>
              </a:spcAft>
              <a:defRPr sz="950" b="1">
                <a:solidFill>
                  <a:srgbClr val="1D4ED8"/>
                </a:solidFill>
                <a:latin typeface="Arial"/>
              </a:defRPr>
            </a:pPr>
            <a:r>
              <a:rPr dirty="0" err="1"/>
              <a:t>Niniejsze</a:t>
            </a:r>
            <a:r>
              <a:rPr dirty="0"/>
              <a:t> </a:t>
            </a:r>
            <a:r>
              <a:rPr dirty="0" err="1"/>
              <a:t>zarządzenie</a:t>
            </a:r>
            <a:r>
              <a:rPr dirty="0"/>
              <a:t> </a:t>
            </a:r>
            <a:r>
              <a:rPr dirty="0" err="1"/>
              <a:t>konstytuuje</a:t>
            </a:r>
            <a:r>
              <a:rPr dirty="0"/>
              <a:t> </a:t>
            </a:r>
            <a:r>
              <a:rPr dirty="0" err="1"/>
              <a:t>skład</a:t>
            </a:r>
            <a:r>
              <a:rPr dirty="0"/>
              <a:t> </a:t>
            </a:r>
            <a:r>
              <a:rPr dirty="0" err="1"/>
              <a:t>osobowy</a:t>
            </a:r>
            <a:r>
              <a:rPr dirty="0"/>
              <a:t> </a:t>
            </a:r>
            <a:r>
              <a:rPr dirty="0" err="1"/>
              <a:t>komisji</a:t>
            </a:r>
            <a:r>
              <a:rPr dirty="0"/>
              <a:t> </a:t>
            </a:r>
            <a:r>
              <a:rPr dirty="0" err="1"/>
              <a:t>dyscyplinarnej</a:t>
            </a:r>
            <a:r>
              <a:rPr dirty="0"/>
              <a:t>. Wszelkie </a:t>
            </a:r>
            <a:r>
              <a:rPr dirty="0" err="1"/>
              <a:t>następcze</a:t>
            </a:r>
            <a:r>
              <a:rPr dirty="0"/>
              <a:t> </a:t>
            </a:r>
            <a:r>
              <a:rPr dirty="0" err="1"/>
              <a:t>zmiany</a:t>
            </a:r>
            <a:r>
              <a:rPr dirty="0"/>
              <a:t> </a:t>
            </a:r>
            <a:r>
              <a:rPr dirty="0" err="1"/>
              <a:t>osobowe</a:t>
            </a:r>
            <a:r>
              <a:rPr dirty="0"/>
              <a:t> (</a:t>
            </a:r>
            <a:r>
              <a:rPr dirty="0" err="1"/>
              <a:t>wyłączenie</a:t>
            </a:r>
            <a:r>
              <a:rPr dirty="0"/>
              <a:t> z § 3, </a:t>
            </a:r>
            <a:r>
              <a:rPr dirty="0" err="1"/>
              <a:t>choroba</a:t>
            </a:r>
            <a:r>
              <a:rPr dirty="0"/>
              <a:t>, </a:t>
            </a:r>
            <a:r>
              <a:rPr dirty="0" err="1"/>
              <a:t>utrata</a:t>
            </a:r>
            <a:r>
              <a:rPr dirty="0"/>
              <a:t> </a:t>
            </a:r>
            <a:r>
              <a:rPr dirty="0" err="1"/>
              <a:t>statusu</a:t>
            </a:r>
            <a:r>
              <a:rPr dirty="0"/>
              <a:t> </a:t>
            </a:r>
            <a:r>
              <a:rPr dirty="0" err="1"/>
              <a:t>studenta</a:t>
            </a:r>
            <a:r>
              <a:rPr dirty="0"/>
              <a:t>/</a:t>
            </a:r>
            <a:r>
              <a:rPr dirty="0" err="1"/>
              <a:t>pracownika</a:t>
            </a:r>
            <a:r>
              <a:rPr dirty="0"/>
              <a:t>) </a:t>
            </a:r>
            <a:r>
              <a:rPr dirty="0" err="1"/>
              <a:t>wymagają</a:t>
            </a:r>
            <a:r>
              <a:rPr dirty="0"/>
              <a:t> </a:t>
            </a:r>
            <a:r>
              <a:rPr dirty="0" err="1"/>
              <a:t>wydania</a:t>
            </a:r>
            <a:r>
              <a:rPr dirty="0"/>
              <a:t> </a:t>
            </a:r>
            <a:r>
              <a:rPr dirty="0" err="1"/>
              <a:t>przez</a:t>
            </a:r>
            <a:r>
              <a:rPr dirty="0"/>
              <a:t> </a:t>
            </a:r>
            <a:r>
              <a:rPr dirty="0" err="1"/>
              <a:t>Przewodniczącego</a:t>
            </a:r>
            <a:r>
              <a:rPr dirty="0"/>
              <a:t> KD </a:t>
            </a:r>
            <a:r>
              <a:rPr dirty="0" err="1"/>
              <a:t>odrębnego</a:t>
            </a:r>
            <a:r>
              <a:rPr dirty="0"/>
              <a:t> </a:t>
            </a:r>
            <a:r>
              <a:rPr dirty="0" err="1"/>
              <a:t>zarządzenia</a:t>
            </a:r>
            <a:r>
              <a:rPr dirty="0"/>
              <a:t> o </a:t>
            </a:r>
            <a:r>
              <a:rPr dirty="0" err="1"/>
              <a:t>zmianie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uzupełnieniu</a:t>
            </a:r>
            <a:r>
              <a:rPr dirty="0"/>
              <a:t> </a:t>
            </a:r>
            <a:r>
              <a:rPr dirty="0" err="1"/>
              <a:t>składu</a:t>
            </a:r>
            <a:r>
              <a:rPr dirty="0"/>
              <a:t> </a:t>
            </a:r>
            <a:r>
              <a:rPr dirty="0" err="1"/>
              <a:t>orzekającego</a:t>
            </a:r>
            <a:r>
              <a:rPr dirty="0"/>
              <a:t>.</a:t>
            </a:r>
          </a:p>
          <a:p>
            <a:pPr algn="r">
              <a:spcAft>
                <a:spcPts val="300"/>
              </a:spcAft>
              <a:defRPr sz="950" b="0">
                <a:solidFill>
                  <a:srgbClr val="475569"/>
                </a:solidFill>
                <a:latin typeface="Arial"/>
              </a:defRPr>
            </a:pPr>
            <a:r>
              <a:rPr dirty="0"/>
              <a:t>prof. dr hab. Jan Kowalski</a:t>
            </a:r>
            <a:br>
              <a:rPr dirty="0"/>
            </a:br>
            <a:r>
              <a:rPr dirty="0" err="1"/>
              <a:t>Przewodniczący</a:t>
            </a:r>
            <a:r>
              <a:rPr dirty="0"/>
              <a:t> </a:t>
            </a:r>
            <a:r>
              <a:rPr dirty="0" err="1"/>
              <a:t>Komisji</a:t>
            </a:r>
            <a:r>
              <a:rPr dirty="0"/>
              <a:t> </a:t>
            </a:r>
            <a:r>
              <a:rPr dirty="0" err="1"/>
              <a:t>Dyscyplinarnej</a:t>
            </a:r>
            <a:r>
              <a:rPr dirty="0"/>
              <a:t> (</a:t>
            </a:r>
            <a:r>
              <a:rPr dirty="0" err="1"/>
              <a:t>podpis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pieczęć</a:t>
            </a:r>
            <a:r>
              <a:rPr dirty="0"/>
              <a:t>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1D4ED8"/>
                </a:solidFill>
                <a:latin typeface="Arial"/>
              </a:defRPr>
            </a:pPr>
            <a:r>
              <a:t>SKŁAD ORZEKAJĄCY | WYMOGI USTAWOWE I RYZYKA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Arial"/>
              </a:defRPr>
            </a:pPr>
            <a:r>
              <a:t>Utrata statusu pracownika lub studenta skutkuje nieważnością składu i otwiera drogę do wznowienia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8655" cy="317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46520"/>
            <a:ext cx="91440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50">
                <a:solidFill>
                  <a:srgbClr val="475569"/>
                </a:solidFill>
                <a:latin typeface="Arial"/>
              </a:defRPr>
            </a:pPr>
            <a:r>
              <a:t>Postępowanie dyscyplinarne nauczycieli akademickich – zmiany osobowe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446520"/>
            <a:ext cx="13716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defRPr sz="950" b="1">
                <a:solidFill>
                  <a:srgbClr val="1D4ED8"/>
                </a:solidFill>
                <a:latin typeface="Arial"/>
              </a:defRPr>
            </a:pPr>
            <a:r>
              <a:t>7 / 32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737360"/>
            <a:ext cx="3328416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1400" b="1">
                <a:solidFill>
                  <a:srgbClr val="0F1E36"/>
                </a:solidFill>
                <a:latin typeface="Arial"/>
              </a:defRPr>
            </a:pPr>
            <a:r>
              <a:rPr dirty="0" err="1"/>
              <a:t>Dwa</a:t>
            </a:r>
            <a:r>
              <a:rPr dirty="0"/>
              <a:t> </a:t>
            </a:r>
            <a:r>
              <a:rPr lang="pl-PL" dirty="0"/>
              <a:t>o</a:t>
            </a:r>
            <a:r>
              <a:rPr dirty="0" err="1"/>
              <a:t>rgany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lang="pl-PL" dirty="0"/>
              <a:t>r</a:t>
            </a:r>
            <a:r>
              <a:rPr dirty="0" err="1"/>
              <a:t>eguły</a:t>
            </a:r>
            <a:r>
              <a:rPr dirty="0"/>
              <a:t> Art. 291</a:t>
            </a:r>
          </a:p>
          <a:p>
            <a:pPr>
              <a:spcBef>
                <a:spcPts val="400"/>
              </a:spcBef>
              <a:spcAft>
                <a:spcPts val="800"/>
              </a:spcAft>
              <a:defRPr sz="1100" b="1">
                <a:solidFill>
                  <a:srgbClr val="1D4ED8"/>
                </a:solidFill>
                <a:latin typeface="Arial"/>
              </a:defRPr>
            </a:pPr>
            <a:r>
              <a:rPr dirty="0"/>
              <a:t>ART. 278 A ART. 291 PRSZKOLWYŻN</a:t>
            </a:r>
          </a:p>
          <a:p>
            <a:pPr>
              <a:spcBef>
                <a:spcPts val="400"/>
              </a:spcBef>
              <a:defRPr sz="110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Dwa</a:t>
            </a:r>
            <a:r>
              <a:rPr dirty="0"/>
              <a:t> </a:t>
            </a:r>
            <a:r>
              <a:rPr dirty="0" err="1"/>
              <a:t>odrębne</a:t>
            </a:r>
            <a:r>
              <a:rPr dirty="0"/>
              <a:t> </a:t>
            </a:r>
            <a:r>
              <a:rPr dirty="0" err="1"/>
              <a:t>organy</a:t>
            </a:r>
            <a:r>
              <a:rPr dirty="0"/>
              <a:t>: </a:t>
            </a:r>
            <a:r>
              <a:rPr dirty="0" err="1"/>
              <a:t>Komisja</a:t>
            </a:r>
            <a:r>
              <a:rPr dirty="0"/>
              <a:t> </a:t>
            </a:r>
            <a:r>
              <a:rPr dirty="0" err="1"/>
              <a:t>dyscyplinarna</a:t>
            </a:r>
            <a:r>
              <a:rPr dirty="0"/>
              <a:t> (art. 278 – </a:t>
            </a:r>
            <a:r>
              <a:rPr dirty="0" err="1"/>
              <a:t>liczne</a:t>
            </a:r>
            <a:r>
              <a:rPr dirty="0"/>
              <a:t> </a:t>
            </a:r>
            <a:r>
              <a:rPr dirty="0" err="1"/>
              <a:t>kolegium</a:t>
            </a:r>
            <a:r>
              <a:rPr dirty="0"/>
              <a:t> </a:t>
            </a:r>
            <a:r>
              <a:rPr dirty="0" err="1"/>
              <a:t>kadencyjne</a:t>
            </a:r>
            <a:r>
              <a:rPr dirty="0"/>
              <a:t>) to </a:t>
            </a:r>
            <a:r>
              <a:rPr dirty="0" err="1"/>
              <a:t>zasób</a:t>
            </a:r>
            <a:r>
              <a:rPr dirty="0"/>
              <a:t> </a:t>
            </a:r>
            <a:r>
              <a:rPr dirty="0" err="1"/>
              <a:t>kadrowy</a:t>
            </a:r>
            <a:r>
              <a:rPr dirty="0"/>
              <a:t>; </a:t>
            </a:r>
            <a:r>
              <a:rPr dirty="0" err="1"/>
              <a:t>Skład</a:t>
            </a:r>
            <a:r>
              <a:rPr dirty="0"/>
              <a:t> </a:t>
            </a:r>
            <a:r>
              <a:rPr dirty="0" err="1"/>
              <a:t>orzekający</a:t>
            </a:r>
            <a:r>
              <a:rPr dirty="0"/>
              <a:t> (art. 291) to </a:t>
            </a:r>
            <a:r>
              <a:rPr dirty="0" err="1"/>
              <a:t>odrębny</a:t>
            </a:r>
            <a:r>
              <a:rPr dirty="0"/>
              <a:t> organ </a:t>
            </a:r>
            <a:r>
              <a:rPr dirty="0" err="1"/>
              <a:t>procesowy</a:t>
            </a:r>
            <a:r>
              <a:rPr dirty="0"/>
              <a:t> </a:t>
            </a:r>
            <a:r>
              <a:rPr dirty="0" err="1"/>
              <a:t>powoływany</a:t>
            </a:r>
            <a:r>
              <a:rPr dirty="0"/>
              <a:t> do </a:t>
            </a:r>
            <a:r>
              <a:rPr dirty="0" err="1"/>
              <a:t>danej</a:t>
            </a:r>
            <a:r>
              <a:rPr dirty="0"/>
              <a:t> </a:t>
            </a:r>
            <a:r>
              <a:rPr dirty="0" err="1"/>
              <a:t>sprawy</a:t>
            </a:r>
            <a:r>
              <a:rPr dirty="0"/>
              <a:t>.</a:t>
            </a:r>
            <a:br>
              <a:rPr dirty="0"/>
            </a:br>
            <a:r>
              <a:rPr dirty="0"/>
              <a:t>• Minimum 3 </a:t>
            </a:r>
            <a:r>
              <a:rPr dirty="0" err="1"/>
              <a:t>osoby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nieparzystość</a:t>
            </a:r>
            <a:r>
              <a:rPr dirty="0"/>
              <a:t>: </a:t>
            </a:r>
            <a:r>
              <a:rPr dirty="0" err="1"/>
              <a:t>Skład</a:t>
            </a:r>
            <a:r>
              <a:rPr dirty="0"/>
              <a:t> </a:t>
            </a:r>
            <a:r>
              <a:rPr dirty="0" err="1"/>
              <a:t>liczy</a:t>
            </a:r>
            <a:r>
              <a:rPr dirty="0"/>
              <a:t> min. 3 </a:t>
            </a:r>
            <a:r>
              <a:rPr dirty="0" err="1"/>
              <a:t>członków</a:t>
            </a:r>
            <a:r>
              <a:rPr dirty="0"/>
              <a:t>. </a:t>
            </a:r>
            <a:r>
              <a:rPr dirty="0" err="1"/>
              <a:t>Ustawa</a:t>
            </a:r>
            <a:r>
              <a:rPr dirty="0"/>
              <a:t> </a:t>
            </a:r>
            <a:r>
              <a:rPr dirty="0" err="1"/>
              <a:t>dopuszcza</a:t>
            </a:r>
            <a:r>
              <a:rPr dirty="0"/>
              <a:t> </a:t>
            </a:r>
            <a:r>
              <a:rPr dirty="0" err="1"/>
              <a:t>składy</a:t>
            </a:r>
            <a:r>
              <a:rPr dirty="0"/>
              <a:t> </a:t>
            </a:r>
            <a:r>
              <a:rPr dirty="0" err="1"/>
              <a:t>parzyste</a:t>
            </a:r>
            <a:r>
              <a:rPr dirty="0"/>
              <a:t> (</a:t>
            </a:r>
            <a:r>
              <a:rPr dirty="0" err="1"/>
              <a:t>inaczej</a:t>
            </a:r>
            <a:r>
              <a:rPr dirty="0"/>
              <a:t> </a:t>
            </a:r>
            <a:r>
              <a:rPr dirty="0" err="1"/>
              <a:t>niż</a:t>
            </a:r>
            <a:r>
              <a:rPr dirty="0"/>
              <a:t> art. 311), </a:t>
            </a:r>
            <a:r>
              <a:rPr dirty="0" err="1"/>
              <a:t>lecz</a:t>
            </a:r>
            <a:r>
              <a:rPr dirty="0"/>
              <a:t> w </a:t>
            </a:r>
            <a:r>
              <a:rPr dirty="0" err="1"/>
              <a:t>praktyce</a:t>
            </a:r>
            <a:r>
              <a:rPr dirty="0"/>
              <a:t> </a:t>
            </a:r>
            <a:r>
              <a:rPr dirty="0" err="1"/>
              <a:t>postuluje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</a:t>
            </a:r>
            <a:r>
              <a:rPr dirty="0" err="1"/>
              <a:t>składy</a:t>
            </a:r>
            <a:r>
              <a:rPr dirty="0"/>
              <a:t> </a:t>
            </a:r>
            <a:r>
              <a:rPr dirty="0" err="1"/>
              <a:t>nieparzyste</a:t>
            </a:r>
            <a:r>
              <a:rPr dirty="0"/>
              <a:t> (3 </a:t>
            </a:r>
            <a:r>
              <a:rPr dirty="0" err="1"/>
              <a:t>lub</a:t>
            </a:r>
            <a:r>
              <a:rPr dirty="0"/>
              <a:t> 5 </a:t>
            </a:r>
            <a:r>
              <a:rPr dirty="0" err="1"/>
              <a:t>osób</a:t>
            </a:r>
            <a:r>
              <a:rPr dirty="0"/>
              <a:t>) </a:t>
            </a:r>
            <a:r>
              <a:rPr dirty="0" err="1"/>
              <a:t>dla</a:t>
            </a:r>
            <a:r>
              <a:rPr dirty="0"/>
              <a:t> </a:t>
            </a:r>
            <a:r>
              <a:rPr dirty="0" err="1"/>
              <a:t>uniknięcia</a:t>
            </a:r>
            <a:r>
              <a:rPr dirty="0"/>
              <a:t> pata w </a:t>
            </a:r>
            <a:r>
              <a:rPr dirty="0" err="1"/>
              <a:t>głosowaniu</a:t>
            </a:r>
            <a:r>
              <a:rPr dirty="0"/>
              <a:t>.</a:t>
            </a:r>
            <a:br>
              <a:rPr dirty="0"/>
            </a:br>
            <a:r>
              <a:rPr dirty="0"/>
              <a:t>• </a:t>
            </a:r>
            <a:r>
              <a:rPr dirty="0" err="1"/>
              <a:t>Stopnie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tytuły</a:t>
            </a:r>
            <a:r>
              <a:rPr dirty="0"/>
              <a:t> (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stanowiska</a:t>
            </a:r>
            <a:r>
              <a:rPr dirty="0"/>
              <a:t>!): </a:t>
            </a:r>
            <a:r>
              <a:rPr dirty="0" err="1"/>
              <a:t>Przewodniczący</a:t>
            </a:r>
            <a:r>
              <a:rPr dirty="0"/>
              <a:t> </a:t>
            </a:r>
            <a:r>
              <a:rPr dirty="0" err="1"/>
              <a:t>składu</a:t>
            </a:r>
            <a:r>
              <a:rPr dirty="0"/>
              <a:t> </a:t>
            </a:r>
            <a:r>
              <a:rPr dirty="0" err="1"/>
              <a:t>musi</a:t>
            </a:r>
            <a:r>
              <a:rPr dirty="0"/>
              <a:t> </a:t>
            </a:r>
            <a:r>
              <a:rPr dirty="0" err="1"/>
              <a:t>mieć</a:t>
            </a:r>
            <a:r>
              <a:rPr dirty="0"/>
              <a:t> </a:t>
            </a:r>
            <a:r>
              <a:rPr dirty="0" err="1"/>
              <a:t>stopień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niższy</a:t>
            </a:r>
            <a:r>
              <a:rPr dirty="0"/>
              <a:t> </a:t>
            </a:r>
            <a:r>
              <a:rPr dirty="0" err="1"/>
              <a:t>niż</a:t>
            </a:r>
            <a:r>
              <a:rPr dirty="0"/>
              <a:t> </a:t>
            </a:r>
            <a:r>
              <a:rPr dirty="0" err="1"/>
              <a:t>obwiniony</a:t>
            </a:r>
            <a:r>
              <a:rPr dirty="0"/>
              <a:t>; </a:t>
            </a:r>
            <a:r>
              <a:rPr dirty="0" err="1"/>
              <a:t>dla</a:t>
            </a:r>
            <a:r>
              <a:rPr dirty="0"/>
              <a:t> </a:t>
            </a:r>
            <a:r>
              <a:rPr dirty="0" err="1"/>
              <a:t>profesora</a:t>
            </a:r>
            <a:r>
              <a:rPr dirty="0"/>
              <a:t> – </a:t>
            </a:r>
            <a:r>
              <a:rPr dirty="0" err="1"/>
              <a:t>tytuł</a:t>
            </a:r>
            <a:r>
              <a:rPr dirty="0"/>
              <a:t> </a:t>
            </a:r>
            <a:r>
              <a:rPr dirty="0" err="1"/>
              <a:t>profesora</a:t>
            </a:r>
            <a:r>
              <a:rPr dirty="0"/>
              <a:t> (</a:t>
            </a:r>
            <a:r>
              <a:rPr dirty="0" err="1"/>
              <a:t>odejście</a:t>
            </a:r>
            <a:r>
              <a:rPr dirty="0"/>
              <a:t> od </a:t>
            </a:r>
            <a:r>
              <a:rPr dirty="0" err="1"/>
              <a:t>dawnego</a:t>
            </a:r>
            <a:r>
              <a:rPr dirty="0"/>
              <a:t> </a:t>
            </a:r>
            <a:r>
              <a:rPr dirty="0" err="1"/>
              <a:t>kryterium</a:t>
            </a:r>
            <a:r>
              <a:rPr dirty="0"/>
              <a:t> </a:t>
            </a:r>
            <a:r>
              <a:rPr dirty="0" err="1"/>
              <a:t>stanowiska</a:t>
            </a:r>
            <a:r>
              <a:rPr dirty="0"/>
              <a:t>).</a:t>
            </a:r>
            <a:br>
              <a:rPr dirty="0"/>
            </a:br>
            <a:r>
              <a:rPr dirty="0"/>
              <a:t>• </a:t>
            </a:r>
            <a:r>
              <a:rPr dirty="0" err="1"/>
              <a:t>Doktor</a:t>
            </a:r>
            <a:r>
              <a:rPr dirty="0"/>
              <a:t> </a:t>
            </a:r>
            <a:r>
              <a:rPr dirty="0" err="1"/>
              <a:t>prawa</a:t>
            </a:r>
            <a:r>
              <a:rPr dirty="0"/>
              <a:t> w II </a:t>
            </a:r>
            <a:r>
              <a:rPr dirty="0" err="1"/>
              <a:t>instancji</a:t>
            </a:r>
            <a:r>
              <a:rPr dirty="0"/>
              <a:t>: W </a:t>
            </a:r>
            <a:r>
              <a:rPr dirty="0" err="1"/>
              <a:t>komisji</a:t>
            </a:r>
            <a:r>
              <a:rPr dirty="0"/>
              <a:t> </a:t>
            </a:r>
            <a:r>
              <a:rPr dirty="0" err="1"/>
              <a:t>przy</a:t>
            </a:r>
            <a:r>
              <a:rPr dirty="0"/>
              <a:t> </a:t>
            </a:r>
            <a:r>
              <a:rPr dirty="0" err="1"/>
              <a:t>ministrze</a:t>
            </a:r>
            <a:r>
              <a:rPr dirty="0"/>
              <a:t> min. 1 </a:t>
            </a:r>
            <a:r>
              <a:rPr dirty="0" err="1"/>
              <a:t>członek</a:t>
            </a:r>
            <a:r>
              <a:rPr dirty="0"/>
              <a:t> </a:t>
            </a:r>
            <a:r>
              <a:rPr dirty="0" err="1"/>
              <a:t>składu</a:t>
            </a:r>
            <a:r>
              <a:rPr dirty="0"/>
              <a:t> </a:t>
            </a:r>
            <a:r>
              <a:rPr dirty="0" err="1"/>
              <a:t>orzekającego</a:t>
            </a:r>
            <a:r>
              <a:rPr dirty="0"/>
              <a:t> </a:t>
            </a:r>
            <a:r>
              <a:rPr dirty="0" err="1"/>
              <a:t>musi</a:t>
            </a:r>
            <a:r>
              <a:rPr dirty="0"/>
              <a:t> </a:t>
            </a:r>
            <a:r>
              <a:rPr dirty="0" err="1"/>
              <a:t>posiadać</a:t>
            </a:r>
            <a:r>
              <a:rPr dirty="0"/>
              <a:t> co </a:t>
            </a:r>
            <a:r>
              <a:rPr dirty="0" err="1"/>
              <a:t>najmniej</a:t>
            </a:r>
            <a:r>
              <a:rPr dirty="0"/>
              <a:t> </a:t>
            </a:r>
            <a:r>
              <a:rPr dirty="0" err="1"/>
              <a:t>stopień</a:t>
            </a:r>
            <a:r>
              <a:rPr dirty="0"/>
              <a:t> </a:t>
            </a:r>
            <a:r>
              <a:rPr dirty="0" err="1"/>
              <a:t>doktora</a:t>
            </a:r>
            <a:r>
              <a:rPr dirty="0"/>
              <a:t> </a:t>
            </a:r>
            <a:r>
              <a:rPr dirty="0" err="1"/>
              <a:t>nauk</a:t>
            </a:r>
            <a:r>
              <a:rPr dirty="0"/>
              <a:t> </a:t>
            </a:r>
            <a:r>
              <a:rPr dirty="0" err="1"/>
              <a:t>prawnych</a:t>
            </a:r>
            <a:r>
              <a:rPr dirty="0"/>
              <a:t> (art. 291 </a:t>
            </a:r>
            <a:r>
              <a:rPr dirty="0" err="1"/>
              <a:t>ust</a:t>
            </a:r>
            <a:r>
              <a:rPr dirty="0"/>
              <a:t>. 3).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25696" y="1737360"/>
            <a:ext cx="3328416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1300" b="1">
                <a:solidFill>
                  <a:srgbClr val="1D4ED8"/>
                </a:solidFill>
                <a:latin typeface="Arial"/>
              </a:defRPr>
            </a:pPr>
            <a:r>
              <a:rPr dirty="0" err="1"/>
              <a:t>Udział</a:t>
            </a:r>
            <a:r>
              <a:rPr dirty="0"/>
              <a:t> </a:t>
            </a:r>
            <a:r>
              <a:rPr lang="pl-PL" dirty="0"/>
              <a:t>s</a:t>
            </a:r>
            <a:r>
              <a:rPr dirty="0" err="1"/>
              <a:t>tudenta</a:t>
            </a:r>
            <a:r>
              <a:rPr dirty="0"/>
              <a:t> a </a:t>
            </a:r>
            <a:r>
              <a:rPr lang="pl-PL" dirty="0"/>
              <a:t>u</a:t>
            </a:r>
            <a:r>
              <a:rPr dirty="0" err="1"/>
              <a:t>trata</a:t>
            </a:r>
            <a:r>
              <a:rPr dirty="0"/>
              <a:t> </a:t>
            </a:r>
            <a:r>
              <a:rPr lang="pl-PL" dirty="0"/>
              <a:t>s</a:t>
            </a:r>
            <a:r>
              <a:rPr dirty="0" err="1"/>
              <a:t>tatusu</a:t>
            </a:r>
            <a:endParaRPr dirty="0"/>
          </a:p>
          <a:p>
            <a:pPr algn="ctr">
              <a:spcAft>
                <a:spcPts val="400"/>
              </a:spcAft>
              <a:defRPr sz="1000" b="1">
                <a:solidFill>
                  <a:srgbClr val="475569"/>
                </a:solidFill>
                <a:latin typeface="Arial"/>
              </a:defRPr>
            </a:pPr>
            <a:r>
              <a:rPr dirty="0"/>
              <a:t>BRAK WYMOGU Z ART. 291 A STATUS KD</a:t>
            </a:r>
          </a:p>
          <a:p>
            <a:pPr>
              <a:spcAft>
                <a:spcPts val="400"/>
              </a:spcAft>
              <a:defRPr sz="950">
                <a:solidFill>
                  <a:srgbClr val="1E293B"/>
                </a:solidFill>
                <a:latin typeface="Arial"/>
              </a:defRPr>
            </a:pPr>
            <a:r>
              <a:rPr dirty="0"/>
              <a:t>• Brak </a:t>
            </a:r>
            <a:r>
              <a:rPr dirty="0" err="1"/>
              <a:t>nakazu</a:t>
            </a:r>
            <a:r>
              <a:rPr dirty="0"/>
              <a:t> z art. 291: </a:t>
            </a:r>
            <a:r>
              <a:rPr dirty="0" err="1"/>
              <a:t>Ustawa</a:t>
            </a:r>
            <a:r>
              <a:rPr dirty="0"/>
              <a:t> NIE </a:t>
            </a:r>
            <a:r>
              <a:rPr dirty="0" err="1"/>
              <a:t>nakłada</a:t>
            </a:r>
            <a:r>
              <a:rPr dirty="0"/>
              <a:t> </a:t>
            </a:r>
            <a:r>
              <a:rPr dirty="0" err="1"/>
              <a:t>obowiązku</a:t>
            </a:r>
            <a:r>
              <a:rPr dirty="0"/>
              <a:t> </a:t>
            </a:r>
            <a:r>
              <a:rPr dirty="0" err="1"/>
              <a:t>udziału</a:t>
            </a:r>
            <a:r>
              <a:rPr dirty="0"/>
              <a:t> </a:t>
            </a:r>
            <a:r>
              <a:rPr dirty="0" err="1"/>
              <a:t>studenta</a:t>
            </a:r>
            <a:r>
              <a:rPr dirty="0"/>
              <a:t>/</a:t>
            </a:r>
            <a:r>
              <a:rPr dirty="0" err="1"/>
              <a:t>doktoranta</a:t>
            </a:r>
            <a:r>
              <a:rPr dirty="0"/>
              <a:t> w </a:t>
            </a:r>
            <a:r>
              <a:rPr dirty="0" err="1"/>
              <a:t>składzie</a:t>
            </a:r>
            <a:r>
              <a:rPr dirty="0"/>
              <a:t> </a:t>
            </a:r>
            <a:r>
              <a:rPr dirty="0" err="1"/>
              <a:t>orzekającym</a:t>
            </a:r>
            <a:r>
              <a:rPr dirty="0"/>
              <a:t> </a:t>
            </a:r>
            <a:r>
              <a:rPr dirty="0" err="1"/>
              <a:t>dla</a:t>
            </a:r>
            <a:r>
              <a:rPr dirty="0"/>
              <a:t> </a:t>
            </a:r>
            <a:r>
              <a:rPr dirty="0" err="1"/>
              <a:t>nauczycieli</a:t>
            </a:r>
            <a:r>
              <a:rPr dirty="0"/>
              <a:t>! Art. 278 </a:t>
            </a:r>
            <a:r>
              <a:rPr dirty="0" err="1"/>
              <a:t>ust</a:t>
            </a:r>
            <a:r>
              <a:rPr dirty="0"/>
              <a:t>. 4 </a:t>
            </a:r>
            <a:r>
              <a:rPr dirty="0" err="1"/>
              <a:t>nakazuje</a:t>
            </a:r>
            <a:r>
              <a:rPr dirty="0"/>
              <a:t> </a:t>
            </a:r>
            <a:r>
              <a:rPr dirty="0" err="1"/>
              <a:t>udział</a:t>
            </a:r>
            <a:r>
              <a:rPr dirty="0"/>
              <a:t> </a:t>
            </a:r>
            <a:r>
              <a:rPr dirty="0" err="1"/>
              <a:t>studenta</a:t>
            </a:r>
            <a:r>
              <a:rPr dirty="0"/>
              <a:t> w </a:t>
            </a:r>
            <a:r>
              <a:rPr dirty="0" err="1"/>
              <a:t>całej</a:t>
            </a:r>
            <a:r>
              <a:rPr dirty="0"/>
              <a:t> </a:t>
            </a:r>
            <a:r>
              <a:rPr dirty="0" err="1"/>
              <a:t>komisji</a:t>
            </a:r>
            <a:r>
              <a:rPr dirty="0"/>
              <a:t> (w </a:t>
            </a:r>
            <a:r>
              <a:rPr dirty="0" err="1"/>
              <a:t>składzie</a:t>
            </a:r>
            <a:r>
              <a:rPr dirty="0"/>
              <a:t> – </a:t>
            </a:r>
            <a:r>
              <a:rPr dirty="0" err="1"/>
              <a:t>tylko</a:t>
            </a:r>
            <a:r>
              <a:rPr dirty="0"/>
              <a:t> </a:t>
            </a:r>
            <a:r>
              <a:rPr dirty="0" err="1"/>
              <a:t>gdy</a:t>
            </a:r>
            <a:r>
              <a:rPr dirty="0"/>
              <a:t> </a:t>
            </a:r>
            <a:r>
              <a:rPr dirty="0" err="1"/>
              <a:t>tak</a:t>
            </a:r>
            <a:r>
              <a:rPr dirty="0"/>
              <a:t> </a:t>
            </a:r>
            <a:r>
              <a:rPr dirty="0" err="1"/>
              <a:t>stanowi</a:t>
            </a:r>
            <a:r>
              <a:rPr dirty="0"/>
              <a:t> </a:t>
            </a:r>
            <a:r>
              <a:rPr dirty="0" err="1"/>
              <a:t>statut</a:t>
            </a:r>
            <a:r>
              <a:rPr dirty="0"/>
              <a:t>).</a:t>
            </a:r>
          </a:p>
          <a:p>
            <a:pPr>
              <a:spcAft>
                <a:spcPts val="400"/>
              </a:spcAft>
              <a:defRPr sz="950">
                <a:solidFill>
                  <a:srgbClr val="1E293B"/>
                </a:solidFill>
                <a:latin typeface="Arial"/>
              </a:defRPr>
            </a:pPr>
            <a:r>
              <a:rPr dirty="0"/>
              <a:t>• Utrata </a:t>
            </a:r>
            <a:r>
              <a:rPr dirty="0" err="1"/>
              <a:t>statusu</a:t>
            </a:r>
            <a:r>
              <a:rPr dirty="0"/>
              <a:t> </a:t>
            </a:r>
            <a:r>
              <a:rPr dirty="0" err="1"/>
              <a:t>przez</a:t>
            </a:r>
            <a:r>
              <a:rPr dirty="0"/>
              <a:t> </a:t>
            </a:r>
            <a:r>
              <a:rPr dirty="0" err="1"/>
              <a:t>studenta</a:t>
            </a:r>
            <a:r>
              <a:rPr dirty="0"/>
              <a:t> w </a:t>
            </a:r>
            <a:r>
              <a:rPr dirty="0" err="1"/>
              <a:t>składzie</a:t>
            </a:r>
            <a:r>
              <a:rPr dirty="0"/>
              <a:t>: </a:t>
            </a:r>
            <a:r>
              <a:rPr dirty="0" err="1"/>
              <a:t>Jeżeli</a:t>
            </a:r>
            <a:r>
              <a:rPr dirty="0"/>
              <a:t> student </a:t>
            </a:r>
            <a:r>
              <a:rPr dirty="0" err="1"/>
              <a:t>zasiada</a:t>
            </a:r>
            <a:r>
              <a:rPr dirty="0"/>
              <a:t> w </a:t>
            </a:r>
            <a:r>
              <a:rPr dirty="0" err="1"/>
              <a:t>składzie</a:t>
            </a:r>
            <a:r>
              <a:rPr dirty="0"/>
              <a:t>, </a:t>
            </a:r>
            <a:r>
              <a:rPr dirty="0" err="1"/>
              <a:t>utrata</a:t>
            </a:r>
            <a:r>
              <a:rPr dirty="0"/>
              <a:t> </a:t>
            </a:r>
            <a:r>
              <a:rPr dirty="0" err="1"/>
              <a:t>statusu</a:t>
            </a:r>
            <a:r>
              <a:rPr dirty="0"/>
              <a:t> </a:t>
            </a:r>
            <a:r>
              <a:rPr dirty="0" err="1"/>
              <a:t>studenta</a:t>
            </a:r>
            <a:r>
              <a:rPr dirty="0"/>
              <a:t> (</a:t>
            </a:r>
            <a:r>
              <a:rPr dirty="0" err="1"/>
              <a:t>obrona</a:t>
            </a:r>
            <a:r>
              <a:rPr dirty="0"/>
              <a:t> </a:t>
            </a:r>
            <a:r>
              <a:rPr dirty="0" err="1"/>
              <a:t>dyplomu</a:t>
            </a:r>
            <a:r>
              <a:rPr dirty="0"/>
              <a:t>, </a:t>
            </a:r>
            <a:r>
              <a:rPr dirty="0" err="1"/>
              <a:t>skreślenie</a:t>
            </a:r>
            <a:r>
              <a:rPr dirty="0"/>
              <a:t>) </a:t>
            </a:r>
            <a:r>
              <a:rPr dirty="0" err="1"/>
              <a:t>powoduje</a:t>
            </a:r>
            <a:r>
              <a:rPr dirty="0"/>
              <a:t> </a:t>
            </a:r>
            <a:r>
              <a:rPr dirty="0" err="1"/>
              <a:t>utratę</a:t>
            </a:r>
            <a:r>
              <a:rPr dirty="0"/>
              <a:t> </a:t>
            </a:r>
            <a:r>
              <a:rPr dirty="0" err="1"/>
              <a:t>mandatu</a:t>
            </a:r>
            <a:r>
              <a:rPr dirty="0"/>
              <a:t> w </a:t>
            </a:r>
            <a:r>
              <a:rPr dirty="0" err="1"/>
              <a:t>komisji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dekompletuje</a:t>
            </a:r>
            <a:r>
              <a:rPr dirty="0"/>
              <a:t> ten </a:t>
            </a:r>
            <a:r>
              <a:rPr dirty="0" err="1"/>
              <a:t>skład</a:t>
            </a:r>
            <a:r>
              <a:rPr dirty="0"/>
              <a:t> </a:t>
            </a:r>
            <a:r>
              <a:rPr dirty="0" err="1"/>
              <a:t>orzekający</a:t>
            </a:r>
            <a:r>
              <a:rPr dirty="0"/>
              <a:t>!</a:t>
            </a:r>
          </a:p>
          <a:p>
            <a:pPr>
              <a:spcAft>
                <a:spcPts val="400"/>
              </a:spcAft>
              <a:defRPr sz="950">
                <a:solidFill>
                  <a:srgbClr val="1E293B"/>
                </a:solidFill>
                <a:latin typeface="Arial"/>
              </a:defRPr>
            </a:pPr>
            <a:r>
              <a:rPr dirty="0"/>
              <a:t>• Utrata </a:t>
            </a:r>
            <a:r>
              <a:rPr dirty="0" err="1"/>
              <a:t>statusu</a:t>
            </a:r>
            <a:r>
              <a:rPr dirty="0"/>
              <a:t> </a:t>
            </a:r>
            <a:r>
              <a:rPr dirty="0" err="1"/>
              <a:t>pracownika</a:t>
            </a:r>
            <a:r>
              <a:rPr dirty="0"/>
              <a:t>: </a:t>
            </a:r>
            <a:r>
              <a:rPr dirty="0" err="1"/>
              <a:t>Nauczyciel</a:t>
            </a:r>
            <a:r>
              <a:rPr dirty="0"/>
              <a:t> </a:t>
            </a:r>
            <a:r>
              <a:rPr dirty="0" err="1"/>
              <a:t>kończący</a:t>
            </a:r>
            <a:r>
              <a:rPr dirty="0"/>
              <a:t> </a:t>
            </a:r>
            <a:r>
              <a:rPr dirty="0" err="1"/>
              <a:t>zatrudnienie</a:t>
            </a:r>
            <a:r>
              <a:rPr dirty="0"/>
              <a:t> w </a:t>
            </a:r>
            <a:r>
              <a:rPr dirty="0" err="1"/>
              <a:t>uczelni</a:t>
            </a:r>
            <a:r>
              <a:rPr dirty="0"/>
              <a:t> </a:t>
            </a:r>
            <a:r>
              <a:rPr dirty="0" err="1"/>
              <a:t>traci</a:t>
            </a:r>
            <a:r>
              <a:rPr dirty="0"/>
              <a:t> </a:t>
            </a:r>
            <a:r>
              <a:rPr dirty="0" err="1"/>
              <a:t>legitymację</a:t>
            </a:r>
            <a:r>
              <a:rPr dirty="0"/>
              <a:t> do </a:t>
            </a:r>
            <a:r>
              <a:rPr dirty="0" err="1"/>
              <a:t>reprezentowania</a:t>
            </a:r>
            <a:r>
              <a:rPr dirty="0"/>
              <a:t> </a:t>
            </a:r>
            <a:r>
              <a:rPr dirty="0" err="1"/>
              <a:t>kadry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orzekania</a:t>
            </a:r>
            <a:r>
              <a:rPr dirty="0"/>
              <a:t> w </a:t>
            </a:r>
            <a:r>
              <a:rPr dirty="0" err="1"/>
              <a:t>sprawach</a:t>
            </a:r>
            <a:r>
              <a:rPr dirty="0"/>
              <a:t> </a:t>
            </a:r>
            <a:r>
              <a:rPr dirty="0" err="1"/>
              <a:t>dyscyplinarnych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9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Karencja</a:t>
            </a:r>
            <a:r>
              <a:rPr dirty="0"/>
              <a:t> </a:t>
            </a:r>
            <a:r>
              <a:rPr dirty="0" err="1"/>
              <a:t>funkcyjna</a:t>
            </a:r>
            <a:r>
              <a:rPr dirty="0"/>
              <a:t>: </a:t>
            </a:r>
            <a:r>
              <a:rPr dirty="0" err="1"/>
              <a:t>Były</a:t>
            </a:r>
            <a:r>
              <a:rPr dirty="0"/>
              <a:t> organ </a:t>
            </a:r>
            <a:r>
              <a:rPr dirty="0" err="1"/>
              <a:t>uczelni</a:t>
            </a:r>
            <a:r>
              <a:rPr dirty="0"/>
              <a:t> </a:t>
            </a:r>
            <a:r>
              <a:rPr dirty="0" err="1"/>
              <a:t>wchodzi</a:t>
            </a:r>
            <a:r>
              <a:rPr dirty="0"/>
              <a:t> do </a:t>
            </a:r>
            <a:r>
              <a:rPr dirty="0" err="1"/>
              <a:t>komisji</a:t>
            </a:r>
            <a:r>
              <a:rPr dirty="0"/>
              <a:t> </a:t>
            </a:r>
            <a:r>
              <a:rPr dirty="0" err="1"/>
              <a:t>dopiero</a:t>
            </a:r>
            <a:r>
              <a:rPr dirty="0"/>
              <a:t> po 4 </a:t>
            </a:r>
            <a:r>
              <a:rPr dirty="0" err="1"/>
              <a:t>latach</a:t>
            </a:r>
            <a:r>
              <a:rPr dirty="0"/>
              <a:t> od </a:t>
            </a:r>
            <a:r>
              <a:rPr dirty="0" err="1"/>
              <a:t>zakończenia</a:t>
            </a:r>
            <a:r>
              <a:rPr dirty="0"/>
              <a:t> </a:t>
            </a:r>
            <a:r>
              <a:rPr dirty="0" err="1"/>
              <a:t>funkcji</a:t>
            </a:r>
            <a:r>
              <a:rPr dirty="0"/>
              <a:t> (art. 278 </a:t>
            </a:r>
            <a:r>
              <a:rPr dirty="0" err="1"/>
              <a:t>ust</a:t>
            </a:r>
            <a:r>
              <a:rPr dirty="0"/>
              <a:t>. 6).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19872" y="1737360"/>
            <a:ext cx="3328416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1300" b="1">
                <a:solidFill>
                  <a:srgbClr val="991B1B"/>
                </a:solidFill>
                <a:latin typeface="Arial"/>
              </a:defRPr>
            </a:pPr>
            <a:r>
              <a:rPr dirty="0" err="1"/>
              <a:t>Konsekwencje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lang="pl-PL" dirty="0"/>
              <a:t>r</a:t>
            </a:r>
            <a:r>
              <a:rPr dirty="0" err="1"/>
              <a:t>yzyko</a:t>
            </a:r>
            <a:r>
              <a:rPr dirty="0"/>
              <a:t> </a:t>
            </a:r>
            <a:endParaRPr lang="pl-PL" dirty="0"/>
          </a:p>
          <a:p>
            <a:pPr algn="ctr">
              <a:defRPr sz="1300" b="1">
                <a:solidFill>
                  <a:srgbClr val="991B1B"/>
                </a:solidFill>
                <a:latin typeface="Arial"/>
              </a:defRPr>
            </a:pPr>
            <a:r>
              <a:rPr dirty="0"/>
              <a:t>ART. 295 UST. 2 I ART. 296 UST. 1 PKT 3</a:t>
            </a:r>
          </a:p>
          <a:p>
            <a:pPr>
              <a:spcAft>
                <a:spcPts val="400"/>
              </a:spcAft>
              <a:defRPr sz="9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Nienależyta</a:t>
            </a:r>
            <a:r>
              <a:rPr dirty="0"/>
              <a:t> </a:t>
            </a:r>
            <a:r>
              <a:rPr dirty="0" err="1"/>
              <a:t>obsada</a:t>
            </a:r>
            <a:r>
              <a:rPr dirty="0"/>
              <a:t> </a:t>
            </a:r>
            <a:r>
              <a:rPr dirty="0" err="1"/>
              <a:t>składu</a:t>
            </a:r>
            <a:r>
              <a:rPr dirty="0"/>
              <a:t>: Brak </a:t>
            </a:r>
            <a:r>
              <a:rPr dirty="0" err="1"/>
              <a:t>wymaganego</a:t>
            </a:r>
            <a:r>
              <a:rPr dirty="0"/>
              <a:t> </a:t>
            </a:r>
            <a:r>
              <a:rPr dirty="0" err="1"/>
              <a:t>stopnia</a:t>
            </a:r>
            <a:r>
              <a:rPr dirty="0"/>
              <a:t>/</a:t>
            </a:r>
            <a:r>
              <a:rPr dirty="0" err="1"/>
              <a:t>tytułu</a:t>
            </a:r>
            <a:r>
              <a:rPr dirty="0"/>
              <a:t> </a:t>
            </a:r>
            <a:r>
              <a:rPr dirty="0" err="1"/>
              <a:t>przewodniczącego</a:t>
            </a:r>
            <a:r>
              <a:rPr dirty="0"/>
              <a:t>, </a:t>
            </a:r>
            <a:r>
              <a:rPr dirty="0" err="1"/>
              <a:t>brak</a:t>
            </a:r>
            <a:r>
              <a:rPr dirty="0"/>
              <a:t> </a:t>
            </a:r>
            <a:r>
              <a:rPr dirty="0" err="1"/>
              <a:t>doktora</a:t>
            </a:r>
            <a:r>
              <a:rPr dirty="0"/>
              <a:t> </a:t>
            </a:r>
            <a:r>
              <a:rPr dirty="0" err="1"/>
              <a:t>prawa</a:t>
            </a:r>
            <a:r>
              <a:rPr dirty="0"/>
              <a:t> w II </a:t>
            </a:r>
            <a:r>
              <a:rPr dirty="0" err="1"/>
              <a:t>instancji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utrata</a:t>
            </a:r>
            <a:r>
              <a:rPr dirty="0"/>
              <a:t> </a:t>
            </a:r>
            <a:r>
              <a:rPr dirty="0" err="1"/>
              <a:t>mandatu</a:t>
            </a:r>
            <a:r>
              <a:rPr dirty="0"/>
              <a:t> </a:t>
            </a:r>
            <a:r>
              <a:rPr dirty="0" err="1"/>
              <a:t>członka</a:t>
            </a:r>
            <a:r>
              <a:rPr dirty="0"/>
              <a:t> to </a:t>
            </a:r>
            <a:r>
              <a:rPr dirty="0" err="1"/>
              <a:t>rażąca</a:t>
            </a:r>
            <a:r>
              <a:rPr dirty="0"/>
              <a:t> </a:t>
            </a:r>
            <a:r>
              <a:rPr dirty="0" err="1"/>
              <a:t>wada</a:t>
            </a:r>
            <a:r>
              <a:rPr dirty="0"/>
              <a:t> </a:t>
            </a:r>
            <a:r>
              <a:rPr dirty="0" err="1"/>
              <a:t>prawna</a:t>
            </a:r>
            <a:r>
              <a:rPr dirty="0"/>
              <a:t> </a:t>
            </a:r>
            <a:r>
              <a:rPr dirty="0" err="1"/>
              <a:t>składu</a:t>
            </a:r>
            <a:r>
              <a:rPr dirty="0"/>
              <a:t> </a:t>
            </a:r>
            <a:r>
              <a:rPr dirty="0" err="1"/>
              <a:t>orzekającego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9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Skutek</a:t>
            </a:r>
            <a:r>
              <a:rPr dirty="0"/>
              <a:t> </a:t>
            </a:r>
            <a:r>
              <a:rPr dirty="0" err="1"/>
              <a:t>odwoławczy</a:t>
            </a:r>
            <a:r>
              <a:rPr dirty="0"/>
              <a:t>: </a:t>
            </a:r>
            <a:r>
              <a:rPr dirty="0" err="1"/>
              <a:t>Uchylenie</a:t>
            </a:r>
            <a:r>
              <a:rPr dirty="0"/>
              <a:t> </a:t>
            </a:r>
            <a:r>
              <a:rPr dirty="0" err="1"/>
              <a:t>orzeczenia</a:t>
            </a:r>
            <a:r>
              <a:rPr dirty="0"/>
              <a:t> w II </a:t>
            </a:r>
            <a:r>
              <a:rPr dirty="0" err="1"/>
              <a:t>instancji</a:t>
            </a:r>
            <a:r>
              <a:rPr dirty="0"/>
              <a:t> </a:t>
            </a:r>
            <a:r>
              <a:rPr lang="pl-PL" dirty="0"/>
              <a:t>lub przez sąd powszechny </a:t>
            </a:r>
            <a:r>
              <a:rPr dirty="0"/>
              <a:t>(art. 295 </a:t>
            </a:r>
            <a:r>
              <a:rPr dirty="0" err="1"/>
              <a:t>ust</a:t>
            </a:r>
            <a:r>
              <a:rPr dirty="0"/>
              <a:t>. 2 w </a:t>
            </a:r>
            <a:r>
              <a:rPr dirty="0" err="1"/>
              <a:t>zw</a:t>
            </a:r>
            <a:r>
              <a:rPr dirty="0"/>
              <a:t>. z art. 439 § 1 pkt 2 KPK).</a:t>
            </a:r>
          </a:p>
          <a:p>
            <a:pPr>
              <a:spcAft>
                <a:spcPts val="400"/>
              </a:spcAft>
              <a:defRPr sz="9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Bezwzględna</a:t>
            </a:r>
            <a:r>
              <a:rPr dirty="0"/>
              <a:t> </a:t>
            </a:r>
            <a:r>
              <a:rPr dirty="0" err="1"/>
              <a:t>podstawa</a:t>
            </a:r>
            <a:r>
              <a:rPr dirty="0"/>
              <a:t> </a:t>
            </a:r>
            <a:r>
              <a:rPr dirty="0" err="1"/>
              <a:t>wznowienia</a:t>
            </a:r>
            <a:r>
              <a:rPr dirty="0"/>
              <a:t>: </a:t>
            </a:r>
            <a:r>
              <a:rPr dirty="0" err="1"/>
              <a:t>Prawomocne</a:t>
            </a:r>
            <a:r>
              <a:rPr dirty="0"/>
              <a:t> </a:t>
            </a:r>
            <a:r>
              <a:rPr dirty="0" err="1"/>
              <a:t>orzeczenie</a:t>
            </a:r>
            <a:r>
              <a:rPr dirty="0"/>
              <a:t> </a:t>
            </a:r>
            <a:r>
              <a:rPr dirty="0" err="1"/>
              <a:t>wydane</a:t>
            </a:r>
            <a:r>
              <a:rPr dirty="0"/>
              <a:t> w </a:t>
            </a:r>
            <a:r>
              <a:rPr dirty="0" err="1"/>
              <a:t>wadliwym</a:t>
            </a:r>
            <a:r>
              <a:rPr dirty="0"/>
              <a:t> </a:t>
            </a:r>
            <a:r>
              <a:rPr dirty="0" err="1"/>
              <a:t>składzie</a:t>
            </a:r>
            <a:r>
              <a:rPr dirty="0"/>
              <a:t> </a:t>
            </a:r>
            <a:r>
              <a:rPr dirty="0" err="1"/>
              <a:t>podlega</a:t>
            </a:r>
            <a:r>
              <a:rPr dirty="0"/>
              <a:t> </a:t>
            </a:r>
            <a:r>
              <a:rPr dirty="0" err="1"/>
              <a:t>wznowieniu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korzyść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niekorzyść</a:t>
            </a:r>
            <a:r>
              <a:rPr dirty="0"/>
              <a:t> (art. 296 </a:t>
            </a:r>
            <a:r>
              <a:rPr dirty="0" err="1"/>
              <a:t>ust</a:t>
            </a:r>
            <a:r>
              <a:rPr dirty="0"/>
              <a:t>. 1 pkt 3).</a:t>
            </a:r>
          </a:p>
          <a:p>
            <a:pPr>
              <a:spcAft>
                <a:spcPts val="400"/>
              </a:spcAft>
              <a:defRPr sz="9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Zakaz</a:t>
            </a:r>
            <a:r>
              <a:rPr dirty="0"/>
              <a:t> </a:t>
            </a:r>
            <a:r>
              <a:rPr dirty="0" err="1"/>
              <a:t>orzekania</a:t>
            </a:r>
            <a:r>
              <a:rPr dirty="0"/>
              <a:t> po </a:t>
            </a:r>
            <a:r>
              <a:rPr dirty="0" err="1"/>
              <a:t>wznowieniu</a:t>
            </a:r>
            <a:r>
              <a:rPr dirty="0"/>
              <a:t>: W </a:t>
            </a:r>
            <a:r>
              <a:rPr dirty="0" err="1"/>
              <a:t>nowym</a:t>
            </a:r>
            <a:r>
              <a:rPr dirty="0"/>
              <a:t> </a:t>
            </a:r>
            <a:r>
              <a:rPr dirty="0" err="1"/>
              <a:t>składzie</a:t>
            </a:r>
            <a:r>
              <a:rPr dirty="0"/>
              <a:t> </a:t>
            </a:r>
            <a:r>
              <a:rPr dirty="0" err="1"/>
              <a:t>orzekającym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mogą</a:t>
            </a:r>
            <a:r>
              <a:rPr dirty="0"/>
              <a:t> </a:t>
            </a:r>
            <a:r>
              <a:rPr dirty="0" err="1"/>
              <a:t>zasiadać</a:t>
            </a:r>
            <a:r>
              <a:rPr dirty="0"/>
              <a:t> </a:t>
            </a:r>
            <a:r>
              <a:rPr dirty="0" err="1"/>
              <a:t>członkowie</a:t>
            </a:r>
            <a:r>
              <a:rPr dirty="0"/>
              <a:t>, </a:t>
            </a:r>
            <a:r>
              <a:rPr dirty="0" err="1"/>
              <a:t>którzy</a:t>
            </a:r>
            <a:r>
              <a:rPr dirty="0"/>
              <a:t> </a:t>
            </a:r>
            <a:r>
              <a:rPr dirty="0" err="1"/>
              <a:t>orzekali</a:t>
            </a:r>
            <a:r>
              <a:rPr dirty="0"/>
              <a:t> </a:t>
            </a:r>
            <a:r>
              <a:rPr dirty="0" err="1"/>
              <a:t>uprzednio</a:t>
            </a:r>
            <a:r>
              <a:rPr dirty="0"/>
              <a:t> w </a:t>
            </a:r>
            <a:r>
              <a:rPr dirty="0" err="1"/>
              <a:t>tej</a:t>
            </a:r>
            <a:r>
              <a:rPr dirty="0"/>
              <a:t> </a:t>
            </a:r>
            <a:r>
              <a:rPr dirty="0" err="1"/>
              <a:t>sprawie</a:t>
            </a:r>
            <a:r>
              <a:rPr dirty="0"/>
              <a:t> (§ 58 </a:t>
            </a:r>
            <a:r>
              <a:rPr dirty="0" err="1"/>
              <a:t>ust</a:t>
            </a:r>
            <a:r>
              <a:rPr dirty="0"/>
              <a:t>. 2).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1D4ED8"/>
                </a:solidFill>
                <a:latin typeface="Arial"/>
              </a:defRPr>
            </a:pPr>
            <a:r>
              <a:t>BEZSTRONNOŚĆ KOMISJI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Arial"/>
              </a:defRPr>
            </a:pPr>
            <a:r>
              <a:t>Niezawisłość orzecznicza komisji, samodzielność ustaleń i 4-letnia karencja funkcyjna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8655" cy="317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46520"/>
            <a:ext cx="91440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50">
                <a:solidFill>
                  <a:srgbClr val="475569"/>
                </a:solidFill>
                <a:latin typeface="Arial"/>
              </a:defRPr>
            </a:pPr>
            <a:r>
              <a:t>Postępowanie dyscyplinarne nauczycieli akademickich – zmiany osobowe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446520"/>
            <a:ext cx="13716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defRPr sz="950" b="1">
                <a:solidFill>
                  <a:srgbClr val="1D4ED8"/>
                </a:solidFill>
                <a:latin typeface="Arial"/>
              </a:defRPr>
            </a:pPr>
            <a:r>
              <a:t>8 / 32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737360"/>
            <a:ext cx="3328416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1400" b="1">
                <a:solidFill>
                  <a:srgbClr val="0F1E36"/>
                </a:solidFill>
                <a:latin typeface="Arial"/>
              </a:defRPr>
            </a:pPr>
            <a:r>
              <a:rPr dirty="0" err="1"/>
              <a:t>Incompatibilitas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lang="pl-PL" dirty="0"/>
              <a:t>k</a:t>
            </a:r>
            <a:r>
              <a:rPr dirty="0" err="1"/>
              <a:t>arencja</a:t>
            </a:r>
            <a:endParaRPr dirty="0"/>
          </a:p>
          <a:p>
            <a:pPr>
              <a:spcBef>
                <a:spcPts val="400"/>
              </a:spcBef>
              <a:spcAft>
                <a:spcPts val="800"/>
              </a:spcAft>
              <a:defRPr sz="1100" b="1">
                <a:solidFill>
                  <a:srgbClr val="1D4ED8"/>
                </a:solidFill>
                <a:latin typeface="Arial"/>
              </a:defRPr>
            </a:pPr>
            <a:r>
              <a:rPr dirty="0"/>
              <a:t>ART. 278 UST. 6 USTAWY</a:t>
            </a:r>
          </a:p>
          <a:p>
            <a:pPr>
              <a:spcBef>
                <a:spcPts val="400"/>
              </a:spcBef>
              <a:defRPr sz="1100">
                <a:solidFill>
                  <a:srgbClr val="1E293B"/>
                </a:solidFill>
                <a:latin typeface="Arial"/>
              </a:defRPr>
            </a:pPr>
            <a:r>
              <a:rPr dirty="0"/>
              <a:t>• 4-letnia </a:t>
            </a:r>
            <a:r>
              <a:rPr dirty="0" err="1"/>
              <a:t>karencja</a:t>
            </a:r>
            <a:r>
              <a:rPr dirty="0"/>
              <a:t> </a:t>
            </a:r>
            <a:r>
              <a:rPr dirty="0" err="1"/>
              <a:t>funkcyjna</a:t>
            </a:r>
            <a:r>
              <a:rPr dirty="0"/>
              <a:t>: Osoba </a:t>
            </a:r>
            <a:r>
              <a:rPr dirty="0" err="1"/>
              <a:t>pełniąca</a:t>
            </a:r>
            <a:r>
              <a:rPr dirty="0"/>
              <a:t> </a:t>
            </a:r>
            <a:r>
              <a:rPr dirty="0" err="1"/>
              <a:t>funkcję</a:t>
            </a:r>
            <a:r>
              <a:rPr dirty="0"/>
              <a:t> </a:t>
            </a:r>
            <a:r>
              <a:rPr dirty="0" err="1"/>
              <a:t>organu</a:t>
            </a:r>
            <a:r>
              <a:rPr dirty="0"/>
              <a:t> </a:t>
            </a:r>
            <a:r>
              <a:rPr dirty="0" err="1"/>
              <a:t>uczelni</a:t>
            </a:r>
            <a:r>
              <a:rPr dirty="0"/>
              <a:t> (np. </a:t>
            </a:r>
            <a:r>
              <a:rPr dirty="0" err="1"/>
              <a:t>rektor</a:t>
            </a:r>
            <a:r>
              <a:rPr dirty="0"/>
              <a:t>, </a:t>
            </a:r>
            <a:r>
              <a:rPr dirty="0" err="1"/>
              <a:t>prorektor</a:t>
            </a:r>
            <a:r>
              <a:rPr dirty="0"/>
              <a:t>, </a:t>
            </a:r>
            <a:r>
              <a:rPr dirty="0" err="1"/>
              <a:t>dziekan</a:t>
            </a:r>
            <a:r>
              <a:rPr dirty="0"/>
              <a:t>)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być</a:t>
            </a:r>
            <a:r>
              <a:rPr dirty="0"/>
              <a:t> </a:t>
            </a:r>
            <a:r>
              <a:rPr dirty="0" err="1"/>
              <a:t>członkiem</a:t>
            </a:r>
            <a:r>
              <a:rPr dirty="0"/>
              <a:t> </a:t>
            </a:r>
            <a:r>
              <a:rPr dirty="0" err="1"/>
              <a:t>komisji</a:t>
            </a:r>
            <a:r>
              <a:rPr dirty="0"/>
              <a:t> </a:t>
            </a:r>
            <a:r>
              <a:rPr dirty="0" err="1"/>
              <a:t>dyscyplinarnej</a:t>
            </a:r>
            <a:r>
              <a:rPr dirty="0"/>
              <a:t> </a:t>
            </a:r>
            <a:r>
              <a:rPr dirty="0" err="1"/>
              <a:t>dopiero</a:t>
            </a:r>
            <a:r>
              <a:rPr dirty="0"/>
              <a:t> PO UPŁYWIE 4 LAT od </a:t>
            </a:r>
            <a:r>
              <a:rPr dirty="0" err="1"/>
              <a:t>zaprzestania</a:t>
            </a:r>
            <a:r>
              <a:rPr dirty="0"/>
              <a:t> </a:t>
            </a:r>
            <a:r>
              <a:rPr dirty="0" err="1"/>
              <a:t>pełnienia</a:t>
            </a:r>
            <a:r>
              <a:rPr dirty="0"/>
              <a:t> </a:t>
            </a:r>
            <a:r>
              <a:rPr dirty="0" err="1"/>
              <a:t>tej</a:t>
            </a:r>
            <a:r>
              <a:rPr dirty="0"/>
              <a:t> </a:t>
            </a:r>
            <a:r>
              <a:rPr dirty="0" err="1"/>
              <a:t>funkcji</a:t>
            </a:r>
            <a:r>
              <a:rPr dirty="0"/>
              <a:t>.</a:t>
            </a:r>
            <a:br>
              <a:rPr dirty="0"/>
            </a:br>
            <a:r>
              <a:rPr dirty="0"/>
              <a:t>• Cel </a:t>
            </a:r>
            <a:r>
              <a:rPr dirty="0" err="1"/>
              <a:t>regulacji</a:t>
            </a:r>
            <a:r>
              <a:rPr dirty="0"/>
              <a:t>: </a:t>
            </a:r>
            <a:r>
              <a:rPr dirty="0" err="1"/>
              <a:t>Całkowite</a:t>
            </a:r>
            <a:r>
              <a:rPr dirty="0"/>
              <a:t> </a:t>
            </a:r>
            <a:r>
              <a:rPr dirty="0" err="1"/>
              <a:t>odcięcie</a:t>
            </a:r>
            <a:r>
              <a:rPr dirty="0"/>
              <a:t> </a:t>
            </a:r>
            <a:r>
              <a:rPr dirty="0" err="1"/>
              <a:t>komisji</a:t>
            </a:r>
            <a:r>
              <a:rPr dirty="0"/>
              <a:t> od </a:t>
            </a:r>
            <a:r>
              <a:rPr dirty="0" err="1"/>
              <a:t>bieżących</a:t>
            </a:r>
            <a:r>
              <a:rPr dirty="0"/>
              <a:t> </a:t>
            </a:r>
            <a:r>
              <a:rPr dirty="0" err="1"/>
              <a:t>wpływów</a:t>
            </a:r>
            <a:r>
              <a:rPr dirty="0"/>
              <a:t> </a:t>
            </a:r>
            <a:r>
              <a:rPr dirty="0" err="1"/>
              <a:t>władz</a:t>
            </a:r>
            <a:r>
              <a:rPr dirty="0"/>
              <a:t> </a:t>
            </a:r>
            <a:r>
              <a:rPr dirty="0" err="1"/>
              <a:t>wykonawczych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polityki</a:t>
            </a:r>
            <a:r>
              <a:rPr dirty="0"/>
              <a:t> </a:t>
            </a:r>
            <a:r>
              <a:rPr dirty="0" err="1"/>
              <a:t>kadrowej</a:t>
            </a:r>
            <a:r>
              <a:rPr dirty="0"/>
              <a:t> </a:t>
            </a:r>
            <a:r>
              <a:rPr dirty="0" err="1"/>
              <a:t>uczelni</a:t>
            </a:r>
            <a:r>
              <a:rPr dirty="0"/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25696" y="1737360"/>
            <a:ext cx="3328416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1400" b="1">
                <a:solidFill>
                  <a:srgbClr val="0F1E36"/>
                </a:solidFill>
                <a:latin typeface="Arial"/>
              </a:defRPr>
            </a:pPr>
            <a:r>
              <a:rPr dirty="0" err="1"/>
              <a:t>Niezawisłość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lang="pl-PL" dirty="0"/>
              <a:t>n</a:t>
            </a:r>
            <a:r>
              <a:rPr dirty="0" err="1"/>
              <a:t>iezależność</a:t>
            </a:r>
            <a:endParaRPr dirty="0"/>
          </a:p>
          <a:p>
            <a:pPr>
              <a:spcBef>
                <a:spcPts val="400"/>
              </a:spcBef>
              <a:spcAft>
                <a:spcPts val="800"/>
              </a:spcAft>
              <a:defRPr sz="1100" b="1">
                <a:solidFill>
                  <a:srgbClr val="1D4ED8"/>
                </a:solidFill>
                <a:latin typeface="Arial"/>
              </a:defRPr>
            </a:pPr>
            <a:r>
              <a:rPr dirty="0"/>
              <a:t>ART. 278 UST. 7 USTAWY</a:t>
            </a:r>
          </a:p>
          <a:p>
            <a:pPr>
              <a:spcBef>
                <a:spcPts val="400"/>
              </a:spcBef>
              <a:defRPr sz="110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Niezawisłość</a:t>
            </a:r>
            <a:r>
              <a:rPr dirty="0"/>
              <a:t> </a:t>
            </a:r>
            <a:r>
              <a:rPr dirty="0" err="1"/>
              <a:t>orzekania</a:t>
            </a:r>
            <a:r>
              <a:rPr dirty="0"/>
              <a:t>: </a:t>
            </a:r>
            <a:r>
              <a:rPr dirty="0" err="1"/>
              <a:t>Komisje</a:t>
            </a:r>
            <a:r>
              <a:rPr dirty="0"/>
              <a:t> </a:t>
            </a:r>
            <a:r>
              <a:rPr dirty="0" err="1"/>
              <a:t>dyscyplinarne</a:t>
            </a:r>
            <a:r>
              <a:rPr dirty="0"/>
              <a:t> </a:t>
            </a:r>
            <a:r>
              <a:rPr dirty="0" err="1"/>
              <a:t>są</a:t>
            </a:r>
            <a:r>
              <a:rPr dirty="0"/>
              <a:t> </a:t>
            </a:r>
            <a:r>
              <a:rPr dirty="0" err="1"/>
              <a:t>niezawisłe</a:t>
            </a:r>
            <a:r>
              <a:rPr dirty="0"/>
              <a:t> w </a:t>
            </a:r>
            <a:r>
              <a:rPr dirty="0" err="1"/>
              <a:t>zakresie</a:t>
            </a:r>
            <a:r>
              <a:rPr dirty="0"/>
              <a:t> </a:t>
            </a:r>
            <a:r>
              <a:rPr dirty="0" err="1"/>
              <a:t>orzekania</a:t>
            </a:r>
            <a:r>
              <a:rPr dirty="0"/>
              <a:t> </a:t>
            </a:r>
            <a:r>
              <a:rPr dirty="0" err="1"/>
              <a:t>oraz</a:t>
            </a:r>
            <a:r>
              <a:rPr dirty="0"/>
              <a:t> </a:t>
            </a:r>
            <a:r>
              <a:rPr dirty="0" err="1"/>
              <a:t>niezależne</a:t>
            </a:r>
            <a:r>
              <a:rPr dirty="0"/>
              <a:t> od </a:t>
            </a:r>
            <a:r>
              <a:rPr dirty="0" err="1"/>
              <a:t>organów</a:t>
            </a:r>
            <a:r>
              <a:rPr dirty="0"/>
              <a:t> </a:t>
            </a:r>
            <a:r>
              <a:rPr dirty="0" err="1"/>
              <a:t>władzy</a:t>
            </a:r>
            <a:r>
              <a:rPr dirty="0"/>
              <a:t> </a:t>
            </a:r>
            <a:r>
              <a:rPr dirty="0" err="1"/>
              <a:t>publicznej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organów</a:t>
            </a:r>
            <a:r>
              <a:rPr dirty="0"/>
              <a:t> </a:t>
            </a:r>
            <a:r>
              <a:rPr dirty="0" err="1"/>
              <a:t>uczelni</a:t>
            </a:r>
            <a:r>
              <a:rPr dirty="0"/>
              <a:t>.</a:t>
            </a:r>
            <a:br>
              <a:rPr dirty="0"/>
            </a:br>
            <a:r>
              <a:rPr dirty="0"/>
              <a:t>• </a:t>
            </a:r>
            <a:r>
              <a:rPr dirty="0" err="1"/>
              <a:t>Zakaz</a:t>
            </a:r>
            <a:r>
              <a:rPr dirty="0"/>
              <a:t> </a:t>
            </a:r>
            <a:r>
              <a:rPr dirty="0" err="1"/>
              <a:t>instrukcji</a:t>
            </a:r>
            <a:r>
              <a:rPr dirty="0"/>
              <a:t>: </a:t>
            </a:r>
            <a:r>
              <a:rPr dirty="0" err="1"/>
              <a:t>Żaden</a:t>
            </a:r>
            <a:r>
              <a:rPr dirty="0"/>
              <a:t> organ (w </a:t>
            </a:r>
            <a:r>
              <a:rPr dirty="0" err="1"/>
              <a:t>tym</a:t>
            </a:r>
            <a:r>
              <a:rPr dirty="0"/>
              <a:t> </a:t>
            </a:r>
            <a:r>
              <a:rPr dirty="0" err="1"/>
              <a:t>Rektor</a:t>
            </a:r>
            <a:r>
              <a:rPr dirty="0"/>
              <a:t> </a:t>
            </a:r>
            <a:r>
              <a:rPr dirty="0" err="1"/>
              <a:t>czy</a:t>
            </a:r>
            <a:r>
              <a:rPr dirty="0"/>
              <a:t> Senat)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wydawać</a:t>
            </a:r>
            <a:r>
              <a:rPr dirty="0"/>
              <a:t> </a:t>
            </a:r>
            <a:r>
              <a:rPr dirty="0" err="1"/>
              <a:t>komisji</a:t>
            </a:r>
            <a:r>
              <a:rPr dirty="0"/>
              <a:t> </a:t>
            </a:r>
            <a:r>
              <a:rPr dirty="0" err="1"/>
              <a:t>poleceń</a:t>
            </a:r>
            <a:r>
              <a:rPr dirty="0"/>
              <a:t> co do </a:t>
            </a:r>
            <a:r>
              <a:rPr dirty="0" err="1"/>
              <a:t>sposobu</a:t>
            </a:r>
            <a:r>
              <a:rPr dirty="0"/>
              <a:t> </a:t>
            </a:r>
            <a:r>
              <a:rPr dirty="0" err="1"/>
              <a:t>rozstrzygnięcia</a:t>
            </a:r>
            <a:r>
              <a:rPr dirty="0"/>
              <a:t> </a:t>
            </a:r>
            <a:r>
              <a:rPr dirty="0" err="1"/>
              <a:t>sprawy</a:t>
            </a:r>
            <a:r>
              <a:rPr dirty="0"/>
              <a:t> ani </a:t>
            </a:r>
            <a:r>
              <a:rPr dirty="0" err="1"/>
              <a:t>wymiaru</a:t>
            </a:r>
            <a:r>
              <a:rPr dirty="0"/>
              <a:t> </a:t>
            </a:r>
            <a:r>
              <a:rPr dirty="0" err="1"/>
              <a:t>kary</a:t>
            </a:r>
            <a:r>
              <a:rPr dirty="0"/>
              <a:t>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19872" y="1737360"/>
            <a:ext cx="3328416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1400" b="1">
                <a:solidFill>
                  <a:srgbClr val="0F1E36"/>
                </a:solidFill>
                <a:latin typeface="Arial"/>
              </a:defRPr>
            </a:pPr>
            <a:r>
              <a:rPr dirty="0" err="1"/>
              <a:t>Samodzielność</a:t>
            </a:r>
            <a:r>
              <a:rPr dirty="0"/>
              <a:t> </a:t>
            </a:r>
            <a:r>
              <a:rPr lang="pl-PL" dirty="0"/>
              <a:t>u</a:t>
            </a:r>
            <a:r>
              <a:rPr dirty="0" err="1"/>
              <a:t>staleń</a:t>
            </a:r>
            <a:r>
              <a:rPr dirty="0"/>
              <a:t> </a:t>
            </a:r>
            <a:r>
              <a:rPr lang="pl-PL" dirty="0"/>
              <a:t>p</a:t>
            </a:r>
            <a:r>
              <a:rPr dirty="0" err="1"/>
              <a:t>rawnych</a:t>
            </a:r>
            <a:endParaRPr dirty="0"/>
          </a:p>
          <a:p>
            <a:pPr>
              <a:spcBef>
                <a:spcPts val="400"/>
              </a:spcBef>
              <a:spcAft>
                <a:spcPts val="800"/>
              </a:spcAft>
              <a:defRPr sz="1100" b="1">
                <a:solidFill>
                  <a:srgbClr val="1D4ED8"/>
                </a:solidFill>
                <a:latin typeface="Arial"/>
              </a:defRPr>
            </a:pPr>
            <a:r>
              <a:rPr dirty="0"/>
              <a:t>ART. 278 UST. 7 IN FINE</a:t>
            </a:r>
          </a:p>
          <a:p>
            <a:pPr>
              <a:spcBef>
                <a:spcPts val="400"/>
              </a:spcBef>
              <a:defRPr sz="110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Autonomia</a:t>
            </a:r>
            <a:r>
              <a:rPr dirty="0"/>
              <a:t> </a:t>
            </a:r>
            <a:r>
              <a:rPr dirty="0" err="1"/>
              <a:t>jurysdykcyjna</a:t>
            </a:r>
            <a:r>
              <a:rPr dirty="0"/>
              <a:t>: </a:t>
            </a:r>
            <a:r>
              <a:rPr dirty="0" err="1"/>
              <a:t>Komisje</a:t>
            </a:r>
            <a:r>
              <a:rPr dirty="0"/>
              <a:t> </a:t>
            </a:r>
            <a:r>
              <a:rPr dirty="0" err="1"/>
              <a:t>dyscyplinarne</a:t>
            </a:r>
            <a:r>
              <a:rPr dirty="0"/>
              <a:t> </a:t>
            </a:r>
            <a:r>
              <a:rPr dirty="0" err="1"/>
              <a:t>samodzielnie</a:t>
            </a:r>
            <a:r>
              <a:rPr dirty="0"/>
              <a:t> </a:t>
            </a:r>
            <a:r>
              <a:rPr dirty="0" err="1"/>
              <a:t>ustalają</a:t>
            </a:r>
            <a:r>
              <a:rPr dirty="0"/>
              <a:t> stan </a:t>
            </a:r>
            <a:r>
              <a:rPr dirty="0" err="1"/>
              <a:t>faktyczny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rozstrzygają</a:t>
            </a:r>
            <a:r>
              <a:rPr dirty="0"/>
              <a:t> </a:t>
            </a:r>
            <a:r>
              <a:rPr dirty="0" err="1"/>
              <a:t>zagadnienia</a:t>
            </a:r>
            <a:r>
              <a:rPr dirty="0"/>
              <a:t> </a:t>
            </a:r>
            <a:r>
              <a:rPr dirty="0" err="1"/>
              <a:t>prawne</a:t>
            </a:r>
            <a:r>
              <a:rPr dirty="0"/>
              <a:t>.</a:t>
            </a:r>
            <a:br>
              <a:rPr dirty="0"/>
            </a:br>
            <a:r>
              <a:rPr dirty="0"/>
              <a:t>• Brak </a:t>
            </a:r>
            <a:r>
              <a:rPr dirty="0" err="1"/>
              <a:t>związania</a:t>
            </a:r>
            <a:r>
              <a:rPr dirty="0"/>
              <a:t>: </a:t>
            </a:r>
            <a:r>
              <a:rPr dirty="0" err="1"/>
              <a:t>Komisja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jest </a:t>
            </a:r>
            <a:r>
              <a:rPr dirty="0" err="1"/>
              <a:t>związana</a:t>
            </a:r>
            <a:r>
              <a:rPr dirty="0"/>
              <a:t> </a:t>
            </a:r>
            <a:r>
              <a:rPr dirty="0" err="1"/>
              <a:t>rozstrzygnięciami</a:t>
            </a:r>
            <a:r>
              <a:rPr dirty="0"/>
              <a:t> </a:t>
            </a:r>
            <a:r>
              <a:rPr dirty="0" err="1"/>
              <a:t>innych</a:t>
            </a:r>
            <a:r>
              <a:rPr dirty="0"/>
              <a:t> </a:t>
            </a:r>
            <a:r>
              <a:rPr dirty="0" err="1"/>
              <a:t>organów</a:t>
            </a:r>
            <a:r>
              <a:rPr dirty="0"/>
              <a:t> </a:t>
            </a:r>
            <a:r>
              <a:rPr dirty="0" err="1"/>
              <a:t>stosujących</a:t>
            </a:r>
            <a:r>
              <a:rPr dirty="0"/>
              <a:t> </a:t>
            </a:r>
            <a:r>
              <a:rPr dirty="0" err="1"/>
              <a:t>prawo</a:t>
            </a:r>
            <a:r>
              <a:rPr dirty="0"/>
              <a:t>.</a:t>
            </a:r>
            <a:br>
              <a:rPr dirty="0"/>
            </a:br>
            <a:r>
              <a:rPr dirty="0"/>
              <a:t>• USTAWOWE WYJĄTKI: </a:t>
            </a:r>
            <a:r>
              <a:rPr dirty="0" err="1"/>
              <a:t>Wiąże</a:t>
            </a:r>
            <a:r>
              <a:rPr dirty="0"/>
              <a:t> </a:t>
            </a:r>
            <a:r>
              <a:rPr dirty="0" err="1"/>
              <a:t>wyłącznie</a:t>
            </a:r>
            <a:r>
              <a:rPr dirty="0"/>
              <a:t>: 1) </a:t>
            </a:r>
            <a:r>
              <a:rPr dirty="0" err="1"/>
              <a:t>prawomocny</a:t>
            </a:r>
            <a:r>
              <a:rPr dirty="0"/>
              <a:t> </a:t>
            </a:r>
            <a:r>
              <a:rPr dirty="0" err="1"/>
              <a:t>skazujący</a:t>
            </a:r>
            <a:r>
              <a:rPr dirty="0"/>
              <a:t> </a:t>
            </a:r>
            <a:r>
              <a:rPr dirty="0" err="1"/>
              <a:t>wyrok</a:t>
            </a:r>
            <a:r>
              <a:rPr dirty="0"/>
              <a:t> </a:t>
            </a:r>
            <a:r>
              <a:rPr dirty="0" err="1"/>
              <a:t>sądu</a:t>
            </a:r>
            <a:r>
              <a:rPr dirty="0"/>
              <a:t> </a:t>
            </a:r>
            <a:r>
              <a:rPr dirty="0" err="1"/>
              <a:t>karnego</a:t>
            </a:r>
            <a:r>
              <a:rPr dirty="0"/>
              <a:t> </a:t>
            </a:r>
            <a:r>
              <a:rPr dirty="0" err="1"/>
              <a:t>oraz</a:t>
            </a:r>
            <a:r>
              <a:rPr dirty="0"/>
              <a:t> 2) </a:t>
            </a:r>
            <a:r>
              <a:rPr dirty="0" err="1"/>
              <a:t>opinia</a:t>
            </a:r>
            <a:r>
              <a:rPr dirty="0"/>
              <a:t> </a:t>
            </a:r>
            <a:r>
              <a:rPr dirty="0" err="1"/>
              <a:t>komisji</a:t>
            </a:r>
            <a:r>
              <a:rPr dirty="0"/>
              <a:t> do </a:t>
            </a:r>
            <a:r>
              <a:rPr dirty="0" err="1"/>
              <a:t>spraw</a:t>
            </a:r>
            <a:r>
              <a:rPr dirty="0"/>
              <a:t> </a:t>
            </a:r>
            <a:r>
              <a:rPr dirty="0" err="1"/>
              <a:t>etyki</a:t>
            </a:r>
            <a:r>
              <a:rPr dirty="0"/>
              <a:t> w </a:t>
            </a:r>
            <a:r>
              <a:rPr dirty="0" err="1"/>
              <a:t>nauce</a:t>
            </a:r>
            <a:r>
              <a:rPr dirty="0"/>
              <a:t> PAN.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1D4ED8"/>
                </a:solidFill>
                <a:latin typeface="Arial"/>
              </a:defRPr>
            </a:pPr>
            <a:r>
              <a:t>KONFLIKTY INTERESÓW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Arial"/>
              </a:defRPr>
            </a:pPr>
            <a:r>
              <a:t>Schemat postępowania przy podejrzeniu konfliktu interesów członka komisji lub rzecznika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8655" cy="317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46520"/>
            <a:ext cx="91440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50">
                <a:solidFill>
                  <a:srgbClr val="475569"/>
                </a:solidFill>
                <a:latin typeface="Arial"/>
              </a:defRPr>
            </a:pPr>
            <a:r>
              <a:t>Postępowanie dyscyplinarne nauczycieli akademickich – zmiany osobowe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446520"/>
            <a:ext cx="13716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defRPr sz="950" b="1">
                <a:solidFill>
                  <a:srgbClr val="1D4ED8"/>
                </a:solidFill>
                <a:latin typeface="Arial"/>
              </a:defRPr>
            </a:pPr>
            <a:r>
              <a:t>9 / 32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737360"/>
            <a:ext cx="3328416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1400" b="1">
                <a:solidFill>
                  <a:srgbClr val="0F1E36"/>
                </a:solidFill>
                <a:latin typeface="Arial"/>
              </a:defRPr>
            </a:pPr>
            <a:r>
              <a:rPr dirty="0"/>
              <a:t>1. </a:t>
            </a:r>
            <a:r>
              <a:rPr dirty="0" err="1"/>
              <a:t>Obowiązek</a:t>
            </a:r>
            <a:r>
              <a:rPr dirty="0"/>
              <a:t> </a:t>
            </a:r>
            <a:r>
              <a:rPr lang="pl-PL" dirty="0"/>
              <a:t>z</a:t>
            </a:r>
            <a:r>
              <a:rPr dirty="0" err="1"/>
              <a:t>głoszenia</a:t>
            </a:r>
            <a:endParaRPr dirty="0"/>
          </a:p>
          <a:p>
            <a:pPr>
              <a:spcBef>
                <a:spcPts val="400"/>
              </a:spcBef>
              <a:spcAft>
                <a:spcPts val="800"/>
              </a:spcAft>
              <a:defRPr sz="1100" b="1">
                <a:solidFill>
                  <a:srgbClr val="1D4ED8"/>
                </a:solidFill>
                <a:latin typeface="Arial"/>
              </a:defRPr>
            </a:pPr>
            <a:r>
              <a:rPr dirty="0"/>
              <a:t>Z URZĘDU / NATYCHMIAST</a:t>
            </a:r>
          </a:p>
          <a:p>
            <a:pPr>
              <a:spcBef>
                <a:spcPts val="400"/>
              </a:spcBef>
              <a:defRPr sz="110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Obowiązek</a:t>
            </a:r>
            <a:r>
              <a:rPr dirty="0"/>
              <a:t> </a:t>
            </a:r>
            <a:r>
              <a:rPr dirty="0" err="1"/>
              <a:t>niezwłocznego</a:t>
            </a:r>
            <a:r>
              <a:rPr dirty="0"/>
              <a:t> </a:t>
            </a:r>
            <a:r>
              <a:rPr dirty="0" err="1"/>
              <a:t>zgłoszenia</a:t>
            </a:r>
            <a:r>
              <a:rPr dirty="0"/>
              <a:t>: </a:t>
            </a:r>
            <a:r>
              <a:rPr dirty="0" err="1"/>
              <a:t>Członek</a:t>
            </a:r>
            <a:r>
              <a:rPr dirty="0"/>
              <a:t> </a:t>
            </a:r>
            <a:r>
              <a:rPr dirty="0" err="1"/>
              <a:t>komisji</a:t>
            </a:r>
            <a:r>
              <a:rPr dirty="0"/>
              <a:t> (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Rzecznik</a:t>
            </a:r>
            <a:r>
              <a:rPr dirty="0"/>
              <a:t> </a:t>
            </a:r>
            <a:r>
              <a:rPr dirty="0" err="1"/>
              <a:t>Dyscyplinarny</a:t>
            </a:r>
            <a:r>
              <a:rPr dirty="0"/>
              <a:t>), </a:t>
            </a:r>
            <a:r>
              <a:rPr dirty="0" err="1"/>
              <a:t>widząc</a:t>
            </a:r>
            <a:r>
              <a:rPr dirty="0"/>
              <a:t> </a:t>
            </a:r>
            <a:r>
              <a:rPr dirty="0" err="1"/>
              <a:t>nazwisko</a:t>
            </a:r>
            <a:r>
              <a:rPr dirty="0"/>
              <a:t> </a:t>
            </a:r>
            <a:r>
              <a:rPr dirty="0" err="1"/>
              <a:t>obwinionego</a:t>
            </a:r>
            <a:r>
              <a:rPr dirty="0"/>
              <a:t>, z </a:t>
            </a:r>
            <a:r>
              <a:rPr dirty="0" err="1"/>
              <a:t>którym</a:t>
            </a:r>
            <a:r>
              <a:rPr dirty="0"/>
              <a:t> ma </a:t>
            </a:r>
            <a:r>
              <a:rPr dirty="0" err="1"/>
              <a:t>jakąkolwiek</a:t>
            </a:r>
            <a:r>
              <a:rPr dirty="0"/>
              <a:t> </a:t>
            </a:r>
            <a:r>
              <a:rPr dirty="0" err="1"/>
              <a:t>relację</a:t>
            </a:r>
            <a:r>
              <a:rPr dirty="0"/>
              <a:t> </a:t>
            </a:r>
            <a:r>
              <a:rPr dirty="0" err="1"/>
              <a:t>osobistą</a:t>
            </a:r>
            <a:r>
              <a:rPr dirty="0"/>
              <a:t>, </a:t>
            </a:r>
            <a:r>
              <a:rPr dirty="0" err="1"/>
              <a:t>naukową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służbową</a:t>
            </a:r>
            <a:r>
              <a:rPr dirty="0"/>
              <a:t>, MUSI NATYCHMIAST </a:t>
            </a:r>
            <a:r>
              <a:rPr dirty="0" err="1"/>
              <a:t>powiadomić</a:t>
            </a:r>
            <a:r>
              <a:rPr dirty="0"/>
              <a:t> o </a:t>
            </a:r>
            <a:r>
              <a:rPr dirty="0" err="1"/>
              <a:t>tym</a:t>
            </a:r>
            <a:r>
              <a:rPr dirty="0"/>
              <a:t> </a:t>
            </a:r>
            <a:r>
              <a:rPr dirty="0" err="1"/>
              <a:t>Przewodniczącego</a:t>
            </a:r>
            <a:r>
              <a:rPr dirty="0"/>
              <a:t>.</a:t>
            </a:r>
            <a:br>
              <a:rPr dirty="0"/>
            </a:br>
            <a:r>
              <a:rPr dirty="0"/>
              <a:t>• Brak </a:t>
            </a:r>
            <a:r>
              <a:rPr dirty="0" err="1"/>
              <a:t>reakcji</a:t>
            </a:r>
            <a:r>
              <a:rPr dirty="0"/>
              <a:t> </a:t>
            </a:r>
            <a:r>
              <a:rPr dirty="0" err="1"/>
              <a:t>stanowi</a:t>
            </a:r>
            <a:r>
              <a:rPr dirty="0"/>
              <a:t> </a:t>
            </a:r>
            <a:r>
              <a:rPr dirty="0" err="1"/>
              <a:t>poważne</a:t>
            </a:r>
            <a:r>
              <a:rPr dirty="0"/>
              <a:t> </a:t>
            </a:r>
            <a:r>
              <a:rPr dirty="0" err="1"/>
              <a:t>naruszenie</a:t>
            </a:r>
            <a:r>
              <a:rPr dirty="0"/>
              <a:t> </a:t>
            </a:r>
            <a:r>
              <a:rPr dirty="0" err="1"/>
              <a:t>etyki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obowiązków</a:t>
            </a:r>
            <a:r>
              <a:rPr dirty="0"/>
              <a:t> </a:t>
            </a:r>
            <a:r>
              <a:rPr dirty="0" err="1"/>
              <a:t>procesowych</a:t>
            </a:r>
            <a:r>
              <a:rPr dirty="0"/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25696" y="1737360"/>
            <a:ext cx="3328416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1400" b="1">
                <a:solidFill>
                  <a:srgbClr val="0F1E36"/>
                </a:solidFill>
                <a:latin typeface="Arial"/>
              </a:defRPr>
            </a:pPr>
            <a:r>
              <a:rPr dirty="0"/>
              <a:t>2. </a:t>
            </a:r>
            <a:r>
              <a:rPr dirty="0" err="1"/>
              <a:t>Wniosek</a:t>
            </a:r>
            <a:r>
              <a:rPr dirty="0"/>
              <a:t> </a:t>
            </a:r>
            <a:r>
              <a:rPr lang="pl-PL" dirty="0"/>
              <a:t>o</a:t>
            </a:r>
            <a:r>
              <a:rPr dirty="0" err="1"/>
              <a:t>bwinionego</a:t>
            </a:r>
            <a:endParaRPr dirty="0"/>
          </a:p>
          <a:p>
            <a:pPr>
              <a:spcBef>
                <a:spcPts val="400"/>
              </a:spcBef>
              <a:spcAft>
                <a:spcPts val="800"/>
              </a:spcAft>
              <a:defRPr sz="1100" b="1">
                <a:solidFill>
                  <a:srgbClr val="1D4ED8"/>
                </a:solidFill>
                <a:latin typeface="Arial"/>
              </a:defRPr>
            </a:pPr>
            <a:r>
              <a:rPr dirty="0"/>
              <a:t>PRAWO STRONY PROCESOWEJ</a:t>
            </a:r>
          </a:p>
          <a:p>
            <a:pPr>
              <a:spcBef>
                <a:spcPts val="400"/>
              </a:spcBef>
              <a:defRPr sz="110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Prawo</a:t>
            </a:r>
            <a:r>
              <a:rPr dirty="0"/>
              <a:t> do </a:t>
            </a:r>
            <a:r>
              <a:rPr dirty="0" err="1"/>
              <a:t>złożenia</a:t>
            </a:r>
            <a:r>
              <a:rPr dirty="0"/>
              <a:t> </a:t>
            </a:r>
            <a:r>
              <a:rPr dirty="0" err="1"/>
              <a:t>wniosku</a:t>
            </a:r>
            <a:r>
              <a:rPr dirty="0"/>
              <a:t>: </a:t>
            </a:r>
            <a:r>
              <a:rPr dirty="0" err="1"/>
              <a:t>Obwiniony</a:t>
            </a:r>
            <a:r>
              <a:rPr dirty="0"/>
              <a:t> (</a:t>
            </a:r>
            <a:r>
              <a:rPr dirty="0" err="1"/>
              <a:t>oraz</a:t>
            </a:r>
            <a:r>
              <a:rPr dirty="0"/>
              <a:t> </a:t>
            </a:r>
            <a:r>
              <a:rPr dirty="0" err="1"/>
              <a:t>pokrzywdzony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zawiadamiający</a:t>
            </a:r>
            <a:r>
              <a:rPr dirty="0"/>
              <a:t>) ma </a:t>
            </a:r>
            <a:r>
              <a:rPr dirty="0" err="1"/>
              <a:t>pełne</a:t>
            </a:r>
            <a:r>
              <a:rPr dirty="0"/>
              <a:t> </a:t>
            </a:r>
            <a:r>
              <a:rPr dirty="0" err="1"/>
              <a:t>prawo</a:t>
            </a:r>
            <a:r>
              <a:rPr dirty="0"/>
              <a:t> </a:t>
            </a:r>
            <a:r>
              <a:rPr dirty="0" err="1"/>
              <a:t>złożyć</a:t>
            </a:r>
            <a:r>
              <a:rPr dirty="0"/>
              <a:t> </a:t>
            </a:r>
            <a:r>
              <a:rPr dirty="0" err="1"/>
              <a:t>wniosek</a:t>
            </a:r>
            <a:r>
              <a:rPr dirty="0"/>
              <a:t> o </a:t>
            </a:r>
            <a:r>
              <a:rPr dirty="0" err="1"/>
              <a:t>wyłączenie</a:t>
            </a:r>
            <a:r>
              <a:rPr dirty="0"/>
              <a:t> </a:t>
            </a:r>
            <a:r>
              <a:rPr dirty="0" err="1"/>
              <a:t>członka</a:t>
            </a:r>
            <a:r>
              <a:rPr dirty="0"/>
              <a:t> </a:t>
            </a:r>
            <a:r>
              <a:rPr dirty="0" err="1"/>
              <a:t>komisji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rzecznika</a:t>
            </a:r>
            <a:r>
              <a:rPr dirty="0"/>
              <a:t>.</a:t>
            </a:r>
            <a:br>
              <a:rPr dirty="0"/>
            </a:br>
            <a:r>
              <a:rPr dirty="0"/>
              <a:t>• </a:t>
            </a:r>
            <a:r>
              <a:rPr dirty="0" err="1"/>
              <a:t>Uprawdopodobnienie</a:t>
            </a:r>
            <a:r>
              <a:rPr dirty="0"/>
              <a:t>: Do </a:t>
            </a:r>
            <a:r>
              <a:rPr dirty="0" err="1"/>
              <a:t>wniosku</a:t>
            </a:r>
            <a:r>
              <a:rPr dirty="0"/>
              <a:t> </a:t>
            </a:r>
            <a:r>
              <a:rPr lang="pl-PL" dirty="0"/>
              <a:t>MOŻNA</a:t>
            </a:r>
            <a:r>
              <a:rPr dirty="0"/>
              <a:t> </a:t>
            </a:r>
            <a:r>
              <a:rPr dirty="0" err="1"/>
              <a:t>dołączyć</a:t>
            </a:r>
            <a:r>
              <a:rPr dirty="0"/>
              <a:t> </a:t>
            </a:r>
            <a:r>
              <a:rPr dirty="0" err="1"/>
              <a:t>dowody</a:t>
            </a:r>
            <a:r>
              <a:rPr dirty="0"/>
              <a:t> </a:t>
            </a:r>
            <a:r>
              <a:rPr dirty="0" err="1"/>
              <a:t>stronniczości</a:t>
            </a:r>
            <a:r>
              <a:rPr dirty="0"/>
              <a:t> (np. </a:t>
            </a:r>
            <a:r>
              <a:rPr dirty="0" err="1"/>
              <a:t>screeny</a:t>
            </a:r>
            <a:r>
              <a:rPr dirty="0"/>
              <a:t> z </a:t>
            </a:r>
            <a:r>
              <a:rPr dirty="0" err="1"/>
              <a:t>mediów</a:t>
            </a:r>
            <a:r>
              <a:rPr dirty="0"/>
              <a:t> </a:t>
            </a:r>
            <a:r>
              <a:rPr dirty="0" err="1"/>
              <a:t>społecznościowych</a:t>
            </a:r>
            <a:r>
              <a:rPr dirty="0"/>
              <a:t>, </a:t>
            </a:r>
            <a:r>
              <a:rPr dirty="0" err="1"/>
              <a:t>wspólne</a:t>
            </a:r>
            <a:r>
              <a:rPr dirty="0"/>
              <a:t> </a:t>
            </a:r>
            <a:r>
              <a:rPr dirty="0" err="1"/>
              <a:t>wnioski</a:t>
            </a:r>
            <a:r>
              <a:rPr dirty="0"/>
              <a:t> </a:t>
            </a:r>
            <a:r>
              <a:rPr dirty="0" err="1"/>
              <a:t>grantowe</a:t>
            </a:r>
            <a:r>
              <a:rPr dirty="0"/>
              <a:t>, </a:t>
            </a:r>
            <a:r>
              <a:rPr dirty="0" err="1"/>
              <a:t>publikacje</a:t>
            </a:r>
            <a:r>
              <a:rPr dirty="0"/>
              <a:t>, </a:t>
            </a:r>
            <a:r>
              <a:rPr dirty="0" err="1"/>
              <a:t>korespondencję</a:t>
            </a:r>
            <a:r>
              <a:rPr dirty="0"/>
              <a:t>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19872" y="1737360"/>
            <a:ext cx="3328416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1400" b="1">
                <a:solidFill>
                  <a:srgbClr val="0F1E36"/>
                </a:solidFill>
                <a:latin typeface="Arial"/>
              </a:defRPr>
            </a:pPr>
            <a:r>
              <a:rPr dirty="0"/>
              <a:t>3. </a:t>
            </a:r>
            <a:r>
              <a:rPr lang="pl-PL" dirty="0"/>
              <a:t>Zarządzenie</a:t>
            </a:r>
            <a:r>
              <a:rPr dirty="0"/>
              <a:t> o </a:t>
            </a:r>
            <a:r>
              <a:rPr lang="pl-PL" dirty="0"/>
              <a:t>w</a:t>
            </a:r>
            <a:r>
              <a:rPr dirty="0" err="1"/>
              <a:t>yłączeniu</a:t>
            </a:r>
            <a:endParaRPr dirty="0"/>
          </a:p>
          <a:p>
            <a:pPr>
              <a:spcBef>
                <a:spcPts val="400"/>
              </a:spcBef>
              <a:spcAft>
                <a:spcPts val="800"/>
              </a:spcAft>
              <a:defRPr sz="1100" b="1">
                <a:solidFill>
                  <a:srgbClr val="1D4ED8"/>
                </a:solidFill>
                <a:latin typeface="Arial"/>
              </a:defRPr>
            </a:pPr>
            <a:r>
              <a:rPr dirty="0"/>
              <a:t>FORMALNA DECYZJA W AKTOWIE</a:t>
            </a:r>
          </a:p>
          <a:p>
            <a:pPr>
              <a:spcBef>
                <a:spcPts val="400"/>
              </a:spcBef>
              <a:defRPr sz="110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lang="pl-PL" dirty="0" err="1"/>
              <a:t>Zarządze</a:t>
            </a:r>
            <a:r>
              <a:rPr dirty="0" err="1"/>
              <a:t>nie</a:t>
            </a:r>
            <a:r>
              <a:rPr dirty="0"/>
              <a:t> : </a:t>
            </a:r>
            <a:r>
              <a:rPr dirty="0" err="1"/>
              <a:t>Właściwy</a:t>
            </a:r>
            <a:r>
              <a:rPr dirty="0"/>
              <a:t> organ </a:t>
            </a:r>
            <a:r>
              <a:rPr dirty="0" err="1"/>
              <a:t>wydaje</a:t>
            </a:r>
            <a:r>
              <a:rPr dirty="0"/>
              <a:t> </a:t>
            </a:r>
            <a:r>
              <a:rPr dirty="0" err="1"/>
              <a:t>rozstrzygnięcie</a:t>
            </a:r>
            <a:r>
              <a:rPr dirty="0"/>
              <a:t> o </a:t>
            </a:r>
            <a:r>
              <a:rPr dirty="0" err="1"/>
              <a:t>wyłączeniu</a:t>
            </a:r>
            <a:r>
              <a:rPr dirty="0"/>
              <a:t>.</a:t>
            </a:r>
            <a:br>
              <a:rPr dirty="0"/>
            </a:br>
            <a:r>
              <a:rPr dirty="0"/>
              <a:t>• </a:t>
            </a:r>
            <a:r>
              <a:rPr dirty="0" err="1"/>
              <a:t>Skład</a:t>
            </a:r>
            <a:r>
              <a:rPr dirty="0"/>
              <a:t> bez </a:t>
            </a:r>
            <a:r>
              <a:rPr dirty="0" err="1"/>
              <a:t>osoby</a:t>
            </a:r>
            <a:r>
              <a:rPr dirty="0"/>
              <a:t> </a:t>
            </a:r>
            <a:r>
              <a:rPr dirty="0" err="1"/>
              <a:t>wyłączanej</a:t>
            </a:r>
            <a:r>
              <a:rPr dirty="0"/>
              <a:t>: </a:t>
            </a:r>
            <a:r>
              <a:rPr dirty="0" err="1"/>
              <a:t>Skład</a:t>
            </a:r>
            <a:r>
              <a:rPr dirty="0"/>
              <a:t> </a:t>
            </a:r>
            <a:r>
              <a:rPr dirty="0" err="1"/>
              <a:t>orzeka</a:t>
            </a:r>
            <a:r>
              <a:rPr dirty="0"/>
              <a:t> bez </a:t>
            </a:r>
            <a:r>
              <a:rPr dirty="0" err="1"/>
              <a:t>udziału</a:t>
            </a:r>
            <a:r>
              <a:rPr dirty="0"/>
              <a:t> </a:t>
            </a:r>
            <a:r>
              <a:rPr dirty="0" err="1"/>
              <a:t>osoby</a:t>
            </a:r>
            <a:r>
              <a:rPr dirty="0"/>
              <a:t>, </a:t>
            </a:r>
            <a:r>
              <a:rPr dirty="0" err="1"/>
              <a:t>której</a:t>
            </a:r>
            <a:r>
              <a:rPr dirty="0"/>
              <a:t> </a:t>
            </a:r>
            <a:r>
              <a:rPr dirty="0" err="1"/>
              <a:t>dotyczy</a:t>
            </a:r>
            <a:r>
              <a:rPr dirty="0"/>
              <a:t> </a:t>
            </a:r>
            <a:r>
              <a:rPr dirty="0" err="1"/>
              <a:t>wniosek</a:t>
            </a:r>
            <a:r>
              <a:rPr dirty="0"/>
              <a:t>.</a:t>
            </a:r>
            <a:br>
              <a:rPr dirty="0"/>
            </a:br>
            <a:r>
              <a:rPr dirty="0"/>
              <a:t>• </a:t>
            </a:r>
            <a:r>
              <a:rPr dirty="0" err="1"/>
              <a:t>Obowiązek</a:t>
            </a:r>
            <a:r>
              <a:rPr dirty="0"/>
              <a:t> </a:t>
            </a:r>
            <a:r>
              <a:rPr dirty="0" err="1"/>
              <a:t>włączenia</a:t>
            </a:r>
            <a:r>
              <a:rPr dirty="0"/>
              <a:t> do </a:t>
            </a:r>
            <a:r>
              <a:rPr dirty="0" err="1"/>
              <a:t>akt</a:t>
            </a:r>
            <a:r>
              <a:rPr dirty="0"/>
              <a:t>: </a:t>
            </a:r>
            <a:r>
              <a:rPr dirty="0" err="1"/>
              <a:t>Rozstrzygnięcie</a:t>
            </a:r>
            <a:r>
              <a:rPr dirty="0"/>
              <a:t> </a:t>
            </a:r>
            <a:r>
              <a:rPr dirty="0" err="1"/>
              <a:t>musi</a:t>
            </a:r>
            <a:r>
              <a:rPr dirty="0"/>
              <a:t> </a:t>
            </a:r>
            <a:r>
              <a:rPr dirty="0" err="1"/>
              <a:t>zostać</a:t>
            </a:r>
            <a:r>
              <a:rPr dirty="0"/>
              <a:t> </a:t>
            </a:r>
            <a:r>
              <a:rPr dirty="0" err="1"/>
              <a:t>bezwzględnie</a:t>
            </a:r>
            <a:r>
              <a:rPr dirty="0"/>
              <a:t> </a:t>
            </a:r>
            <a:r>
              <a:rPr dirty="0" err="1"/>
              <a:t>włączone</a:t>
            </a:r>
            <a:r>
              <a:rPr dirty="0"/>
              <a:t> do </a:t>
            </a:r>
            <a:r>
              <a:rPr dirty="0" err="1"/>
              <a:t>akt</a:t>
            </a:r>
            <a:r>
              <a:rPr dirty="0"/>
              <a:t> </a:t>
            </a:r>
            <a:r>
              <a:rPr dirty="0" err="1"/>
              <a:t>sprawy</a:t>
            </a:r>
            <a:r>
              <a:rPr dirty="0"/>
              <a:t> </a:t>
            </a:r>
            <a:r>
              <a:rPr dirty="0" err="1"/>
              <a:t>jako</a:t>
            </a:r>
            <a:r>
              <a:rPr dirty="0"/>
              <a:t> </a:t>
            </a:r>
            <a:r>
              <a:rPr dirty="0" err="1"/>
              <a:t>dowód</a:t>
            </a:r>
            <a:r>
              <a:rPr dirty="0"/>
              <a:t> </a:t>
            </a:r>
            <a:r>
              <a:rPr dirty="0" err="1"/>
              <a:t>prawidłowości</a:t>
            </a:r>
            <a:r>
              <a:rPr dirty="0"/>
              <a:t> </a:t>
            </a:r>
            <a:r>
              <a:rPr dirty="0" err="1"/>
              <a:t>obsady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1D4ED8"/>
                </a:solidFill>
                <a:latin typeface="Arial"/>
              </a:defRPr>
            </a:pPr>
            <a:r>
              <a:t>GWARANCJE BEZSTRONNOŚCI | PROCEDURA WYŁĄCZEŃ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Arial"/>
              </a:defRPr>
            </a:pPr>
            <a:r>
              <a:rPr dirty="0" err="1"/>
              <a:t>Instytucja</a:t>
            </a:r>
            <a:r>
              <a:rPr dirty="0"/>
              <a:t> </a:t>
            </a:r>
            <a:r>
              <a:rPr dirty="0" err="1"/>
              <a:t>wyłączenia</a:t>
            </a:r>
            <a:r>
              <a:rPr dirty="0"/>
              <a:t> z § 3 </a:t>
            </a:r>
            <a:r>
              <a:rPr dirty="0" err="1"/>
              <a:t>eliminuje</a:t>
            </a:r>
            <a:r>
              <a:rPr dirty="0"/>
              <a:t> </a:t>
            </a:r>
            <a:r>
              <a:rPr dirty="0" err="1"/>
              <a:t>konflikt</a:t>
            </a:r>
            <a:r>
              <a:rPr dirty="0"/>
              <a:t> </a:t>
            </a:r>
            <a:r>
              <a:rPr dirty="0" err="1"/>
              <a:t>interesów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zabezpiecza</a:t>
            </a:r>
            <a:r>
              <a:rPr dirty="0"/>
              <a:t> </a:t>
            </a:r>
            <a:r>
              <a:rPr dirty="0" err="1"/>
              <a:t>bezstronność</a:t>
            </a:r>
            <a:r>
              <a:rPr dirty="0"/>
              <a:t> </a:t>
            </a:r>
            <a:r>
              <a:rPr dirty="0" err="1"/>
              <a:t>orzekania</a:t>
            </a: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8655" cy="317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46520"/>
            <a:ext cx="91440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50">
                <a:solidFill>
                  <a:srgbClr val="475569"/>
                </a:solidFill>
                <a:latin typeface="Arial"/>
              </a:defRPr>
            </a:pPr>
            <a:r>
              <a:t>Postępowanie dyscyplinarne nauczycieli akademickich – zmiany osobowe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446520"/>
            <a:ext cx="13716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defRPr sz="950" b="1">
                <a:solidFill>
                  <a:srgbClr val="1D4ED8"/>
                </a:solidFill>
                <a:latin typeface="Arial"/>
              </a:defRPr>
            </a:pPr>
            <a:r>
              <a:t>10 / 32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7661854"/>
              </p:ext>
            </p:extLst>
          </p:nvPr>
        </p:nvGraphicFramePr>
        <p:xfrm>
          <a:off x="731520" y="1737360"/>
          <a:ext cx="10728655" cy="36995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562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1996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D4AF37"/>
                          </a:solidFill>
                          <a:latin typeface="Arial"/>
                        </a:rPr>
                        <a:t>Kto podlega wyłączeniu</a:t>
                      </a:r>
                    </a:p>
                  </a:txBody>
                  <a:tcPr>
                    <a:solidFill>
                      <a:srgbClr val="0F1E3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D4AF37"/>
                          </a:solidFill>
                          <a:latin typeface="Arial"/>
                        </a:rPr>
                        <a:t>Ustawowe przesłanki (§ 3 ust. 1)</a:t>
                      </a:r>
                    </a:p>
                  </a:txBody>
                  <a:tcPr>
                    <a:solidFill>
                      <a:srgbClr val="0F1E3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D4AF37"/>
                          </a:solidFill>
                          <a:latin typeface="Arial"/>
                        </a:rPr>
                        <a:t>Organ orzekający</a:t>
                      </a:r>
                    </a:p>
                  </a:txBody>
                  <a:tcPr>
                    <a:solidFill>
                      <a:srgbClr val="0F1E3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D4AF37"/>
                          </a:solidFill>
                          <a:latin typeface="Arial"/>
                        </a:rPr>
                        <a:t>Skutek procesowy i tryb</a:t>
                      </a:r>
                    </a:p>
                  </a:txBody>
                  <a:tcPr>
                    <a:solidFill>
                      <a:srgbClr val="0F1E3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2965"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1E293B"/>
                          </a:solidFill>
                          <a:latin typeface="Arial"/>
                        </a:rPr>
                        <a:t>Członek składu orzekającego</a:t>
                      </a:r>
                    </a:p>
                  </a:txBody>
                  <a:tcPr>
                    <a:solidFill>
                      <a:srgbClr val="EEF2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>
                          <a:solidFill>
                            <a:srgbClr val="1E293B"/>
                          </a:solidFill>
                          <a:latin typeface="Arial"/>
                        </a:rPr>
                        <a:t>• Sprawa dotyczy go osobiście</a:t>
                      </a:r>
                    </a:p>
                    <a:p>
                      <a:pPr algn="l"/>
                      <a:r>
                        <a:rPr sz="1050">
                          <a:solidFill>
                            <a:srgbClr val="1E293B"/>
                          </a:solidFill>
                          <a:latin typeface="Arial"/>
                        </a:rPr>
                        <a:t>• Małżeństwo, pokrewieństwo (do II st.)</a:t>
                      </a:r>
                    </a:p>
                    <a:p>
                      <a:pPr algn="l"/>
                      <a:r>
                        <a:rPr sz="1050">
                          <a:solidFill>
                            <a:srgbClr val="1E293B"/>
                          </a:solidFill>
                          <a:latin typeface="Arial"/>
                        </a:rPr>
                        <a:t>• Podległość służbowa / organizacyjna</a:t>
                      </a:r>
                    </a:p>
                    <a:p>
                      <a:pPr algn="l"/>
                      <a:r>
                        <a:rPr sz="1050">
                          <a:solidFill>
                            <a:srgbClr val="1E293B"/>
                          </a:solidFill>
                          <a:latin typeface="Arial"/>
                        </a:rPr>
                        <a:t>• Świadek / biegły w sprawie</a:t>
                      </a:r>
                    </a:p>
                    <a:p>
                      <a:pPr algn="l"/>
                      <a:r>
                        <a:rPr sz="1050">
                          <a:solidFill>
                            <a:srgbClr val="1E293B"/>
                          </a:solidFill>
                          <a:latin typeface="Arial"/>
                        </a:rPr>
                        <a:t>• Inne uzasadnione wątpliwości</a:t>
                      </a:r>
                    </a:p>
                  </a:txBody>
                  <a:tcPr>
                    <a:solidFill>
                      <a:srgbClr val="EEF2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>
                          <a:solidFill>
                            <a:srgbClr val="1E293B"/>
                          </a:solidFill>
                          <a:latin typeface="Arial"/>
                        </a:rPr>
                        <a:t>Przewodniczący składu orzekającego</a:t>
                      </a:r>
                    </a:p>
                    <a:p>
                      <a:pPr algn="l"/>
                      <a:r>
                        <a:rPr sz="1050">
                          <a:solidFill>
                            <a:srgbClr val="1E293B"/>
                          </a:solidFill>
                          <a:latin typeface="Arial"/>
                        </a:rPr>
                        <a:t>(zarządzenie)</a:t>
                      </a:r>
                    </a:p>
                  </a:txBody>
                  <a:tcPr>
                    <a:solidFill>
                      <a:srgbClr val="EEF2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>
                          <a:solidFill>
                            <a:srgbClr val="1E293B"/>
                          </a:solidFill>
                          <a:latin typeface="Arial"/>
                        </a:rPr>
                        <a:t>Wyznaczenie innego członka komisji przez przewodniczącego komisji dyscyplinarnej.</a:t>
                      </a:r>
                    </a:p>
                  </a:txBody>
                  <a:tcPr>
                    <a:solidFill>
                      <a:srgbClr val="EEF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1996"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1E293B"/>
                          </a:solidFill>
                          <a:latin typeface="Arial"/>
                        </a:rPr>
                        <a:t>Przewodniczący składu orzekającego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>
                          <a:solidFill>
                            <a:srgbClr val="1E293B"/>
                          </a:solidFill>
                          <a:latin typeface="Arial"/>
                        </a:rPr>
                        <a:t>Identyczne jak wyżej (trwają także po ustaniu małżeństwa, opieki, kurateli)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>
                          <a:solidFill>
                            <a:srgbClr val="1E293B"/>
                          </a:solidFill>
                          <a:latin typeface="Arial"/>
                        </a:rPr>
                        <a:t>Przewodniczący komisji dyscyplinarnej</a:t>
                      </a:r>
                    </a:p>
                    <a:p>
                      <a:pPr algn="l"/>
                      <a:r>
                        <a:rPr sz="1050">
                          <a:solidFill>
                            <a:srgbClr val="1E293B"/>
                          </a:solidFill>
                          <a:latin typeface="Arial"/>
                        </a:rPr>
                        <a:t>(zarządzenie)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>
                          <a:solidFill>
                            <a:srgbClr val="1E293B"/>
                          </a:solidFill>
                          <a:latin typeface="Arial"/>
                        </a:rPr>
                        <a:t>Wyznaczenie nowego przewodniczącego składu posiadającego odpowiedni stopień naukowy.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1996"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1E293B"/>
                          </a:solidFill>
                          <a:latin typeface="Arial"/>
                        </a:rPr>
                        <a:t>Protokolant</a:t>
                      </a:r>
                    </a:p>
                  </a:txBody>
                  <a:tcPr>
                    <a:solidFill>
                      <a:srgbClr val="EEF2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>
                          <a:solidFill>
                            <a:srgbClr val="1E293B"/>
                          </a:solidFill>
                          <a:latin typeface="Arial"/>
                        </a:rPr>
                        <a:t>Identyczne jak wyżej – relacje osobiste, podległość służbowa lub wątpliwości co do bezstronności</a:t>
                      </a:r>
                    </a:p>
                  </a:txBody>
                  <a:tcPr>
                    <a:solidFill>
                      <a:srgbClr val="EEF2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>
                          <a:solidFill>
                            <a:srgbClr val="1E293B"/>
                          </a:solidFill>
                          <a:latin typeface="Arial"/>
                        </a:rPr>
                        <a:t>Przewodniczący komisji dyscyplinarnej</a:t>
                      </a:r>
                    </a:p>
                    <a:p>
                      <a:pPr algn="l"/>
                      <a:r>
                        <a:rPr sz="1050">
                          <a:solidFill>
                            <a:srgbClr val="1E293B"/>
                          </a:solidFill>
                          <a:latin typeface="Arial"/>
                        </a:rPr>
                        <a:t>(§ 3 ust. 5)</a:t>
                      </a:r>
                    </a:p>
                  </a:txBody>
                  <a:tcPr>
                    <a:solidFill>
                      <a:srgbClr val="EEF2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>
                          <a:solidFill>
                            <a:srgbClr val="1E293B"/>
                          </a:solidFill>
                          <a:latin typeface="Arial"/>
                        </a:rPr>
                        <a:t>Wyznaczenie innego protokolanta z listy pracowników obsługujących komisję.</a:t>
                      </a:r>
                    </a:p>
                  </a:txBody>
                  <a:tcPr>
                    <a:solidFill>
                      <a:srgbClr val="EEF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1996">
                <a:tc>
                  <a:txBody>
                    <a:bodyPr/>
                    <a:lstStyle/>
                    <a:p>
                      <a:pPr algn="ctr"/>
                      <a:endParaRPr sz="1050" b="1" dirty="0">
                        <a:solidFill>
                          <a:srgbClr val="1E293B"/>
                        </a:solidFill>
                        <a:latin typeface="Arial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050" dirty="0">
                        <a:solidFill>
                          <a:srgbClr val="1E293B"/>
                        </a:solidFill>
                        <a:latin typeface="Arial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050" dirty="0">
                        <a:solidFill>
                          <a:srgbClr val="1E293B"/>
                        </a:solidFill>
                        <a:latin typeface="Arial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050" dirty="0">
                        <a:solidFill>
                          <a:srgbClr val="1E293B"/>
                        </a:solidFill>
                        <a:latin typeface="Arial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1D4ED8"/>
                </a:solidFill>
                <a:latin typeface="Arial"/>
              </a:defRPr>
            </a:pPr>
            <a:r>
              <a:t>PRZESŁANKI WYŁĄCZENIA RZECZNIKA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Arial"/>
              </a:defRPr>
            </a:pPr>
            <a:r>
              <a:t>Katalog przyczyn wyłączenia rzecznika dyscyplinarnego na podstawie § 3 rozporządzenia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8655" cy="317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46520"/>
            <a:ext cx="91440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50">
                <a:solidFill>
                  <a:srgbClr val="475569"/>
                </a:solidFill>
                <a:latin typeface="Arial"/>
              </a:defRPr>
            </a:pPr>
            <a:r>
              <a:t>Postępowanie dyscyplinarne nauczycieli akademickich – zmiany osobowe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446520"/>
            <a:ext cx="13716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defRPr sz="950" b="1">
                <a:solidFill>
                  <a:srgbClr val="1D4ED8"/>
                </a:solidFill>
                <a:latin typeface="Arial"/>
              </a:defRPr>
            </a:pPr>
            <a:r>
              <a:t>11 / 32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31520" y="1737360"/>
          <a:ext cx="10728655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28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77824"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D4AF37"/>
                          </a:solidFill>
                          <a:latin typeface="Arial"/>
                        </a:rPr>
                        <a:t>Kategoria</a:t>
                      </a:r>
                    </a:p>
                  </a:txBody>
                  <a:tcPr>
                    <a:solidFill>
                      <a:srgbClr val="0F1E3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D4AF37"/>
                          </a:solidFill>
                          <a:latin typeface="Arial"/>
                        </a:rPr>
                        <a:t>Szczegółowe przesłanki wyłączenia rzecznika (§ 3 ust. 1)</a:t>
                      </a:r>
                    </a:p>
                  </a:txBody>
                  <a:tcPr>
                    <a:solidFill>
                      <a:srgbClr val="0F1E3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7824">
                <a:tc>
                  <a:txBody>
                    <a:bodyPr/>
                    <a:lstStyle/>
                    <a:p>
                      <a:pPr algn="l"/>
                      <a:r>
                        <a:rPr sz="1100" b="1">
                          <a:solidFill>
                            <a:srgbClr val="1E293B"/>
                          </a:solidFill>
                          <a:latin typeface="Arial"/>
                        </a:rPr>
                        <a:t>Relacje osobiste i rodzinne</a:t>
                      </a:r>
                    </a:p>
                  </a:txBody>
                  <a:tcPr>
                    <a:solidFill>
                      <a:srgbClr val="EEF2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1E293B"/>
                          </a:solidFill>
                          <a:latin typeface="Arial"/>
                        </a:rPr>
                        <a:t>Małżeństwo, wspólne pożycie, pokrewieństwo lub powinowactwo (w linii prostej oraz w linii bocznej do II stopnia włącznie), stosunek przysposobienia, opieki lub kurateli. Trwają także po ustaniu małżeństwa lub przysposobienia.</a:t>
                      </a:r>
                    </a:p>
                  </a:txBody>
                  <a:tcPr>
                    <a:solidFill>
                      <a:srgbClr val="EEF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7824">
                <a:tc>
                  <a:txBody>
                    <a:bodyPr/>
                    <a:lstStyle/>
                    <a:p>
                      <a:pPr algn="l"/>
                      <a:r>
                        <a:rPr sz="1100" b="1">
                          <a:solidFill>
                            <a:srgbClr val="1E293B"/>
                          </a:solidFill>
                          <a:latin typeface="Arial"/>
                        </a:rPr>
                        <a:t>Relacje zawodowe i hierarchiczne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1E293B"/>
                          </a:solidFill>
                          <a:latin typeface="Arial"/>
                        </a:rPr>
                        <a:t>Stosunek bezpośredniej podległości służbowej lub organizacyjnej między rzecznikiem dyscyplinarnym a osobą, której dotyczy sprawa (lub obwinionym).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7824">
                <a:tc>
                  <a:txBody>
                    <a:bodyPr/>
                    <a:lstStyle/>
                    <a:p>
                      <a:pPr algn="l"/>
                      <a:r>
                        <a:rPr sz="1100" b="1">
                          <a:solidFill>
                            <a:srgbClr val="1E293B"/>
                          </a:solidFill>
                          <a:latin typeface="Arial"/>
                        </a:rPr>
                        <a:t>Uwikłanie w sprawę (role procesowe)</a:t>
                      </a:r>
                    </a:p>
                  </a:txBody>
                  <a:tcPr>
                    <a:solidFill>
                      <a:srgbClr val="EEF2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1E293B"/>
                          </a:solidFill>
                          <a:latin typeface="Arial"/>
                        </a:rPr>
                        <a:t>Sprawa dotyczy bezpośrednio samego rzecznika; był on świadkiem popełnienia czynu, był przesłuchiwany w charakterze świadka lub występował w tej sprawie jako biegły.</a:t>
                      </a:r>
                    </a:p>
                  </a:txBody>
                  <a:tcPr>
                    <a:solidFill>
                      <a:srgbClr val="EEF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77824">
                <a:tc>
                  <a:txBody>
                    <a:bodyPr/>
                    <a:lstStyle/>
                    <a:p>
                      <a:pPr algn="l"/>
                      <a:r>
                        <a:rPr sz="1100" b="1">
                          <a:solidFill>
                            <a:srgbClr val="1E293B"/>
                          </a:solidFill>
                          <a:latin typeface="Arial"/>
                        </a:rPr>
                        <a:t>Bezstronność ogólna (klauzula generalna)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1E293B"/>
                          </a:solidFill>
                          <a:latin typeface="Arial"/>
                        </a:rPr>
                        <a:t>Jakiekolwiek inne uzasadnione wątpliwości co do bezstronności rzecznika (np. publiczne wypowiedzi, spory prywatne, konflikty grantowe lub współautorstwo publikacji).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546080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dirty="0"/>
              <a:t>SKUTKI KONFLIKTÓW NIEUJAWNIONYCH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b="1" dirty="0" err="1"/>
              <a:t>Wpływ</a:t>
            </a:r>
            <a:r>
              <a:rPr b="1" dirty="0"/>
              <a:t> </a:t>
            </a:r>
            <a:r>
              <a:rPr b="1" dirty="0" err="1"/>
              <a:t>nieujawnionego</a:t>
            </a:r>
            <a:r>
              <a:rPr b="1" dirty="0"/>
              <a:t> </a:t>
            </a:r>
            <a:r>
              <a:rPr b="1" dirty="0" err="1"/>
              <a:t>konfliktu</a:t>
            </a:r>
            <a:r>
              <a:rPr b="1" dirty="0"/>
              <a:t> </a:t>
            </a:r>
            <a:r>
              <a:rPr b="1" dirty="0" err="1"/>
              <a:t>interesów</a:t>
            </a:r>
            <a:r>
              <a:rPr b="1" dirty="0"/>
              <a:t> </a:t>
            </a:r>
            <a:r>
              <a:rPr b="1" dirty="0" err="1"/>
              <a:t>na</a:t>
            </a:r>
            <a:r>
              <a:rPr b="1" dirty="0"/>
              <a:t> </a:t>
            </a:r>
            <a:r>
              <a:rPr b="1" dirty="0" err="1"/>
              <a:t>postępowanie</a:t>
            </a:r>
            <a:r>
              <a:rPr b="1" dirty="0"/>
              <a:t> </a:t>
            </a:r>
            <a:r>
              <a:rPr b="1" dirty="0" err="1"/>
              <a:t>wyjaśniające</a:t>
            </a:r>
            <a:r>
              <a:rPr b="1" dirty="0"/>
              <a:t> </a:t>
            </a:r>
            <a:r>
              <a:rPr b="1" dirty="0" err="1"/>
              <a:t>i</a:t>
            </a:r>
            <a:r>
              <a:rPr b="1" dirty="0"/>
              <a:t> </a:t>
            </a:r>
            <a:r>
              <a:rPr b="1" dirty="0" err="1"/>
              <a:t>ważność</a:t>
            </a:r>
            <a:r>
              <a:rPr b="1" dirty="0"/>
              <a:t> </a:t>
            </a:r>
            <a:r>
              <a:rPr b="1" dirty="0" err="1"/>
              <a:t>orzeczenia</a:t>
            </a:r>
            <a:r>
              <a:rPr b="1" dirty="0"/>
              <a:t> </a:t>
            </a:r>
            <a:r>
              <a:rPr b="1" dirty="0" err="1"/>
              <a:t>komisji</a:t>
            </a:r>
            <a:endParaRPr b="1" dirty="0"/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8655" cy="317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46520"/>
            <a:ext cx="91440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50">
                <a:solidFill>
                  <a:srgbClr val="475569"/>
                </a:solidFill>
                <a:latin typeface="Arial"/>
              </a:defRPr>
            </a:pPr>
            <a:r>
              <a:t>Postępowanie dyscyplinarne nauczycieli akademickich – zmiany osobowe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446520"/>
            <a:ext cx="13716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defRPr sz="950" b="1">
                <a:solidFill>
                  <a:srgbClr val="1D4ED8"/>
                </a:solidFill>
                <a:latin typeface="Arial"/>
              </a:defRPr>
            </a:pPr>
            <a:r>
              <a:t>12 / 32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737360"/>
            <a:ext cx="5120640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rtlCol="0" anchor="ctr"/>
          <a:lstStyle/>
          <a:p>
            <a:r>
              <a:rPr sz="1600" dirty="0" err="1">
                <a:solidFill>
                  <a:schemeClr val="tx1"/>
                </a:solidFill>
              </a:rPr>
              <a:t>Dla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Rzecznika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Dyscyplinarnego</a:t>
            </a:r>
            <a:endParaRPr sz="1600" dirty="0">
              <a:solidFill>
                <a:schemeClr val="tx1"/>
              </a:solidFill>
            </a:endParaRPr>
          </a:p>
          <a:p>
            <a:r>
              <a:rPr lang="pl-PL" sz="1600" dirty="0">
                <a:solidFill>
                  <a:schemeClr val="tx1"/>
                </a:solidFill>
              </a:rPr>
              <a:t>"</a:t>
            </a:r>
            <a:r>
              <a:rPr sz="1600" dirty="0">
                <a:solidFill>
                  <a:schemeClr val="tx1"/>
                </a:solidFill>
              </a:rPr>
              <a:t>SKAŻENIE</a:t>
            </a:r>
            <a:r>
              <a:rPr lang="pl-PL" sz="1600" dirty="0">
                <a:solidFill>
                  <a:schemeClr val="tx1"/>
                </a:solidFill>
              </a:rPr>
              <a:t>"</a:t>
            </a:r>
            <a:r>
              <a:rPr sz="1600" dirty="0">
                <a:solidFill>
                  <a:schemeClr val="tx1"/>
                </a:solidFill>
              </a:rPr>
              <a:t> POSTĘPOWANIA WYJAŚNIAJĄCEGO</a:t>
            </a:r>
          </a:p>
          <a:p>
            <a:r>
              <a:rPr sz="1600" dirty="0">
                <a:solidFill>
                  <a:schemeClr val="tx1"/>
                </a:solidFill>
              </a:rPr>
              <a:t>• Brak </a:t>
            </a:r>
            <a:r>
              <a:rPr sz="1600" dirty="0" err="1">
                <a:solidFill>
                  <a:schemeClr val="tx1"/>
                </a:solidFill>
              </a:rPr>
              <a:t>obiektywizmu</a:t>
            </a:r>
            <a:r>
              <a:rPr sz="1600" dirty="0">
                <a:solidFill>
                  <a:schemeClr val="tx1"/>
                </a:solidFill>
              </a:rPr>
              <a:t>: </a:t>
            </a:r>
            <a:r>
              <a:rPr sz="1600" dirty="0" err="1">
                <a:solidFill>
                  <a:schemeClr val="tx1"/>
                </a:solidFill>
              </a:rPr>
              <a:t>Jeśli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Rzecznik</a:t>
            </a:r>
            <a:r>
              <a:rPr sz="1600" dirty="0">
                <a:solidFill>
                  <a:schemeClr val="tx1"/>
                </a:solidFill>
              </a:rPr>
              <a:t> jest </a:t>
            </a:r>
            <a:r>
              <a:rPr sz="1600" dirty="0" err="1">
                <a:solidFill>
                  <a:schemeClr val="tx1"/>
                </a:solidFill>
              </a:rPr>
              <a:t>skonfliktowany</a:t>
            </a:r>
            <a:r>
              <a:rPr sz="1600" dirty="0">
                <a:solidFill>
                  <a:schemeClr val="tx1"/>
                </a:solidFill>
              </a:rPr>
              <a:t> z </a:t>
            </a:r>
            <a:r>
              <a:rPr sz="1600" dirty="0" err="1">
                <a:solidFill>
                  <a:schemeClr val="tx1"/>
                </a:solidFill>
              </a:rPr>
              <a:t>obwinionym</a:t>
            </a:r>
            <a:r>
              <a:rPr sz="1600" dirty="0">
                <a:solidFill>
                  <a:schemeClr val="tx1"/>
                </a:solidFill>
              </a:rPr>
              <a:t> (</a:t>
            </a:r>
            <a:r>
              <a:rPr sz="1600" dirty="0" err="1">
                <a:solidFill>
                  <a:schemeClr val="tx1"/>
                </a:solidFill>
              </a:rPr>
              <a:t>lub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pokrzywdzonym</a:t>
            </a:r>
            <a:r>
              <a:rPr sz="1600" dirty="0">
                <a:solidFill>
                  <a:schemeClr val="tx1"/>
                </a:solidFill>
              </a:rPr>
              <a:t>), </a:t>
            </a:r>
            <a:r>
              <a:rPr sz="1600" dirty="0" err="1">
                <a:solidFill>
                  <a:schemeClr val="tx1"/>
                </a:solidFill>
              </a:rPr>
              <a:t>całe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postępowanie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wyjaśniające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może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zostać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uznane</a:t>
            </a:r>
            <a:r>
              <a:rPr sz="1600" dirty="0">
                <a:solidFill>
                  <a:schemeClr val="tx1"/>
                </a:solidFill>
              </a:rPr>
              <a:t> za </a:t>
            </a:r>
            <a:r>
              <a:rPr sz="1600" dirty="0" err="1">
                <a:solidFill>
                  <a:schemeClr val="tx1"/>
                </a:solidFill>
              </a:rPr>
              <a:t>skażone</a:t>
            </a:r>
            <a:r>
              <a:rPr sz="1600" dirty="0">
                <a:solidFill>
                  <a:schemeClr val="tx1"/>
                </a:solidFill>
              </a:rPr>
              <a:t> „</a:t>
            </a:r>
            <a:r>
              <a:rPr sz="1600" dirty="0" err="1">
                <a:solidFill>
                  <a:schemeClr val="tx1"/>
                </a:solidFill>
              </a:rPr>
              <a:t>brakiem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obiektywizmu</a:t>
            </a:r>
            <a:r>
              <a:rPr sz="1600" dirty="0">
                <a:solidFill>
                  <a:schemeClr val="tx1"/>
                </a:solidFill>
              </a:rPr>
              <a:t>”.</a:t>
            </a:r>
            <a:br>
              <a:rPr sz="1600" dirty="0">
                <a:solidFill>
                  <a:schemeClr val="tx1"/>
                </a:solidFill>
              </a:rPr>
            </a:br>
            <a:br>
              <a:rPr sz="1600" dirty="0">
                <a:solidFill>
                  <a:schemeClr val="tx1"/>
                </a:solidFill>
              </a:rPr>
            </a:br>
            <a:r>
              <a:rPr sz="1600" dirty="0">
                <a:solidFill>
                  <a:schemeClr val="tx1"/>
                </a:solidFill>
              </a:rPr>
              <a:t>• </a:t>
            </a:r>
            <a:r>
              <a:rPr sz="1600" dirty="0" err="1">
                <a:solidFill>
                  <a:schemeClr val="tx1"/>
                </a:solidFill>
              </a:rPr>
              <a:t>Podważenie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wniosku</a:t>
            </a:r>
            <a:r>
              <a:rPr sz="1600" dirty="0">
                <a:solidFill>
                  <a:schemeClr val="tx1"/>
                </a:solidFill>
              </a:rPr>
              <a:t> o </a:t>
            </a:r>
            <a:r>
              <a:rPr sz="1600" dirty="0" err="1">
                <a:solidFill>
                  <a:schemeClr val="tx1"/>
                </a:solidFill>
              </a:rPr>
              <a:t>ukaranie</a:t>
            </a:r>
            <a:r>
              <a:rPr sz="1600" dirty="0">
                <a:solidFill>
                  <a:schemeClr val="tx1"/>
                </a:solidFill>
              </a:rPr>
              <a:t>: Taka </a:t>
            </a:r>
            <a:r>
              <a:rPr sz="1600" dirty="0" err="1">
                <a:solidFill>
                  <a:schemeClr val="tx1"/>
                </a:solidFill>
              </a:rPr>
              <a:t>wada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bezpośrednio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podważa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bezstronność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wniosku</a:t>
            </a:r>
            <a:r>
              <a:rPr sz="1600" dirty="0">
                <a:solidFill>
                  <a:schemeClr val="tx1"/>
                </a:solidFill>
              </a:rPr>
              <a:t> o </a:t>
            </a:r>
            <a:r>
              <a:rPr sz="1600" dirty="0" err="1">
                <a:solidFill>
                  <a:schemeClr val="tx1"/>
                </a:solidFill>
              </a:rPr>
              <a:t>wszczęcie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postępowania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dyscyplinarnego</a:t>
            </a:r>
            <a:r>
              <a:rPr sz="1600" dirty="0">
                <a:solidFill>
                  <a:schemeClr val="tx1"/>
                </a:solidFill>
              </a:rPr>
              <a:t>.</a:t>
            </a:r>
            <a:br>
              <a:rPr sz="1600" dirty="0">
                <a:solidFill>
                  <a:schemeClr val="tx1"/>
                </a:solidFill>
              </a:rPr>
            </a:br>
            <a:br>
              <a:rPr sz="1600" dirty="0">
                <a:solidFill>
                  <a:schemeClr val="tx1"/>
                </a:solidFill>
              </a:rPr>
            </a:br>
            <a:r>
              <a:rPr sz="1600" dirty="0">
                <a:solidFill>
                  <a:schemeClr val="tx1"/>
                </a:solidFill>
              </a:rPr>
              <a:t>• </a:t>
            </a:r>
            <a:r>
              <a:rPr sz="1600" dirty="0" err="1">
                <a:solidFill>
                  <a:schemeClr val="tx1"/>
                </a:solidFill>
              </a:rPr>
              <a:t>Zwrot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sprawy</a:t>
            </a:r>
            <a:r>
              <a:rPr sz="1600" dirty="0">
                <a:solidFill>
                  <a:schemeClr val="tx1"/>
                </a:solidFill>
              </a:rPr>
              <a:t> do </a:t>
            </a:r>
            <a:r>
              <a:rPr sz="1600" dirty="0" err="1">
                <a:solidFill>
                  <a:schemeClr val="tx1"/>
                </a:solidFill>
              </a:rPr>
              <a:t>uzupełnienia</a:t>
            </a:r>
            <a:r>
              <a:rPr sz="1600" dirty="0">
                <a:solidFill>
                  <a:schemeClr val="tx1"/>
                </a:solidFill>
              </a:rPr>
              <a:t>: </a:t>
            </a:r>
            <a:r>
              <a:rPr sz="1600" dirty="0" err="1">
                <a:solidFill>
                  <a:schemeClr val="tx1"/>
                </a:solidFill>
              </a:rPr>
              <a:t>Komisja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dyscyplinarna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na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posiedzeniu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niejawnym</a:t>
            </a:r>
            <a:r>
              <a:rPr sz="1600" dirty="0">
                <a:solidFill>
                  <a:schemeClr val="tx1"/>
                </a:solidFill>
              </a:rPr>
              <a:t> (§ 21 </a:t>
            </a:r>
            <a:r>
              <a:rPr sz="1600" dirty="0" err="1">
                <a:solidFill>
                  <a:schemeClr val="tx1"/>
                </a:solidFill>
              </a:rPr>
              <a:t>ust</a:t>
            </a:r>
            <a:r>
              <a:rPr sz="1600" dirty="0">
                <a:solidFill>
                  <a:schemeClr val="tx1"/>
                </a:solidFill>
              </a:rPr>
              <a:t>. 1 pkt 2) </a:t>
            </a:r>
            <a:r>
              <a:rPr sz="1600" dirty="0" err="1">
                <a:solidFill>
                  <a:schemeClr val="tx1"/>
                </a:solidFill>
              </a:rPr>
              <a:t>może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zwrócić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sprawę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innemu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rzecznikowi</a:t>
            </a:r>
            <a:r>
              <a:rPr sz="1600" dirty="0">
                <a:solidFill>
                  <a:schemeClr val="tx1"/>
                </a:solidFill>
              </a:rPr>
              <a:t> w </a:t>
            </a:r>
            <a:r>
              <a:rPr sz="1600" dirty="0" err="1">
                <a:solidFill>
                  <a:schemeClr val="tx1"/>
                </a:solidFill>
              </a:rPr>
              <a:t>celu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powtórzenia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czynności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dowodowych</a:t>
            </a:r>
            <a:r>
              <a:rPr sz="16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39535" y="1737360"/>
            <a:ext cx="5120640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rtlCol="0" anchor="ctr"/>
          <a:lstStyle/>
          <a:p>
            <a:r>
              <a:rPr sz="1600" dirty="0" err="1">
                <a:solidFill>
                  <a:schemeClr val="tx1"/>
                </a:solidFill>
              </a:rPr>
              <a:t>Dla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Komisji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Dyscyplinarnej</a:t>
            </a:r>
            <a:endParaRPr sz="1600" dirty="0">
              <a:solidFill>
                <a:schemeClr val="tx1"/>
              </a:solidFill>
            </a:endParaRPr>
          </a:p>
          <a:p>
            <a:r>
              <a:rPr sz="1600" dirty="0">
                <a:solidFill>
                  <a:schemeClr val="tx1"/>
                </a:solidFill>
              </a:rPr>
              <a:t>BEZWZGLĘDNA PRZYCZYNA ODWOŁAWCZA</a:t>
            </a:r>
          </a:p>
          <a:p>
            <a:r>
              <a:rPr sz="1600" dirty="0">
                <a:solidFill>
                  <a:schemeClr val="tx1"/>
                </a:solidFill>
              </a:rPr>
              <a:t>• </a:t>
            </a:r>
            <a:r>
              <a:rPr sz="1600" dirty="0" err="1">
                <a:solidFill>
                  <a:schemeClr val="tx1"/>
                </a:solidFill>
              </a:rPr>
              <a:t>Udział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osoby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podlegającej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wyłączeniu</a:t>
            </a:r>
            <a:r>
              <a:rPr sz="1600" dirty="0">
                <a:solidFill>
                  <a:schemeClr val="tx1"/>
                </a:solidFill>
              </a:rPr>
              <a:t>: </a:t>
            </a:r>
            <a:r>
              <a:rPr sz="1600" dirty="0" err="1">
                <a:solidFill>
                  <a:schemeClr val="tx1"/>
                </a:solidFill>
              </a:rPr>
              <a:t>Zasiadanie</a:t>
            </a:r>
            <a:r>
              <a:rPr sz="1600" dirty="0">
                <a:solidFill>
                  <a:schemeClr val="tx1"/>
                </a:solidFill>
              </a:rPr>
              <a:t> w </a:t>
            </a:r>
            <a:r>
              <a:rPr sz="1600" dirty="0" err="1">
                <a:solidFill>
                  <a:schemeClr val="tx1"/>
                </a:solidFill>
              </a:rPr>
              <a:t>składzie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osoby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podlegającej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wyłączeniu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stanowi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bezwzględną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przyczynę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odwoławczą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i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podstawę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wznowienia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postępowania</a:t>
            </a:r>
            <a:r>
              <a:rPr sz="1600" dirty="0">
                <a:solidFill>
                  <a:schemeClr val="tx1"/>
                </a:solidFill>
              </a:rPr>
              <a:t> (art. 296 </a:t>
            </a:r>
            <a:r>
              <a:rPr sz="1600" dirty="0" err="1">
                <a:solidFill>
                  <a:schemeClr val="tx1"/>
                </a:solidFill>
              </a:rPr>
              <a:t>ust</a:t>
            </a:r>
            <a:r>
              <a:rPr sz="1600" dirty="0">
                <a:solidFill>
                  <a:schemeClr val="tx1"/>
                </a:solidFill>
              </a:rPr>
              <a:t>. 1 pkt 3).</a:t>
            </a:r>
            <a:br>
              <a:rPr sz="1600" dirty="0">
                <a:solidFill>
                  <a:schemeClr val="tx1"/>
                </a:solidFill>
              </a:rPr>
            </a:br>
            <a:br>
              <a:rPr sz="1600" dirty="0">
                <a:solidFill>
                  <a:schemeClr val="tx1"/>
                </a:solidFill>
              </a:rPr>
            </a:br>
            <a:r>
              <a:rPr sz="1600" dirty="0">
                <a:solidFill>
                  <a:schemeClr val="tx1"/>
                </a:solidFill>
              </a:rPr>
              <a:t>• </a:t>
            </a:r>
            <a:r>
              <a:rPr sz="1600" dirty="0" err="1">
                <a:solidFill>
                  <a:schemeClr val="tx1"/>
                </a:solidFill>
              </a:rPr>
              <a:t>Oznacza</a:t>
            </a:r>
            <a:r>
              <a:rPr sz="1600" dirty="0">
                <a:solidFill>
                  <a:schemeClr val="tx1"/>
                </a:solidFill>
              </a:rPr>
              <a:t> to, </a:t>
            </a:r>
            <a:r>
              <a:rPr sz="1600" dirty="0" err="1">
                <a:solidFill>
                  <a:schemeClr val="tx1"/>
                </a:solidFill>
              </a:rPr>
              <a:t>że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orzeczenie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zostanie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uchylone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przez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komisję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przy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ministrze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lub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sąd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pracy</a:t>
            </a:r>
            <a:r>
              <a:rPr sz="1600" dirty="0">
                <a:solidFill>
                  <a:schemeClr val="tx1"/>
                </a:solidFill>
              </a:rPr>
              <a:t> – bez </a:t>
            </a:r>
            <a:r>
              <a:rPr sz="1600" dirty="0" err="1">
                <a:solidFill>
                  <a:schemeClr val="tx1"/>
                </a:solidFill>
              </a:rPr>
              <a:t>względu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na</a:t>
            </a:r>
            <a:r>
              <a:rPr sz="1600" dirty="0">
                <a:solidFill>
                  <a:schemeClr val="tx1"/>
                </a:solidFill>
              </a:rPr>
              <a:t> to, </a:t>
            </a:r>
            <a:r>
              <a:rPr sz="1600" dirty="0" err="1">
                <a:solidFill>
                  <a:schemeClr val="tx1"/>
                </a:solidFill>
              </a:rPr>
              <a:t>czy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obwiniony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faktycznie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zawinił</a:t>
            </a:r>
            <a:r>
              <a:rPr sz="1600" dirty="0">
                <a:solidFill>
                  <a:schemeClr val="tx1"/>
                </a:solidFill>
              </a:rPr>
              <a:t>, </a:t>
            </a:r>
            <a:r>
              <a:rPr sz="1600" dirty="0" err="1">
                <a:solidFill>
                  <a:schemeClr val="tx1"/>
                </a:solidFill>
              </a:rPr>
              <a:t>czy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nie</a:t>
            </a:r>
            <a:r>
              <a:rPr sz="1600" dirty="0">
                <a:solidFill>
                  <a:schemeClr val="tx1"/>
                </a:solidFill>
              </a:rPr>
              <a:t>!</a:t>
            </a:r>
            <a:br>
              <a:rPr sz="1600" dirty="0">
                <a:solidFill>
                  <a:schemeClr val="tx1"/>
                </a:solidFill>
              </a:rPr>
            </a:br>
            <a:br>
              <a:rPr sz="1600" dirty="0">
                <a:solidFill>
                  <a:schemeClr val="tx1"/>
                </a:solidFill>
              </a:rPr>
            </a:br>
            <a:r>
              <a:rPr sz="1600" dirty="0">
                <a:solidFill>
                  <a:schemeClr val="tx1"/>
                </a:solidFill>
              </a:rPr>
              <a:t>• </a:t>
            </a:r>
            <a:r>
              <a:rPr sz="1600" dirty="0" err="1">
                <a:solidFill>
                  <a:schemeClr val="tx1"/>
                </a:solidFill>
              </a:rPr>
              <a:t>Rażąca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wada</a:t>
            </a:r>
            <a:r>
              <a:rPr sz="1600" dirty="0">
                <a:solidFill>
                  <a:schemeClr val="tx1"/>
                </a:solidFill>
              </a:rPr>
              <a:t> : </a:t>
            </a:r>
            <a:r>
              <a:rPr sz="1600" dirty="0" err="1">
                <a:solidFill>
                  <a:schemeClr val="tx1"/>
                </a:solidFill>
              </a:rPr>
              <a:t>Cały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wielomiesięczny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wysiłek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dowodowy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komisji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zostaje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sz="1600" dirty="0" err="1">
                <a:solidFill>
                  <a:schemeClr val="tx1"/>
                </a:solidFill>
              </a:rPr>
              <a:t>unieważniony</a:t>
            </a:r>
            <a:r>
              <a:rPr sz="1600" dirty="0">
                <a:solidFill>
                  <a:schemeClr val="tx1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1D4ED8"/>
                </a:solidFill>
                <a:latin typeface="Arial"/>
              </a:defRPr>
            </a:pPr>
            <a:r>
              <a:t>SKUTKI SPOŁECZNE I DOWODOWE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Arial"/>
              </a:defRPr>
            </a:pPr>
            <a:r>
              <a:t>Wpływ konfliktu interesów na ofiary, wiarygodność uczelni oraz rekomendacja oświadczeń pisemnych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8655" cy="317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46520"/>
            <a:ext cx="91440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50">
                <a:solidFill>
                  <a:srgbClr val="475569"/>
                </a:solidFill>
                <a:latin typeface="Arial"/>
              </a:defRPr>
            </a:pPr>
            <a:r>
              <a:t>Postępowanie dyscyplinarne nauczycieli akademickich – zmiany osobowe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446520"/>
            <a:ext cx="13716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defRPr sz="950" b="1">
                <a:solidFill>
                  <a:srgbClr val="1D4ED8"/>
                </a:solidFill>
                <a:latin typeface="Arial"/>
              </a:defRPr>
            </a:pPr>
            <a:r>
              <a:t>13 / 32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737360"/>
            <a:ext cx="3328416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1400" b="1">
                <a:solidFill>
                  <a:srgbClr val="0F1E36"/>
                </a:solidFill>
                <a:latin typeface="Arial"/>
              </a:defRPr>
            </a:pPr>
            <a:r>
              <a:rPr dirty="0" err="1"/>
              <a:t>Wtórna</a:t>
            </a:r>
            <a:r>
              <a:rPr dirty="0"/>
              <a:t> </a:t>
            </a:r>
            <a:r>
              <a:rPr lang="pl-PL" dirty="0"/>
              <a:t>w</a:t>
            </a:r>
            <a:r>
              <a:rPr dirty="0" err="1"/>
              <a:t>iktymizacja</a:t>
            </a:r>
            <a:endParaRPr dirty="0"/>
          </a:p>
          <a:p>
            <a:pPr>
              <a:spcBef>
                <a:spcPts val="400"/>
              </a:spcBef>
              <a:spcAft>
                <a:spcPts val="800"/>
              </a:spcAft>
              <a:defRPr sz="1100" b="1">
                <a:solidFill>
                  <a:srgbClr val="1D4ED8"/>
                </a:solidFill>
                <a:latin typeface="Arial"/>
              </a:defRPr>
            </a:pPr>
            <a:r>
              <a:rPr dirty="0"/>
              <a:t>OCHRONA POKRZYWDZONEGO</a:t>
            </a:r>
          </a:p>
          <a:p>
            <a:pPr>
              <a:spcBef>
                <a:spcPts val="400"/>
              </a:spcBef>
              <a:defRPr sz="1100">
                <a:solidFill>
                  <a:srgbClr val="1E293B"/>
                </a:solidFill>
                <a:latin typeface="Arial"/>
              </a:defRPr>
            </a:pPr>
            <a:r>
              <a:rPr dirty="0"/>
              <a:t>• Uraz </a:t>
            </a:r>
            <a:r>
              <a:rPr dirty="0" err="1"/>
              <a:t>psychiczny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poczucie</a:t>
            </a:r>
            <a:r>
              <a:rPr dirty="0"/>
              <a:t> </a:t>
            </a:r>
            <a:r>
              <a:rPr dirty="0" err="1"/>
              <a:t>niesprawiedliwości</a:t>
            </a:r>
            <a:r>
              <a:rPr dirty="0"/>
              <a:t>: W </a:t>
            </a:r>
            <a:r>
              <a:rPr dirty="0" err="1"/>
              <a:t>sprawach</a:t>
            </a:r>
            <a:r>
              <a:rPr dirty="0"/>
              <a:t> o mobbing, </a:t>
            </a:r>
            <a:r>
              <a:rPr dirty="0" err="1"/>
              <a:t>molestowanie</a:t>
            </a:r>
            <a:r>
              <a:rPr dirty="0"/>
              <a:t> </a:t>
            </a:r>
            <a:r>
              <a:rPr dirty="0" err="1"/>
              <a:t>czy</a:t>
            </a:r>
            <a:r>
              <a:rPr dirty="0"/>
              <a:t> </a:t>
            </a:r>
            <a:r>
              <a:rPr dirty="0" err="1"/>
              <a:t>dyskryminację</a:t>
            </a:r>
            <a:r>
              <a:rPr dirty="0"/>
              <a:t>, </a:t>
            </a:r>
            <a:r>
              <a:rPr dirty="0" err="1"/>
              <a:t>jeśli</a:t>
            </a:r>
            <a:r>
              <a:rPr dirty="0"/>
              <a:t> </a:t>
            </a:r>
            <a:r>
              <a:rPr dirty="0" err="1"/>
              <a:t>ofiara</a:t>
            </a:r>
            <a:r>
              <a:rPr dirty="0"/>
              <a:t> </a:t>
            </a:r>
            <a:r>
              <a:rPr dirty="0" err="1"/>
              <a:t>dowiaduje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, </a:t>
            </a:r>
            <a:r>
              <a:rPr dirty="0" err="1"/>
              <a:t>że</a:t>
            </a:r>
            <a:r>
              <a:rPr dirty="0"/>
              <a:t> </a:t>
            </a:r>
            <a:r>
              <a:rPr dirty="0" err="1"/>
              <a:t>jej</a:t>
            </a:r>
            <a:r>
              <a:rPr dirty="0"/>
              <a:t> </a:t>
            </a:r>
            <a:r>
              <a:rPr dirty="0" err="1"/>
              <a:t>sprawę</a:t>
            </a:r>
            <a:r>
              <a:rPr dirty="0"/>
              <a:t> </a:t>
            </a:r>
            <a:r>
              <a:rPr dirty="0" err="1"/>
              <a:t>rozstrzygał</a:t>
            </a:r>
            <a:r>
              <a:rPr dirty="0"/>
              <a:t> </a:t>
            </a:r>
            <a:r>
              <a:rPr dirty="0" err="1"/>
              <a:t>powiązany</a:t>
            </a:r>
            <a:r>
              <a:rPr dirty="0"/>
              <a:t> </a:t>
            </a:r>
            <a:r>
              <a:rPr dirty="0" err="1"/>
              <a:t>kolega</a:t>
            </a:r>
            <a:r>
              <a:rPr dirty="0"/>
              <a:t> </a:t>
            </a:r>
            <a:r>
              <a:rPr dirty="0" err="1"/>
              <a:t>sprawcy</a:t>
            </a:r>
            <a:r>
              <a:rPr dirty="0"/>
              <a:t>, </a:t>
            </a:r>
            <a:r>
              <a:rPr dirty="0" err="1"/>
              <a:t>dochodzi</a:t>
            </a:r>
            <a:r>
              <a:rPr dirty="0"/>
              <a:t> do </a:t>
            </a:r>
            <a:r>
              <a:rPr dirty="0" err="1"/>
              <a:t>wtórnej</a:t>
            </a:r>
            <a:r>
              <a:rPr dirty="0"/>
              <a:t> </a:t>
            </a:r>
            <a:r>
              <a:rPr dirty="0" err="1"/>
              <a:t>wiktymizacji</a:t>
            </a:r>
            <a:r>
              <a:rPr dirty="0"/>
              <a:t>.</a:t>
            </a:r>
            <a:br>
              <a:rPr dirty="0"/>
            </a:br>
            <a:r>
              <a:rPr dirty="0"/>
              <a:t>• </a:t>
            </a:r>
            <a:r>
              <a:rPr dirty="0" err="1"/>
              <a:t>Zniszczenie</a:t>
            </a:r>
            <a:r>
              <a:rPr dirty="0"/>
              <a:t> </a:t>
            </a:r>
            <a:r>
              <a:rPr dirty="0" err="1"/>
              <a:t>zaufania</a:t>
            </a:r>
            <a:r>
              <a:rPr dirty="0"/>
              <a:t> do </a:t>
            </a:r>
            <a:r>
              <a:rPr dirty="0" err="1"/>
              <a:t>procedur</a:t>
            </a:r>
            <a:r>
              <a:rPr dirty="0"/>
              <a:t> </a:t>
            </a:r>
            <a:r>
              <a:rPr dirty="0" err="1"/>
              <a:t>ochronnych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uczelni</a:t>
            </a:r>
            <a:r>
              <a:rPr dirty="0"/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25696" y="1737360"/>
            <a:ext cx="3328416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1400" b="1">
                <a:solidFill>
                  <a:srgbClr val="0F1E36"/>
                </a:solidFill>
                <a:latin typeface="Arial"/>
              </a:defRPr>
            </a:pPr>
            <a:r>
              <a:rPr dirty="0"/>
              <a:t>Utrata </a:t>
            </a:r>
            <a:r>
              <a:rPr lang="pl-PL" dirty="0"/>
              <a:t>z</a:t>
            </a:r>
            <a:r>
              <a:rPr dirty="0" err="1"/>
              <a:t>aufania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lang="pl-PL" dirty="0"/>
              <a:t>s</a:t>
            </a:r>
            <a:r>
              <a:rPr dirty="0" err="1"/>
              <a:t>tronniczość</a:t>
            </a:r>
            <a:endParaRPr dirty="0"/>
          </a:p>
          <a:p>
            <a:pPr>
              <a:spcBef>
                <a:spcPts val="400"/>
              </a:spcBef>
              <a:spcAft>
                <a:spcPts val="800"/>
              </a:spcAft>
              <a:defRPr sz="1100" b="1">
                <a:solidFill>
                  <a:srgbClr val="1D4ED8"/>
                </a:solidFill>
                <a:latin typeface="Arial"/>
              </a:defRPr>
            </a:pPr>
            <a:r>
              <a:rPr dirty="0"/>
              <a:t>AUTORYTET UCZELNI I DOWODY</a:t>
            </a:r>
          </a:p>
          <a:p>
            <a:pPr>
              <a:spcBef>
                <a:spcPts val="400"/>
              </a:spcBef>
              <a:defRPr sz="110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Podważenie</a:t>
            </a:r>
            <a:r>
              <a:rPr dirty="0"/>
              <a:t> </a:t>
            </a:r>
            <a:r>
              <a:rPr dirty="0" err="1"/>
              <a:t>zaufania</a:t>
            </a:r>
            <a:r>
              <a:rPr dirty="0"/>
              <a:t> do </a:t>
            </a:r>
            <a:r>
              <a:rPr dirty="0" err="1"/>
              <a:t>uczelni</a:t>
            </a:r>
            <a:r>
              <a:rPr dirty="0"/>
              <a:t>: </a:t>
            </a:r>
            <a:r>
              <a:rPr dirty="0" err="1"/>
              <a:t>Informacja</a:t>
            </a:r>
            <a:r>
              <a:rPr dirty="0"/>
              <a:t> o </a:t>
            </a:r>
            <a:r>
              <a:rPr dirty="0" err="1"/>
              <a:t>układach</a:t>
            </a:r>
            <a:r>
              <a:rPr dirty="0"/>
              <a:t> w </a:t>
            </a:r>
            <a:r>
              <a:rPr dirty="0" err="1"/>
              <a:t>komisji</a:t>
            </a:r>
            <a:r>
              <a:rPr dirty="0"/>
              <a:t> </a:t>
            </a:r>
            <a:r>
              <a:rPr dirty="0" err="1"/>
              <a:t>błyskawicznie</a:t>
            </a:r>
            <a:r>
              <a:rPr dirty="0"/>
              <a:t> </a:t>
            </a:r>
            <a:r>
              <a:rPr dirty="0" err="1"/>
              <a:t>rozchodzi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</a:t>
            </a:r>
            <a:r>
              <a:rPr dirty="0" err="1"/>
              <a:t>zniechęcając</a:t>
            </a:r>
            <a:r>
              <a:rPr dirty="0"/>
              <a:t> do </a:t>
            </a:r>
            <a:r>
              <a:rPr dirty="0" err="1"/>
              <a:t>zgłaszania</a:t>
            </a:r>
            <a:r>
              <a:rPr dirty="0"/>
              <a:t> </a:t>
            </a:r>
            <a:r>
              <a:rPr dirty="0" err="1"/>
              <a:t>nadużyć</a:t>
            </a:r>
            <a:r>
              <a:rPr dirty="0"/>
              <a:t>.</a:t>
            </a:r>
            <a:br>
              <a:rPr dirty="0"/>
            </a:br>
            <a:r>
              <a:rPr dirty="0"/>
              <a:t>• </a:t>
            </a:r>
            <a:r>
              <a:rPr dirty="0" err="1"/>
              <a:t>Stronniczość</a:t>
            </a:r>
            <a:r>
              <a:rPr dirty="0"/>
              <a:t> </a:t>
            </a:r>
            <a:r>
              <a:rPr dirty="0" err="1"/>
              <a:t>dowodowa</a:t>
            </a:r>
            <a:r>
              <a:rPr dirty="0"/>
              <a:t>: </a:t>
            </a:r>
            <a:r>
              <a:rPr dirty="0" err="1"/>
              <a:t>Członek</a:t>
            </a:r>
            <a:r>
              <a:rPr dirty="0"/>
              <a:t> </a:t>
            </a:r>
            <a:r>
              <a:rPr dirty="0" err="1"/>
              <a:t>komisji</a:t>
            </a:r>
            <a:r>
              <a:rPr dirty="0"/>
              <a:t>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celowo</a:t>
            </a:r>
            <a:r>
              <a:rPr dirty="0"/>
              <a:t> </a:t>
            </a:r>
            <a:r>
              <a:rPr dirty="0" err="1"/>
              <a:t>zadawać</a:t>
            </a:r>
            <a:r>
              <a:rPr dirty="0"/>
              <a:t> </a:t>
            </a:r>
            <a:r>
              <a:rPr dirty="0" err="1"/>
              <a:t>pytania</a:t>
            </a:r>
            <a:r>
              <a:rPr dirty="0"/>
              <a:t> </a:t>
            </a:r>
            <a:r>
              <a:rPr dirty="0" err="1"/>
              <a:t>sugerujące</a:t>
            </a:r>
            <a:r>
              <a:rPr dirty="0"/>
              <a:t> </a:t>
            </a:r>
            <a:r>
              <a:rPr dirty="0" err="1"/>
              <a:t>świadkom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dyskredytować</a:t>
            </a:r>
            <a:r>
              <a:rPr dirty="0"/>
              <a:t> </a:t>
            </a:r>
            <a:r>
              <a:rPr dirty="0" err="1"/>
              <a:t>niewygodne</a:t>
            </a:r>
            <a:r>
              <a:rPr dirty="0"/>
              <a:t> </a:t>
            </a:r>
            <a:r>
              <a:rPr dirty="0" err="1"/>
              <a:t>dowody</a:t>
            </a:r>
            <a:r>
              <a:rPr dirty="0"/>
              <a:t>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19872" y="1737360"/>
            <a:ext cx="3328416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1400" b="1">
                <a:solidFill>
                  <a:srgbClr val="0F1E36"/>
                </a:solidFill>
                <a:latin typeface="Arial"/>
              </a:defRPr>
            </a:pPr>
            <a:r>
              <a:rPr dirty="0" err="1"/>
              <a:t>Rekomendacja</a:t>
            </a:r>
            <a:r>
              <a:rPr dirty="0"/>
              <a:t> </a:t>
            </a:r>
            <a:r>
              <a:rPr lang="pl-PL" dirty="0"/>
              <a:t>o</a:t>
            </a:r>
            <a:r>
              <a:rPr dirty="0" err="1"/>
              <a:t>rganizacyjna</a:t>
            </a:r>
            <a:endParaRPr dirty="0"/>
          </a:p>
          <a:p>
            <a:pPr>
              <a:spcBef>
                <a:spcPts val="400"/>
              </a:spcBef>
              <a:spcAft>
                <a:spcPts val="800"/>
              </a:spcAft>
              <a:defRPr sz="1100" b="1">
                <a:solidFill>
                  <a:srgbClr val="1D4ED8"/>
                </a:solidFill>
                <a:latin typeface="Arial"/>
              </a:defRPr>
            </a:pPr>
            <a:r>
              <a:rPr dirty="0"/>
              <a:t>DOBRE PRAKTYKI KOMISJI</a:t>
            </a:r>
          </a:p>
          <a:p>
            <a:pPr>
              <a:spcBef>
                <a:spcPts val="400"/>
              </a:spcBef>
              <a:defRPr sz="110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Pisemne</a:t>
            </a:r>
            <a:r>
              <a:rPr dirty="0"/>
              <a:t> </a:t>
            </a:r>
            <a:r>
              <a:rPr dirty="0" err="1"/>
              <a:t>oświadczenia</a:t>
            </a:r>
            <a:r>
              <a:rPr dirty="0"/>
              <a:t> o </a:t>
            </a:r>
            <a:r>
              <a:rPr dirty="0" err="1"/>
              <a:t>braku</a:t>
            </a:r>
            <a:r>
              <a:rPr dirty="0"/>
              <a:t> </a:t>
            </a:r>
            <a:r>
              <a:rPr dirty="0" err="1"/>
              <a:t>konfliktu</a:t>
            </a:r>
            <a:r>
              <a:rPr dirty="0"/>
              <a:t>: </a:t>
            </a:r>
            <a:r>
              <a:rPr dirty="0" err="1"/>
              <a:t>Warto</a:t>
            </a:r>
            <a:r>
              <a:rPr dirty="0"/>
              <a:t> </a:t>
            </a:r>
            <a:r>
              <a:rPr dirty="0" err="1"/>
              <a:t>wprowadzić</a:t>
            </a:r>
            <a:r>
              <a:rPr dirty="0"/>
              <a:t> </a:t>
            </a:r>
            <a:r>
              <a:rPr dirty="0" err="1"/>
              <a:t>zasadę</a:t>
            </a:r>
            <a:r>
              <a:rPr dirty="0"/>
              <a:t> </a:t>
            </a:r>
            <a:r>
              <a:rPr dirty="0" err="1"/>
              <a:t>składania</a:t>
            </a:r>
            <a:r>
              <a:rPr dirty="0"/>
              <a:t> </a:t>
            </a:r>
            <a:r>
              <a:rPr dirty="0" err="1"/>
              <a:t>pisemnych</a:t>
            </a:r>
            <a:r>
              <a:rPr dirty="0"/>
              <a:t> </a:t>
            </a:r>
            <a:r>
              <a:rPr dirty="0" err="1"/>
              <a:t>oświadczeń</a:t>
            </a:r>
            <a:r>
              <a:rPr dirty="0"/>
              <a:t> o </a:t>
            </a:r>
            <a:r>
              <a:rPr dirty="0" err="1"/>
              <a:t>braku</a:t>
            </a:r>
            <a:r>
              <a:rPr dirty="0"/>
              <a:t> </a:t>
            </a:r>
            <a:r>
              <a:rPr dirty="0" err="1"/>
              <a:t>konfliktu</a:t>
            </a:r>
            <a:r>
              <a:rPr dirty="0"/>
              <a:t> </a:t>
            </a:r>
            <a:r>
              <a:rPr dirty="0" err="1"/>
              <a:t>interesów</a:t>
            </a:r>
            <a:r>
              <a:rPr dirty="0"/>
              <a:t> </a:t>
            </a:r>
            <a:r>
              <a:rPr dirty="0" err="1"/>
              <a:t>przez</a:t>
            </a:r>
            <a:r>
              <a:rPr dirty="0"/>
              <a:t> </a:t>
            </a:r>
            <a:r>
              <a:rPr dirty="0" err="1"/>
              <a:t>członków</a:t>
            </a:r>
            <a:r>
              <a:rPr dirty="0"/>
              <a:t> </a:t>
            </a:r>
            <a:r>
              <a:rPr dirty="0" err="1"/>
              <a:t>składu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samym</a:t>
            </a:r>
            <a:r>
              <a:rPr dirty="0"/>
              <a:t> </a:t>
            </a:r>
            <a:r>
              <a:rPr dirty="0" err="1"/>
              <a:t>początku</a:t>
            </a:r>
            <a:r>
              <a:rPr dirty="0"/>
              <a:t> </a:t>
            </a:r>
            <a:r>
              <a:rPr dirty="0" err="1"/>
              <a:t>pierwszej</a:t>
            </a:r>
            <a:r>
              <a:rPr dirty="0"/>
              <a:t> </a:t>
            </a:r>
            <a:r>
              <a:rPr dirty="0" err="1"/>
              <a:t>rozprawy</a:t>
            </a:r>
            <a:r>
              <a:rPr dirty="0"/>
              <a:t>.</a:t>
            </a:r>
            <a:br>
              <a:rPr dirty="0"/>
            </a:br>
            <a:r>
              <a:rPr dirty="0"/>
              <a:t>• </a:t>
            </a:r>
            <a:r>
              <a:rPr dirty="0" err="1"/>
              <a:t>Sygnał</a:t>
            </a:r>
            <a:r>
              <a:rPr dirty="0"/>
              <a:t> </a:t>
            </a:r>
            <a:r>
              <a:rPr dirty="0" err="1"/>
              <a:t>profesjonalizmu</a:t>
            </a:r>
            <a:r>
              <a:rPr dirty="0"/>
              <a:t>: </a:t>
            </a:r>
            <a:r>
              <a:rPr dirty="0" err="1"/>
              <a:t>Buduje</a:t>
            </a:r>
            <a:r>
              <a:rPr dirty="0"/>
              <a:t> </a:t>
            </a:r>
            <a:r>
              <a:rPr dirty="0" err="1"/>
              <a:t>zaufanie</a:t>
            </a:r>
            <a:r>
              <a:rPr dirty="0"/>
              <a:t> </a:t>
            </a:r>
            <a:r>
              <a:rPr dirty="0" err="1"/>
              <a:t>stron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eliminuje</a:t>
            </a:r>
            <a:r>
              <a:rPr dirty="0"/>
              <a:t> </a:t>
            </a:r>
            <a:r>
              <a:rPr dirty="0" err="1"/>
              <a:t>zarzuty</a:t>
            </a:r>
            <a:r>
              <a:rPr dirty="0"/>
              <a:t> </a:t>
            </a:r>
            <a:r>
              <a:rPr dirty="0" err="1"/>
              <a:t>procesowe</a:t>
            </a:r>
            <a:r>
              <a:rPr dirty="0"/>
              <a:t> w II </a:t>
            </a:r>
            <a:r>
              <a:rPr dirty="0" err="1"/>
              <a:t>instancji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1D4ED8"/>
                </a:solidFill>
                <a:latin typeface="Arial"/>
              </a:defRPr>
            </a:pPr>
            <a:r>
              <a:t>ORGANIZACJA I NADZÓR | ART. 278 USTAWY | § 18–20 ROZPORZĄDZENIA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Arial"/>
              </a:defRPr>
            </a:pPr>
            <a:r>
              <a:t>ZMIANA PRZEWODNICZĄCEGO KOMISJI DYSCYPLINARNEJ</a:t>
            </a:r>
            <a:br/>
            <a:r>
              <a:t>Wpływ zmiany osoby kierującej całą komisją na toczące się i nowe postępowania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5912" cy="317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737360"/>
            <a:ext cx="5212080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1300" b="1">
                <a:solidFill>
                  <a:srgbClr val="0F1E36"/>
                </a:solidFill>
                <a:latin typeface="Arial"/>
              </a:defRPr>
            </a:pPr>
            <a:r>
              <a:t>WPŁYW NA TOCZĄCE SIĘ POSTĘPOWANIA</a:t>
            </a:r>
          </a:p>
          <a:p>
            <a:pPr>
              <a:spcBef>
                <a:spcPts val="800"/>
              </a:spcBef>
            </a:pPr>
            <a:r>
              <a:rPr sz="1000" b="1">
                <a:solidFill>
                  <a:srgbClr val="1E293B"/>
                </a:solidFill>
                <a:latin typeface="Arial"/>
              </a:rPr>
              <a:t>✔ Zasada ciągłości i niezawisłości (art. 278 ust. 7):</a:t>
            </a:r>
            <a:r>
              <a:rPr sz="1000">
                <a:solidFill>
                  <a:srgbClr val="1E293B"/>
                </a:solidFill>
                <a:latin typeface="Arial"/>
              </a:rPr>
              <a:t> Zmiana Przewodniczącego Komisji (nowa kadencja Senatu, rezygnacja, odwołanie) NIE POWODUJE wygaśnięcia mandatu składów orzekających ani nie wstrzymuje toczących się spraw.</a:t>
            </a:r>
          </a:p>
          <a:p>
            <a:pPr>
              <a:spcBef>
                <a:spcPts val="800"/>
              </a:spcBef>
            </a:pPr>
            <a:r>
              <a:rPr sz="1000" b="1">
                <a:solidFill>
                  <a:srgbClr val="1E293B"/>
                </a:solidFill>
                <a:latin typeface="Arial"/>
              </a:rPr>
              <a:t>✔ Ważność zarządzeń o wszczęciu (§ 20 ust. 2):</a:t>
            </a:r>
            <a:r>
              <a:rPr sz="1000">
                <a:solidFill>
                  <a:srgbClr val="1E293B"/>
                </a:solidFill>
                <a:latin typeface="Arial"/>
              </a:rPr>
              <a:t> Zarządzenia wydane przez poprzedniego Przewodniczącego KD zachowują pełną moc prawną. Nowy Przewodniczący nie musi i nie ma prawa "potwierdzać" ani wznawiać spraw już wszczętych.</a:t>
            </a:r>
          </a:p>
          <a:p>
            <a:pPr>
              <a:spcBef>
                <a:spcPts val="800"/>
              </a:spcBef>
            </a:pPr>
            <a:r>
              <a:rPr sz="1000" b="1">
                <a:solidFill>
                  <a:srgbClr val="1E293B"/>
                </a:solidFill>
                <a:latin typeface="Arial"/>
              </a:rPr>
              <a:t>✔ Niezmienność składów orzekających:</a:t>
            </a:r>
            <a:r>
              <a:rPr sz="1000">
                <a:solidFill>
                  <a:srgbClr val="1E293B"/>
                </a:solidFill>
                <a:latin typeface="Arial"/>
              </a:rPr>
              <a:t> Wyznaczone składy orzekające procedują samodzielnie. Zmiana na czele komisji nie stanowi przesłanki do rekompozycji składów.</a:t>
            </a:r>
          </a:p>
          <a:p>
            <a:pPr>
              <a:spcBef>
                <a:spcPts val="800"/>
              </a:spcBef>
            </a:pPr>
            <a:r>
              <a:rPr sz="1000" b="1">
                <a:solidFill>
                  <a:srgbClr val="1E293B"/>
                </a:solidFill>
                <a:latin typeface="Arial"/>
              </a:rPr>
              <a:t>⚠ Sytuacja szczególna (Zbieg ról procesowych):</a:t>
            </a:r>
            <a:r>
              <a:rPr sz="1000">
                <a:solidFill>
                  <a:srgbClr val="1E293B"/>
                </a:solidFill>
                <a:latin typeface="Arial"/>
              </a:rPr>
              <a:t> Jeśli ustępujący Przewodniczący KD sam zasiadał w danym składzie orzekającym jako jego przewodniczący i utracił mandat członka komisji – w tej konkretnej sprawie nowy Przewodniczący KD musi wyznaczyć nowego przewodniczącego składu (art. 291 ust. 3).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737360"/>
            <a:ext cx="5212080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1300" b="1">
                <a:solidFill>
                  <a:srgbClr val="1D4ED8"/>
                </a:solidFill>
                <a:latin typeface="Arial"/>
              </a:defRPr>
            </a:pPr>
            <a:r>
              <a:t>KOMPETENCJE PRZEJMOWANE W TOKU KADENCJI</a:t>
            </a:r>
          </a:p>
          <a:p>
            <a:pPr>
              <a:spcBef>
                <a:spcPts val="800"/>
              </a:spcBef>
            </a:pPr>
            <a:r>
              <a:rPr sz="1000" b="1">
                <a:solidFill>
                  <a:srgbClr val="1E293B"/>
                </a:solidFill>
                <a:latin typeface="Arial"/>
              </a:rPr>
              <a:t>✔ Wstępna ocena nowych wniosków (§ 20 ust. 1):</a:t>
            </a:r>
            <a:r>
              <a:rPr sz="1000">
                <a:solidFill>
                  <a:srgbClr val="1E293B"/>
                </a:solidFill>
                <a:latin typeface="Arial"/>
              </a:rPr>
              <a:t> Nowy Przewodniczący KD bada nowe wnioski rzecznika pod kątem braków formalnych i przesłanek umorzenia z art. 294 ust. 3-4.</a:t>
            </a:r>
          </a:p>
          <a:p>
            <a:pPr>
              <a:spcBef>
                <a:spcPts val="800"/>
              </a:spcBef>
            </a:pPr>
            <a:r>
              <a:rPr sz="1000" b="1">
                <a:solidFill>
                  <a:srgbClr val="1E293B"/>
                </a:solidFill>
                <a:latin typeface="Arial"/>
              </a:rPr>
              <a:t>✔ Właściwość w sprawach wyłączeń (§ 3 ust. 5):</a:t>
            </a:r>
            <a:r>
              <a:rPr sz="1000">
                <a:solidFill>
                  <a:srgbClr val="1E293B"/>
                </a:solidFill>
                <a:latin typeface="Arial"/>
              </a:rPr>
              <a:t> Nowy Przewodniczący KD przejmuje wyłączną kompetencję do rozstrzygania o wyłączeniu przewodniczących składów orzekających oraz protokolantów.</a:t>
            </a:r>
          </a:p>
          <a:p>
            <a:pPr>
              <a:spcBef>
                <a:spcPts val="800"/>
              </a:spcBef>
            </a:pPr>
            <a:r>
              <a:rPr sz="1000" b="1">
                <a:solidFill>
                  <a:srgbClr val="1E293B"/>
                </a:solidFill>
                <a:latin typeface="Arial"/>
              </a:rPr>
              <a:t>✔ Uzupełnianie dekompletowanych składów:</a:t>
            </a:r>
            <a:r>
              <a:rPr sz="1000">
                <a:solidFill>
                  <a:srgbClr val="1E293B"/>
                </a:solidFill>
                <a:latin typeface="Arial"/>
              </a:rPr>
              <a:t> Jeżeli w toczącej się sprawie członek składu utraci mandat (np. student ukończy studia, nauczyciel rozwiąże umowę) – nowy Przewodniczący KD wydaje zarządzenie o powołaniu następcy.</a:t>
            </a:r>
          </a:p>
          <a:p>
            <a:pPr>
              <a:spcBef>
                <a:spcPts val="800"/>
              </a:spcBef>
            </a:pPr>
            <a:r>
              <a:rPr sz="1000" b="1">
                <a:solidFill>
                  <a:srgbClr val="1E293B"/>
                </a:solidFill>
                <a:latin typeface="Arial"/>
              </a:rPr>
              <a:t>✔ Przesyłanie odwołań i prawomocność (§ 42):</a:t>
            </a:r>
            <a:r>
              <a:rPr sz="1000">
                <a:solidFill>
                  <a:srgbClr val="1E293B"/>
                </a:solidFill>
                <a:latin typeface="Arial"/>
              </a:rPr>
              <a:t> Nowy Przewodniczący KD stwierdza prawomocność orzeczeń komisji i przesyła odwołania stron wraz z aktami do komisji odwoławczej przy Ministrze.</a:t>
            </a:r>
          </a:p>
        </p:txBody>
      </p:sp>
      <p:sp>
        <p:nvSpPr>
          <p:cNvPr id="7" name="TextBox 5"/>
          <p:cNvSpPr txBox="1"/>
          <p:nvPr/>
        </p:nvSpPr>
        <p:spPr>
          <a:xfrm>
            <a:off x="9144000" y="6446520"/>
            <a:ext cx="13716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defRPr sz="950" b="1">
                <a:solidFill>
                  <a:srgbClr val="1D4ED8"/>
                </a:solidFill>
                <a:latin typeface="Arial"/>
              </a:defRPr>
            </a:pPr>
            <a:r>
              <a:t>29 / 32</a:t>
            </a:r>
          </a:p>
        </p:txBody>
      </p:sp>
    </p:spTree>
    <p:extLst>
      <p:ext uri="{BB962C8B-B14F-4D97-AF65-F5344CB8AC3E}">
        <p14:creationId xmlns:p14="http://schemas.microsoft.com/office/powerpoint/2010/main" val="17108711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1D4ED8"/>
                </a:solidFill>
                <a:latin typeface="Arial"/>
              </a:defRPr>
            </a:pPr>
            <a:r>
              <a:t>PRZESZKODY LOSOWE | ART. 290, 305 USTAWY | § 33, § 34 ROZPORZĄDZENIA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Arial"/>
              </a:defRPr>
            </a:pPr>
            <a:r>
              <a:t>CHOROBA CZŁONKA SKŁADU LUB RZECZNIKA DYSCYPLINARNEGO</a:t>
            </a:r>
            <a:br/>
            <a:r>
              <a:t>Wpływ niedyspozycji zdrowotnej na bieg rozprawy, ważność czynności i ciągłość procesu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5912" cy="317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737360"/>
            <a:ext cx="5212080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1300" b="1">
                <a:solidFill>
                  <a:srgbClr val="991B1B"/>
                </a:solidFill>
                <a:latin typeface="Arial"/>
              </a:defRPr>
            </a:pPr>
            <a:r>
              <a:t>CHOROBA CZŁONKA SKŁADU ORZEKAJĄCEGO</a:t>
            </a:r>
          </a:p>
          <a:p>
            <a:pPr>
              <a:spcBef>
                <a:spcPts val="600"/>
              </a:spcBef>
            </a:pPr>
            <a:r>
              <a:rPr sz="1000" b="1">
                <a:solidFill>
                  <a:srgbClr val="1E293B"/>
                </a:solidFill>
                <a:latin typeface="Arial"/>
              </a:rPr>
              <a:t>✔ 1. Krótkotrwała niedyspozycja (do 21 dni):</a:t>
            </a:r>
            <a:r>
              <a:rPr sz="1000">
                <a:solidFill>
                  <a:srgbClr val="1E293B"/>
                </a:solidFill>
                <a:latin typeface="Arial"/>
              </a:rPr>
              <a:t> Przewodniczący składu zarządza przerwę w rozprawie na podstawie § 33 rozporządzenia. Skład nie ulega zmianie, po przerwie następuje kontynuacja sesji (art. 402 § 1-2 KPK).</a:t>
            </a:r>
          </a:p>
          <a:p>
            <a:pPr>
              <a:spcBef>
                <a:spcPts val="600"/>
              </a:spcBef>
            </a:pPr>
            <a:r>
              <a:rPr sz="1000" b="1">
                <a:solidFill>
                  <a:srgbClr val="1E293B"/>
                </a:solidFill>
                <a:latin typeface="Arial"/>
              </a:rPr>
              <a:t>✔ 2. Choroba średniookresowa (&gt; 21 dni):</a:t>
            </a:r>
            <a:r>
              <a:rPr sz="1000">
                <a:solidFill>
                  <a:srgbClr val="1E293B"/>
                </a:solidFill>
                <a:latin typeface="Arial"/>
              </a:rPr>
              <a:t> Wydanie zarządzenia o odroczeniu rozprawy (§ 34 ust. 2) z uwagi na usprawiedliwioną nieobecność członka składu.</a:t>
            </a:r>
          </a:p>
          <a:p>
            <a:pPr>
              <a:spcBef>
                <a:spcPts val="600"/>
              </a:spcBef>
            </a:pPr>
            <a:r>
              <a:rPr sz="1000" b="1">
                <a:solidFill>
                  <a:srgbClr val="1E293B"/>
                </a:solidFill>
                <a:latin typeface="Arial"/>
              </a:rPr>
              <a:t>✔ 3. Długotrwała choroba / hospitalizacja (przeszkoda trwała):</a:t>
            </a:r>
            <a:r>
              <a:rPr sz="1000">
                <a:solidFill>
                  <a:srgbClr val="1E293B"/>
                </a:solidFill>
                <a:latin typeface="Arial"/>
              </a:rPr>
              <a:t> Przewodniczący KD wydaje zarządzenie o wyznaczeniu nowego członka składu.</a:t>
            </a:r>
          </a:p>
          <a:p>
            <a:pPr>
              <a:spcBef>
                <a:spcPts val="600"/>
              </a:spcBef>
            </a:pPr>
            <a:r>
              <a:rPr sz="1000" b="1">
                <a:solidFill>
                  <a:srgbClr val="1E293B"/>
                </a:solidFill>
                <a:latin typeface="Arial"/>
              </a:rPr>
              <a:t>✔ Zastosowanie art. 402 § 2a / 404 § 2a KPK:</a:t>
            </a:r>
            <a:r>
              <a:rPr sz="1000">
                <a:solidFill>
                  <a:srgbClr val="1E293B"/>
                </a:solidFill>
                <a:latin typeface="Arial"/>
              </a:rPr>
              <a:t> Jeżeli zmiana dotyczy DOKŁADNIE 1 CZŁONKA składu, po przerwie lub odroczeniu rozprawa MOŻE być prowadzona w dalszym ciągu (kontynuacja po zapoznaniu się z aktami).</a:t>
            </a:r>
          </a:p>
          <a:p>
            <a:pPr>
              <a:spcBef>
                <a:spcPts val="600"/>
              </a:spcBef>
            </a:pPr>
            <a:r>
              <a:rPr sz="1000" b="1">
                <a:solidFill>
                  <a:srgbClr val="1E293B"/>
                </a:solidFill>
                <a:latin typeface="Arial"/>
              </a:rPr>
              <a:t>✖ Choroba 2 lub więcej członków składu:</a:t>
            </a:r>
            <a:r>
              <a:rPr sz="1000">
                <a:solidFill>
                  <a:srgbClr val="1E293B"/>
                </a:solidFill>
                <a:latin typeface="Arial"/>
              </a:rPr>
              <a:t> Bezwzględny wymóg prowadzenia rozprawy OD POCZĄTKU (art. 402 § 2 KPK).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737360"/>
            <a:ext cx="5212080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1300" b="1">
                <a:solidFill>
                  <a:srgbClr val="0F1E36"/>
                </a:solidFill>
                <a:latin typeface="Arial"/>
              </a:defRPr>
            </a:pPr>
            <a:r>
              <a:t>CHOROBA RZECZNIKA DYSCYPLINARNEGO</a:t>
            </a:r>
          </a:p>
          <a:p>
            <a:pPr>
              <a:spcBef>
                <a:spcPts val="800"/>
              </a:spcBef>
            </a:pPr>
            <a:r>
              <a:rPr sz="1000" b="1">
                <a:solidFill>
                  <a:srgbClr val="1E293B"/>
                </a:solidFill>
                <a:latin typeface="Arial"/>
              </a:rPr>
              <a:t>✔ W postępowaniu wyjaśniającym (art. 290 pkt 1):</a:t>
            </a:r>
            <a:r>
              <a:rPr sz="1000">
                <a:solidFill>
                  <a:srgbClr val="1E293B"/>
                </a:solidFill>
                <a:latin typeface="Arial"/>
              </a:rPr>
              <a:t> Długotrwała choroba rzecznika uniemożliwiająca prowadzenie czynności uzasadnia wydanie postanowienia o zawieszeniu postępowania wyjaśniającego.</a:t>
            </a:r>
          </a:p>
          <a:p>
            <a:pPr>
              <a:spcBef>
                <a:spcPts val="800"/>
              </a:spcBef>
            </a:pPr>
            <a:r>
              <a:rPr sz="1000" b="1">
                <a:solidFill>
                  <a:srgbClr val="1E293B"/>
                </a:solidFill>
                <a:latin typeface="Arial"/>
              </a:rPr>
              <a:t>✔ Alternatywa Rektora (przeciwdziałanie przedawnieniu):</a:t>
            </a:r>
            <a:r>
              <a:rPr sz="1000">
                <a:solidFill>
                  <a:srgbClr val="1E293B"/>
                </a:solidFill>
                <a:latin typeface="Arial"/>
              </a:rPr>
              <a:t> W celu uniknięcia upływu terminu przedawnienia (art. 288), Rektor może przekazać sprawę innemu powołanemu przez siebie rzecznikowi dyscyplinarnemu.</a:t>
            </a:r>
          </a:p>
          <a:p>
            <a:pPr>
              <a:spcBef>
                <a:spcPts val="800"/>
              </a:spcBef>
            </a:pPr>
            <a:r>
              <a:rPr sz="1000" b="1">
                <a:solidFill>
                  <a:srgbClr val="1E293B"/>
                </a:solidFill>
                <a:latin typeface="Arial"/>
              </a:rPr>
              <a:t>✔ Na etapie rozprawy dyscyplinarnej:</a:t>
            </a:r>
            <a:r>
              <a:rPr sz="1000">
                <a:solidFill>
                  <a:srgbClr val="1E293B"/>
                </a:solidFill>
                <a:latin typeface="Arial"/>
              </a:rPr>
              <a:t> Rzecznik jest obligatoryjną stroną (art. 292 ust. 1). Jego usprawiedliwiona choroba obliguje skład do zarządzenia przerwy (§ 33) lub odroczenia rozprawy (§ 34 ust. 2).</a:t>
            </a:r>
          </a:p>
          <a:p>
            <a:pPr>
              <a:spcBef>
                <a:spcPts val="800"/>
              </a:spcBef>
            </a:pPr>
            <a:r>
              <a:rPr sz="1000" b="1">
                <a:solidFill>
                  <a:srgbClr val="1E293B"/>
                </a:solidFill>
                <a:latin typeface="Arial"/>
              </a:rPr>
              <a:t>✔ Trwała niemożność pełnienia funkcji oskarżyciela:</a:t>
            </a:r>
            <a:r>
              <a:rPr sz="1000">
                <a:solidFill>
                  <a:srgbClr val="1E293B"/>
                </a:solidFill>
                <a:latin typeface="Arial"/>
              </a:rPr>
              <a:t> W przypadku trwałej choroby rzecznika, Rektor zarządzeniem wyznacza innego rzecznika uczelnianego do popierania wniosku przed komisją.</a:t>
            </a:r>
          </a:p>
        </p:txBody>
      </p:sp>
      <p:sp>
        <p:nvSpPr>
          <p:cNvPr id="7" name="TextBox 5"/>
          <p:cNvSpPr txBox="1"/>
          <p:nvPr/>
        </p:nvSpPr>
        <p:spPr>
          <a:xfrm>
            <a:off x="9144000" y="6446520"/>
            <a:ext cx="13716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defRPr sz="950" b="1">
                <a:solidFill>
                  <a:srgbClr val="1D4ED8"/>
                </a:solidFill>
                <a:latin typeface="Arial"/>
              </a:defRPr>
            </a:pPr>
            <a:r>
              <a:t>30 / 32</a:t>
            </a:r>
          </a:p>
        </p:txBody>
      </p:sp>
    </p:spTree>
    <p:extLst>
      <p:ext uri="{BB962C8B-B14F-4D97-AF65-F5344CB8AC3E}">
        <p14:creationId xmlns:p14="http://schemas.microsoft.com/office/powerpoint/2010/main" val="19074605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1D4ED8"/>
                </a:solidFill>
                <a:latin typeface="Arial"/>
              </a:defRPr>
            </a:pPr>
            <a:r>
              <a:t>GWARANCJE BEZSTRONNOŚCI | § 3 ROZPORZĄDZENIA | ART. 42 KPK W ZW. Z ART. 305 USTAWY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Arial"/>
              </a:defRPr>
            </a:pPr>
            <a:r>
              <a:t>WYŁĄCZENIE CZŁONKA KOMISJI ORAZ RZECZNIKA NA WNIOSEK WŁASNY</a:t>
            </a:r>
            <a:br/>
            <a:r>
              <a:t>Procedura wyłączenia z własnej inicjatywy, rygory procesowe i skutki natychmiastowe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5912" cy="317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737360"/>
            <a:ext cx="5212080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1300" b="1">
                <a:solidFill>
                  <a:srgbClr val="0F1E36"/>
                </a:solidFill>
                <a:latin typeface="Arial"/>
              </a:defRPr>
            </a:pPr>
            <a:r>
              <a:t>WYŁĄCZENIE CZŁONKA SKŁADU NA WNIOSEK WŁASNY</a:t>
            </a:r>
          </a:p>
          <a:p>
            <a:pPr>
              <a:spcBef>
                <a:spcPts val="800"/>
              </a:spcBef>
            </a:pPr>
            <a:r>
              <a:rPr sz="1000" b="1">
                <a:solidFill>
                  <a:srgbClr val="1E293B"/>
                </a:solidFill>
                <a:latin typeface="Arial"/>
              </a:rPr>
              <a:t>✔ Obowiązek procesowy członka składu (§ 3 ust. 2 pkt 1):</a:t>
            </a:r>
            <a:r>
              <a:rPr sz="1000">
                <a:solidFill>
                  <a:srgbClr val="1E293B"/>
                </a:solidFill>
                <a:latin typeface="Arial"/>
              </a:rPr>
              <a:t> Członek składu, widząc nazwisko obwinionego, pokrzywdzonego lub świadka, z którym łączą go relacje osobiste, podległość służbowa, konflikt lub wspólne publikacje, ma OBOWIĄZEK złożyć wniosek o wyłączenie z urzędu.</a:t>
            </a:r>
          </a:p>
          <a:p>
            <a:pPr>
              <a:spcBef>
                <a:spcPts val="800"/>
              </a:spcBef>
            </a:pPr>
            <a:r>
              <a:rPr sz="1000" b="1">
                <a:solidFill>
                  <a:srgbClr val="1E293B"/>
                </a:solidFill>
                <a:latin typeface="Arial"/>
              </a:rPr>
              <a:t>✔ Rygor powstrzymania się od czynności (art. 42 KPK):</a:t>
            </a:r>
            <a:r>
              <a:rPr sz="1000">
                <a:solidFill>
                  <a:srgbClr val="1E293B"/>
                </a:solidFill>
                <a:latin typeface="Arial"/>
              </a:rPr>
              <a:t> Do czasu rozstrzygnięcia wniosku członek składu powstrzymuje się od udziału w sprawie, podejmując wyłącznie czynności niecierpiące zwłoki.</a:t>
            </a:r>
          </a:p>
          <a:p>
            <a:pPr>
              <a:spcBef>
                <a:spcPts val="800"/>
              </a:spcBef>
            </a:pPr>
            <a:r>
              <a:rPr sz="1000" b="1">
                <a:solidFill>
                  <a:srgbClr val="1E293B"/>
                </a:solidFill>
                <a:latin typeface="Arial"/>
              </a:rPr>
              <a:t>✔ Właściwość organów rozstrzygających (§ 3 ust. 5):</a:t>
            </a:r>
            <a:r>
              <a:rPr sz="1000">
                <a:solidFill>
                  <a:srgbClr val="1E293B"/>
                </a:solidFill>
                <a:latin typeface="Arial"/>
              </a:rPr>
              <a:t> O wyłączeniu członka składu orzeka Przewodniczący składu orzekającego; o wyłączeniu Przewodniczącego składu – Przewodniczący Komisji Dyscyplinarnej.</a:t>
            </a:r>
          </a:p>
          <a:p>
            <a:pPr>
              <a:spcBef>
                <a:spcPts val="800"/>
              </a:spcBef>
            </a:pPr>
            <a:r>
              <a:rPr sz="1000" b="1">
                <a:solidFill>
                  <a:srgbClr val="1E293B"/>
                </a:solidFill>
                <a:latin typeface="Arial"/>
              </a:rPr>
              <a:t>✔ Zmiana składu:</a:t>
            </a:r>
            <a:r>
              <a:rPr sz="1000">
                <a:solidFill>
                  <a:srgbClr val="1E293B"/>
                </a:solidFill>
                <a:latin typeface="Arial"/>
              </a:rPr>
              <a:t> Po wyłączeniu Przewodniczący KD powołuje nowego członka składu. Zmiana 1 osoby pozwala na kontynuację rozprawy po zapoznaniu się z aktami (art. 402 § 2a KPK).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737360"/>
            <a:ext cx="5212080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1300" b="1">
                <a:solidFill>
                  <a:srgbClr val="1D4ED8"/>
                </a:solidFill>
                <a:latin typeface="Arial"/>
              </a:defRPr>
            </a:pPr>
            <a:r>
              <a:t>WYŁĄCZENIE RZECZNIKA NA WNIOSEK WŁASNY</a:t>
            </a:r>
          </a:p>
          <a:p>
            <a:pPr>
              <a:spcBef>
                <a:spcPts val="800"/>
              </a:spcBef>
            </a:pPr>
            <a:r>
              <a:rPr sz="1000" b="1">
                <a:solidFill>
                  <a:srgbClr val="1E293B"/>
                </a:solidFill>
                <a:latin typeface="Arial"/>
              </a:rPr>
              <a:t>✔ Inicjatywa rzecznika (§ 3 ust. 2 pkt 1):</a:t>
            </a:r>
            <a:r>
              <a:rPr sz="1000">
                <a:solidFill>
                  <a:srgbClr val="1E293B"/>
                </a:solidFill>
                <a:latin typeface="Arial"/>
              </a:rPr>
              <a:t> Rzecznik dyscyplinarny po otrzymaniu polecenia rektora bada powiązania z obwinionym. W razie wątpliwości bezwzględnie składa wniosek o wyłączenie.</a:t>
            </a:r>
          </a:p>
          <a:p>
            <a:pPr>
              <a:spcBef>
                <a:spcPts val="800"/>
              </a:spcBef>
            </a:pPr>
            <a:r>
              <a:rPr sz="1000" b="1">
                <a:solidFill>
                  <a:srgbClr val="1E293B"/>
                </a:solidFill>
                <a:latin typeface="Arial"/>
              </a:rPr>
              <a:t>✔ Właściwość organu powołującego (§ 3 ust. 4):</a:t>
            </a:r>
            <a:r>
              <a:rPr sz="1000">
                <a:solidFill>
                  <a:srgbClr val="1E293B"/>
                </a:solidFill>
                <a:latin typeface="Arial"/>
              </a:rPr>
              <a:t> Wniosek rzecznika rozpoznaje Rektor (lub Minister). Organ wydaje formalne postanowienie o wyłączeniu.</a:t>
            </a:r>
          </a:p>
          <a:p>
            <a:pPr>
              <a:spcBef>
                <a:spcPts val="800"/>
              </a:spcBef>
            </a:pPr>
            <a:r>
              <a:rPr sz="1000" b="1">
                <a:solidFill>
                  <a:srgbClr val="1E293B"/>
                </a:solidFill>
                <a:latin typeface="Arial"/>
              </a:rPr>
              <a:t>✔ Sztywny termin 14 dni na wyznaczenie następcy:</a:t>
            </a:r>
            <a:r>
              <a:rPr sz="1000">
                <a:solidFill>
                  <a:srgbClr val="1E293B"/>
                </a:solidFill>
                <a:latin typeface="Arial"/>
              </a:rPr>
              <a:t> Rektor/Minister MA OBOWIĄZEK wyznaczyć innego rzecznika w terminie 14 DNI od dnia wyłączenia (§ 3 ust. 4).</a:t>
            </a:r>
          </a:p>
          <a:p>
            <a:pPr>
              <a:spcBef>
                <a:spcPts val="800"/>
              </a:spcBef>
            </a:pPr>
            <a:r>
              <a:rPr sz="1000" b="1">
                <a:solidFill>
                  <a:srgbClr val="1E293B"/>
                </a:solidFill>
                <a:latin typeface="Arial"/>
              </a:rPr>
              <a:t>✔ Skutek dla czynności dowodowych:</a:t>
            </a:r>
            <a:r>
              <a:rPr sz="1000">
                <a:solidFill>
                  <a:srgbClr val="1E293B"/>
                </a:solidFill>
                <a:latin typeface="Arial"/>
              </a:rPr>
              <a:t> Czynności podjęte przez rzecznika po ujawnieniu podstawy wyłączenia są dotknięte wadą i podlegają powtórzeniu przez nowego rzecznika.</a:t>
            </a:r>
          </a:p>
        </p:txBody>
      </p:sp>
      <p:sp>
        <p:nvSpPr>
          <p:cNvPr id="7" name="TextBox 5"/>
          <p:cNvSpPr txBox="1"/>
          <p:nvPr/>
        </p:nvSpPr>
        <p:spPr>
          <a:xfrm>
            <a:off x="9144000" y="6446520"/>
            <a:ext cx="13716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defRPr sz="950" b="1">
                <a:solidFill>
                  <a:srgbClr val="1D4ED8"/>
                </a:solidFill>
                <a:latin typeface="Arial"/>
              </a:defRPr>
            </a:pPr>
            <a:r>
              <a:t>31 / 32</a:t>
            </a:r>
          </a:p>
        </p:txBody>
      </p:sp>
    </p:spTree>
    <p:extLst>
      <p:ext uri="{BB962C8B-B14F-4D97-AF65-F5344CB8AC3E}">
        <p14:creationId xmlns:p14="http://schemas.microsoft.com/office/powerpoint/2010/main" val="1438264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1D4ED8"/>
                </a:solidFill>
                <a:latin typeface="Arial"/>
              </a:defRPr>
            </a:pPr>
            <a:r>
              <a:t>ALTERNATYWNE METODY SPORÓW | ART. 283 USTAWY | § 48 ROZPORZĄDZENIA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Arial"/>
              </a:defRPr>
            </a:pPr>
            <a:r>
              <a:t>WYŁĄCZENIE MEDIATORA W POSTĘPOWANIU DYSCYPLINARNYM</a:t>
            </a:r>
            <a:br/>
            <a:r>
              <a:t>Konflikt interesów w mediacji, przesłanki wyłączenia z § 3 i bezwzględna tajemnica mediatora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5912" cy="317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737360"/>
            <a:ext cx="5212080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1300" b="1">
                <a:solidFill>
                  <a:srgbClr val="166534"/>
                </a:solidFill>
                <a:latin typeface="Arial"/>
              </a:defRPr>
            </a:pPr>
            <a:r>
              <a:t>PRZESŁANKI I TRYB WYŁĄCZENIA MEDIATORA</a:t>
            </a:r>
          </a:p>
          <a:p>
            <a:pPr>
              <a:spcBef>
                <a:spcPts val="800"/>
              </a:spcBef>
            </a:pPr>
            <a:r>
              <a:rPr sz="1000" b="1">
                <a:solidFill>
                  <a:srgbClr val="1E293B"/>
                </a:solidFill>
                <a:latin typeface="Arial"/>
              </a:rPr>
              <a:t>✔ Zastosowanie katalogu z § 3 ust. 1 (§ 48 ust. 3 rozporządzenia):</a:t>
            </a:r>
            <a:r>
              <a:rPr sz="1000">
                <a:solidFill>
                  <a:srgbClr val="1E293B"/>
                </a:solidFill>
                <a:latin typeface="Arial"/>
              </a:rPr>
              <a:t> Mediatorem NIE MOŻE być osoba, co do której zachodzą okoliczności wyłączenia (pokrewieństwo ze stronami, podległość służbowa, bycie świadkiem deliktu lub wątpliwości co do bezstronności).</a:t>
            </a:r>
          </a:p>
          <a:p>
            <a:pPr>
              <a:spcBef>
                <a:spcPts val="800"/>
              </a:spcBef>
            </a:pPr>
            <a:r>
              <a:rPr sz="1000" b="1">
                <a:solidFill>
                  <a:srgbClr val="1E293B"/>
                </a:solidFill>
                <a:latin typeface="Arial"/>
              </a:rPr>
              <a:t>✔ Wniosek mediatora / uprawnienie stron (§ 48 ust. 4):</a:t>
            </a:r>
            <a:r>
              <a:rPr sz="1000">
                <a:solidFill>
                  <a:srgbClr val="1E293B"/>
                </a:solidFill>
                <a:latin typeface="Arial"/>
              </a:rPr>
              <a:t> Mediator ma obowiązek złożyć rezygnację niezwłocznie po ujawnieniu konfliktu. Obwiniony i pokrzywdzony mogą w każdym czasie żądać zmiany mediatora lub cofnąć zgodę na mediację.</a:t>
            </a:r>
          </a:p>
          <a:p>
            <a:pPr>
              <a:spcBef>
                <a:spcPts val="800"/>
              </a:spcBef>
            </a:pPr>
            <a:r>
              <a:rPr sz="1000" b="1">
                <a:solidFill>
                  <a:srgbClr val="1E293B"/>
                </a:solidFill>
                <a:latin typeface="Arial"/>
              </a:rPr>
              <a:t>✔ Wyznaczenie nowego mediatora (§ 48 ust. 2):</a:t>
            </a:r>
            <a:r>
              <a:rPr sz="1000">
                <a:solidFill>
                  <a:srgbClr val="1E293B"/>
                </a:solidFill>
                <a:latin typeface="Arial"/>
              </a:rPr>
              <a:t> Nowego mediatora wskazuje Rektor spośród nauczycieli akademickich uczelni albo wybierają go zgodnie strony procesu.</a:t>
            </a:r>
          </a:p>
          <a:p>
            <a:pPr>
              <a:spcBef>
                <a:spcPts val="800"/>
              </a:spcBef>
            </a:pPr>
            <a:r>
              <a:rPr sz="1000" b="1">
                <a:solidFill>
                  <a:srgbClr val="1E293B"/>
                </a:solidFill>
                <a:latin typeface="Arial"/>
              </a:rPr>
              <a:t>✔ Skutek braku zgody na nowego mediatora:</a:t>
            </a:r>
            <a:r>
              <a:rPr sz="1000">
                <a:solidFill>
                  <a:srgbClr val="1E293B"/>
                </a:solidFill>
                <a:latin typeface="Arial"/>
              </a:rPr>
              <a:t> Jeżeli strony nie uzgodnią nowej kandydatury, mediacja upada, a sprawa wraca do postępowania wyjaśniającego lub przed komisję dyscyplinarną.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737360"/>
            <a:ext cx="5212080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1300" b="1">
                <a:solidFill>
                  <a:srgbClr val="0F1E36"/>
                </a:solidFill>
                <a:latin typeface="Arial"/>
              </a:defRPr>
            </a:pPr>
            <a:r>
              <a:t>STATUS MEDIATORA PO WYŁĄCZENIU I TAJEMNICA</a:t>
            </a:r>
          </a:p>
          <a:p>
            <a:pPr>
              <a:spcBef>
                <a:spcPts val="800"/>
              </a:spcBef>
            </a:pPr>
            <a:r>
              <a:rPr sz="1000" b="1">
                <a:solidFill>
                  <a:srgbClr val="1E293B"/>
                </a:solidFill>
                <a:latin typeface="Arial"/>
              </a:rPr>
              <a:t>✔ Bezwzględny zakaz dowodowy (§ 48 ust. 6):</a:t>
            </a:r>
            <a:r>
              <a:rPr sz="1000">
                <a:solidFill>
                  <a:srgbClr val="1E293B"/>
                </a:solidFill>
                <a:latin typeface="Arial"/>
              </a:rPr>
              <a:t> Mediatora (również po jego wyłączeniu, odwołaniu lub rezygnacji!) NIE WOLNO przesłuchiwać jako świadka co do faktów, o których dowiedział się w toku prowadzenia mediacji.</a:t>
            </a:r>
          </a:p>
          <a:p>
            <a:pPr>
              <a:spcBef>
                <a:spcPts val="800"/>
              </a:spcBef>
            </a:pPr>
            <a:r>
              <a:rPr sz="1000" b="1">
                <a:solidFill>
                  <a:srgbClr val="1E293B"/>
                </a:solidFill>
                <a:latin typeface="Arial"/>
              </a:rPr>
              <a:t>✔ Poufność oświadczeń stron:</a:t>
            </a:r>
            <a:r>
              <a:rPr sz="1000">
                <a:solidFill>
                  <a:srgbClr val="1E293B"/>
                </a:solidFill>
                <a:latin typeface="Arial"/>
              </a:rPr>
              <a:t> Propozycje ugodowe, przyznanie się do winy czy oświadczenia składane przed wyłączonym mediatorem podlegają pełnej ochronie i nie mogą być wykorzystane przeciwko obwinionemu przed komisją.</a:t>
            </a:r>
          </a:p>
          <a:p>
            <a:pPr>
              <a:spcBef>
                <a:spcPts val="800"/>
              </a:spcBef>
            </a:pPr>
            <a:r>
              <a:rPr sz="1000" b="1">
                <a:solidFill>
                  <a:srgbClr val="1E293B"/>
                </a:solidFill>
                <a:latin typeface="Arial"/>
              </a:rPr>
              <a:t>✔ Ochrona autorytetu mediacji:</a:t>
            </a:r>
            <a:r>
              <a:rPr sz="1000">
                <a:solidFill>
                  <a:srgbClr val="1E293B"/>
                </a:solidFill>
                <a:latin typeface="Arial"/>
              </a:rPr>
              <a:t> Regulacja chroni zaufanie do polubownego rozwiązywania sporów na uczelni i zapobiega wykorzystywaniu mediacji jako pułapki dowodowej.</a:t>
            </a:r>
          </a:p>
          <a:p>
            <a:pPr>
              <a:spcBef>
                <a:spcPts val="800"/>
              </a:spcBef>
            </a:pPr>
            <a:r>
              <a:rPr sz="1000" b="1">
                <a:solidFill>
                  <a:srgbClr val="1E293B"/>
                </a:solidFill>
                <a:latin typeface="Arial"/>
              </a:rPr>
              <a:t>✔ Wpływ na ugodę:</a:t>
            </a:r>
            <a:r>
              <a:rPr sz="1000">
                <a:solidFill>
                  <a:srgbClr val="1E293B"/>
                </a:solidFill>
                <a:latin typeface="Arial"/>
              </a:rPr>
              <a:t> Ugoda zawarta przed mediatorem podlegającym wyłączeniu jest dotknięta wadą prawną i nie może stanowić podstawy orzeczenia w trybie uproszczonym z § 31.</a:t>
            </a:r>
          </a:p>
        </p:txBody>
      </p:sp>
      <p:sp>
        <p:nvSpPr>
          <p:cNvPr id="7" name="TextBox 5"/>
          <p:cNvSpPr txBox="1"/>
          <p:nvPr/>
        </p:nvSpPr>
        <p:spPr>
          <a:xfrm>
            <a:off x="9144000" y="6446520"/>
            <a:ext cx="13716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defRPr sz="950" b="1">
                <a:solidFill>
                  <a:srgbClr val="1D4ED8"/>
                </a:solidFill>
                <a:latin typeface="Arial"/>
              </a:defRPr>
            </a:pPr>
            <a:r>
              <a:t>32 / 32</a:t>
            </a:r>
          </a:p>
        </p:txBody>
      </p:sp>
    </p:spTree>
    <p:extLst>
      <p:ext uri="{BB962C8B-B14F-4D97-AF65-F5344CB8AC3E}">
        <p14:creationId xmlns:p14="http://schemas.microsoft.com/office/powerpoint/2010/main" val="28427421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1D4ED8"/>
                </a:solidFill>
                <a:latin typeface="Arial"/>
              </a:defRPr>
            </a:pPr>
            <a:r>
              <a:t>POSTĘPOWANIE W PRZYPADKU ZMIAN W SKŁADZIE W CZASIE PRZERWY W ROZPRAWIE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Arial"/>
              </a:defRPr>
            </a:pPr>
            <a:r>
              <a:t>Gdy w czasie zarządzonej przerwy doszło do zmian w składzie – kontynuacja (art. 402 § 2a KPK) a reset (art. 402 § 2 KPK)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8655" cy="317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46520"/>
            <a:ext cx="91440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50">
                <a:solidFill>
                  <a:srgbClr val="475569"/>
                </a:solidFill>
                <a:latin typeface="Arial"/>
              </a:defRPr>
            </a:pPr>
            <a:r>
              <a:t>Postępowanie dyscyplinarne nauczycieli akademickich – zmiany osobowe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446520"/>
            <a:ext cx="13716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defRPr sz="950" b="1">
                <a:solidFill>
                  <a:srgbClr val="1D4ED8"/>
                </a:solidFill>
                <a:latin typeface="Arial"/>
              </a:defRPr>
            </a:pPr>
            <a:r>
              <a:t>14 / 32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737360"/>
            <a:ext cx="5120640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1200" b="1">
                <a:solidFill>
                  <a:srgbClr val="166534"/>
                </a:solidFill>
                <a:latin typeface="Arial"/>
              </a:defRPr>
            </a:pPr>
            <a:r>
              <a:rPr dirty="0"/>
              <a:t>ZMIANA 1 CZŁONKA W CZASIE PRZERWY (ART. 402 § 2a KPK)</a:t>
            </a:r>
          </a:p>
          <a:p>
            <a:pPr algn="ctr">
              <a:spcAft>
                <a:spcPts val="400"/>
              </a:spcAft>
              <a:defRPr sz="950" b="1">
                <a:solidFill>
                  <a:srgbClr val="475569"/>
                </a:solidFill>
                <a:latin typeface="Arial"/>
              </a:defRPr>
            </a:pPr>
            <a:r>
              <a:rPr dirty="0" err="1"/>
              <a:t>Rozprawa</a:t>
            </a:r>
            <a:r>
              <a:rPr dirty="0"/>
              <a:t> </a:t>
            </a:r>
            <a:r>
              <a:rPr dirty="0" err="1"/>
              <a:t>przerwana</a:t>
            </a:r>
            <a:r>
              <a:rPr dirty="0"/>
              <a:t> (§ 33 – max 21 </a:t>
            </a:r>
            <a:r>
              <a:rPr dirty="0" err="1"/>
              <a:t>dni</a:t>
            </a:r>
            <a:r>
              <a:rPr dirty="0"/>
              <a:t>) </a:t>
            </a:r>
            <a:r>
              <a:rPr dirty="0" err="1"/>
              <a:t>prowadzona</a:t>
            </a:r>
            <a:r>
              <a:rPr dirty="0"/>
              <a:t> po </a:t>
            </a:r>
            <a:r>
              <a:rPr dirty="0" err="1"/>
              <a:t>przerwie</a:t>
            </a:r>
            <a:r>
              <a:rPr dirty="0"/>
              <a:t> w </a:t>
            </a:r>
            <a:r>
              <a:rPr dirty="0" err="1"/>
              <a:t>dalszym</a:t>
            </a:r>
            <a:r>
              <a:rPr dirty="0"/>
              <a:t> </a:t>
            </a:r>
            <a:r>
              <a:rPr dirty="0" err="1"/>
              <a:t>ciągu</a:t>
            </a:r>
            <a:endParaRPr dirty="0"/>
          </a:p>
          <a:p>
            <a:pPr>
              <a:spcBef>
                <a:spcPts val="400"/>
              </a:spcBef>
            </a:pPr>
            <a:r>
              <a:rPr sz="900" b="1" dirty="0">
                <a:solidFill>
                  <a:srgbClr val="1E293B"/>
                </a:solidFill>
                <a:latin typeface="Arial"/>
              </a:rPr>
              <a:t>✔ </a:t>
            </a:r>
            <a:r>
              <a:rPr sz="900" b="1" dirty="0" err="1">
                <a:solidFill>
                  <a:srgbClr val="1E293B"/>
                </a:solidFill>
                <a:latin typeface="Arial"/>
              </a:rPr>
              <a:t>Sytuacja</a:t>
            </a:r>
            <a:r>
              <a:rPr sz="90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900" b="1" dirty="0" err="1">
                <a:solidFill>
                  <a:srgbClr val="1E293B"/>
                </a:solidFill>
                <a:latin typeface="Arial"/>
              </a:rPr>
              <a:t>procesowa</a:t>
            </a:r>
            <a:r>
              <a:rPr sz="900" b="1" dirty="0">
                <a:solidFill>
                  <a:srgbClr val="1E293B"/>
                </a:solidFill>
                <a:latin typeface="Arial"/>
              </a:rPr>
              <a:t>: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Przewodniczący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składu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zarządził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przerwę</a:t>
            </a:r>
            <a:r>
              <a:rPr sz="900" dirty="0">
                <a:solidFill>
                  <a:srgbClr val="1E293B"/>
                </a:solidFill>
                <a:latin typeface="Arial"/>
              </a:rPr>
              <a:t> w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rozprawie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na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podstawie</a:t>
            </a:r>
            <a:r>
              <a:rPr sz="900" dirty="0">
                <a:solidFill>
                  <a:srgbClr val="1E293B"/>
                </a:solidFill>
                <a:latin typeface="Arial"/>
              </a:rPr>
              <a:t> § 33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rozporządzenia</a:t>
            </a:r>
            <a:r>
              <a:rPr sz="900" dirty="0">
                <a:solidFill>
                  <a:srgbClr val="1E293B"/>
                </a:solidFill>
                <a:latin typeface="Arial"/>
              </a:rPr>
              <a:t> (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maksymalnie</a:t>
            </a:r>
            <a:r>
              <a:rPr sz="900" dirty="0">
                <a:solidFill>
                  <a:srgbClr val="1E293B"/>
                </a:solidFill>
                <a:latin typeface="Arial"/>
              </a:rPr>
              <a:t> do 21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dni</a:t>
            </a:r>
            <a:r>
              <a:rPr sz="900" dirty="0">
                <a:solidFill>
                  <a:srgbClr val="1E293B"/>
                </a:solidFill>
                <a:latin typeface="Arial"/>
              </a:rPr>
              <a:t>). W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czasie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trwania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tej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przerwy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dochodzi</a:t>
            </a:r>
            <a:r>
              <a:rPr sz="900" dirty="0">
                <a:solidFill>
                  <a:srgbClr val="1E293B"/>
                </a:solidFill>
                <a:latin typeface="Arial"/>
              </a:rPr>
              <a:t> do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zmiany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członka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składu</a:t>
            </a:r>
            <a:r>
              <a:rPr sz="900" dirty="0">
                <a:solidFill>
                  <a:srgbClr val="1E293B"/>
                </a:solidFill>
                <a:latin typeface="Arial"/>
              </a:rPr>
              <a:t> (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przyczyny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losowe</a:t>
            </a:r>
            <a:r>
              <a:rPr sz="900" dirty="0">
                <a:solidFill>
                  <a:srgbClr val="1E293B"/>
                </a:solidFill>
                <a:latin typeface="Arial"/>
              </a:rPr>
              <a:t>,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przeszkoda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prawna</a:t>
            </a:r>
            <a:r>
              <a:rPr sz="900" dirty="0">
                <a:solidFill>
                  <a:srgbClr val="1E293B"/>
                </a:solidFill>
                <a:latin typeface="Arial"/>
              </a:rPr>
              <a:t>,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choroba</a:t>
            </a:r>
            <a:r>
              <a:rPr sz="900" dirty="0">
                <a:solidFill>
                  <a:srgbClr val="1E293B"/>
                </a:solidFill>
                <a:latin typeface="Arial"/>
              </a:rPr>
              <a:t>,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utrata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statusu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studenta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lub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pracownika</a:t>
            </a:r>
            <a:r>
              <a:rPr sz="900" dirty="0">
                <a:solidFill>
                  <a:srgbClr val="1E293B"/>
                </a:solidFill>
                <a:latin typeface="Arial"/>
              </a:rPr>
              <a:t>,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wyłączenie</a:t>
            </a:r>
            <a:r>
              <a:rPr sz="900" dirty="0">
                <a:solidFill>
                  <a:srgbClr val="1E293B"/>
                </a:solidFill>
                <a:latin typeface="Arial"/>
              </a:rPr>
              <a:t>).</a:t>
            </a:r>
          </a:p>
          <a:p>
            <a:pPr>
              <a:spcBef>
                <a:spcPts val="400"/>
              </a:spcBef>
            </a:pPr>
            <a:r>
              <a:rPr sz="900" b="1" dirty="0">
                <a:solidFill>
                  <a:srgbClr val="1E293B"/>
                </a:solidFill>
                <a:latin typeface="Arial"/>
              </a:rPr>
              <a:t>✔ Reguła </a:t>
            </a:r>
            <a:r>
              <a:rPr sz="900" b="1" dirty="0" err="1">
                <a:solidFill>
                  <a:srgbClr val="1E293B"/>
                </a:solidFill>
                <a:latin typeface="Arial"/>
              </a:rPr>
              <a:t>ogólna</a:t>
            </a:r>
            <a:r>
              <a:rPr sz="900" b="1" dirty="0">
                <a:solidFill>
                  <a:srgbClr val="1E293B"/>
                </a:solidFill>
                <a:latin typeface="Arial"/>
              </a:rPr>
              <a:t> po </a:t>
            </a:r>
            <a:r>
              <a:rPr sz="900" b="1" dirty="0" err="1">
                <a:solidFill>
                  <a:srgbClr val="1E293B"/>
                </a:solidFill>
                <a:latin typeface="Arial"/>
              </a:rPr>
              <a:t>przerwie</a:t>
            </a:r>
            <a:r>
              <a:rPr sz="900" b="1" dirty="0">
                <a:solidFill>
                  <a:srgbClr val="1E293B"/>
                </a:solidFill>
                <a:latin typeface="Arial"/>
              </a:rPr>
              <a:t> (art. 402 § 2 KPK):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Zgodnie</a:t>
            </a:r>
            <a:r>
              <a:rPr sz="900" dirty="0">
                <a:solidFill>
                  <a:srgbClr val="1E293B"/>
                </a:solidFill>
                <a:latin typeface="Arial"/>
              </a:rPr>
              <a:t> z art. 402 § 2 KPK po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przerwie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sprawę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prowadzi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się</a:t>
            </a:r>
            <a:r>
              <a:rPr sz="900" dirty="0">
                <a:solidFill>
                  <a:srgbClr val="1E293B"/>
                </a:solidFill>
                <a:latin typeface="Arial"/>
              </a:rPr>
              <a:t> w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dalszym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ciągu</a:t>
            </a:r>
            <a:r>
              <a:rPr sz="900" dirty="0">
                <a:solidFill>
                  <a:srgbClr val="1E293B"/>
                </a:solidFill>
                <a:latin typeface="Arial"/>
              </a:rPr>
              <a:t>, a od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początku</a:t>
            </a:r>
            <a:r>
              <a:rPr sz="900" dirty="0">
                <a:solidFill>
                  <a:srgbClr val="1E293B"/>
                </a:solidFill>
                <a:latin typeface="Arial"/>
              </a:rPr>
              <a:t> –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jeżeli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skład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orzekający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uległ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zmianie</a:t>
            </a:r>
            <a:r>
              <a:rPr sz="900" dirty="0">
                <a:solidFill>
                  <a:srgbClr val="1E293B"/>
                </a:solidFill>
                <a:latin typeface="Arial"/>
              </a:rPr>
              <a:t>.</a:t>
            </a:r>
          </a:p>
          <a:p>
            <a:pPr>
              <a:spcBef>
                <a:spcPts val="400"/>
              </a:spcBef>
            </a:pPr>
            <a:r>
              <a:rPr sz="900" b="1" dirty="0">
                <a:solidFill>
                  <a:srgbClr val="1E293B"/>
                </a:solidFill>
                <a:latin typeface="Arial"/>
              </a:rPr>
              <a:t>✔ </a:t>
            </a:r>
            <a:r>
              <a:rPr sz="900" b="1" dirty="0" err="1">
                <a:solidFill>
                  <a:srgbClr val="1E293B"/>
                </a:solidFill>
                <a:latin typeface="Arial"/>
              </a:rPr>
              <a:t>Kluczowy</a:t>
            </a:r>
            <a:r>
              <a:rPr sz="90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900" b="1" dirty="0" err="1">
                <a:solidFill>
                  <a:srgbClr val="1E293B"/>
                </a:solidFill>
                <a:latin typeface="Arial"/>
              </a:rPr>
              <a:t>wyjątek</a:t>
            </a:r>
            <a:r>
              <a:rPr sz="90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900" b="1" dirty="0" err="1">
                <a:solidFill>
                  <a:srgbClr val="1E293B"/>
                </a:solidFill>
                <a:latin typeface="Arial"/>
              </a:rPr>
              <a:t>gwarancyjny</a:t>
            </a:r>
            <a:r>
              <a:rPr sz="900" b="1" dirty="0">
                <a:solidFill>
                  <a:srgbClr val="1E293B"/>
                </a:solidFill>
                <a:latin typeface="Arial"/>
              </a:rPr>
              <a:t> (art. 402 § 2a KPK):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Jeżeli</a:t>
            </a:r>
            <a:r>
              <a:rPr sz="900" dirty="0">
                <a:solidFill>
                  <a:srgbClr val="1E293B"/>
                </a:solidFill>
                <a:latin typeface="Arial"/>
              </a:rPr>
              <a:t> w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składzie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wieloosobowym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zmianie</a:t>
            </a:r>
            <a:r>
              <a:rPr sz="900" dirty="0">
                <a:solidFill>
                  <a:srgbClr val="1E293B"/>
                </a:solidFill>
                <a:latin typeface="Arial"/>
              </a:rPr>
              <a:t> z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przyczyn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losowych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lub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prawnych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uległ</a:t>
            </a:r>
            <a:r>
              <a:rPr sz="900" dirty="0">
                <a:solidFill>
                  <a:srgbClr val="1E293B"/>
                </a:solidFill>
                <a:latin typeface="Arial"/>
              </a:rPr>
              <a:t> TYLKO JEDEN CZŁONEK SKŁADU,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rozprawę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przerwaną</a:t>
            </a:r>
            <a:r>
              <a:rPr sz="900" dirty="0">
                <a:solidFill>
                  <a:srgbClr val="1E293B"/>
                </a:solidFill>
                <a:latin typeface="Arial"/>
              </a:rPr>
              <a:t> MOŻNA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prowadzić</a:t>
            </a:r>
            <a:r>
              <a:rPr sz="900" dirty="0">
                <a:solidFill>
                  <a:srgbClr val="1E293B"/>
                </a:solidFill>
                <a:latin typeface="Arial"/>
              </a:rPr>
              <a:t> po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przerwie</a:t>
            </a:r>
            <a:r>
              <a:rPr sz="900" dirty="0">
                <a:solidFill>
                  <a:srgbClr val="1E293B"/>
                </a:solidFill>
                <a:latin typeface="Arial"/>
              </a:rPr>
              <a:t> W DALSZYM CIĄGU (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nie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trzeba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powtarzać</a:t>
            </a:r>
            <a:r>
              <a:rPr sz="900" dirty="0">
                <a:solidFill>
                  <a:srgbClr val="1E293B"/>
                </a:solidFill>
                <a:latin typeface="Arial"/>
              </a:rPr>
              <a:t> od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początku</a:t>
            </a:r>
            <a:r>
              <a:rPr sz="900" dirty="0">
                <a:solidFill>
                  <a:srgbClr val="1E293B"/>
                </a:solidFill>
                <a:latin typeface="Arial"/>
              </a:rPr>
              <a:t>!), o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ile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nie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zagraża</a:t>
            </a:r>
            <a:r>
              <a:rPr sz="900" dirty="0">
                <a:solidFill>
                  <a:srgbClr val="1E293B"/>
                </a:solidFill>
                <a:latin typeface="Arial"/>
              </a:rPr>
              <a:t> to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prawidłowości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orzekania</a:t>
            </a:r>
            <a:r>
              <a:rPr sz="900" dirty="0">
                <a:solidFill>
                  <a:srgbClr val="1E293B"/>
                </a:solidFill>
                <a:latin typeface="Arial"/>
              </a:rPr>
              <a:t>.</a:t>
            </a:r>
          </a:p>
          <a:p>
            <a:pPr>
              <a:spcBef>
                <a:spcPts val="400"/>
              </a:spcBef>
            </a:pPr>
            <a:r>
              <a:rPr sz="900" b="1" dirty="0">
                <a:solidFill>
                  <a:srgbClr val="1E293B"/>
                </a:solidFill>
                <a:latin typeface="Arial"/>
              </a:rPr>
              <a:t>✔ Warunek </a:t>
            </a:r>
            <a:r>
              <a:rPr sz="900" b="1" dirty="0" err="1">
                <a:solidFill>
                  <a:srgbClr val="1E293B"/>
                </a:solidFill>
                <a:latin typeface="Arial"/>
              </a:rPr>
              <a:t>gwarancyjny</a:t>
            </a:r>
            <a:r>
              <a:rPr sz="900" b="1" dirty="0">
                <a:solidFill>
                  <a:srgbClr val="1E293B"/>
                </a:solidFill>
                <a:latin typeface="Arial"/>
              </a:rPr>
              <a:t>:</a:t>
            </a:r>
            <a:r>
              <a:rPr sz="900" dirty="0">
                <a:solidFill>
                  <a:srgbClr val="1E293B"/>
                </a:solidFill>
                <a:latin typeface="Arial"/>
              </a:rPr>
              <a:t> Nowy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członek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składu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musi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otrzymać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czas</a:t>
            </a:r>
            <a:r>
              <a:rPr sz="900" dirty="0">
                <a:solidFill>
                  <a:srgbClr val="1E293B"/>
                </a:solidFill>
                <a:latin typeface="Arial"/>
              </a:rPr>
              <a:t> (w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ramach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trwającej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przerwy</a:t>
            </a:r>
            <a:r>
              <a:rPr sz="900" dirty="0">
                <a:solidFill>
                  <a:srgbClr val="1E293B"/>
                </a:solidFill>
                <a:latin typeface="Arial"/>
              </a:rPr>
              <a:t>)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na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wnikliwe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zapoznanie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się</a:t>
            </a:r>
            <a:r>
              <a:rPr sz="900" dirty="0">
                <a:solidFill>
                  <a:srgbClr val="1E293B"/>
                </a:solidFill>
                <a:latin typeface="Arial"/>
              </a:rPr>
              <a:t> ze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wszystkimi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dowodami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i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dotychczasowymi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protokołami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rozprawy</a:t>
            </a:r>
            <a:r>
              <a:rPr sz="900" dirty="0">
                <a:solidFill>
                  <a:srgbClr val="1E293B"/>
                </a:solidFill>
                <a:latin typeface="Arial"/>
              </a:rPr>
              <a:t>.</a:t>
            </a:r>
          </a:p>
          <a:p>
            <a:pPr>
              <a:spcBef>
                <a:spcPts val="400"/>
              </a:spcBef>
            </a:pPr>
            <a:r>
              <a:rPr sz="900" b="1" dirty="0">
                <a:solidFill>
                  <a:srgbClr val="1E293B"/>
                </a:solidFill>
                <a:latin typeface="Arial"/>
              </a:rPr>
              <a:t>✔ </a:t>
            </a:r>
            <a:r>
              <a:rPr sz="900" b="1" dirty="0" err="1">
                <a:solidFill>
                  <a:srgbClr val="1E293B"/>
                </a:solidFill>
                <a:latin typeface="Arial"/>
              </a:rPr>
              <a:t>Orzeczenia</a:t>
            </a:r>
            <a:r>
              <a:rPr sz="900" b="1" dirty="0">
                <a:solidFill>
                  <a:srgbClr val="1E293B"/>
                </a:solidFill>
                <a:latin typeface="Arial"/>
              </a:rPr>
              <a:t> w </a:t>
            </a:r>
            <a:r>
              <a:rPr sz="900" b="1" dirty="0" err="1">
                <a:solidFill>
                  <a:srgbClr val="1E293B"/>
                </a:solidFill>
                <a:latin typeface="Arial"/>
              </a:rPr>
              <a:t>czasie</a:t>
            </a:r>
            <a:r>
              <a:rPr sz="90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900" b="1" dirty="0" err="1">
                <a:solidFill>
                  <a:srgbClr val="1E293B"/>
                </a:solidFill>
                <a:latin typeface="Arial"/>
              </a:rPr>
              <a:t>przerwy</a:t>
            </a:r>
            <a:r>
              <a:rPr sz="900" b="1" dirty="0">
                <a:solidFill>
                  <a:srgbClr val="1E293B"/>
                </a:solidFill>
                <a:latin typeface="Arial"/>
              </a:rPr>
              <a:t> (art. 403 KPK):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Orzeczenia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zapadające</a:t>
            </a:r>
            <a:r>
              <a:rPr sz="900" dirty="0">
                <a:solidFill>
                  <a:srgbClr val="1E293B"/>
                </a:solidFill>
                <a:latin typeface="Arial"/>
              </a:rPr>
              <a:t> w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czasie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przerwy</a:t>
            </a:r>
            <a:r>
              <a:rPr sz="900" dirty="0">
                <a:solidFill>
                  <a:srgbClr val="1E293B"/>
                </a:solidFill>
                <a:latin typeface="Arial"/>
              </a:rPr>
              <a:t> w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rozprawie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wydaje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się</a:t>
            </a:r>
            <a:r>
              <a:rPr sz="900" dirty="0">
                <a:solidFill>
                  <a:srgbClr val="1E293B"/>
                </a:solidFill>
                <a:latin typeface="Arial"/>
              </a:rPr>
              <a:t> w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składzie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rozpoznającym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sprawę</a:t>
            </a:r>
            <a:r>
              <a:rPr sz="900" dirty="0">
                <a:solidFill>
                  <a:srgbClr val="1E293B"/>
                </a:solidFill>
                <a:latin typeface="Arial"/>
              </a:rPr>
              <a:t>, a w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wypadku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niemożności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jego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utworzenia</a:t>
            </a:r>
            <a:r>
              <a:rPr sz="900" dirty="0">
                <a:solidFill>
                  <a:srgbClr val="1E293B"/>
                </a:solidFill>
                <a:latin typeface="Arial"/>
              </a:rPr>
              <a:t> – w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takim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samym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składzie</a:t>
            </a:r>
            <a:r>
              <a:rPr sz="900" dirty="0">
                <a:solidFill>
                  <a:srgbClr val="1E293B"/>
                </a:solidFill>
                <a:latin typeface="Arial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39535" y="1737360"/>
            <a:ext cx="5120640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1200" b="1">
                <a:solidFill>
                  <a:srgbClr val="991B1B"/>
                </a:solidFill>
                <a:latin typeface="Arial"/>
              </a:defRPr>
            </a:pPr>
            <a:r>
              <a:rPr dirty="0"/>
              <a:t>ZMIANA WIĘKSZOŚCI SKŁADU LUB ODROCZENIE (ART. 402 § 2, 404 KPK)</a:t>
            </a:r>
          </a:p>
          <a:p>
            <a:pPr algn="ctr">
              <a:spcAft>
                <a:spcPts val="400"/>
              </a:spcAft>
              <a:defRPr sz="950" b="1">
                <a:solidFill>
                  <a:srgbClr val="475569"/>
                </a:solidFill>
                <a:latin typeface="Arial"/>
              </a:defRPr>
            </a:pPr>
            <a:r>
              <a:rPr dirty="0" err="1"/>
              <a:t>Kiedy</a:t>
            </a:r>
            <a:r>
              <a:rPr dirty="0"/>
              <a:t> </a:t>
            </a:r>
            <a:r>
              <a:rPr dirty="0" err="1"/>
              <a:t>zmiana</a:t>
            </a:r>
            <a:r>
              <a:rPr dirty="0"/>
              <a:t> w </a:t>
            </a:r>
            <a:r>
              <a:rPr dirty="0" err="1"/>
              <a:t>czasie</a:t>
            </a:r>
            <a:r>
              <a:rPr dirty="0"/>
              <a:t> </a:t>
            </a:r>
            <a:r>
              <a:rPr dirty="0" err="1"/>
              <a:t>przerwy</a:t>
            </a:r>
            <a:r>
              <a:rPr dirty="0"/>
              <a:t> </a:t>
            </a:r>
            <a:r>
              <a:rPr dirty="0" err="1"/>
              <a:t>wymusza</a:t>
            </a:r>
            <a:r>
              <a:rPr dirty="0"/>
              <a:t> reset od </a:t>
            </a:r>
            <a:r>
              <a:rPr dirty="0" err="1"/>
              <a:t>początku</a:t>
            </a:r>
            <a:endParaRPr dirty="0"/>
          </a:p>
          <a:p>
            <a:pPr>
              <a:spcBef>
                <a:spcPts val="400"/>
              </a:spcBef>
            </a:pPr>
            <a:r>
              <a:rPr sz="900" b="1" dirty="0">
                <a:solidFill>
                  <a:srgbClr val="1E293B"/>
                </a:solidFill>
                <a:latin typeface="Arial"/>
              </a:rPr>
              <a:t>✖ </a:t>
            </a:r>
            <a:r>
              <a:rPr sz="900" b="1" dirty="0" err="1">
                <a:solidFill>
                  <a:srgbClr val="1E293B"/>
                </a:solidFill>
                <a:latin typeface="Arial"/>
              </a:rPr>
              <a:t>Zmiana</a:t>
            </a:r>
            <a:r>
              <a:rPr sz="90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900" b="1" dirty="0" err="1">
                <a:solidFill>
                  <a:srgbClr val="1E293B"/>
                </a:solidFill>
                <a:latin typeface="Arial"/>
              </a:rPr>
              <a:t>większości</a:t>
            </a:r>
            <a:r>
              <a:rPr sz="90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900" b="1" dirty="0" err="1">
                <a:solidFill>
                  <a:srgbClr val="1E293B"/>
                </a:solidFill>
                <a:latin typeface="Arial"/>
              </a:rPr>
              <a:t>składu</a:t>
            </a:r>
            <a:r>
              <a:rPr sz="900" b="1" dirty="0">
                <a:solidFill>
                  <a:srgbClr val="1E293B"/>
                </a:solidFill>
                <a:latin typeface="Arial"/>
              </a:rPr>
              <a:t> (art. 402 § 2 KPK):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Jeżeli</a:t>
            </a:r>
            <a:r>
              <a:rPr sz="900" dirty="0">
                <a:solidFill>
                  <a:srgbClr val="1E293B"/>
                </a:solidFill>
                <a:latin typeface="Arial"/>
              </a:rPr>
              <a:t> w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czasie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przerwy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ubyło</a:t>
            </a:r>
            <a:r>
              <a:rPr sz="900" dirty="0">
                <a:solidFill>
                  <a:srgbClr val="1E293B"/>
                </a:solidFill>
                <a:latin typeface="Arial"/>
              </a:rPr>
              <a:t> 2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lub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więcej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członków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składu</a:t>
            </a:r>
            <a:r>
              <a:rPr sz="900" dirty="0">
                <a:solidFill>
                  <a:srgbClr val="1E293B"/>
                </a:solidFill>
                <a:latin typeface="Arial"/>
              </a:rPr>
              <a:t> –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bezwzględny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wymóg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prowadzenia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rozprawy</a:t>
            </a:r>
            <a:r>
              <a:rPr sz="900" dirty="0">
                <a:solidFill>
                  <a:srgbClr val="1E293B"/>
                </a:solidFill>
                <a:latin typeface="Arial"/>
              </a:rPr>
              <a:t> OD POCZĄTKU!</a:t>
            </a:r>
          </a:p>
          <a:p>
            <a:pPr>
              <a:spcBef>
                <a:spcPts val="400"/>
              </a:spcBef>
            </a:pPr>
            <a:r>
              <a:rPr sz="900" b="1" dirty="0">
                <a:solidFill>
                  <a:srgbClr val="1E293B"/>
                </a:solidFill>
                <a:latin typeface="Arial"/>
              </a:rPr>
              <a:t>✖ </a:t>
            </a:r>
            <a:r>
              <a:rPr sz="900" b="1" dirty="0" err="1">
                <a:solidFill>
                  <a:srgbClr val="1E293B"/>
                </a:solidFill>
                <a:latin typeface="Arial"/>
              </a:rPr>
              <a:t>Bezpośredniość</a:t>
            </a:r>
            <a:r>
              <a:rPr sz="90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900" b="1" dirty="0" err="1">
                <a:solidFill>
                  <a:srgbClr val="1E293B"/>
                </a:solidFill>
                <a:latin typeface="Arial"/>
              </a:rPr>
              <a:t>dowodów</a:t>
            </a:r>
            <a:r>
              <a:rPr sz="900" b="1" dirty="0">
                <a:solidFill>
                  <a:srgbClr val="1E293B"/>
                </a:solidFill>
                <a:latin typeface="Arial"/>
              </a:rPr>
              <a:t>: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Komisja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nakazuje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prowadzenie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rozprawy</a:t>
            </a:r>
            <a:r>
              <a:rPr sz="900" dirty="0">
                <a:solidFill>
                  <a:srgbClr val="1E293B"/>
                </a:solidFill>
                <a:latin typeface="Arial"/>
              </a:rPr>
              <a:t> od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początku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także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wtedy</a:t>
            </a:r>
            <a:r>
              <a:rPr sz="900" dirty="0">
                <a:solidFill>
                  <a:srgbClr val="1E293B"/>
                </a:solidFill>
                <a:latin typeface="Arial"/>
              </a:rPr>
              <a:t>,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gdy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uzna</a:t>
            </a:r>
            <a:r>
              <a:rPr sz="900" dirty="0">
                <a:solidFill>
                  <a:srgbClr val="1E293B"/>
                </a:solidFill>
                <a:latin typeface="Arial"/>
              </a:rPr>
              <a:t> to za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konieczne</a:t>
            </a:r>
            <a:r>
              <a:rPr sz="900" dirty="0">
                <a:solidFill>
                  <a:srgbClr val="1E293B"/>
                </a:solidFill>
                <a:latin typeface="Arial"/>
              </a:rPr>
              <a:t>, np.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gdy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kluczowa</a:t>
            </a:r>
            <a:r>
              <a:rPr sz="900" dirty="0">
                <a:solidFill>
                  <a:srgbClr val="1E293B"/>
                </a:solidFill>
                <a:latin typeface="Arial"/>
              </a:rPr>
              <a:t> jest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bezpośrednia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ocena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zeznań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świadków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przez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pełny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skład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orzekający</a:t>
            </a:r>
            <a:r>
              <a:rPr sz="900" dirty="0">
                <a:solidFill>
                  <a:srgbClr val="1E293B"/>
                </a:solidFill>
                <a:latin typeface="Arial"/>
              </a:rPr>
              <a:t>.</a:t>
            </a:r>
          </a:p>
          <a:p>
            <a:pPr>
              <a:spcBef>
                <a:spcPts val="400"/>
              </a:spcBef>
            </a:pPr>
            <a:r>
              <a:rPr sz="900" b="1" dirty="0">
                <a:solidFill>
                  <a:srgbClr val="1E293B"/>
                </a:solidFill>
                <a:latin typeface="Arial"/>
              </a:rPr>
              <a:t>✖ </a:t>
            </a:r>
            <a:r>
              <a:rPr sz="900" b="1" dirty="0" err="1">
                <a:solidFill>
                  <a:srgbClr val="1E293B"/>
                </a:solidFill>
                <a:latin typeface="Arial"/>
              </a:rPr>
              <a:t>Przekroczenie</a:t>
            </a:r>
            <a:r>
              <a:rPr sz="90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900" b="1" dirty="0" err="1">
                <a:solidFill>
                  <a:srgbClr val="1E293B"/>
                </a:solidFill>
                <a:latin typeface="Arial"/>
              </a:rPr>
              <a:t>terminu</a:t>
            </a:r>
            <a:r>
              <a:rPr sz="90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900" b="1" dirty="0" err="1">
                <a:solidFill>
                  <a:srgbClr val="1E293B"/>
                </a:solidFill>
                <a:latin typeface="Arial"/>
              </a:rPr>
              <a:t>przerwy</a:t>
            </a:r>
            <a:r>
              <a:rPr sz="900" b="1" dirty="0">
                <a:solidFill>
                  <a:srgbClr val="1E293B"/>
                </a:solidFill>
                <a:latin typeface="Arial"/>
              </a:rPr>
              <a:t> (art. 402 § 3 KPK):</a:t>
            </a:r>
            <a:r>
              <a:rPr sz="900" dirty="0">
                <a:solidFill>
                  <a:srgbClr val="1E293B"/>
                </a:solidFill>
                <a:latin typeface="Arial"/>
              </a:rPr>
              <a:t> W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sprawach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dyscyplinarnych</a:t>
            </a:r>
            <a:r>
              <a:rPr sz="900" dirty="0">
                <a:solidFill>
                  <a:srgbClr val="1E293B"/>
                </a:solidFill>
                <a:latin typeface="Arial"/>
              </a:rPr>
              <a:t> limit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przerwy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wynosi</a:t>
            </a:r>
            <a:r>
              <a:rPr sz="900" dirty="0">
                <a:solidFill>
                  <a:srgbClr val="1E293B"/>
                </a:solidFill>
                <a:latin typeface="Arial"/>
              </a:rPr>
              <a:t> 21 DNI (§ 33). W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razie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przekroczenia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tego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terminu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rozprawę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uważa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się</a:t>
            </a:r>
            <a:r>
              <a:rPr sz="900" dirty="0">
                <a:solidFill>
                  <a:srgbClr val="1E293B"/>
                </a:solidFill>
                <a:latin typeface="Arial"/>
              </a:rPr>
              <a:t> z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mocy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prawa</a:t>
            </a:r>
            <a:r>
              <a:rPr sz="900" dirty="0">
                <a:solidFill>
                  <a:srgbClr val="1E293B"/>
                </a:solidFill>
                <a:latin typeface="Arial"/>
              </a:rPr>
              <a:t> za ODROCZONĄ!</a:t>
            </a:r>
          </a:p>
          <a:p>
            <a:pPr>
              <a:spcBef>
                <a:spcPts val="400"/>
              </a:spcBef>
            </a:pPr>
            <a:r>
              <a:rPr sz="900" b="1" dirty="0">
                <a:solidFill>
                  <a:srgbClr val="1E293B"/>
                </a:solidFill>
                <a:latin typeface="Arial"/>
              </a:rPr>
              <a:t>✖ </a:t>
            </a:r>
            <a:r>
              <a:rPr sz="900" b="1" dirty="0" err="1">
                <a:solidFill>
                  <a:srgbClr val="1E293B"/>
                </a:solidFill>
                <a:latin typeface="Arial"/>
              </a:rPr>
              <a:t>Rozprawa</a:t>
            </a:r>
            <a:r>
              <a:rPr sz="90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900" b="1" dirty="0" err="1">
                <a:solidFill>
                  <a:srgbClr val="1E293B"/>
                </a:solidFill>
                <a:latin typeface="Arial"/>
              </a:rPr>
              <a:t>odroczona</a:t>
            </a:r>
            <a:r>
              <a:rPr sz="900" b="1" dirty="0">
                <a:solidFill>
                  <a:srgbClr val="1E293B"/>
                </a:solidFill>
                <a:latin typeface="Arial"/>
              </a:rPr>
              <a:t> (art. 404 § 2 KPK):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Rozprawę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odroczoną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prowadzi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się</a:t>
            </a:r>
            <a:r>
              <a:rPr sz="900" dirty="0">
                <a:solidFill>
                  <a:srgbClr val="1E293B"/>
                </a:solidFill>
                <a:latin typeface="Arial"/>
              </a:rPr>
              <a:t> co do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zasady</a:t>
            </a:r>
            <a:r>
              <a:rPr sz="900" dirty="0">
                <a:solidFill>
                  <a:srgbClr val="1E293B"/>
                </a:solidFill>
                <a:latin typeface="Arial"/>
              </a:rPr>
              <a:t> OD POCZĄTKU.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Wyjątek</a:t>
            </a:r>
            <a:r>
              <a:rPr sz="900" dirty="0">
                <a:solidFill>
                  <a:srgbClr val="1E293B"/>
                </a:solidFill>
                <a:latin typeface="Arial"/>
              </a:rPr>
              <a:t>: art. 404 § 2a KPK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pozwala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na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kontynuację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przy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zmianie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jednego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członka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składu</a:t>
            </a:r>
            <a:r>
              <a:rPr sz="900" dirty="0">
                <a:solidFill>
                  <a:srgbClr val="1E293B"/>
                </a:solidFill>
                <a:latin typeface="Arial"/>
              </a:rPr>
              <a:t> (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analogicznie</a:t>
            </a:r>
            <a:r>
              <a:rPr sz="900" dirty="0">
                <a:solidFill>
                  <a:srgbClr val="1E293B"/>
                </a:solidFill>
                <a:latin typeface="Arial"/>
              </a:rPr>
              <a:t> do art. 402 § 2a KPK).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1D4ED8"/>
                </a:solidFill>
                <a:latin typeface="Arial"/>
              </a:defRPr>
            </a:pPr>
            <a:r>
              <a:t>RZECZNIK DYSCYPLINARNY | TRYBY WYMIANY I ORGAN WYZNACZAJĄCY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Arial"/>
              </a:defRPr>
            </a:pPr>
            <a:r>
              <a:t>Przepisy wymuszają wyznaczenie nowego rzecznika w 14 dni w czterech precyzyjnych sytuacjach procesowych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8655" cy="317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46520"/>
            <a:ext cx="91440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50">
                <a:solidFill>
                  <a:srgbClr val="475569"/>
                </a:solidFill>
                <a:latin typeface="Arial"/>
              </a:defRPr>
            </a:pPr>
            <a:r>
              <a:t>Postępowanie dyscyplinarne nauczycieli akademickich – zmiany osobowe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446520"/>
            <a:ext cx="13716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defRPr sz="950" b="1">
                <a:solidFill>
                  <a:srgbClr val="1D4ED8"/>
                </a:solidFill>
                <a:latin typeface="Arial"/>
              </a:defRPr>
            </a:pPr>
            <a:r>
              <a:t>15 / 32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737360"/>
            <a:ext cx="2523744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1300" b="1">
                <a:solidFill>
                  <a:srgbClr val="991B1B"/>
                </a:solidFill>
                <a:latin typeface="Arial"/>
              </a:defRPr>
            </a:pPr>
            <a:r>
              <a:rPr dirty="0"/>
              <a:t>1. </a:t>
            </a:r>
            <a:r>
              <a:rPr dirty="0" err="1"/>
              <a:t>Wyłączenie</a:t>
            </a:r>
            <a:r>
              <a:rPr dirty="0"/>
              <a:t> ze </a:t>
            </a:r>
            <a:r>
              <a:rPr lang="pl-PL" dirty="0"/>
              <a:t>s</a:t>
            </a:r>
            <a:r>
              <a:rPr dirty="0" err="1"/>
              <a:t>prawy</a:t>
            </a:r>
            <a:endParaRPr dirty="0"/>
          </a:p>
          <a:p>
            <a:pPr algn="ctr">
              <a:spcAft>
                <a:spcPts val="400"/>
              </a:spcAft>
              <a:defRPr sz="950" b="1">
                <a:solidFill>
                  <a:srgbClr val="475569"/>
                </a:solidFill>
                <a:latin typeface="Arial"/>
              </a:defRPr>
            </a:pPr>
            <a:r>
              <a:rPr dirty="0"/>
              <a:t>§ 3 UST. 1, 2 I 4 ROZPORZĄDZENIA</a:t>
            </a:r>
          </a:p>
          <a:p>
            <a:pPr>
              <a:defRPr sz="1000">
                <a:solidFill>
                  <a:srgbClr val="1E293B"/>
                </a:solidFill>
                <a:latin typeface="Arial"/>
              </a:defRPr>
            </a:pPr>
            <a:r>
              <a:rPr dirty="0"/>
              <a:t>Organ </a:t>
            </a:r>
            <a:r>
              <a:rPr dirty="0" err="1"/>
              <a:t>powołujący</a:t>
            </a:r>
            <a:r>
              <a:rPr dirty="0"/>
              <a:t> (</a:t>
            </a:r>
            <a:r>
              <a:rPr dirty="0" err="1"/>
              <a:t>rektor</a:t>
            </a:r>
            <a:r>
              <a:rPr dirty="0"/>
              <a:t>/minister) </a:t>
            </a:r>
            <a:r>
              <a:rPr dirty="0" err="1"/>
              <a:t>wyłącza</a:t>
            </a:r>
            <a:r>
              <a:rPr dirty="0"/>
              <a:t> </a:t>
            </a:r>
            <a:r>
              <a:rPr dirty="0" err="1"/>
              <a:t>rzecznika</a:t>
            </a:r>
            <a:r>
              <a:rPr dirty="0"/>
              <a:t> z </a:t>
            </a:r>
            <a:r>
              <a:rPr dirty="0" err="1"/>
              <a:t>urzędu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wniosek</a:t>
            </a:r>
            <a:r>
              <a:rPr dirty="0"/>
              <a:t> </a:t>
            </a:r>
            <a:r>
              <a:rPr dirty="0" err="1"/>
              <a:t>stron</a:t>
            </a:r>
            <a:r>
              <a:rPr dirty="0"/>
              <a:t>/</a:t>
            </a:r>
            <a:r>
              <a:rPr dirty="0" err="1"/>
              <a:t>zawiadamiającego</a:t>
            </a:r>
            <a:r>
              <a:rPr dirty="0"/>
              <a:t> z </a:t>
            </a:r>
            <a:r>
              <a:rPr dirty="0" err="1"/>
              <a:t>powodu</a:t>
            </a:r>
            <a:r>
              <a:rPr dirty="0"/>
              <a:t> </a:t>
            </a:r>
            <a:r>
              <a:rPr dirty="0" err="1"/>
              <a:t>konfliktu</a:t>
            </a:r>
            <a:r>
              <a:rPr dirty="0"/>
              <a:t> </a:t>
            </a:r>
            <a:r>
              <a:rPr dirty="0" err="1"/>
              <a:t>interesów</a:t>
            </a:r>
            <a:r>
              <a:rPr dirty="0"/>
              <a:t>.</a:t>
            </a:r>
            <a:br>
              <a:rPr dirty="0"/>
            </a:br>
            <a:br>
              <a:rPr dirty="0"/>
            </a:br>
            <a:r>
              <a:rPr dirty="0"/>
              <a:t>Termin: Organ </a:t>
            </a:r>
            <a:r>
              <a:rPr dirty="0" err="1"/>
              <a:t>wyznacza</a:t>
            </a:r>
            <a:r>
              <a:rPr dirty="0"/>
              <a:t> </a:t>
            </a:r>
            <a:r>
              <a:rPr dirty="0" err="1"/>
              <a:t>innego</a:t>
            </a:r>
            <a:r>
              <a:rPr dirty="0"/>
              <a:t> </a:t>
            </a:r>
            <a:r>
              <a:rPr dirty="0" err="1"/>
              <a:t>rzecznika</a:t>
            </a:r>
            <a:r>
              <a:rPr dirty="0"/>
              <a:t> w </a:t>
            </a:r>
            <a:r>
              <a:rPr dirty="0" err="1"/>
              <a:t>terminie</a:t>
            </a:r>
            <a:r>
              <a:rPr dirty="0"/>
              <a:t> 14 DNI od </a:t>
            </a:r>
            <a:r>
              <a:rPr dirty="0" err="1"/>
              <a:t>dnia</a:t>
            </a:r>
            <a:r>
              <a:rPr dirty="0"/>
              <a:t> </a:t>
            </a:r>
            <a:r>
              <a:rPr dirty="0" err="1"/>
              <a:t>wyłączenia</a:t>
            </a:r>
            <a:r>
              <a:rPr dirty="0"/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65576" y="1737360"/>
            <a:ext cx="2523744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1300" b="1">
                <a:solidFill>
                  <a:srgbClr val="0F1E36"/>
                </a:solidFill>
                <a:latin typeface="Arial"/>
              </a:defRPr>
            </a:pPr>
            <a:r>
              <a:rPr dirty="0"/>
              <a:t>2. </a:t>
            </a:r>
            <a:r>
              <a:rPr dirty="0" err="1"/>
              <a:t>Odmowa</a:t>
            </a:r>
            <a:r>
              <a:rPr dirty="0"/>
              <a:t> </a:t>
            </a:r>
            <a:r>
              <a:rPr lang="pl-PL" dirty="0"/>
              <a:t>z</a:t>
            </a:r>
            <a:r>
              <a:rPr dirty="0" err="1"/>
              <a:t>atwierdzenia</a:t>
            </a:r>
            <a:endParaRPr dirty="0"/>
          </a:p>
          <a:p>
            <a:pPr>
              <a:spcBef>
                <a:spcPts val="400"/>
              </a:spcBef>
              <a:spcAft>
                <a:spcPts val="800"/>
              </a:spcAft>
              <a:defRPr sz="1000" b="1">
                <a:solidFill>
                  <a:srgbClr val="1D4ED8"/>
                </a:solidFill>
                <a:latin typeface="Arial"/>
              </a:defRPr>
            </a:pPr>
            <a:r>
              <a:rPr dirty="0"/>
              <a:t>§ 10 UST. 1-3 ROZPORZĄDZENIA</a:t>
            </a:r>
          </a:p>
          <a:p>
            <a:pPr>
              <a:spcBef>
                <a:spcPts val="400"/>
              </a:spcBef>
              <a:defRPr sz="1050">
                <a:solidFill>
                  <a:srgbClr val="1E293B"/>
                </a:solidFill>
                <a:latin typeface="Arial"/>
              </a:defRPr>
            </a:pPr>
            <a:r>
              <a:rPr dirty="0" err="1"/>
              <a:t>Gdy</a:t>
            </a:r>
            <a:r>
              <a:rPr dirty="0"/>
              <a:t> organ </a:t>
            </a:r>
            <a:r>
              <a:rPr dirty="0" err="1"/>
              <a:t>odmawia</a:t>
            </a:r>
            <a:r>
              <a:rPr dirty="0"/>
              <a:t> </a:t>
            </a:r>
            <a:r>
              <a:rPr dirty="0" err="1"/>
              <a:t>zatwierdzenia</a:t>
            </a:r>
            <a:r>
              <a:rPr dirty="0"/>
              <a:t> </a:t>
            </a:r>
            <a:r>
              <a:rPr dirty="0" err="1"/>
              <a:t>postanowienia</a:t>
            </a:r>
            <a:r>
              <a:rPr dirty="0"/>
              <a:t> o </a:t>
            </a:r>
            <a:r>
              <a:rPr dirty="0" err="1"/>
              <a:t>odmowie</a:t>
            </a:r>
            <a:r>
              <a:rPr dirty="0"/>
              <a:t> </a:t>
            </a:r>
            <a:r>
              <a:rPr dirty="0" err="1"/>
              <a:t>wszczęcia</a:t>
            </a:r>
            <a:r>
              <a:rPr dirty="0"/>
              <a:t> </a:t>
            </a:r>
            <a:r>
              <a:rPr dirty="0" err="1"/>
              <a:t>postępowania</a:t>
            </a:r>
            <a:r>
              <a:rPr dirty="0"/>
              <a:t> </a:t>
            </a:r>
            <a:r>
              <a:rPr dirty="0" err="1"/>
              <a:t>wyjaśniającego</a:t>
            </a:r>
            <a:r>
              <a:rPr dirty="0"/>
              <a:t>.</a:t>
            </a:r>
            <a:br>
              <a:rPr dirty="0"/>
            </a:br>
            <a:br>
              <a:rPr dirty="0"/>
            </a:br>
            <a:r>
              <a:rPr dirty="0" err="1"/>
              <a:t>Skutek</a:t>
            </a:r>
            <a:r>
              <a:rPr dirty="0"/>
              <a:t>: Organ </a:t>
            </a:r>
            <a:r>
              <a:rPr dirty="0" err="1"/>
              <a:t>poleca</a:t>
            </a:r>
            <a:r>
              <a:rPr dirty="0"/>
              <a:t> </a:t>
            </a:r>
            <a:r>
              <a:rPr dirty="0" err="1"/>
              <a:t>rozpoczęcie</a:t>
            </a:r>
            <a:r>
              <a:rPr dirty="0"/>
              <a:t> </a:t>
            </a:r>
            <a:r>
              <a:rPr dirty="0" err="1"/>
              <a:t>sprawy</a:t>
            </a:r>
            <a:r>
              <a:rPr dirty="0"/>
              <a:t> </a:t>
            </a:r>
            <a:r>
              <a:rPr dirty="0" err="1"/>
              <a:t>innemu</a:t>
            </a:r>
            <a:r>
              <a:rPr dirty="0"/>
              <a:t> </a:t>
            </a:r>
            <a:r>
              <a:rPr dirty="0" err="1"/>
              <a:t>rzecznikowi</a:t>
            </a:r>
            <a:r>
              <a:rPr dirty="0"/>
              <a:t>. </a:t>
            </a:r>
            <a:r>
              <a:rPr dirty="0" err="1"/>
              <a:t>Polecenie</a:t>
            </a:r>
            <a:r>
              <a:rPr dirty="0"/>
              <a:t> to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być</a:t>
            </a:r>
            <a:r>
              <a:rPr dirty="0"/>
              <a:t> </a:t>
            </a:r>
            <a:r>
              <a:rPr dirty="0" err="1"/>
              <a:t>wydane</a:t>
            </a:r>
            <a:r>
              <a:rPr dirty="0"/>
              <a:t> </a:t>
            </a:r>
            <a:r>
              <a:rPr dirty="0" err="1"/>
              <a:t>tylko</a:t>
            </a:r>
            <a:r>
              <a:rPr dirty="0"/>
              <a:t> </a:t>
            </a:r>
            <a:r>
              <a:rPr dirty="0" err="1"/>
              <a:t>raz</a:t>
            </a:r>
            <a:r>
              <a:rPr dirty="0"/>
              <a:t>!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99632" y="1737360"/>
            <a:ext cx="2523744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1300" b="1">
                <a:solidFill>
                  <a:srgbClr val="0F1E36"/>
                </a:solidFill>
                <a:latin typeface="Arial"/>
              </a:defRPr>
            </a:pPr>
            <a:r>
              <a:rPr dirty="0"/>
              <a:t>3. </a:t>
            </a:r>
            <a:r>
              <a:rPr dirty="0" err="1"/>
              <a:t>Nieuwzględnienie</a:t>
            </a:r>
            <a:r>
              <a:rPr dirty="0"/>
              <a:t> </a:t>
            </a:r>
            <a:r>
              <a:rPr lang="pl-PL" dirty="0"/>
              <a:t>u</a:t>
            </a:r>
            <a:r>
              <a:rPr dirty="0" err="1"/>
              <a:t>pomnienia</a:t>
            </a:r>
            <a:endParaRPr dirty="0"/>
          </a:p>
          <a:p>
            <a:pPr>
              <a:spcBef>
                <a:spcPts val="400"/>
              </a:spcBef>
              <a:spcAft>
                <a:spcPts val="800"/>
              </a:spcAft>
              <a:defRPr sz="1000" b="1">
                <a:solidFill>
                  <a:srgbClr val="1D4ED8"/>
                </a:solidFill>
                <a:latin typeface="Arial"/>
              </a:defRPr>
            </a:pPr>
            <a:r>
              <a:rPr dirty="0"/>
              <a:t>§ 10 UST. 6 ROZPORZĄDZENIA</a:t>
            </a:r>
          </a:p>
          <a:p>
            <a:pPr>
              <a:spcBef>
                <a:spcPts val="400"/>
              </a:spcBef>
              <a:defRPr sz="1050">
                <a:solidFill>
                  <a:srgbClr val="1E293B"/>
                </a:solidFill>
                <a:latin typeface="Arial"/>
              </a:defRPr>
            </a:pPr>
            <a:r>
              <a:rPr dirty="0" err="1"/>
              <a:t>Gdy</a:t>
            </a:r>
            <a:r>
              <a:rPr dirty="0"/>
              <a:t> </a:t>
            </a:r>
            <a:r>
              <a:rPr dirty="0" err="1"/>
              <a:t>rektor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uwzględnia</a:t>
            </a:r>
            <a:r>
              <a:rPr dirty="0"/>
              <a:t> </a:t>
            </a:r>
            <a:r>
              <a:rPr dirty="0" err="1"/>
              <a:t>wniosku</a:t>
            </a:r>
            <a:r>
              <a:rPr dirty="0"/>
              <a:t> </a:t>
            </a:r>
            <a:r>
              <a:rPr dirty="0" err="1"/>
              <a:t>rzecznika</a:t>
            </a:r>
            <a:r>
              <a:rPr dirty="0"/>
              <a:t> o </a:t>
            </a:r>
            <a:r>
              <a:rPr dirty="0" err="1"/>
              <a:t>wymierzenie</a:t>
            </a:r>
            <a:r>
              <a:rPr dirty="0"/>
              <a:t> </a:t>
            </a:r>
            <a:r>
              <a:rPr dirty="0" err="1"/>
              <a:t>kary</a:t>
            </a:r>
            <a:r>
              <a:rPr dirty="0"/>
              <a:t> </a:t>
            </a:r>
            <a:r>
              <a:rPr dirty="0" err="1"/>
              <a:t>upomnienia</a:t>
            </a:r>
            <a:r>
              <a:rPr dirty="0"/>
              <a:t> bez </a:t>
            </a:r>
            <a:r>
              <a:rPr dirty="0" err="1"/>
              <a:t>postępowania</a:t>
            </a:r>
            <a:r>
              <a:rPr dirty="0"/>
              <a:t>.</a:t>
            </a:r>
            <a:br>
              <a:rPr dirty="0"/>
            </a:br>
            <a:br>
              <a:rPr dirty="0"/>
            </a:br>
            <a:r>
              <a:rPr dirty="0" err="1"/>
              <a:t>Skutek</a:t>
            </a:r>
            <a:r>
              <a:rPr dirty="0"/>
              <a:t>: </a:t>
            </a:r>
            <a:r>
              <a:rPr dirty="0" err="1"/>
              <a:t>Rektor</a:t>
            </a:r>
            <a:r>
              <a:rPr dirty="0"/>
              <a:t> </a:t>
            </a:r>
            <a:r>
              <a:rPr dirty="0" err="1"/>
              <a:t>przekazuje</a:t>
            </a:r>
            <a:r>
              <a:rPr dirty="0"/>
              <a:t> </a:t>
            </a:r>
            <a:r>
              <a:rPr dirty="0" err="1"/>
              <a:t>sprawę</a:t>
            </a:r>
            <a:r>
              <a:rPr dirty="0"/>
              <a:t> </a:t>
            </a:r>
            <a:r>
              <a:rPr dirty="0" err="1"/>
              <a:t>innemu</a:t>
            </a:r>
            <a:r>
              <a:rPr dirty="0"/>
              <a:t> </a:t>
            </a:r>
            <a:r>
              <a:rPr dirty="0" err="1"/>
              <a:t>rzecznikowi</a:t>
            </a:r>
            <a:r>
              <a:rPr dirty="0"/>
              <a:t> </a:t>
            </a:r>
            <a:r>
              <a:rPr dirty="0" err="1"/>
              <a:t>dyscyplinarnemu</a:t>
            </a:r>
            <a:r>
              <a:rPr dirty="0"/>
              <a:t> w </a:t>
            </a:r>
            <a:r>
              <a:rPr dirty="0" err="1"/>
              <a:t>celu</a:t>
            </a:r>
            <a:r>
              <a:rPr dirty="0"/>
              <a:t> </a:t>
            </a:r>
            <a:r>
              <a:rPr dirty="0" err="1"/>
              <a:t>podjęcia</a:t>
            </a:r>
            <a:r>
              <a:rPr dirty="0"/>
              <a:t> </a:t>
            </a:r>
            <a:r>
              <a:rPr dirty="0" err="1"/>
              <a:t>dalszych</a:t>
            </a:r>
            <a:r>
              <a:rPr dirty="0"/>
              <a:t> </a:t>
            </a:r>
            <a:r>
              <a:rPr dirty="0" err="1"/>
              <a:t>czynności</a:t>
            </a:r>
            <a:r>
              <a:rPr dirty="0"/>
              <a:t> </a:t>
            </a:r>
            <a:r>
              <a:rPr dirty="0" err="1"/>
              <a:t>wyjaśniających</a:t>
            </a:r>
            <a:r>
              <a:rPr dirty="0"/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933688" y="1737360"/>
            <a:ext cx="2523744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1300" b="1">
                <a:solidFill>
                  <a:srgbClr val="0F1E36"/>
                </a:solidFill>
                <a:latin typeface="Arial"/>
              </a:defRPr>
            </a:pPr>
            <a:r>
              <a:rPr dirty="0"/>
              <a:t>4. </a:t>
            </a:r>
            <a:r>
              <a:rPr dirty="0" err="1"/>
              <a:t>Uchylenie</a:t>
            </a:r>
            <a:r>
              <a:rPr dirty="0"/>
              <a:t> </a:t>
            </a:r>
            <a:r>
              <a:rPr lang="pl-PL" dirty="0"/>
              <a:t>u</a:t>
            </a:r>
            <a:r>
              <a:rPr dirty="0" err="1"/>
              <a:t>morzenia</a:t>
            </a:r>
            <a:r>
              <a:rPr dirty="0"/>
              <a:t> w II Inst.</a:t>
            </a:r>
          </a:p>
          <a:p>
            <a:pPr>
              <a:spcBef>
                <a:spcPts val="400"/>
              </a:spcBef>
              <a:spcAft>
                <a:spcPts val="800"/>
              </a:spcAft>
              <a:defRPr sz="1000" b="1">
                <a:solidFill>
                  <a:srgbClr val="1D4ED8"/>
                </a:solidFill>
                <a:latin typeface="Arial"/>
              </a:defRPr>
            </a:pPr>
            <a:r>
              <a:rPr dirty="0"/>
              <a:t>ART. 289 UST. 3 USTAWY</a:t>
            </a:r>
          </a:p>
          <a:p>
            <a:pPr>
              <a:spcBef>
                <a:spcPts val="400"/>
              </a:spcBef>
              <a:defRPr sz="1050">
                <a:solidFill>
                  <a:srgbClr val="1E293B"/>
                </a:solidFill>
                <a:latin typeface="Arial"/>
              </a:defRPr>
            </a:pPr>
            <a:r>
              <a:rPr dirty="0" err="1"/>
              <a:t>Gdy</a:t>
            </a:r>
            <a:r>
              <a:rPr dirty="0"/>
              <a:t> </a:t>
            </a:r>
            <a:r>
              <a:rPr dirty="0" err="1"/>
              <a:t>komisja</a:t>
            </a:r>
            <a:r>
              <a:rPr dirty="0"/>
              <a:t> </a:t>
            </a:r>
            <a:r>
              <a:rPr dirty="0" err="1"/>
              <a:t>odwoławcza</a:t>
            </a:r>
            <a:r>
              <a:rPr dirty="0"/>
              <a:t> </a:t>
            </a:r>
            <a:r>
              <a:rPr dirty="0" err="1"/>
              <a:t>przy</a:t>
            </a:r>
            <a:r>
              <a:rPr dirty="0"/>
              <a:t> </a:t>
            </a:r>
            <a:r>
              <a:rPr dirty="0" err="1"/>
              <a:t>ministrze</a:t>
            </a:r>
            <a:r>
              <a:rPr dirty="0"/>
              <a:t> </a:t>
            </a:r>
            <a:r>
              <a:rPr dirty="0" err="1"/>
              <a:t>uchyla</a:t>
            </a:r>
            <a:r>
              <a:rPr dirty="0"/>
              <a:t> </a:t>
            </a:r>
            <a:r>
              <a:rPr dirty="0" err="1"/>
              <a:t>drugie</a:t>
            </a:r>
            <a:r>
              <a:rPr dirty="0"/>
              <a:t> </a:t>
            </a:r>
            <a:r>
              <a:rPr dirty="0" err="1"/>
              <a:t>postanowienie</a:t>
            </a:r>
            <a:r>
              <a:rPr dirty="0"/>
              <a:t> </a:t>
            </a:r>
            <a:r>
              <a:rPr dirty="0" err="1"/>
              <a:t>rzecznika</a:t>
            </a:r>
            <a:r>
              <a:rPr dirty="0"/>
              <a:t> o </a:t>
            </a:r>
            <a:r>
              <a:rPr dirty="0" err="1"/>
              <a:t>umorzeniu</a:t>
            </a:r>
            <a:r>
              <a:rPr dirty="0"/>
              <a:t>.</a:t>
            </a:r>
            <a:br>
              <a:rPr dirty="0"/>
            </a:br>
            <a:br>
              <a:rPr dirty="0"/>
            </a:br>
            <a:r>
              <a:rPr dirty="0" err="1"/>
              <a:t>Skutek</a:t>
            </a:r>
            <a:r>
              <a:rPr dirty="0"/>
              <a:t>: Minister </a:t>
            </a:r>
            <a:r>
              <a:rPr dirty="0" err="1"/>
              <a:t>poleca</a:t>
            </a:r>
            <a:r>
              <a:rPr dirty="0"/>
              <a:t> </a:t>
            </a:r>
            <a:r>
              <a:rPr dirty="0" err="1"/>
              <a:t>prowadzenie</a:t>
            </a:r>
            <a:r>
              <a:rPr dirty="0"/>
              <a:t> </a:t>
            </a:r>
            <a:r>
              <a:rPr dirty="0" err="1"/>
              <a:t>sprawy</a:t>
            </a:r>
            <a:r>
              <a:rPr dirty="0"/>
              <a:t> </a:t>
            </a:r>
            <a:r>
              <a:rPr dirty="0" err="1"/>
              <a:t>innemu</a:t>
            </a:r>
            <a:r>
              <a:rPr dirty="0"/>
              <a:t> </a:t>
            </a:r>
            <a:r>
              <a:rPr dirty="0" err="1"/>
              <a:t>rzecznikowi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1D4ED8"/>
                </a:solidFill>
                <a:latin typeface="Arial"/>
              </a:defRPr>
            </a:pPr>
            <a:r>
              <a:t>RZECZNIK DYSCYPLINARNY | SAMODZIELNOŚĆ OSKARŻYCIELSKA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Arial"/>
              </a:defRPr>
            </a:pPr>
            <a:r>
              <a:t>Nowy rzecznik zachowuje pełną niezależność procesową i nie potwierdza ocen swojego poprzednika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8655" cy="317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46520"/>
            <a:ext cx="91440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50">
                <a:solidFill>
                  <a:srgbClr val="475569"/>
                </a:solidFill>
                <a:latin typeface="Arial"/>
              </a:defRPr>
            </a:pPr>
            <a:r>
              <a:t>Postępowanie dyscyplinarne nauczycieli akademickich – zmiany osobowe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446520"/>
            <a:ext cx="13716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defRPr sz="950" b="1">
                <a:solidFill>
                  <a:srgbClr val="1D4ED8"/>
                </a:solidFill>
                <a:latin typeface="Arial"/>
              </a:defRPr>
            </a:pPr>
            <a:r>
              <a:t>16 / 32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737360"/>
            <a:ext cx="3328416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1300" b="1">
                <a:solidFill>
                  <a:srgbClr val="0F1E36"/>
                </a:solidFill>
                <a:latin typeface="Arial"/>
              </a:defRPr>
            </a:pPr>
            <a:r>
              <a:rPr dirty="0" err="1"/>
              <a:t>Niezależność</a:t>
            </a:r>
            <a:r>
              <a:rPr dirty="0"/>
              <a:t> od </a:t>
            </a:r>
            <a:r>
              <a:rPr lang="pl-PL" dirty="0"/>
              <a:t>o</a:t>
            </a:r>
            <a:r>
              <a:rPr dirty="0" err="1"/>
              <a:t>rganu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lang="pl-PL" dirty="0"/>
              <a:t>p</a:t>
            </a:r>
            <a:r>
              <a:rPr dirty="0" err="1"/>
              <a:t>oprzednika</a:t>
            </a:r>
            <a:endParaRPr dirty="0"/>
          </a:p>
          <a:p>
            <a:pPr>
              <a:spcBef>
                <a:spcPts val="400"/>
              </a:spcBef>
              <a:spcAft>
                <a:spcPts val="800"/>
              </a:spcAft>
              <a:defRPr sz="1000" b="1">
                <a:solidFill>
                  <a:srgbClr val="1D4ED8"/>
                </a:solidFill>
                <a:latin typeface="Arial"/>
              </a:defRPr>
            </a:pPr>
            <a:r>
              <a:rPr dirty="0"/>
              <a:t>ART. 277 UST. 5 USTAWY</a:t>
            </a:r>
          </a:p>
          <a:p>
            <a:pPr>
              <a:spcBef>
                <a:spcPts val="400"/>
              </a:spcBef>
              <a:defRPr sz="100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Związanie</a:t>
            </a:r>
            <a:r>
              <a:rPr dirty="0"/>
              <a:t> </a:t>
            </a:r>
            <a:r>
              <a:rPr dirty="0" err="1"/>
              <a:t>poleceniem</a:t>
            </a:r>
            <a:r>
              <a:rPr dirty="0"/>
              <a:t>: </a:t>
            </a:r>
            <a:r>
              <a:rPr dirty="0" err="1"/>
              <a:t>Rzecznik</a:t>
            </a:r>
            <a:r>
              <a:rPr dirty="0"/>
              <a:t> jest </a:t>
            </a:r>
            <a:r>
              <a:rPr dirty="0" err="1"/>
              <a:t>związany</a:t>
            </a:r>
            <a:r>
              <a:rPr dirty="0"/>
              <a:t> </a:t>
            </a:r>
            <a:r>
              <a:rPr dirty="0" err="1"/>
              <a:t>poleceniem</a:t>
            </a:r>
            <a:r>
              <a:rPr dirty="0"/>
              <a:t> </a:t>
            </a:r>
            <a:r>
              <a:rPr dirty="0" err="1"/>
              <a:t>organu</a:t>
            </a:r>
            <a:r>
              <a:rPr dirty="0"/>
              <a:t> WYŁĄCZNIE w </a:t>
            </a:r>
            <a:r>
              <a:rPr dirty="0" err="1"/>
              <a:t>zakresie</a:t>
            </a:r>
            <a:r>
              <a:rPr dirty="0"/>
              <a:t> </a:t>
            </a:r>
            <a:r>
              <a:rPr dirty="0" err="1"/>
              <a:t>rozpoczęcia</a:t>
            </a:r>
            <a:r>
              <a:rPr dirty="0"/>
              <a:t> </a:t>
            </a:r>
            <a:r>
              <a:rPr dirty="0" err="1"/>
              <a:t>prowadzenia</a:t>
            </a:r>
            <a:r>
              <a:rPr dirty="0"/>
              <a:t> </a:t>
            </a:r>
            <a:r>
              <a:rPr dirty="0" err="1"/>
              <a:t>sprawy</a:t>
            </a:r>
            <a:r>
              <a:rPr dirty="0"/>
              <a:t>.</a:t>
            </a:r>
            <a:br>
              <a:rPr dirty="0"/>
            </a:br>
            <a:r>
              <a:rPr dirty="0"/>
              <a:t>• </a:t>
            </a:r>
            <a:r>
              <a:rPr dirty="0" err="1"/>
              <a:t>Zakaz</a:t>
            </a:r>
            <a:r>
              <a:rPr dirty="0"/>
              <a:t> </a:t>
            </a:r>
            <a:r>
              <a:rPr dirty="0" err="1"/>
              <a:t>ingerencji</a:t>
            </a:r>
            <a:r>
              <a:rPr dirty="0"/>
              <a:t> w </a:t>
            </a:r>
            <a:r>
              <a:rPr dirty="0" err="1"/>
              <a:t>czynności</a:t>
            </a:r>
            <a:r>
              <a:rPr dirty="0"/>
              <a:t>: </a:t>
            </a:r>
            <a:r>
              <a:rPr dirty="0" err="1"/>
              <a:t>Polecenia</a:t>
            </a:r>
            <a:r>
              <a:rPr dirty="0"/>
              <a:t> </a:t>
            </a:r>
            <a:r>
              <a:rPr dirty="0" err="1"/>
              <a:t>organu</a:t>
            </a:r>
            <a:r>
              <a:rPr dirty="0"/>
              <a:t> NIE MOGĄ </a:t>
            </a:r>
            <a:r>
              <a:rPr dirty="0" err="1"/>
              <a:t>dotyczyć</a:t>
            </a:r>
            <a:r>
              <a:rPr dirty="0"/>
              <a:t> </a:t>
            </a:r>
            <a:r>
              <a:rPr dirty="0" err="1"/>
              <a:t>czynności</a:t>
            </a:r>
            <a:r>
              <a:rPr dirty="0"/>
              <a:t> </a:t>
            </a:r>
            <a:r>
              <a:rPr dirty="0" err="1"/>
              <a:t>podejmowanych</a:t>
            </a:r>
            <a:r>
              <a:rPr dirty="0"/>
              <a:t> </a:t>
            </a:r>
            <a:r>
              <a:rPr dirty="0" err="1"/>
              <a:t>przez</a:t>
            </a:r>
            <a:r>
              <a:rPr dirty="0"/>
              <a:t> </a:t>
            </a:r>
            <a:r>
              <a:rPr dirty="0" err="1"/>
              <a:t>rzecznika</a:t>
            </a:r>
            <a:r>
              <a:rPr dirty="0"/>
              <a:t> w </a:t>
            </a:r>
            <a:r>
              <a:rPr dirty="0" err="1"/>
              <a:t>toku</a:t>
            </a:r>
            <a:r>
              <a:rPr dirty="0"/>
              <a:t> </a:t>
            </a:r>
            <a:r>
              <a:rPr dirty="0" err="1"/>
              <a:t>sprawy</a:t>
            </a:r>
            <a:r>
              <a:rPr dirty="0"/>
              <a:t>.</a:t>
            </a:r>
            <a:br>
              <a:rPr dirty="0"/>
            </a:br>
            <a:r>
              <a:rPr dirty="0"/>
              <a:t>• Brak </a:t>
            </a:r>
            <a:r>
              <a:rPr dirty="0" err="1"/>
              <a:t>konsultacji</a:t>
            </a:r>
            <a:r>
              <a:rPr dirty="0"/>
              <a:t> z </a:t>
            </a:r>
            <a:r>
              <a:rPr dirty="0" err="1"/>
              <a:t>poprzednikiem</a:t>
            </a:r>
            <a:r>
              <a:rPr dirty="0"/>
              <a:t>: Nowy </a:t>
            </a:r>
            <a:r>
              <a:rPr dirty="0" err="1"/>
              <a:t>rzecznik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ma </a:t>
            </a:r>
            <a:r>
              <a:rPr dirty="0" err="1"/>
              <a:t>żadnego</a:t>
            </a:r>
            <a:r>
              <a:rPr dirty="0"/>
              <a:t> </a:t>
            </a:r>
            <a:r>
              <a:rPr dirty="0" err="1"/>
              <a:t>obowiązku</a:t>
            </a:r>
            <a:r>
              <a:rPr dirty="0"/>
              <a:t> </a:t>
            </a:r>
            <a:r>
              <a:rPr dirty="0" err="1"/>
              <a:t>kontaktowania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z </a:t>
            </a:r>
            <a:r>
              <a:rPr dirty="0" err="1"/>
              <a:t>poprzednikiem</a:t>
            </a:r>
            <a:r>
              <a:rPr dirty="0"/>
              <a:t> ani </a:t>
            </a:r>
            <a:r>
              <a:rPr dirty="0" err="1"/>
              <a:t>potwierdzania</a:t>
            </a:r>
            <a:r>
              <a:rPr dirty="0"/>
              <a:t> </a:t>
            </a:r>
            <a:r>
              <a:rPr dirty="0" err="1"/>
              <a:t>jego</a:t>
            </a:r>
            <a:r>
              <a:rPr dirty="0"/>
              <a:t> </a:t>
            </a:r>
            <a:r>
              <a:rPr dirty="0" err="1"/>
              <a:t>wniosków</a:t>
            </a:r>
            <a:r>
              <a:rPr dirty="0"/>
              <a:t>.</a:t>
            </a:r>
            <a:br>
              <a:rPr dirty="0"/>
            </a:br>
            <a:r>
              <a:rPr dirty="0"/>
              <a:t>• </a:t>
            </a:r>
            <a:r>
              <a:rPr dirty="0" err="1"/>
              <a:t>Suwerenna</a:t>
            </a:r>
            <a:r>
              <a:rPr dirty="0"/>
              <a:t> </a:t>
            </a:r>
            <a:r>
              <a:rPr dirty="0" err="1"/>
              <a:t>ocena</a:t>
            </a:r>
            <a:r>
              <a:rPr dirty="0"/>
              <a:t>: </a:t>
            </a:r>
            <a:r>
              <a:rPr dirty="0" err="1"/>
              <a:t>Samodzielnie</a:t>
            </a:r>
            <a:r>
              <a:rPr dirty="0"/>
              <a:t> </a:t>
            </a:r>
            <a:r>
              <a:rPr dirty="0" err="1"/>
              <a:t>weryfikuje</a:t>
            </a:r>
            <a:r>
              <a:rPr dirty="0"/>
              <a:t> </a:t>
            </a:r>
            <a:r>
              <a:rPr dirty="0" err="1"/>
              <a:t>dowody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wyciąga</a:t>
            </a:r>
            <a:r>
              <a:rPr dirty="0"/>
              <a:t> </a:t>
            </a:r>
            <a:r>
              <a:rPr dirty="0" err="1"/>
              <a:t>własne</a:t>
            </a:r>
            <a:r>
              <a:rPr dirty="0"/>
              <a:t> </a:t>
            </a:r>
            <a:r>
              <a:rPr dirty="0" err="1"/>
              <a:t>wnioski</a:t>
            </a:r>
            <a:r>
              <a:rPr dirty="0"/>
              <a:t> </a:t>
            </a:r>
            <a:r>
              <a:rPr dirty="0" err="1"/>
              <a:t>procesowe</a:t>
            </a:r>
            <a:r>
              <a:rPr dirty="0"/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25696" y="1737360"/>
            <a:ext cx="3328416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1300" b="1">
                <a:solidFill>
                  <a:srgbClr val="0F1E36"/>
                </a:solidFill>
                <a:latin typeface="Arial"/>
              </a:defRPr>
            </a:pPr>
            <a:r>
              <a:rPr dirty="0"/>
              <a:t>Rola </a:t>
            </a:r>
            <a:r>
              <a:rPr lang="pl-PL" dirty="0"/>
              <a:t>n</a:t>
            </a:r>
            <a:r>
              <a:rPr dirty="0" err="1"/>
              <a:t>owego</a:t>
            </a:r>
            <a:r>
              <a:rPr dirty="0"/>
              <a:t> </a:t>
            </a:r>
            <a:r>
              <a:rPr lang="pl-PL" dirty="0"/>
              <a:t>r</a:t>
            </a:r>
            <a:r>
              <a:rPr dirty="0" err="1"/>
              <a:t>zecznika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lang="pl-PL" dirty="0"/>
              <a:t>r</a:t>
            </a:r>
            <a:r>
              <a:rPr dirty="0" err="1"/>
              <a:t>ozprawie</a:t>
            </a:r>
            <a:endParaRPr dirty="0"/>
          </a:p>
          <a:p>
            <a:pPr>
              <a:spcBef>
                <a:spcPts val="400"/>
              </a:spcBef>
              <a:spcAft>
                <a:spcPts val="800"/>
              </a:spcAft>
              <a:defRPr sz="1000" b="1">
                <a:solidFill>
                  <a:srgbClr val="1D4ED8"/>
                </a:solidFill>
                <a:latin typeface="Arial"/>
              </a:defRPr>
            </a:pPr>
            <a:r>
              <a:rPr dirty="0"/>
              <a:t>KPK W ZW. Z ART. 305 USTAWY</a:t>
            </a:r>
          </a:p>
          <a:p>
            <a:pPr>
              <a:spcBef>
                <a:spcPts val="400"/>
              </a:spcBef>
              <a:defRPr sz="100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Ciągłość</a:t>
            </a:r>
            <a:r>
              <a:rPr dirty="0"/>
              <a:t> </a:t>
            </a:r>
            <a:r>
              <a:rPr dirty="0" err="1"/>
              <a:t>wniosku</a:t>
            </a:r>
            <a:r>
              <a:rPr dirty="0"/>
              <a:t> o </a:t>
            </a:r>
            <a:r>
              <a:rPr dirty="0" err="1"/>
              <a:t>ukaranie</a:t>
            </a:r>
            <a:r>
              <a:rPr dirty="0"/>
              <a:t>: </a:t>
            </a:r>
            <a:r>
              <a:rPr dirty="0" err="1"/>
              <a:t>Wejście</a:t>
            </a:r>
            <a:r>
              <a:rPr dirty="0"/>
              <a:t> </a:t>
            </a:r>
            <a:r>
              <a:rPr dirty="0" err="1"/>
              <a:t>nowego</a:t>
            </a:r>
            <a:r>
              <a:rPr dirty="0"/>
              <a:t> </a:t>
            </a:r>
            <a:r>
              <a:rPr dirty="0" err="1"/>
              <a:t>rzecznika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kasuje</a:t>
            </a:r>
            <a:r>
              <a:rPr dirty="0"/>
              <a:t> </a:t>
            </a:r>
            <a:r>
              <a:rPr dirty="0" err="1"/>
              <a:t>wniosku</a:t>
            </a:r>
            <a:r>
              <a:rPr dirty="0"/>
              <a:t> – </a:t>
            </a:r>
            <a:r>
              <a:rPr dirty="0" err="1"/>
              <a:t>sprawa</a:t>
            </a:r>
            <a:r>
              <a:rPr dirty="0"/>
              <a:t> </a:t>
            </a:r>
            <a:r>
              <a:rPr dirty="0" err="1"/>
              <a:t>toczy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</a:t>
            </a:r>
            <a:r>
              <a:rPr dirty="0" err="1"/>
              <a:t>normalnie</a:t>
            </a:r>
            <a:r>
              <a:rPr dirty="0"/>
              <a:t>.</a:t>
            </a:r>
            <a:br>
              <a:rPr dirty="0"/>
            </a:br>
            <a:r>
              <a:rPr dirty="0"/>
              <a:t>• </a:t>
            </a:r>
            <a:r>
              <a:rPr dirty="0" err="1"/>
              <a:t>Odczytanie</a:t>
            </a:r>
            <a:r>
              <a:rPr dirty="0"/>
              <a:t> </a:t>
            </a:r>
            <a:r>
              <a:rPr dirty="0" err="1"/>
              <a:t>zarzutów</a:t>
            </a:r>
            <a:r>
              <a:rPr dirty="0"/>
              <a:t>: Nowy </a:t>
            </a:r>
            <a:r>
              <a:rPr dirty="0" err="1"/>
              <a:t>rzecznik</a:t>
            </a:r>
            <a:r>
              <a:rPr dirty="0"/>
              <a:t> </a:t>
            </a:r>
            <a:r>
              <a:rPr dirty="0" err="1"/>
              <a:t>popiera</a:t>
            </a:r>
            <a:r>
              <a:rPr dirty="0"/>
              <a:t> </a:t>
            </a:r>
            <a:r>
              <a:rPr dirty="0" err="1"/>
              <a:t>wniosek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rozprawie</a:t>
            </a:r>
            <a:r>
              <a:rPr dirty="0"/>
              <a:t> (§ 29)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bierze</a:t>
            </a:r>
            <a:r>
              <a:rPr dirty="0"/>
              <a:t> </a:t>
            </a:r>
            <a:r>
              <a:rPr dirty="0" err="1"/>
              <a:t>udział</a:t>
            </a:r>
            <a:r>
              <a:rPr dirty="0"/>
              <a:t> w </a:t>
            </a:r>
            <a:r>
              <a:rPr dirty="0" err="1"/>
              <a:t>dowodach</a:t>
            </a:r>
            <a:r>
              <a:rPr dirty="0"/>
              <a:t>.</a:t>
            </a:r>
            <a:br>
              <a:rPr dirty="0"/>
            </a:br>
            <a:r>
              <a:rPr dirty="0"/>
              <a:t>• </a:t>
            </a:r>
            <a:r>
              <a:rPr dirty="0" err="1"/>
              <a:t>Modyfikacja</a:t>
            </a:r>
            <a:r>
              <a:rPr dirty="0"/>
              <a:t> </a:t>
            </a:r>
            <a:r>
              <a:rPr dirty="0" err="1"/>
              <a:t>stanowiska</a:t>
            </a:r>
            <a:r>
              <a:rPr dirty="0"/>
              <a:t>: </a:t>
            </a:r>
            <a:r>
              <a:rPr dirty="0" err="1"/>
              <a:t>Jeśli</a:t>
            </a:r>
            <a:r>
              <a:rPr dirty="0"/>
              <a:t> </a:t>
            </a:r>
            <a:r>
              <a:rPr dirty="0" err="1"/>
              <a:t>nowy</a:t>
            </a:r>
            <a:r>
              <a:rPr dirty="0"/>
              <a:t> </a:t>
            </a:r>
            <a:r>
              <a:rPr dirty="0" err="1"/>
              <a:t>rzecznik</a:t>
            </a:r>
            <a:r>
              <a:rPr dirty="0"/>
              <a:t> </a:t>
            </a:r>
            <a:r>
              <a:rPr dirty="0" err="1"/>
              <a:t>uzna</a:t>
            </a:r>
            <a:r>
              <a:rPr dirty="0"/>
              <a:t>, </a:t>
            </a:r>
            <a:r>
              <a:rPr dirty="0" err="1"/>
              <a:t>że</a:t>
            </a:r>
            <a:r>
              <a:rPr dirty="0"/>
              <a:t> </a:t>
            </a:r>
            <a:r>
              <a:rPr dirty="0" err="1"/>
              <a:t>poprzednik</a:t>
            </a:r>
            <a:r>
              <a:rPr dirty="0"/>
              <a:t> </a:t>
            </a:r>
            <a:r>
              <a:rPr dirty="0" err="1"/>
              <a:t>błędnie</a:t>
            </a:r>
            <a:r>
              <a:rPr dirty="0"/>
              <a:t> </a:t>
            </a:r>
            <a:r>
              <a:rPr dirty="0" err="1"/>
              <a:t>ocenił</a:t>
            </a:r>
            <a:r>
              <a:rPr dirty="0"/>
              <a:t> </a:t>
            </a:r>
            <a:r>
              <a:rPr dirty="0" err="1"/>
              <a:t>delikt</a:t>
            </a:r>
            <a:r>
              <a:rPr dirty="0"/>
              <a:t>, w </a:t>
            </a:r>
            <a:r>
              <a:rPr dirty="0" err="1"/>
              <a:t>głosach</a:t>
            </a:r>
            <a:r>
              <a:rPr dirty="0"/>
              <a:t> </a:t>
            </a:r>
            <a:r>
              <a:rPr dirty="0" err="1"/>
              <a:t>stron</a:t>
            </a:r>
            <a:r>
              <a:rPr dirty="0"/>
              <a:t>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wnieść</a:t>
            </a:r>
            <a:r>
              <a:rPr dirty="0"/>
              <a:t> o </a:t>
            </a:r>
            <a:r>
              <a:rPr dirty="0" err="1"/>
              <a:t>uniewinnienie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zmianę</a:t>
            </a:r>
            <a:r>
              <a:rPr dirty="0"/>
              <a:t> </a:t>
            </a:r>
            <a:r>
              <a:rPr dirty="0" err="1"/>
              <a:t>kary</a:t>
            </a:r>
            <a:r>
              <a:rPr dirty="0"/>
              <a:t>!</a:t>
            </a:r>
            <a:br>
              <a:rPr dirty="0"/>
            </a:br>
            <a:r>
              <a:rPr dirty="0"/>
              <a:t>• </a:t>
            </a:r>
            <a:r>
              <a:rPr dirty="0" err="1"/>
              <a:t>Niezawisłość</a:t>
            </a:r>
            <a:r>
              <a:rPr dirty="0"/>
              <a:t> </a:t>
            </a:r>
            <a:r>
              <a:rPr dirty="0" err="1"/>
              <a:t>komisji</a:t>
            </a:r>
            <a:r>
              <a:rPr dirty="0"/>
              <a:t>: </a:t>
            </a:r>
            <a:r>
              <a:rPr dirty="0" err="1"/>
              <a:t>Wnioski</a:t>
            </a:r>
            <a:r>
              <a:rPr dirty="0"/>
              <a:t> </a:t>
            </a:r>
            <a:r>
              <a:rPr dirty="0" err="1"/>
              <a:t>rzecznika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wiążą</a:t>
            </a:r>
            <a:r>
              <a:rPr dirty="0"/>
              <a:t> </a:t>
            </a:r>
            <a:r>
              <a:rPr dirty="0" err="1"/>
              <a:t>komisji</a:t>
            </a:r>
            <a:r>
              <a:rPr dirty="0"/>
              <a:t> – o </a:t>
            </a:r>
            <a:r>
              <a:rPr dirty="0" err="1"/>
              <a:t>winie</a:t>
            </a:r>
            <a:r>
              <a:rPr dirty="0"/>
              <a:t> </a:t>
            </a:r>
            <a:r>
              <a:rPr dirty="0" err="1"/>
              <a:t>decyduje</a:t>
            </a:r>
            <a:r>
              <a:rPr dirty="0"/>
              <a:t> </a:t>
            </a:r>
            <a:r>
              <a:rPr dirty="0" err="1"/>
              <a:t>niezawisły</a:t>
            </a:r>
            <a:r>
              <a:rPr dirty="0"/>
              <a:t> </a:t>
            </a:r>
            <a:r>
              <a:rPr dirty="0" err="1"/>
              <a:t>skład</a:t>
            </a:r>
            <a:r>
              <a:rPr dirty="0"/>
              <a:t>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19872" y="1737360"/>
            <a:ext cx="3328416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1300" b="1">
                <a:solidFill>
                  <a:srgbClr val="0F1E36"/>
                </a:solidFill>
                <a:latin typeface="Arial"/>
              </a:defRPr>
            </a:pPr>
            <a:r>
              <a:rPr dirty="0"/>
              <a:t>Rola </a:t>
            </a:r>
            <a:r>
              <a:rPr lang="pl-PL" dirty="0"/>
              <a:t>i</a:t>
            </a:r>
            <a:r>
              <a:rPr dirty="0" err="1"/>
              <a:t>nnego</a:t>
            </a:r>
            <a:r>
              <a:rPr dirty="0"/>
              <a:t> </a:t>
            </a:r>
            <a:r>
              <a:rPr lang="pl-PL" dirty="0"/>
              <a:t>R</a:t>
            </a:r>
            <a:r>
              <a:rPr dirty="0" err="1"/>
              <a:t>zecznika</a:t>
            </a:r>
            <a:r>
              <a:rPr dirty="0"/>
              <a:t> we </a:t>
            </a:r>
            <a:r>
              <a:rPr lang="pl-PL" dirty="0"/>
              <a:t>w</a:t>
            </a:r>
            <a:r>
              <a:rPr dirty="0" err="1"/>
              <a:t>znowieniu</a:t>
            </a:r>
            <a:endParaRPr dirty="0"/>
          </a:p>
          <a:p>
            <a:pPr>
              <a:spcBef>
                <a:spcPts val="400"/>
              </a:spcBef>
              <a:spcAft>
                <a:spcPts val="800"/>
              </a:spcAft>
              <a:defRPr sz="1000" b="1">
                <a:solidFill>
                  <a:srgbClr val="1D4ED8"/>
                </a:solidFill>
                <a:latin typeface="Arial"/>
              </a:defRPr>
            </a:pPr>
            <a:r>
              <a:rPr dirty="0"/>
              <a:t>§ 57 UST. 3 ROZPORZĄDZENIA</a:t>
            </a:r>
          </a:p>
          <a:p>
            <a:pPr>
              <a:spcBef>
                <a:spcPts val="400"/>
              </a:spcBef>
              <a:defRPr sz="100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Weryfikacja</a:t>
            </a:r>
            <a:r>
              <a:rPr dirty="0"/>
              <a:t> </a:t>
            </a:r>
            <a:r>
              <a:rPr dirty="0" err="1"/>
              <a:t>nowych</a:t>
            </a:r>
            <a:r>
              <a:rPr dirty="0"/>
              <a:t> </a:t>
            </a:r>
            <a:r>
              <a:rPr dirty="0" err="1"/>
              <a:t>faktów</a:t>
            </a:r>
            <a:r>
              <a:rPr dirty="0"/>
              <a:t>: </a:t>
            </a:r>
            <a:r>
              <a:rPr dirty="0" err="1"/>
              <a:t>Przy</a:t>
            </a:r>
            <a:r>
              <a:rPr dirty="0"/>
              <a:t> </a:t>
            </a:r>
            <a:r>
              <a:rPr dirty="0" err="1"/>
              <a:t>wniosku</a:t>
            </a:r>
            <a:r>
              <a:rPr dirty="0"/>
              <a:t> o </a:t>
            </a:r>
            <a:r>
              <a:rPr dirty="0" err="1"/>
              <a:t>wznowienie</a:t>
            </a:r>
            <a:r>
              <a:rPr dirty="0"/>
              <a:t> (art. 296 </a:t>
            </a:r>
            <a:r>
              <a:rPr dirty="0" err="1"/>
              <a:t>ust</a:t>
            </a:r>
            <a:r>
              <a:rPr dirty="0"/>
              <a:t>. 1 pkt 2) </a:t>
            </a:r>
            <a:r>
              <a:rPr dirty="0" err="1"/>
              <a:t>skład</a:t>
            </a:r>
            <a:r>
              <a:rPr dirty="0"/>
              <a:t>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zlecić</a:t>
            </a:r>
            <a:r>
              <a:rPr dirty="0"/>
              <a:t> </a:t>
            </a:r>
            <a:r>
              <a:rPr dirty="0" err="1"/>
              <a:t>zbadanie</a:t>
            </a:r>
            <a:r>
              <a:rPr dirty="0"/>
              <a:t> </a:t>
            </a:r>
            <a:r>
              <a:rPr dirty="0" err="1"/>
              <a:t>faktów</a:t>
            </a:r>
            <a:r>
              <a:rPr dirty="0"/>
              <a:t> </a:t>
            </a:r>
            <a:r>
              <a:rPr dirty="0" err="1"/>
              <a:t>innemu</a:t>
            </a:r>
            <a:r>
              <a:rPr dirty="0"/>
              <a:t> </a:t>
            </a:r>
            <a:r>
              <a:rPr dirty="0" err="1"/>
              <a:t>rzecznikowi</a:t>
            </a:r>
            <a:r>
              <a:rPr dirty="0"/>
              <a:t>.</a:t>
            </a:r>
            <a:br>
              <a:rPr dirty="0"/>
            </a:br>
            <a:r>
              <a:rPr dirty="0"/>
              <a:t>• Cel </a:t>
            </a:r>
            <a:r>
              <a:rPr dirty="0" err="1"/>
              <a:t>badania</a:t>
            </a:r>
            <a:r>
              <a:rPr dirty="0"/>
              <a:t>: </a:t>
            </a:r>
            <a:r>
              <a:rPr dirty="0" err="1"/>
              <a:t>Weryfikacja</a:t>
            </a:r>
            <a:r>
              <a:rPr dirty="0"/>
              <a:t> </a:t>
            </a:r>
            <a:r>
              <a:rPr dirty="0" err="1"/>
              <a:t>wiarygodności</a:t>
            </a:r>
            <a:r>
              <a:rPr dirty="0"/>
              <a:t> </a:t>
            </a:r>
            <a:r>
              <a:rPr dirty="0" err="1"/>
              <a:t>dowodów</a:t>
            </a:r>
            <a:r>
              <a:rPr dirty="0"/>
              <a:t>, </a:t>
            </a:r>
            <a:r>
              <a:rPr dirty="0" err="1"/>
              <a:t>które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były</a:t>
            </a:r>
            <a:r>
              <a:rPr dirty="0"/>
              <a:t> </a:t>
            </a:r>
            <a:r>
              <a:rPr dirty="0" err="1"/>
              <a:t>znane</a:t>
            </a:r>
            <a:r>
              <a:rPr dirty="0"/>
              <a:t> w </a:t>
            </a:r>
            <a:r>
              <a:rPr dirty="0" err="1"/>
              <a:t>chwili</a:t>
            </a:r>
            <a:r>
              <a:rPr dirty="0"/>
              <a:t> </a:t>
            </a:r>
            <a:r>
              <a:rPr dirty="0" err="1"/>
              <a:t>orzekania</a:t>
            </a:r>
            <a:r>
              <a:rPr dirty="0"/>
              <a:t>.</a:t>
            </a:r>
            <a:br>
              <a:rPr dirty="0"/>
            </a:br>
            <a:r>
              <a:rPr dirty="0"/>
              <a:t>• </a:t>
            </a:r>
            <a:r>
              <a:rPr dirty="0" err="1"/>
              <a:t>Autonomia</a:t>
            </a:r>
            <a:r>
              <a:rPr dirty="0"/>
              <a:t> </a:t>
            </a:r>
            <a:r>
              <a:rPr dirty="0" err="1"/>
              <a:t>sprawozdania</a:t>
            </a:r>
            <a:r>
              <a:rPr dirty="0"/>
              <a:t>: </a:t>
            </a:r>
            <a:r>
              <a:rPr dirty="0" err="1"/>
              <a:t>Inny</a:t>
            </a:r>
            <a:r>
              <a:rPr dirty="0"/>
              <a:t> </a:t>
            </a:r>
            <a:r>
              <a:rPr dirty="0" err="1"/>
              <a:t>rzecznik</a:t>
            </a:r>
            <a:r>
              <a:rPr dirty="0"/>
              <a:t> </a:t>
            </a:r>
            <a:r>
              <a:rPr dirty="0" err="1"/>
              <a:t>przedstawia</a:t>
            </a:r>
            <a:r>
              <a:rPr dirty="0"/>
              <a:t> </a:t>
            </a:r>
            <a:r>
              <a:rPr dirty="0" err="1"/>
              <a:t>komisji</a:t>
            </a:r>
            <a:r>
              <a:rPr dirty="0"/>
              <a:t> </a:t>
            </a:r>
            <a:r>
              <a:rPr dirty="0" err="1"/>
              <a:t>bezstronny</a:t>
            </a:r>
            <a:r>
              <a:rPr dirty="0"/>
              <a:t> </a:t>
            </a:r>
            <a:r>
              <a:rPr dirty="0" err="1"/>
              <a:t>raport</a:t>
            </a:r>
            <a:r>
              <a:rPr dirty="0"/>
              <a:t> ze </a:t>
            </a:r>
            <a:r>
              <a:rPr dirty="0" err="1"/>
              <a:t>sprawdzenia</a:t>
            </a:r>
            <a:r>
              <a:rPr dirty="0"/>
              <a:t> </a:t>
            </a:r>
            <a:r>
              <a:rPr dirty="0" err="1"/>
              <a:t>okoliczności</a:t>
            </a:r>
            <a:r>
              <a:rPr dirty="0"/>
              <a:t>.</a:t>
            </a:r>
            <a:br>
              <a:rPr dirty="0"/>
            </a:br>
            <a:r>
              <a:rPr dirty="0"/>
              <a:t>• </a:t>
            </a:r>
            <a:r>
              <a:rPr dirty="0" err="1"/>
              <a:t>Posiedzenie</a:t>
            </a:r>
            <a:r>
              <a:rPr dirty="0"/>
              <a:t> </a:t>
            </a:r>
            <a:r>
              <a:rPr dirty="0" err="1"/>
              <a:t>niejawne</a:t>
            </a:r>
            <a:r>
              <a:rPr dirty="0"/>
              <a:t>: </a:t>
            </a:r>
            <a:r>
              <a:rPr dirty="0" err="1"/>
              <a:t>Skład</a:t>
            </a:r>
            <a:r>
              <a:rPr dirty="0"/>
              <a:t> </a:t>
            </a:r>
            <a:r>
              <a:rPr dirty="0" err="1"/>
              <a:t>ocenia</a:t>
            </a:r>
            <a:r>
              <a:rPr dirty="0"/>
              <a:t> </a:t>
            </a:r>
            <a:r>
              <a:rPr dirty="0" err="1"/>
              <a:t>raport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posiedzeniu</a:t>
            </a:r>
            <a:r>
              <a:rPr dirty="0"/>
              <a:t> </a:t>
            </a:r>
            <a:r>
              <a:rPr dirty="0" err="1"/>
              <a:t>niejawnym</a:t>
            </a:r>
            <a:r>
              <a:rPr dirty="0"/>
              <a:t> </a:t>
            </a:r>
            <a:r>
              <a:rPr dirty="0" err="1"/>
              <a:t>przed</a:t>
            </a:r>
            <a:r>
              <a:rPr dirty="0"/>
              <a:t> </a:t>
            </a:r>
            <a:r>
              <a:rPr dirty="0" err="1"/>
              <a:t>decyzją</a:t>
            </a:r>
            <a:r>
              <a:rPr dirty="0"/>
              <a:t> o </a:t>
            </a:r>
            <a:r>
              <a:rPr dirty="0" err="1"/>
              <a:t>wznowieniu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1D4ED8"/>
                </a:solidFill>
                <a:latin typeface="Arial"/>
              </a:defRPr>
            </a:pPr>
            <a:r>
              <a:t>PRAWO DO OBRONY | OBROŃCA Z WYBORU I Z URZĘDU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Arial"/>
              </a:defRPr>
            </a:pPr>
            <a:r>
              <a:t>Obwiniony może zmienić obrońcę z urzędu tylko raz, a rezygnacja wymaga ważnych przyczyn i posiedzenia niejawnego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8655" cy="317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46520"/>
            <a:ext cx="91440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50">
                <a:solidFill>
                  <a:srgbClr val="475569"/>
                </a:solidFill>
                <a:latin typeface="Arial"/>
              </a:defRPr>
            </a:pPr>
            <a:r>
              <a:t>Postępowanie dyscyplinarne nauczycieli akademickich – zmiany osobowe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446520"/>
            <a:ext cx="13716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defRPr sz="950" b="1">
                <a:solidFill>
                  <a:srgbClr val="1D4ED8"/>
                </a:solidFill>
                <a:latin typeface="Arial"/>
              </a:defRPr>
            </a:pPr>
            <a:r>
              <a:t>17 / 32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737360"/>
            <a:ext cx="2523744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1300" b="1">
                <a:solidFill>
                  <a:srgbClr val="0F1E36"/>
                </a:solidFill>
                <a:latin typeface="Arial"/>
              </a:defRPr>
            </a:pPr>
            <a:r>
              <a:rPr dirty="0" err="1"/>
              <a:t>Obligatoryjna</a:t>
            </a:r>
            <a:r>
              <a:rPr dirty="0"/>
              <a:t> </a:t>
            </a:r>
            <a:r>
              <a:rPr lang="pl-PL" dirty="0"/>
              <a:t>o</a:t>
            </a:r>
            <a:r>
              <a:rPr dirty="0" err="1"/>
              <a:t>brona</a:t>
            </a:r>
            <a:r>
              <a:rPr dirty="0"/>
              <a:t> z </a:t>
            </a:r>
            <a:r>
              <a:rPr lang="pl-PL" dirty="0"/>
              <a:t>u</a:t>
            </a:r>
            <a:r>
              <a:rPr dirty="0" err="1"/>
              <a:t>rzędu</a:t>
            </a:r>
            <a:endParaRPr dirty="0"/>
          </a:p>
          <a:p>
            <a:pPr>
              <a:spcBef>
                <a:spcPts val="400"/>
              </a:spcBef>
              <a:spcAft>
                <a:spcPts val="800"/>
              </a:spcAft>
              <a:defRPr sz="1000" b="1">
                <a:solidFill>
                  <a:srgbClr val="1D4ED8"/>
                </a:solidFill>
                <a:latin typeface="Arial"/>
              </a:defRPr>
            </a:pPr>
            <a:r>
              <a:rPr dirty="0"/>
              <a:t>ART. 293 UST. 4 | § 24 UST. 1</a:t>
            </a:r>
          </a:p>
          <a:p>
            <a:pPr>
              <a:spcBef>
                <a:spcPts val="400"/>
              </a:spcBef>
              <a:defRPr sz="1000">
                <a:solidFill>
                  <a:srgbClr val="1E293B"/>
                </a:solidFill>
                <a:latin typeface="Arial"/>
              </a:defRPr>
            </a:pPr>
            <a:r>
              <a:rPr dirty="0" err="1"/>
              <a:t>Gdy</a:t>
            </a:r>
            <a:r>
              <a:rPr dirty="0"/>
              <a:t> </a:t>
            </a:r>
            <a:r>
              <a:rPr dirty="0" err="1"/>
              <a:t>rzecznik</a:t>
            </a:r>
            <a:r>
              <a:rPr dirty="0"/>
              <a:t> </a:t>
            </a:r>
            <a:r>
              <a:rPr dirty="0" err="1"/>
              <a:t>wnosi</a:t>
            </a:r>
            <a:r>
              <a:rPr dirty="0"/>
              <a:t> o </a:t>
            </a:r>
            <a:r>
              <a:rPr dirty="0" err="1"/>
              <a:t>najsurowsze</a:t>
            </a:r>
            <a:r>
              <a:rPr dirty="0"/>
              <a:t> </a:t>
            </a:r>
            <a:r>
              <a:rPr dirty="0" err="1"/>
              <a:t>kary</a:t>
            </a:r>
            <a:r>
              <a:rPr dirty="0"/>
              <a:t> (</a:t>
            </a:r>
            <a:r>
              <a:rPr dirty="0" err="1"/>
              <a:t>wydalenie</a:t>
            </a:r>
            <a:r>
              <a:rPr dirty="0"/>
              <a:t> z </a:t>
            </a:r>
            <a:r>
              <a:rPr dirty="0" err="1"/>
              <a:t>pracy</a:t>
            </a:r>
            <a:r>
              <a:rPr dirty="0"/>
              <a:t>, </a:t>
            </a:r>
            <a:r>
              <a:rPr dirty="0" err="1"/>
              <a:t>zakaz</a:t>
            </a:r>
            <a:r>
              <a:rPr dirty="0"/>
              <a:t> </a:t>
            </a:r>
            <a:r>
              <a:rPr dirty="0" err="1"/>
              <a:t>pracy</a:t>
            </a:r>
            <a:r>
              <a:rPr dirty="0"/>
              <a:t>, </a:t>
            </a:r>
            <a:r>
              <a:rPr dirty="0" err="1"/>
              <a:t>pozbawienie</a:t>
            </a:r>
            <a:r>
              <a:rPr dirty="0"/>
              <a:t> </a:t>
            </a:r>
            <a:r>
              <a:rPr dirty="0" err="1"/>
              <a:t>prawa</a:t>
            </a:r>
            <a:r>
              <a:rPr dirty="0"/>
              <a:t> </a:t>
            </a:r>
            <a:r>
              <a:rPr dirty="0" err="1"/>
              <a:t>wykonywania</a:t>
            </a:r>
            <a:r>
              <a:rPr dirty="0"/>
              <a:t> </a:t>
            </a:r>
            <a:r>
              <a:rPr dirty="0" err="1"/>
              <a:t>zawodu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10 </a:t>
            </a:r>
            <a:r>
              <a:rPr dirty="0" err="1"/>
              <a:t>lat</a:t>
            </a:r>
            <a:r>
              <a:rPr dirty="0"/>
              <a:t>), a </a:t>
            </a:r>
            <a:r>
              <a:rPr dirty="0" err="1"/>
              <a:t>obwiniony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ma </a:t>
            </a:r>
            <a:r>
              <a:rPr dirty="0" err="1"/>
              <a:t>obrońcy</a:t>
            </a:r>
            <a:r>
              <a:rPr dirty="0"/>
              <a:t> z </a:t>
            </a:r>
            <a:r>
              <a:rPr dirty="0" err="1"/>
              <a:t>wyboru</a:t>
            </a:r>
            <a:r>
              <a:rPr dirty="0"/>
              <a:t>.</a:t>
            </a:r>
            <a:br>
              <a:rPr dirty="0"/>
            </a:br>
            <a:br>
              <a:rPr dirty="0"/>
            </a:br>
            <a:r>
              <a:rPr dirty="0"/>
              <a:t>Termin: </a:t>
            </a:r>
            <a:r>
              <a:rPr dirty="0" err="1"/>
              <a:t>Wyznaczenie</a:t>
            </a:r>
            <a:r>
              <a:rPr dirty="0"/>
              <a:t> </a:t>
            </a:r>
            <a:r>
              <a:rPr dirty="0" err="1"/>
              <a:t>następuje</a:t>
            </a:r>
            <a:r>
              <a:rPr dirty="0"/>
              <a:t> min. 14 DNI </a:t>
            </a:r>
            <a:r>
              <a:rPr dirty="0" err="1"/>
              <a:t>przed</a:t>
            </a:r>
            <a:r>
              <a:rPr dirty="0"/>
              <a:t> </a:t>
            </a:r>
            <a:r>
              <a:rPr dirty="0" err="1"/>
              <a:t>rozprawą</a:t>
            </a:r>
            <a:r>
              <a:rPr dirty="0"/>
              <a:t> </a:t>
            </a:r>
            <a:r>
              <a:rPr dirty="0" err="1"/>
              <a:t>spośród</a:t>
            </a:r>
            <a:r>
              <a:rPr dirty="0"/>
              <a:t> </a:t>
            </a:r>
            <a:r>
              <a:rPr dirty="0" err="1"/>
              <a:t>nauczycieli</a:t>
            </a:r>
            <a:r>
              <a:rPr dirty="0"/>
              <a:t> </a:t>
            </a:r>
            <a:r>
              <a:rPr dirty="0" err="1"/>
              <a:t>akademickich</a:t>
            </a:r>
            <a:r>
              <a:rPr dirty="0"/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65576" y="1737360"/>
            <a:ext cx="2523744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1300" b="1">
                <a:solidFill>
                  <a:srgbClr val="0F1E36"/>
                </a:solidFill>
                <a:latin typeface="Arial"/>
              </a:defRPr>
            </a:pPr>
            <a:r>
              <a:rPr dirty="0"/>
              <a:t>Reguła </a:t>
            </a:r>
            <a:r>
              <a:rPr lang="pl-PL" dirty="0"/>
              <a:t>j</a:t>
            </a:r>
            <a:r>
              <a:rPr dirty="0" err="1"/>
              <a:t>ednego</a:t>
            </a:r>
            <a:r>
              <a:rPr dirty="0"/>
              <a:t> </a:t>
            </a:r>
            <a:r>
              <a:rPr lang="pl-PL" dirty="0"/>
              <a:t>w</a:t>
            </a:r>
            <a:r>
              <a:rPr dirty="0" err="1"/>
              <a:t>niosku</a:t>
            </a:r>
            <a:r>
              <a:rPr dirty="0"/>
              <a:t> </a:t>
            </a:r>
            <a:r>
              <a:rPr dirty="0" err="1"/>
              <a:t>Obwinionego</a:t>
            </a:r>
            <a:endParaRPr dirty="0"/>
          </a:p>
          <a:p>
            <a:pPr>
              <a:spcBef>
                <a:spcPts val="400"/>
              </a:spcBef>
              <a:spcAft>
                <a:spcPts val="800"/>
              </a:spcAft>
              <a:defRPr sz="1000" b="1">
                <a:solidFill>
                  <a:srgbClr val="1D4ED8"/>
                </a:solidFill>
                <a:latin typeface="Arial"/>
              </a:defRPr>
            </a:pPr>
            <a:r>
              <a:rPr dirty="0"/>
              <a:t>§ 24 UST. 2 ROZPORZĄDZENIA</a:t>
            </a:r>
          </a:p>
          <a:p>
            <a:pPr>
              <a:spcBef>
                <a:spcPts val="400"/>
              </a:spcBef>
              <a:defRPr sz="1000">
                <a:solidFill>
                  <a:srgbClr val="1E293B"/>
                </a:solidFill>
                <a:latin typeface="Arial"/>
              </a:defRPr>
            </a:pPr>
            <a:r>
              <a:rPr dirty="0" err="1"/>
              <a:t>Obwinionego</a:t>
            </a:r>
            <a:r>
              <a:rPr dirty="0"/>
              <a:t> </a:t>
            </a:r>
            <a:r>
              <a:rPr dirty="0" err="1"/>
              <a:t>informuje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o </a:t>
            </a:r>
            <a:r>
              <a:rPr dirty="0" err="1"/>
              <a:t>wyznaczeniu</a:t>
            </a:r>
            <a:r>
              <a:rPr dirty="0"/>
              <a:t> </a:t>
            </a:r>
            <a:r>
              <a:rPr dirty="0" err="1"/>
              <a:t>obrońcy</a:t>
            </a:r>
            <a:r>
              <a:rPr dirty="0"/>
              <a:t> </a:t>
            </a:r>
            <a:r>
              <a:rPr dirty="0" err="1"/>
              <a:t>niezwłocznie</a:t>
            </a:r>
            <a:r>
              <a:rPr dirty="0"/>
              <a:t>.</a:t>
            </a:r>
            <a:br>
              <a:rPr dirty="0"/>
            </a:br>
            <a:br>
              <a:rPr dirty="0"/>
            </a:br>
            <a:r>
              <a:rPr dirty="0" err="1"/>
              <a:t>Ograniczenie</a:t>
            </a:r>
            <a:r>
              <a:rPr dirty="0"/>
              <a:t> </a:t>
            </a:r>
            <a:r>
              <a:rPr dirty="0" err="1"/>
              <a:t>procesowe</a:t>
            </a:r>
            <a:r>
              <a:rPr dirty="0"/>
              <a:t>: </a:t>
            </a:r>
            <a:r>
              <a:rPr dirty="0" err="1"/>
              <a:t>Obwiniony</a:t>
            </a:r>
            <a:r>
              <a:rPr dirty="0"/>
              <a:t>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wnieść</a:t>
            </a:r>
            <a:r>
              <a:rPr dirty="0"/>
              <a:t> o </a:t>
            </a:r>
            <a:r>
              <a:rPr dirty="0" err="1"/>
              <a:t>wyznaczenie</a:t>
            </a:r>
            <a:r>
              <a:rPr dirty="0"/>
              <a:t> </a:t>
            </a:r>
            <a:r>
              <a:rPr dirty="0" err="1"/>
              <a:t>innej</a:t>
            </a:r>
            <a:r>
              <a:rPr dirty="0"/>
              <a:t> </a:t>
            </a:r>
            <a:r>
              <a:rPr dirty="0" err="1"/>
              <a:t>osoby</a:t>
            </a:r>
            <a:r>
              <a:rPr dirty="0"/>
              <a:t> </a:t>
            </a:r>
            <a:r>
              <a:rPr dirty="0" err="1"/>
              <a:t>jako</a:t>
            </a:r>
            <a:r>
              <a:rPr dirty="0"/>
              <a:t> </a:t>
            </a:r>
            <a:r>
              <a:rPr dirty="0" err="1"/>
              <a:t>obrońcy</a:t>
            </a:r>
            <a:r>
              <a:rPr dirty="0"/>
              <a:t> z </a:t>
            </a:r>
            <a:r>
              <a:rPr dirty="0" err="1"/>
              <a:t>urzędu</a:t>
            </a:r>
            <a:r>
              <a:rPr dirty="0"/>
              <a:t> TYLKO RAZ. </a:t>
            </a:r>
            <a:r>
              <a:rPr dirty="0" err="1"/>
              <a:t>Zapobiega</a:t>
            </a:r>
            <a:r>
              <a:rPr dirty="0"/>
              <a:t> to </a:t>
            </a:r>
            <a:r>
              <a:rPr dirty="0" err="1"/>
              <a:t>obstrukcji</a:t>
            </a:r>
            <a:r>
              <a:rPr dirty="0"/>
              <a:t> </a:t>
            </a:r>
            <a:r>
              <a:rPr dirty="0" err="1"/>
              <a:t>procesu</a:t>
            </a:r>
            <a:r>
              <a:rPr dirty="0"/>
              <a:t>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99632" y="1737360"/>
            <a:ext cx="2523744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1300" b="1">
                <a:solidFill>
                  <a:srgbClr val="0F1E36"/>
                </a:solidFill>
                <a:latin typeface="Arial"/>
              </a:defRPr>
            </a:pPr>
            <a:r>
              <a:rPr dirty="0" err="1"/>
              <a:t>Rezygnacja</a:t>
            </a:r>
            <a:r>
              <a:rPr dirty="0"/>
              <a:t> </a:t>
            </a:r>
            <a:r>
              <a:rPr dirty="0" err="1"/>
              <a:t>Obrońcy</a:t>
            </a:r>
            <a:r>
              <a:rPr dirty="0"/>
              <a:t> z </a:t>
            </a:r>
            <a:r>
              <a:rPr lang="pl-PL" dirty="0"/>
              <a:t>u</a:t>
            </a:r>
            <a:r>
              <a:rPr dirty="0" err="1"/>
              <a:t>rzędu</a:t>
            </a:r>
            <a:endParaRPr dirty="0"/>
          </a:p>
          <a:p>
            <a:pPr>
              <a:spcBef>
                <a:spcPts val="400"/>
              </a:spcBef>
              <a:spcAft>
                <a:spcPts val="800"/>
              </a:spcAft>
              <a:defRPr sz="1000" b="1">
                <a:solidFill>
                  <a:srgbClr val="1D4ED8"/>
                </a:solidFill>
                <a:latin typeface="Arial"/>
              </a:defRPr>
            </a:pPr>
            <a:r>
              <a:rPr dirty="0"/>
              <a:t>§ 24 UST. 3-4 ROZPORZĄDZENIA</a:t>
            </a:r>
          </a:p>
          <a:p>
            <a:pPr>
              <a:spcBef>
                <a:spcPts val="400"/>
              </a:spcBef>
              <a:defRPr sz="1000">
                <a:solidFill>
                  <a:srgbClr val="1E293B"/>
                </a:solidFill>
                <a:latin typeface="Arial"/>
              </a:defRPr>
            </a:pPr>
            <a:r>
              <a:rPr dirty="0" err="1"/>
              <a:t>Wyznaczony</a:t>
            </a:r>
            <a:r>
              <a:rPr dirty="0"/>
              <a:t> </a:t>
            </a:r>
            <a:r>
              <a:rPr dirty="0" err="1"/>
              <a:t>obrońca</a:t>
            </a:r>
            <a:r>
              <a:rPr dirty="0"/>
              <a:t> z </a:t>
            </a:r>
            <a:r>
              <a:rPr dirty="0" err="1"/>
              <a:t>urzędu</a:t>
            </a:r>
            <a:r>
              <a:rPr dirty="0"/>
              <a:t>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wnosić</a:t>
            </a:r>
            <a:r>
              <a:rPr dirty="0"/>
              <a:t> o </a:t>
            </a:r>
            <a:r>
              <a:rPr dirty="0" err="1"/>
              <a:t>zwolnienie</a:t>
            </a:r>
            <a:r>
              <a:rPr dirty="0"/>
              <a:t> go z </a:t>
            </a:r>
            <a:r>
              <a:rPr dirty="0" err="1"/>
              <a:t>tej</a:t>
            </a:r>
            <a:r>
              <a:rPr dirty="0"/>
              <a:t> </a:t>
            </a:r>
            <a:r>
              <a:rPr dirty="0" err="1"/>
              <a:t>funkcji</a:t>
            </a:r>
            <a:r>
              <a:rPr dirty="0"/>
              <a:t> TYLKO Z WAŻNYCH POWODÓW.</a:t>
            </a:r>
            <a:br>
              <a:rPr dirty="0"/>
            </a:br>
            <a:br>
              <a:rPr dirty="0"/>
            </a:br>
            <a:r>
              <a:rPr dirty="0" err="1"/>
              <a:t>Tryb</a:t>
            </a:r>
            <a:r>
              <a:rPr dirty="0"/>
              <a:t> </a:t>
            </a:r>
            <a:r>
              <a:rPr dirty="0" err="1"/>
              <a:t>rozpatrzenia</a:t>
            </a:r>
            <a:r>
              <a:rPr dirty="0"/>
              <a:t>: </a:t>
            </a:r>
            <a:r>
              <a:rPr dirty="0" err="1"/>
              <a:t>Wnioski</a:t>
            </a:r>
            <a:r>
              <a:rPr dirty="0"/>
              <a:t> </a:t>
            </a:r>
            <a:r>
              <a:rPr dirty="0" err="1"/>
              <a:t>obwinionego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obrońcy</a:t>
            </a:r>
            <a:r>
              <a:rPr dirty="0"/>
              <a:t> </a:t>
            </a:r>
            <a:r>
              <a:rPr dirty="0" err="1"/>
              <a:t>skład</a:t>
            </a:r>
            <a:r>
              <a:rPr dirty="0"/>
              <a:t> </a:t>
            </a:r>
            <a:r>
              <a:rPr dirty="0" err="1"/>
              <a:t>orzekający</a:t>
            </a:r>
            <a:r>
              <a:rPr dirty="0"/>
              <a:t> </a:t>
            </a:r>
            <a:r>
              <a:rPr dirty="0" err="1"/>
              <a:t>rozpoznaje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POSIEDZENIU NIEJAWNYM.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933688" y="1737360"/>
            <a:ext cx="2523744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1300" b="1">
                <a:solidFill>
                  <a:srgbClr val="0F1E36"/>
                </a:solidFill>
                <a:latin typeface="Arial"/>
              </a:defRPr>
            </a:pPr>
            <a:r>
              <a:rPr dirty="0"/>
              <a:t>Zasada </a:t>
            </a:r>
            <a:r>
              <a:rPr lang="pl-PL" dirty="0"/>
              <a:t>c</a:t>
            </a:r>
            <a:r>
              <a:rPr dirty="0" err="1"/>
              <a:t>iągłości</a:t>
            </a:r>
            <a:r>
              <a:rPr dirty="0"/>
              <a:t> </a:t>
            </a:r>
            <a:r>
              <a:rPr lang="pl-PL" dirty="0"/>
              <a:t>o</a:t>
            </a:r>
            <a:r>
              <a:rPr dirty="0" err="1"/>
              <a:t>brony</a:t>
            </a:r>
            <a:endParaRPr dirty="0"/>
          </a:p>
          <a:p>
            <a:pPr>
              <a:spcBef>
                <a:spcPts val="400"/>
              </a:spcBef>
              <a:spcAft>
                <a:spcPts val="800"/>
              </a:spcAft>
              <a:defRPr sz="1000" b="1">
                <a:solidFill>
                  <a:srgbClr val="1D4ED8"/>
                </a:solidFill>
                <a:latin typeface="Arial"/>
              </a:defRPr>
            </a:pPr>
            <a:r>
              <a:rPr dirty="0"/>
              <a:t>§ 24 UST. 5 ROZPORZĄDZENIA</a:t>
            </a:r>
          </a:p>
          <a:p>
            <a:pPr>
              <a:spcBef>
                <a:spcPts val="400"/>
              </a:spcBef>
              <a:defRPr sz="1000">
                <a:solidFill>
                  <a:srgbClr val="1E293B"/>
                </a:solidFill>
                <a:latin typeface="Arial"/>
              </a:defRPr>
            </a:pPr>
            <a:r>
              <a:rPr dirty="0"/>
              <a:t>W </a:t>
            </a:r>
            <a:r>
              <a:rPr dirty="0" err="1"/>
              <a:t>razie</a:t>
            </a:r>
            <a:r>
              <a:rPr dirty="0"/>
              <a:t> </a:t>
            </a:r>
            <a:r>
              <a:rPr dirty="0" err="1"/>
              <a:t>uwzględnienia</a:t>
            </a:r>
            <a:r>
              <a:rPr dirty="0"/>
              <a:t> </a:t>
            </a:r>
            <a:r>
              <a:rPr dirty="0" err="1"/>
              <a:t>rezygnacji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odwołania</a:t>
            </a:r>
            <a:r>
              <a:rPr dirty="0"/>
              <a:t> </a:t>
            </a:r>
            <a:r>
              <a:rPr dirty="0" err="1"/>
              <a:t>pełnomocnictwa</a:t>
            </a:r>
            <a:r>
              <a:rPr dirty="0"/>
              <a:t>, </a:t>
            </a:r>
            <a:r>
              <a:rPr dirty="0" err="1"/>
              <a:t>dotychczasowy</a:t>
            </a:r>
            <a:r>
              <a:rPr dirty="0"/>
              <a:t> </a:t>
            </a:r>
            <a:r>
              <a:rPr dirty="0" err="1"/>
              <a:t>obrońca</a:t>
            </a:r>
            <a:r>
              <a:rPr dirty="0"/>
              <a:t> z </a:t>
            </a:r>
            <a:r>
              <a:rPr dirty="0" err="1"/>
              <a:t>urzędu</a:t>
            </a:r>
            <a:r>
              <a:rPr dirty="0"/>
              <a:t> PEŁNI OBOWIĄZKI </a:t>
            </a:r>
            <a:r>
              <a:rPr dirty="0" err="1"/>
              <a:t>aż</a:t>
            </a:r>
            <a:r>
              <a:rPr dirty="0"/>
              <a:t> do </a:t>
            </a:r>
            <a:r>
              <a:rPr dirty="0" err="1"/>
              <a:t>faktycznego</a:t>
            </a:r>
            <a:r>
              <a:rPr dirty="0"/>
              <a:t> </a:t>
            </a:r>
            <a:r>
              <a:rPr dirty="0" err="1"/>
              <a:t>podjęcia</a:t>
            </a:r>
            <a:r>
              <a:rPr dirty="0"/>
              <a:t> </a:t>
            </a:r>
            <a:r>
              <a:rPr dirty="0" err="1"/>
              <a:t>czynności</a:t>
            </a:r>
            <a:r>
              <a:rPr dirty="0"/>
              <a:t> </a:t>
            </a:r>
            <a:r>
              <a:rPr dirty="0" err="1"/>
              <a:t>przez</a:t>
            </a:r>
            <a:r>
              <a:rPr dirty="0"/>
              <a:t> </a:t>
            </a:r>
            <a:r>
              <a:rPr dirty="0" err="1"/>
              <a:t>nowego</a:t>
            </a:r>
            <a:r>
              <a:rPr dirty="0"/>
              <a:t> </a:t>
            </a:r>
            <a:r>
              <a:rPr dirty="0" err="1"/>
              <a:t>obrońcę</a:t>
            </a:r>
            <a:r>
              <a:rPr dirty="0"/>
              <a:t>.</a:t>
            </a:r>
            <a:br>
              <a:rPr dirty="0"/>
            </a:br>
            <a:br>
              <a:rPr dirty="0"/>
            </a:br>
            <a:r>
              <a:rPr dirty="0" err="1"/>
              <a:t>Eliminuje</a:t>
            </a:r>
            <a:r>
              <a:rPr dirty="0"/>
              <a:t> to </a:t>
            </a:r>
            <a:r>
              <a:rPr dirty="0" err="1"/>
              <a:t>lukę</a:t>
            </a:r>
            <a:r>
              <a:rPr dirty="0"/>
              <a:t> w </a:t>
            </a:r>
            <a:r>
              <a:rPr dirty="0" err="1"/>
              <a:t>ochronie</a:t>
            </a:r>
            <a:r>
              <a:rPr dirty="0"/>
              <a:t> </a:t>
            </a:r>
            <a:r>
              <a:rPr dirty="0" err="1"/>
              <a:t>prawnej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1D4ED8"/>
                </a:solidFill>
                <a:latin typeface="Arial"/>
              </a:defRPr>
            </a:pPr>
            <a:r>
              <a:t>STATUS OBWINIONEGO I REKTORA | ZMIANA PODMIOTOWA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Arial"/>
              </a:defRPr>
            </a:pPr>
            <a:r>
              <a:t>Ustanie zatrudnienia nie znosi odpowiedzialności, a śmierć obwinionego legitymuje rodzinę do wznowienia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8655" cy="317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46520"/>
            <a:ext cx="91440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50">
                <a:solidFill>
                  <a:srgbClr val="475569"/>
                </a:solidFill>
                <a:latin typeface="Arial"/>
              </a:defRPr>
            </a:pPr>
            <a:r>
              <a:t>Postępowanie dyscyplinarne nauczycieli akademickich – zmiany osobowe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446520"/>
            <a:ext cx="13716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defRPr sz="950" b="1">
                <a:solidFill>
                  <a:srgbClr val="1D4ED8"/>
                </a:solidFill>
                <a:latin typeface="Arial"/>
              </a:defRPr>
            </a:pPr>
            <a:r>
              <a:t>18 / 32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737360"/>
            <a:ext cx="3328416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1300" b="1">
                <a:solidFill>
                  <a:srgbClr val="0F1E36"/>
                </a:solidFill>
                <a:latin typeface="Arial"/>
              </a:defRPr>
            </a:pPr>
            <a:r>
              <a:rPr dirty="0" err="1"/>
              <a:t>Rozwiązanie</a:t>
            </a:r>
            <a:r>
              <a:rPr dirty="0"/>
              <a:t> </a:t>
            </a:r>
            <a:r>
              <a:rPr lang="pl-PL" dirty="0"/>
              <a:t>u</a:t>
            </a:r>
            <a:r>
              <a:rPr dirty="0" err="1"/>
              <a:t>mowy</a:t>
            </a:r>
            <a:r>
              <a:rPr dirty="0"/>
              <a:t> o </a:t>
            </a:r>
            <a:r>
              <a:rPr lang="pl-PL" dirty="0"/>
              <a:t>p</a:t>
            </a:r>
            <a:r>
              <a:rPr dirty="0" err="1"/>
              <a:t>racę</a:t>
            </a:r>
            <a:endParaRPr dirty="0"/>
          </a:p>
          <a:p>
            <a:pPr>
              <a:spcBef>
                <a:spcPts val="400"/>
              </a:spcBef>
              <a:spcAft>
                <a:spcPts val="800"/>
              </a:spcAft>
              <a:defRPr sz="1000" b="1">
                <a:solidFill>
                  <a:srgbClr val="1D4ED8"/>
                </a:solidFill>
                <a:latin typeface="Arial"/>
              </a:defRPr>
            </a:pPr>
            <a:r>
              <a:rPr dirty="0"/>
              <a:t>ART. 275 UST. 2 | § 2 UST. 3</a:t>
            </a:r>
          </a:p>
          <a:p>
            <a:pPr>
              <a:spcBef>
                <a:spcPts val="400"/>
              </a:spcBef>
              <a:defRPr sz="100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Trwałość</a:t>
            </a:r>
            <a:r>
              <a:rPr dirty="0"/>
              <a:t> </a:t>
            </a:r>
            <a:r>
              <a:rPr dirty="0" err="1"/>
              <a:t>odpowiedzialności</a:t>
            </a:r>
            <a:r>
              <a:rPr dirty="0"/>
              <a:t>: </a:t>
            </a:r>
            <a:r>
              <a:rPr dirty="0" err="1"/>
              <a:t>Rozwiązanie</a:t>
            </a:r>
            <a:r>
              <a:rPr dirty="0"/>
              <a:t> </a:t>
            </a:r>
            <a:r>
              <a:rPr dirty="0" err="1"/>
              <a:t>stosunku</a:t>
            </a:r>
            <a:r>
              <a:rPr dirty="0"/>
              <a:t> </a:t>
            </a:r>
            <a:r>
              <a:rPr dirty="0" err="1"/>
              <a:t>pracy</a:t>
            </a:r>
            <a:r>
              <a:rPr dirty="0"/>
              <a:t> w </a:t>
            </a:r>
            <a:r>
              <a:rPr dirty="0" err="1"/>
              <a:t>uczelni</a:t>
            </a:r>
            <a:r>
              <a:rPr dirty="0"/>
              <a:t> NIE WYŁĄCZA </a:t>
            </a:r>
            <a:r>
              <a:rPr dirty="0" err="1"/>
              <a:t>odpowiedzialności</a:t>
            </a:r>
            <a:r>
              <a:rPr dirty="0"/>
              <a:t> za </a:t>
            </a:r>
            <a:r>
              <a:rPr dirty="0" err="1"/>
              <a:t>czyn</a:t>
            </a:r>
            <a:r>
              <a:rPr dirty="0"/>
              <a:t> </a:t>
            </a:r>
            <a:r>
              <a:rPr dirty="0" err="1"/>
              <a:t>popełniony</a:t>
            </a:r>
            <a:r>
              <a:rPr dirty="0"/>
              <a:t> w </a:t>
            </a:r>
            <a:r>
              <a:rPr dirty="0" err="1"/>
              <a:t>trakcie</a:t>
            </a:r>
            <a:r>
              <a:rPr dirty="0"/>
              <a:t> </a:t>
            </a:r>
            <a:r>
              <a:rPr dirty="0" err="1"/>
              <a:t>pracy</a:t>
            </a:r>
            <a:r>
              <a:rPr dirty="0"/>
              <a:t>.</a:t>
            </a:r>
            <a:br>
              <a:rPr dirty="0"/>
            </a:br>
            <a:r>
              <a:rPr dirty="0"/>
              <a:t>• </a:t>
            </a:r>
            <a:r>
              <a:rPr dirty="0" err="1"/>
              <a:t>Właściwość</a:t>
            </a:r>
            <a:r>
              <a:rPr dirty="0"/>
              <a:t> </a:t>
            </a:r>
            <a:r>
              <a:rPr dirty="0" err="1"/>
              <a:t>komisji</a:t>
            </a:r>
            <a:r>
              <a:rPr dirty="0"/>
              <a:t>: Nawet </a:t>
            </a:r>
            <a:r>
              <a:rPr dirty="0" err="1"/>
              <a:t>przy</a:t>
            </a:r>
            <a:r>
              <a:rPr dirty="0"/>
              <a:t> </a:t>
            </a:r>
            <a:r>
              <a:rPr dirty="0" err="1"/>
              <a:t>przejściu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inną</a:t>
            </a:r>
            <a:r>
              <a:rPr dirty="0"/>
              <a:t> </a:t>
            </a:r>
            <a:r>
              <a:rPr dirty="0" err="1"/>
              <a:t>uczelnię</a:t>
            </a:r>
            <a:r>
              <a:rPr dirty="0"/>
              <a:t> </a:t>
            </a:r>
            <a:r>
              <a:rPr dirty="0" err="1"/>
              <a:t>sprawa</a:t>
            </a:r>
            <a:r>
              <a:rPr dirty="0"/>
              <a:t> </a:t>
            </a:r>
            <a:r>
              <a:rPr dirty="0" err="1"/>
              <a:t>toczy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</a:t>
            </a:r>
            <a:r>
              <a:rPr dirty="0" err="1"/>
              <a:t>dalej</a:t>
            </a:r>
            <a:r>
              <a:rPr dirty="0"/>
              <a:t> </a:t>
            </a:r>
            <a:r>
              <a:rPr dirty="0" err="1"/>
              <a:t>przed</a:t>
            </a:r>
            <a:r>
              <a:rPr dirty="0"/>
              <a:t> </a:t>
            </a:r>
            <a:r>
              <a:rPr dirty="0" err="1"/>
              <a:t>komisją</a:t>
            </a:r>
            <a:r>
              <a:rPr dirty="0"/>
              <a:t> </a:t>
            </a:r>
            <a:r>
              <a:rPr dirty="0" err="1"/>
              <a:t>tej</a:t>
            </a:r>
            <a:r>
              <a:rPr dirty="0"/>
              <a:t> </a:t>
            </a:r>
            <a:r>
              <a:rPr dirty="0" err="1"/>
              <a:t>uczelni</a:t>
            </a:r>
            <a:r>
              <a:rPr dirty="0"/>
              <a:t>, w </a:t>
            </a:r>
            <a:r>
              <a:rPr dirty="0" err="1"/>
              <a:t>której</a:t>
            </a:r>
            <a:r>
              <a:rPr dirty="0"/>
              <a:t> je </a:t>
            </a:r>
            <a:r>
              <a:rPr dirty="0" err="1"/>
              <a:t>wszczęto</a:t>
            </a:r>
            <a:r>
              <a:rPr dirty="0"/>
              <a:t>.</a:t>
            </a:r>
            <a:br>
              <a:rPr dirty="0"/>
            </a:br>
            <a:r>
              <a:rPr dirty="0"/>
              <a:t>• Brak </a:t>
            </a:r>
            <a:r>
              <a:rPr dirty="0" err="1"/>
              <a:t>zatrudnienia</a:t>
            </a:r>
            <a:r>
              <a:rPr dirty="0"/>
              <a:t> w </a:t>
            </a:r>
            <a:r>
              <a:rPr dirty="0" err="1"/>
              <a:t>ogóle</a:t>
            </a:r>
            <a:r>
              <a:rPr dirty="0"/>
              <a:t>: </a:t>
            </a:r>
            <a:r>
              <a:rPr dirty="0" err="1"/>
              <a:t>Jeśli</a:t>
            </a:r>
            <a:r>
              <a:rPr dirty="0"/>
              <a:t> </a:t>
            </a:r>
            <a:r>
              <a:rPr dirty="0" err="1"/>
              <a:t>nauczyciel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ma </a:t>
            </a:r>
            <a:r>
              <a:rPr dirty="0" err="1"/>
              <a:t>podstawowego</a:t>
            </a:r>
            <a:r>
              <a:rPr dirty="0"/>
              <a:t> </a:t>
            </a:r>
            <a:r>
              <a:rPr dirty="0" err="1"/>
              <a:t>miejsca</a:t>
            </a:r>
            <a:r>
              <a:rPr dirty="0"/>
              <a:t> </a:t>
            </a:r>
            <a:r>
              <a:rPr dirty="0" err="1"/>
              <a:t>pracy</a:t>
            </a:r>
            <a:r>
              <a:rPr dirty="0"/>
              <a:t>, </a:t>
            </a:r>
            <a:r>
              <a:rPr dirty="0" err="1"/>
              <a:t>właściwa</a:t>
            </a:r>
            <a:r>
              <a:rPr dirty="0"/>
              <a:t> jest </a:t>
            </a:r>
            <a:r>
              <a:rPr dirty="0" err="1"/>
              <a:t>uczelnia</a:t>
            </a:r>
            <a:r>
              <a:rPr dirty="0"/>
              <a:t>, </a:t>
            </a:r>
            <a:r>
              <a:rPr dirty="0" err="1"/>
              <a:t>która</a:t>
            </a:r>
            <a:r>
              <a:rPr dirty="0"/>
              <a:t> </a:t>
            </a:r>
            <a:r>
              <a:rPr dirty="0" err="1"/>
              <a:t>wszczęła</a:t>
            </a:r>
            <a:r>
              <a:rPr dirty="0"/>
              <a:t> </a:t>
            </a:r>
            <a:r>
              <a:rPr dirty="0" err="1"/>
              <a:t>sprawę</a:t>
            </a:r>
            <a:r>
              <a:rPr dirty="0"/>
              <a:t> </a:t>
            </a:r>
            <a:r>
              <a:rPr dirty="0" err="1"/>
              <a:t>jako</a:t>
            </a:r>
            <a:r>
              <a:rPr dirty="0"/>
              <a:t> </a:t>
            </a:r>
            <a:r>
              <a:rPr dirty="0" err="1"/>
              <a:t>pierwsza</a:t>
            </a:r>
            <a:r>
              <a:rPr dirty="0"/>
              <a:t>.</a:t>
            </a:r>
            <a:br>
              <a:rPr dirty="0"/>
            </a:br>
            <a:r>
              <a:rPr dirty="0"/>
              <a:t>• Wpis do POL-on: Kary od pkt 4-8 art. 276 </a:t>
            </a:r>
            <a:r>
              <a:rPr dirty="0" err="1"/>
              <a:t>podlegają</a:t>
            </a:r>
            <a:r>
              <a:rPr dirty="0"/>
              <a:t> </a:t>
            </a:r>
            <a:r>
              <a:rPr dirty="0" err="1"/>
              <a:t>obowiązkowemu</a:t>
            </a:r>
            <a:r>
              <a:rPr dirty="0"/>
              <a:t> </a:t>
            </a:r>
            <a:r>
              <a:rPr dirty="0" err="1"/>
              <a:t>wpisowi</a:t>
            </a:r>
            <a:r>
              <a:rPr dirty="0"/>
              <a:t> do </a:t>
            </a:r>
            <a:r>
              <a:rPr dirty="0" err="1"/>
              <a:t>centralnego</a:t>
            </a:r>
            <a:r>
              <a:rPr dirty="0"/>
              <a:t> </a:t>
            </a:r>
            <a:r>
              <a:rPr dirty="0" err="1"/>
              <a:t>rejestru</a:t>
            </a:r>
            <a:r>
              <a:rPr dirty="0"/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25696" y="1737360"/>
            <a:ext cx="3328416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1300" b="1">
                <a:solidFill>
                  <a:srgbClr val="0F1E36"/>
                </a:solidFill>
                <a:latin typeface="Arial"/>
              </a:defRPr>
            </a:pPr>
            <a:r>
              <a:rPr dirty="0" err="1"/>
              <a:t>Śmierć</a:t>
            </a:r>
            <a:r>
              <a:rPr dirty="0"/>
              <a:t> </a:t>
            </a:r>
            <a:r>
              <a:rPr lang="pl-PL" dirty="0"/>
              <a:t>Obwinionego</a:t>
            </a:r>
            <a:endParaRPr dirty="0"/>
          </a:p>
          <a:p>
            <a:pPr>
              <a:spcBef>
                <a:spcPts val="400"/>
              </a:spcBef>
              <a:spcAft>
                <a:spcPts val="800"/>
              </a:spcAft>
              <a:defRPr sz="1000" b="1">
                <a:solidFill>
                  <a:srgbClr val="1D4ED8"/>
                </a:solidFill>
                <a:latin typeface="Arial"/>
              </a:defRPr>
            </a:pPr>
            <a:r>
              <a:rPr dirty="0"/>
              <a:t>ART. 294 UST. 3 | ART. 296 UST. 4-5</a:t>
            </a:r>
          </a:p>
          <a:p>
            <a:pPr>
              <a:spcBef>
                <a:spcPts val="400"/>
              </a:spcBef>
              <a:defRPr sz="100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Umorzenie</a:t>
            </a:r>
            <a:r>
              <a:rPr dirty="0"/>
              <a:t> </a:t>
            </a:r>
            <a:r>
              <a:rPr dirty="0" err="1"/>
              <a:t>postępowania</a:t>
            </a:r>
            <a:r>
              <a:rPr dirty="0"/>
              <a:t>: </a:t>
            </a:r>
            <a:r>
              <a:rPr dirty="0" err="1"/>
              <a:t>Śmierć</a:t>
            </a:r>
            <a:r>
              <a:rPr dirty="0"/>
              <a:t> </a:t>
            </a:r>
            <a:r>
              <a:rPr dirty="0" err="1"/>
              <a:t>obwinionego</a:t>
            </a:r>
            <a:r>
              <a:rPr dirty="0"/>
              <a:t> w </a:t>
            </a:r>
            <a:r>
              <a:rPr dirty="0" err="1"/>
              <a:t>trakcie</a:t>
            </a:r>
            <a:r>
              <a:rPr dirty="0"/>
              <a:t> </a:t>
            </a:r>
            <a:r>
              <a:rPr dirty="0" err="1"/>
              <a:t>procesu</a:t>
            </a:r>
            <a:r>
              <a:rPr dirty="0"/>
              <a:t> </a:t>
            </a:r>
            <a:r>
              <a:rPr dirty="0" err="1"/>
              <a:t>skutkuje</a:t>
            </a:r>
            <a:r>
              <a:rPr dirty="0"/>
              <a:t> </a:t>
            </a:r>
            <a:r>
              <a:rPr dirty="0" err="1"/>
              <a:t>obligatoryjnym</a:t>
            </a:r>
            <a:r>
              <a:rPr dirty="0"/>
              <a:t> </a:t>
            </a:r>
            <a:r>
              <a:rPr dirty="0" err="1"/>
              <a:t>umorzeniem</a:t>
            </a:r>
            <a:r>
              <a:rPr dirty="0"/>
              <a:t> </a:t>
            </a:r>
            <a:r>
              <a:rPr dirty="0" err="1"/>
              <a:t>postępowania</a:t>
            </a:r>
            <a:r>
              <a:rPr dirty="0"/>
              <a:t>.</a:t>
            </a:r>
            <a:br>
              <a:rPr dirty="0"/>
            </a:br>
            <a:r>
              <a:rPr dirty="0"/>
              <a:t>• </a:t>
            </a:r>
            <a:r>
              <a:rPr dirty="0" err="1"/>
              <a:t>Legitymacja</a:t>
            </a:r>
            <a:r>
              <a:rPr dirty="0"/>
              <a:t> </a:t>
            </a:r>
            <a:r>
              <a:rPr dirty="0" err="1"/>
              <a:t>rodziny</a:t>
            </a:r>
            <a:r>
              <a:rPr dirty="0"/>
              <a:t>: Po </a:t>
            </a:r>
            <a:r>
              <a:rPr dirty="0" err="1"/>
              <a:t>śmierci</a:t>
            </a:r>
            <a:r>
              <a:rPr dirty="0"/>
              <a:t> </a:t>
            </a:r>
            <a:r>
              <a:rPr dirty="0" err="1"/>
              <a:t>obwinionego</a:t>
            </a:r>
            <a:r>
              <a:rPr dirty="0"/>
              <a:t> </a:t>
            </a:r>
            <a:r>
              <a:rPr dirty="0" err="1"/>
              <a:t>wniosek</a:t>
            </a:r>
            <a:r>
              <a:rPr dirty="0"/>
              <a:t> o </a:t>
            </a:r>
            <a:r>
              <a:rPr dirty="0" err="1"/>
              <a:t>wznowienie</a:t>
            </a:r>
            <a:r>
              <a:rPr dirty="0"/>
              <a:t> (</a:t>
            </a:r>
            <a:r>
              <a:rPr dirty="0" err="1"/>
              <a:t>wyłącznie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korzyść</a:t>
            </a:r>
            <a:r>
              <a:rPr dirty="0"/>
              <a:t>!) </a:t>
            </a:r>
            <a:r>
              <a:rPr dirty="0" err="1"/>
              <a:t>mogą</a:t>
            </a:r>
            <a:r>
              <a:rPr dirty="0"/>
              <a:t> </a:t>
            </a:r>
            <a:r>
              <a:rPr dirty="0" err="1"/>
              <a:t>złożyć</a:t>
            </a:r>
            <a:r>
              <a:rPr dirty="0"/>
              <a:t>: </a:t>
            </a:r>
            <a:r>
              <a:rPr dirty="0" err="1"/>
              <a:t>małżonek</a:t>
            </a:r>
            <a:r>
              <a:rPr dirty="0"/>
              <a:t>, </a:t>
            </a:r>
            <a:r>
              <a:rPr dirty="0" err="1"/>
              <a:t>krewni</a:t>
            </a:r>
            <a:r>
              <a:rPr dirty="0"/>
              <a:t> w </a:t>
            </a:r>
            <a:r>
              <a:rPr dirty="0" err="1"/>
              <a:t>linii</a:t>
            </a:r>
            <a:r>
              <a:rPr dirty="0"/>
              <a:t> </a:t>
            </a:r>
            <a:r>
              <a:rPr dirty="0" err="1"/>
              <a:t>prostej</a:t>
            </a:r>
            <a:r>
              <a:rPr dirty="0"/>
              <a:t>, brat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siostra</a:t>
            </a:r>
            <a:r>
              <a:rPr dirty="0"/>
              <a:t>.</a:t>
            </a:r>
            <a:br>
              <a:rPr dirty="0"/>
            </a:br>
            <a:r>
              <a:rPr dirty="0"/>
              <a:t>• </a:t>
            </a:r>
            <a:r>
              <a:rPr dirty="0" err="1"/>
              <a:t>Prawo</a:t>
            </a:r>
            <a:r>
              <a:rPr dirty="0"/>
              <a:t> </a:t>
            </a:r>
            <a:r>
              <a:rPr dirty="0" err="1"/>
              <a:t>wstępu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salę</a:t>
            </a:r>
            <a:r>
              <a:rPr dirty="0"/>
              <a:t>: </a:t>
            </a:r>
            <a:r>
              <a:rPr dirty="0" err="1"/>
              <a:t>Osoby</a:t>
            </a:r>
            <a:r>
              <a:rPr dirty="0"/>
              <a:t>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uzyskują</a:t>
            </a:r>
            <a:r>
              <a:rPr dirty="0"/>
              <a:t> </a:t>
            </a:r>
            <a:r>
              <a:rPr dirty="0" err="1"/>
              <a:t>wówczas</a:t>
            </a:r>
            <a:r>
              <a:rPr dirty="0"/>
              <a:t> </a:t>
            </a:r>
            <a:r>
              <a:rPr dirty="0" err="1"/>
              <a:t>formalne</a:t>
            </a:r>
            <a:r>
              <a:rPr dirty="0"/>
              <a:t> </a:t>
            </a:r>
            <a:r>
              <a:rPr dirty="0" err="1"/>
              <a:t>prawo</a:t>
            </a:r>
            <a:r>
              <a:rPr dirty="0"/>
              <a:t> </a:t>
            </a:r>
            <a:r>
              <a:rPr dirty="0" err="1"/>
              <a:t>udziału</a:t>
            </a:r>
            <a:r>
              <a:rPr dirty="0"/>
              <a:t> w </a:t>
            </a:r>
            <a:r>
              <a:rPr dirty="0" err="1"/>
              <a:t>niejawnej</a:t>
            </a:r>
            <a:r>
              <a:rPr dirty="0"/>
              <a:t> </a:t>
            </a:r>
            <a:r>
              <a:rPr dirty="0" err="1"/>
              <a:t>rozprawie</a:t>
            </a:r>
            <a:r>
              <a:rPr dirty="0"/>
              <a:t> </a:t>
            </a:r>
            <a:r>
              <a:rPr dirty="0" err="1"/>
              <a:t>dyscyplinarnej</a:t>
            </a:r>
            <a:r>
              <a:rPr dirty="0"/>
              <a:t>.</a:t>
            </a:r>
            <a:br>
              <a:rPr dirty="0"/>
            </a:br>
            <a:r>
              <a:rPr dirty="0"/>
              <a:t>• </a:t>
            </a:r>
            <a:r>
              <a:rPr dirty="0" err="1"/>
              <a:t>Ochrona</a:t>
            </a:r>
            <a:r>
              <a:rPr dirty="0"/>
              <a:t> </a:t>
            </a:r>
            <a:r>
              <a:rPr dirty="0" err="1"/>
              <a:t>dobrego</a:t>
            </a:r>
            <a:r>
              <a:rPr dirty="0"/>
              <a:t> </a:t>
            </a:r>
            <a:r>
              <a:rPr dirty="0" err="1"/>
              <a:t>imienia</a:t>
            </a:r>
            <a:r>
              <a:rPr dirty="0"/>
              <a:t>: </a:t>
            </a:r>
            <a:r>
              <a:rPr dirty="0" err="1"/>
              <a:t>Procedura</a:t>
            </a:r>
            <a:r>
              <a:rPr dirty="0"/>
              <a:t> </a:t>
            </a:r>
            <a:r>
              <a:rPr dirty="0" err="1"/>
              <a:t>zabezpiecza</a:t>
            </a:r>
            <a:r>
              <a:rPr dirty="0"/>
              <a:t> </a:t>
            </a:r>
            <a:r>
              <a:rPr dirty="0" err="1"/>
              <a:t>pośmiertną</a:t>
            </a:r>
            <a:r>
              <a:rPr dirty="0"/>
              <a:t> </a:t>
            </a:r>
            <a:r>
              <a:rPr dirty="0" err="1"/>
              <a:t>rehabilitację</a:t>
            </a:r>
            <a:r>
              <a:rPr dirty="0"/>
              <a:t> </a:t>
            </a:r>
            <a:r>
              <a:rPr dirty="0" err="1"/>
              <a:t>naukowca</a:t>
            </a:r>
            <a:r>
              <a:rPr dirty="0"/>
              <a:t>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19872" y="1737360"/>
            <a:ext cx="3328416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1300" b="1">
                <a:solidFill>
                  <a:srgbClr val="0F1E36"/>
                </a:solidFill>
                <a:latin typeface="Arial"/>
              </a:defRPr>
            </a:pPr>
            <a:r>
              <a:rPr dirty="0" err="1"/>
              <a:t>Czyn</a:t>
            </a:r>
            <a:r>
              <a:rPr dirty="0"/>
              <a:t> </a:t>
            </a:r>
            <a:r>
              <a:rPr lang="pl-PL" dirty="0"/>
              <a:t>d</a:t>
            </a:r>
            <a:r>
              <a:rPr dirty="0" err="1"/>
              <a:t>otyczący</a:t>
            </a:r>
            <a:r>
              <a:rPr dirty="0"/>
              <a:t> </a:t>
            </a:r>
            <a:r>
              <a:rPr dirty="0" err="1"/>
              <a:t>Rektora</a:t>
            </a:r>
            <a:endParaRPr dirty="0"/>
          </a:p>
          <a:p>
            <a:pPr>
              <a:spcBef>
                <a:spcPts val="400"/>
              </a:spcBef>
              <a:spcAft>
                <a:spcPts val="800"/>
              </a:spcAft>
              <a:defRPr sz="1000" b="1">
                <a:solidFill>
                  <a:srgbClr val="1D4ED8"/>
                </a:solidFill>
                <a:latin typeface="Arial"/>
              </a:defRPr>
            </a:pPr>
            <a:r>
              <a:rPr dirty="0"/>
              <a:t>ART. 277 UST. 3 | § 6 UST. 2, § 54 UST. 2</a:t>
            </a:r>
          </a:p>
          <a:p>
            <a:pPr>
              <a:spcBef>
                <a:spcPts val="400"/>
              </a:spcBef>
              <a:defRPr sz="100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Wyłączenie</a:t>
            </a:r>
            <a:r>
              <a:rPr dirty="0"/>
              <a:t> </a:t>
            </a:r>
            <a:r>
              <a:rPr dirty="0" err="1"/>
              <a:t>rektora</a:t>
            </a:r>
            <a:r>
              <a:rPr dirty="0"/>
              <a:t>: </a:t>
            </a:r>
            <a:r>
              <a:rPr dirty="0" err="1"/>
              <a:t>Gdy</a:t>
            </a:r>
            <a:r>
              <a:rPr dirty="0"/>
              <a:t> </a:t>
            </a:r>
            <a:r>
              <a:rPr dirty="0" err="1"/>
              <a:t>zawiadomienie</a:t>
            </a:r>
            <a:r>
              <a:rPr dirty="0"/>
              <a:t> </a:t>
            </a:r>
            <a:r>
              <a:rPr dirty="0" err="1"/>
              <a:t>dotyczy</a:t>
            </a:r>
            <a:r>
              <a:rPr dirty="0"/>
              <a:t> </a:t>
            </a:r>
            <a:r>
              <a:rPr dirty="0" err="1"/>
              <a:t>rektora</a:t>
            </a:r>
            <a:r>
              <a:rPr dirty="0"/>
              <a:t>, </a:t>
            </a:r>
            <a:r>
              <a:rPr dirty="0" err="1"/>
              <a:t>wszystkie</a:t>
            </a:r>
            <a:r>
              <a:rPr dirty="0"/>
              <a:t> </a:t>
            </a:r>
            <a:r>
              <a:rPr dirty="0" err="1"/>
              <a:t>uprawnienia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obowiązki</a:t>
            </a:r>
            <a:r>
              <a:rPr dirty="0"/>
              <a:t> </a:t>
            </a:r>
            <a:r>
              <a:rPr dirty="0" err="1"/>
              <a:t>wykonuje</a:t>
            </a:r>
            <a:r>
              <a:rPr dirty="0"/>
              <a:t> </a:t>
            </a:r>
            <a:r>
              <a:rPr dirty="0" err="1"/>
              <a:t>osoba</a:t>
            </a:r>
            <a:r>
              <a:rPr dirty="0"/>
              <a:t> </a:t>
            </a:r>
            <a:r>
              <a:rPr dirty="0" err="1"/>
              <a:t>wyznaczona</a:t>
            </a:r>
            <a:r>
              <a:rPr dirty="0"/>
              <a:t> do </a:t>
            </a:r>
            <a:r>
              <a:rPr dirty="0" err="1"/>
              <a:t>jego</a:t>
            </a:r>
            <a:r>
              <a:rPr dirty="0"/>
              <a:t> </a:t>
            </a:r>
            <a:r>
              <a:rPr dirty="0" err="1"/>
              <a:t>zastępowania</a:t>
            </a:r>
            <a:r>
              <a:rPr dirty="0"/>
              <a:t>.</a:t>
            </a:r>
            <a:br>
              <a:rPr dirty="0"/>
            </a:br>
            <a:r>
              <a:rPr dirty="0"/>
              <a:t>• </a:t>
            </a:r>
            <a:r>
              <a:rPr dirty="0" err="1"/>
              <a:t>Przekazanie</a:t>
            </a:r>
            <a:r>
              <a:rPr dirty="0"/>
              <a:t> do Ministerstwa: </a:t>
            </a:r>
            <a:r>
              <a:rPr dirty="0" err="1"/>
              <a:t>Sprawa</a:t>
            </a:r>
            <a:r>
              <a:rPr dirty="0"/>
              <a:t> </a:t>
            </a:r>
            <a:r>
              <a:rPr dirty="0" err="1"/>
              <a:t>rektora</a:t>
            </a:r>
            <a:r>
              <a:rPr dirty="0"/>
              <a:t> jest </a:t>
            </a:r>
            <a:r>
              <a:rPr dirty="0" err="1"/>
              <a:t>niezwłocznie</a:t>
            </a:r>
            <a:r>
              <a:rPr dirty="0"/>
              <a:t> </a:t>
            </a:r>
            <a:r>
              <a:rPr dirty="0" err="1"/>
              <a:t>przekazywana</a:t>
            </a:r>
            <a:r>
              <a:rPr dirty="0"/>
              <a:t> </a:t>
            </a:r>
            <a:r>
              <a:rPr dirty="0" err="1"/>
              <a:t>ministrowi</a:t>
            </a:r>
            <a:r>
              <a:rPr dirty="0"/>
              <a:t> </a:t>
            </a:r>
            <a:r>
              <a:rPr dirty="0" err="1"/>
              <a:t>właściwemu</a:t>
            </a:r>
            <a:r>
              <a:rPr dirty="0"/>
              <a:t> ds. </a:t>
            </a:r>
            <a:r>
              <a:rPr dirty="0" err="1"/>
              <a:t>szkolnictwa</a:t>
            </a:r>
            <a:r>
              <a:rPr dirty="0"/>
              <a:t> </a:t>
            </a:r>
            <a:r>
              <a:rPr dirty="0" err="1"/>
              <a:t>wyższego</a:t>
            </a:r>
            <a:r>
              <a:rPr dirty="0"/>
              <a:t>.</a:t>
            </a:r>
            <a:br>
              <a:rPr dirty="0"/>
            </a:br>
            <a:r>
              <a:rPr dirty="0"/>
              <a:t>• </a:t>
            </a:r>
            <a:r>
              <a:rPr dirty="0" err="1"/>
              <a:t>Właściwość</a:t>
            </a:r>
            <a:r>
              <a:rPr dirty="0"/>
              <a:t> </a:t>
            </a:r>
            <a:r>
              <a:rPr dirty="0" err="1"/>
              <a:t>rzeczników</a:t>
            </a:r>
            <a:r>
              <a:rPr dirty="0"/>
              <a:t> </a:t>
            </a:r>
            <a:r>
              <a:rPr dirty="0" err="1"/>
              <a:t>ministerialnych</a:t>
            </a:r>
            <a:r>
              <a:rPr dirty="0"/>
              <a:t>: </a:t>
            </a:r>
            <a:r>
              <a:rPr dirty="0" err="1"/>
              <a:t>Sprawę</a:t>
            </a:r>
            <a:r>
              <a:rPr dirty="0"/>
              <a:t> </a:t>
            </a:r>
            <a:r>
              <a:rPr dirty="0" err="1"/>
              <a:t>rektora</a:t>
            </a:r>
            <a:r>
              <a:rPr dirty="0"/>
              <a:t> </a:t>
            </a:r>
            <a:r>
              <a:rPr dirty="0" err="1"/>
              <a:t>prowadzi</a:t>
            </a:r>
            <a:r>
              <a:rPr dirty="0"/>
              <a:t> </a:t>
            </a:r>
            <a:r>
              <a:rPr dirty="0" err="1"/>
              <a:t>jeden</a:t>
            </a:r>
            <a:r>
              <a:rPr dirty="0"/>
              <a:t> z 28 </a:t>
            </a:r>
            <a:r>
              <a:rPr dirty="0" err="1"/>
              <a:t>rzeczników</a:t>
            </a:r>
            <a:r>
              <a:rPr dirty="0"/>
              <a:t> </a:t>
            </a:r>
            <a:r>
              <a:rPr dirty="0" err="1"/>
              <a:t>powołanych</a:t>
            </a:r>
            <a:r>
              <a:rPr dirty="0"/>
              <a:t> </a:t>
            </a:r>
            <a:r>
              <a:rPr dirty="0" err="1"/>
              <a:t>przez</a:t>
            </a:r>
            <a:r>
              <a:rPr dirty="0"/>
              <a:t> </a:t>
            </a:r>
            <a:r>
              <a:rPr dirty="0" err="1"/>
              <a:t>ministra</a:t>
            </a:r>
            <a:r>
              <a:rPr dirty="0"/>
              <a:t>.</a:t>
            </a:r>
            <a:br>
              <a:rPr dirty="0"/>
            </a:br>
            <a:r>
              <a:rPr dirty="0"/>
              <a:t>• </a:t>
            </a:r>
            <a:r>
              <a:rPr dirty="0" err="1"/>
              <a:t>Komisja</a:t>
            </a:r>
            <a:r>
              <a:rPr dirty="0"/>
              <a:t> </a:t>
            </a:r>
            <a:r>
              <a:rPr dirty="0" err="1"/>
              <a:t>przy</a:t>
            </a:r>
            <a:r>
              <a:rPr dirty="0"/>
              <a:t> </a:t>
            </a:r>
            <a:r>
              <a:rPr dirty="0" err="1"/>
              <a:t>RGNiSW</a:t>
            </a:r>
            <a:r>
              <a:rPr dirty="0"/>
              <a:t>: W I </a:t>
            </a:r>
            <a:r>
              <a:rPr dirty="0" err="1"/>
              <a:t>instancji</a:t>
            </a:r>
            <a:r>
              <a:rPr dirty="0"/>
              <a:t> </a:t>
            </a:r>
            <a:r>
              <a:rPr dirty="0" err="1"/>
              <a:t>orzeka</a:t>
            </a:r>
            <a:r>
              <a:rPr dirty="0"/>
              <a:t> </a:t>
            </a:r>
            <a:r>
              <a:rPr dirty="0" err="1"/>
              <a:t>Komisja</a:t>
            </a:r>
            <a:r>
              <a:rPr dirty="0"/>
              <a:t> </a:t>
            </a:r>
            <a:r>
              <a:rPr dirty="0" err="1"/>
              <a:t>Dyscyplinarna</a:t>
            </a:r>
            <a:r>
              <a:rPr dirty="0"/>
              <a:t> </a:t>
            </a:r>
            <a:r>
              <a:rPr dirty="0" err="1"/>
              <a:t>przy</a:t>
            </a:r>
            <a:r>
              <a:rPr dirty="0"/>
              <a:t> </a:t>
            </a:r>
            <a:r>
              <a:rPr dirty="0" err="1"/>
              <a:t>Radzie</a:t>
            </a:r>
            <a:r>
              <a:rPr dirty="0"/>
              <a:t> </a:t>
            </a:r>
            <a:r>
              <a:rPr dirty="0" err="1"/>
              <a:t>Głównej</a:t>
            </a:r>
            <a:r>
              <a:rPr dirty="0"/>
              <a:t> (art. 279 pkt 1 lit. b).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1D4ED8"/>
                </a:solidFill>
                <a:latin typeface="Arial"/>
              </a:defRPr>
            </a:pPr>
            <a:r>
              <a:t>POZOSTAŁE PODMIOTY| PROTOKOLANT, MEDIATOR I BIEGLI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Arial"/>
              </a:defRPr>
            </a:pPr>
            <a:r>
              <a:t>Tajność narady wyłącza protokołowanie, a mediator korzysta z bezwzględnego immunitetu świadka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8655" cy="317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46520"/>
            <a:ext cx="91440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50">
                <a:solidFill>
                  <a:srgbClr val="475569"/>
                </a:solidFill>
                <a:latin typeface="Arial"/>
              </a:defRPr>
            </a:pPr>
            <a:r>
              <a:t>Postępowanie dyscyplinarne nauczycieli akademickich – zmiany osobowe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446520"/>
            <a:ext cx="13716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defRPr sz="950" b="1">
                <a:solidFill>
                  <a:srgbClr val="1D4ED8"/>
                </a:solidFill>
                <a:latin typeface="Arial"/>
              </a:defRPr>
            </a:pPr>
            <a:r>
              <a:t>19 / 32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737360"/>
            <a:ext cx="3328416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1300" b="1">
                <a:solidFill>
                  <a:srgbClr val="0F1E36"/>
                </a:solidFill>
                <a:latin typeface="Arial"/>
              </a:defRPr>
            </a:pPr>
            <a:r>
              <a:rPr dirty="0" err="1"/>
              <a:t>Protokolant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lang="pl-PL" dirty="0"/>
              <a:t>t</a:t>
            </a:r>
            <a:r>
              <a:rPr dirty="0" err="1"/>
              <a:t>ajność</a:t>
            </a:r>
            <a:r>
              <a:rPr dirty="0"/>
              <a:t> </a:t>
            </a:r>
            <a:r>
              <a:rPr lang="pl-PL" dirty="0"/>
              <a:t>n</a:t>
            </a:r>
            <a:r>
              <a:rPr dirty="0" err="1"/>
              <a:t>arady</a:t>
            </a:r>
            <a:endParaRPr dirty="0"/>
          </a:p>
          <a:p>
            <a:pPr>
              <a:spcBef>
                <a:spcPts val="400"/>
              </a:spcBef>
              <a:spcAft>
                <a:spcPts val="800"/>
              </a:spcAft>
              <a:defRPr sz="1000" b="1">
                <a:solidFill>
                  <a:srgbClr val="1D4ED8"/>
                </a:solidFill>
                <a:latin typeface="Arial"/>
              </a:defRPr>
            </a:pPr>
            <a:r>
              <a:rPr dirty="0"/>
              <a:t>§ 3 UST. 5, § 37, § 38 ROZPORZĄDZENIA</a:t>
            </a:r>
          </a:p>
          <a:p>
            <a:pPr>
              <a:spcBef>
                <a:spcPts val="400"/>
              </a:spcBef>
              <a:defRPr sz="1000">
                <a:solidFill>
                  <a:srgbClr val="1E293B"/>
                </a:solidFill>
                <a:latin typeface="Arial"/>
              </a:defRPr>
            </a:pPr>
            <a:r>
              <a:rPr dirty="0"/>
              <a:t>• Podleganie </a:t>
            </a:r>
            <a:r>
              <a:rPr dirty="0" err="1"/>
              <a:t>wyłączeniu</a:t>
            </a:r>
            <a:r>
              <a:rPr dirty="0"/>
              <a:t>: </a:t>
            </a:r>
            <a:r>
              <a:rPr dirty="0" err="1"/>
              <a:t>Podlega</a:t>
            </a:r>
            <a:r>
              <a:rPr dirty="0"/>
              <a:t> </a:t>
            </a:r>
            <a:r>
              <a:rPr dirty="0" err="1"/>
              <a:t>tym</a:t>
            </a:r>
            <a:r>
              <a:rPr dirty="0"/>
              <a:t> </a:t>
            </a:r>
            <a:r>
              <a:rPr dirty="0" err="1"/>
              <a:t>samym</a:t>
            </a:r>
            <a:r>
              <a:rPr dirty="0"/>
              <a:t> </a:t>
            </a:r>
            <a:r>
              <a:rPr dirty="0" err="1"/>
              <a:t>przesłankom</a:t>
            </a:r>
            <a:r>
              <a:rPr dirty="0"/>
              <a:t> </a:t>
            </a:r>
            <a:r>
              <a:rPr dirty="0" err="1"/>
              <a:t>wyłączenia</a:t>
            </a:r>
            <a:r>
              <a:rPr dirty="0"/>
              <a:t> co </a:t>
            </a:r>
            <a:r>
              <a:rPr dirty="0" err="1"/>
              <a:t>członkowie</a:t>
            </a:r>
            <a:r>
              <a:rPr dirty="0"/>
              <a:t> </a:t>
            </a:r>
            <a:r>
              <a:rPr dirty="0" err="1"/>
              <a:t>składu</a:t>
            </a:r>
            <a:r>
              <a:rPr dirty="0"/>
              <a:t> </a:t>
            </a:r>
            <a:r>
              <a:rPr dirty="0" err="1"/>
              <a:t>orzekającego</a:t>
            </a:r>
            <a:r>
              <a:rPr dirty="0"/>
              <a:t> (§ 3 </a:t>
            </a:r>
            <a:r>
              <a:rPr dirty="0" err="1"/>
              <a:t>ust</a:t>
            </a:r>
            <a:r>
              <a:rPr dirty="0"/>
              <a:t>. 5).</a:t>
            </a:r>
            <a:br>
              <a:rPr dirty="0"/>
            </a:br>
            <a:r>
              <a:rPr dirty="0"/>
              <a:t>• </a:t>
            </a:r>
            <a:r>
              <a:rPr dirty="0" err="1"/>
              <a:t>Posiedzenie</a:t>
            </a:r>
            <a:r>
              <a:rPr dirty="0"/>
              <a:t> </a:t>
            </a:r>
            <a:r>
              <a:rPr dirty="0" err="1"/>
              <a:t>niejawne</a:t>
            </a:r>
            <a:r>
              <a:rPr dirty="0"/>
              <a:t>: </a:t>
            </a:r>
            <a:r>
              <a:rPr dirty="0" err="1"/>
              <a:t>Obecność</a:t>
            </a:r>
            <a:r>
              <a:rPr dirty="0"/>
              <a:t> OBOWIĄZKOWA – </a:t>
            </a:r>
            <a:r>
              <a:rPr dirty="0" err="1"/>
              <a:t>sporządza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</a:t>
            </a:r>
            <a:r>
              <a:rPr dirty="0" err="1"/>
              <a:t>protokół</a:t>
            </a:r>
            <a:r>
              <a:rPr dirty="0"/>
              <a:t> </a:t>
            </a:r>
            <a:r>
              <a:rPr dirty="0" err="1"/>
              <a:t>podpisywany</a:t>
            </a:r>
            <a:r>
              <a:rPr dirty="0"/>
              <a:t> </a:t>
            </a:r>
            <a:r>
              <a:rPr dirty="0" err="1"/>
              <a:t>przez</a:t>
            </a:r>
            <a:r>
              <a:rPr dirty="0"/>
              <a:t> </a:t>
            </a:r>
            <a:r>
              <a:rPr dirty="0" err="1"/>
              <a:t>przewodniczącego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protokolanta</a:t>
            </a:r>
            <a:r>
              <a:rPr dirty="0"/>
              <a:t>.</a:t>
            </a:r>
            <a:br>
              <a:rPr dirty="0"/>
            </a:br>
            <a:r>
              <a:rPr dirty="0"/>
              <a:t>• </a:t>
            </a:r>
            <a:r>
              <a:rPr dirty="0" err="1"/>
              <a:t>Obecność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naradzie</a:t>
            </a:r>
            <a:r>
              <a:rPr dirty="0"/>
              <a:t> (</a:t>
            </a:r>
            <a:r>
              <a:rPr dirty="0" err="1"/>
              <a:t>wyjątek</a:t>
            </a:r>
            <a:r>
              <a:rPr dirty="0"/>
              <a:t>): FAKULTATYWNA – </a:t>
            </a:r>
            <a:r>
              <a:rPr dirty="0" err="1"/>
              <a:t>przewodniczący</a:t>
            </a:r>
            <a:r>
              <a:rPr dirty="0"/>
              <a:t>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uznać</a:t>
            </a:r>
            <a:r>
              <a:rPr dirty="0"/>
              <a:t> </a:t>
            </a:r>
            <a:r>
              <a:rPr dirty="0" err="1"/>
              <a:t>obecność</a:t>
            </a:r>
            <a:r>
              <a:rPr dirty="0"/>
              <a:t> za </a:t>
            </a:r>
            <a:r>
              <a:rPr dirty="0" err="1"/>
              <a:t>zbędną</a:t>
            </a:r>
            <a:r>
              <a:rPr dirty="0"/>
              <a:t> z </a:t>
            </a:r>
            <a:r>
              <a:rPr dirty="0" err="1"/>
              <a:t>uwagi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tajność</a:t>
            </a:r>
            <a:r>
              <a:rPr dirty="0"/>
              <a:t> </a:t>
            </a:r>
            <a:r>
              <a:rPr dirty="0" err="1"/>
              <a:t>narady</a:t>
            </a:r>
            <a:r>
              <a:rPr dirty="0"/>
              <a:t>.</a:t>
            </a:r>
            <a:br>
              <a:rPr dirty="0"/>
            </a:br>
            <a:r>
              <a:rPr dirty="0"/>
              <a:t>• Brak </a:t>
            </a:r>
            <a:r>
              <a:rPr dirty="0" err="1"/>
              <a:t>protokołu</a:t>
            </a:r>
            <a:r>
              <a:rPr dirty="0"/>
              <a:t> z </a:t>
            </a:r>
            <a:r>
              <a:rPr dirty="0" err="1"/>
              <a:t>narady</a:t>
            </a:r>
            <a:r>
              <a:rPr dirty="0"/>
              <a:t>: Z </a:t>
            </a:r>
            <a:r>
              <a:rPr dirty="0" err="1"/>
              <a:t>przebiegu</a:t>
            </a:r>
            <a:r>
              <a:rPr dirty="0"/>
              <a:t> </a:t>
            </a:r>
            <a:r>
              <a:rPr dirty="0" err="1"/>
              <a:t>narady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głosowania</a:t>
            </a:r>
            <a:r>
              <a:rPr dirty="0"/>
              <a:t> NIE SPORZĄDZA SIĘ PROTOKOŁU (§ 38 </a:t>
            </a:r>
            <a:r>
              <a:rPr dirty="0" err="1"/>
              <a:t>ust</a:t>
            </a:r>
            <a:r>
              <a:rPr dirty="0"/>
              <a:t>. 3) – </a:t>
            </a:r>
            <a:r>
              <a:rPr dirty="0" err="1"/>
              <a:t>rola</a:t>
            </a:r>
            <a:r>
              <a:rPr dirty="0"/>
              <a:t> jest </a:t>
            </a:r>
            <a:r>
              <a:rPr dirty="0" err="1"/>
              <a:t>tylko</a:t>
            </a:r>
            <a:r>
              <a:rPr dirty="0"/>
              <a:t> </a:t>
            </a:r>
            <a:r>
              <a:rPr dirty="0" err="1"/>
              <a:t>techniczna</a:t>
            </a:r>
            <a:r>
              <a:rPr dirty="0"/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25696" y="1737360"/>
            <a:ext cx="3328416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1300" b="1">
                <a:solidFill>
                  <a:srgbClr val="0F1E36"/>
                </a:solidFill>
                <a:latin typeface="Arial"/>
              </a:defRPr>
            </a:pPr>
            <a:r>
              <a:rPr dirty="0"/>
              <a:t>Mediator </a:t>
            </a:r>
            <a:r>
              <a:rPr dirty="0" err="1"/>
              <a:t>i</a:t>
            </a:r>
            <a:r>
              <a:rPr dirty="0"/>
              <a:t> </a:t>
            </a:r>
            <a:r>
              <a:rPr lang="pl-PL" dirty="0"/>
              <a:t>i</a:t>
            </a:r>
            <a:r>
              <a:rPr dirty="0" err="1"/>
              <a:t>mmunitet</a:t>
            </a:r>
            <a:r>
              <a:rPr dirty="0"/>
              <a:t> </a:t>
            </a:r>
            <a:r>
              <a:rPr lang="pl-PL" dirty="0"/>
              <a:t>ś</a:t>
            </a:r>
            <a:r>
              <a:rPr dirty="0" err="1"/>
              <a:t>wiadka</a:t>
            </a:r>
            <a:endParaRPr dirty="0"/>
          </a:p>
          <a:p>
            <a:pPr>
              <a:spcBef>
                <a:spcPts val="400"/>
              </a:spcBef>
              <a:spcAft>
                <a:spcPts val="800"/>
              </a:spcAft>
              <a:defRPr sz="1000" b="1">
                <a:solidFill>
                  <a:srgbClr val="1D4ED8"/>
                </a:solidFill>
                <a:latin typeface="Arial"/>
              </a:defRPr>
            </a:pPr>
            <a:r>
              <a:rPr dirty="0"/>
              <a:t>ART. 283 USTAWY | § 48-53 ROZPORZĄDZENIA</a:t>
            </a:r>
          </a:p>
          <a:p>
            <a:pPr>
              <a:spcBef>
                <a:spcPts val="400"/>
              </a:spcBef>
              <a:defRPr sz="100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Zakaz</a:t>
            </a:r>
            <a:r>
              <a:rPr dirty="0"/>
              <a:t> </a:t>
            </a:r>
            <a:r>
              <a:rPr dirty="0" err="1"/>
              <a:t>przesłuchiwania</a:t>
            </a:r>
            <a:r>
              <a:rPr dirty="0"/>
              <a:t>: </a:t>
            </a:r>
            <a:r>
              <a:rPr dirty="0" err="1"/>
              <a:t>Mediatora</a:t>
            </a:r>
            <a:r>
              <a:rPr dirty="0"/>
              <a:t> NIE WOLNO </a:t>
            </a:r>
            <a:r>
              <a:rPr dirty="0" err="1"/>
              <a:t>przesłuchiwać</a:t>
            </a:r>
            <a:r>
              <a:rPr dirty="0"/>
              <a:t> </a:t>
            </a:r>
            <a:r>
              <a:rPr dirty="0" err="1"/>
              <a:t>jako</a:t>
            </a:r>
            <a:r>
              <a:rPr dirty="0"/>
              <a:t> </a:t>
            </a:r>
            <a:r>
              <a:rPr dirty="0" err="1"/>
              <a:t>świadka</a:t>
            </a:r>
            <a:r>
              <a:rPr dirty="0"/>
              <a:t> co do </a:t>
            </a:r>
            <a:r>
              <a:rPr dirty="0" err="1"/>
              <a:t>faktów</a:t>
            </a:r>
            <a:r>
              <a:rPr dirty="0"/>
              <a:t>, o </a:t>
            </a:r>
            <a:r>
              <a:rPr dirty="0" err="1"/>
              <a:t>których</a:t>
            </a:r>
            <a:r>
              <a:rPr dirty="0"/>
              <a:t> </a:t>
            </a:r>
            <a:r>
              <a:rPr dirty="0" err="1"/>
              <a:t>dowiedział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w </a:t>
            </a:r>
            <a:r>
              <a:rPr dirty="0" err="1"/>
              <a:t>toku</a:t>
            </a:r>
            <a:r>
              <a:rPr dirty="0"/>
              <a:t> </a:t>
            </a:r>
            <a:r>
              <a:rPr dirty="0" err="1"/>
              <a:t>mediacji</a:t>
            </a:r>
            <a:r>
              <a:rPr dirty="0"/>
              <a:t> (§ 48 </a:t>
            </a:r>
            <a:r>
              <a:rPr dirty="0" err="1"/>
              <a:t>ust</a:t>
            </a:r>
            <a:r>
              <a:rPr dirty="0"/>
              <a:t>. 6).</a:t>
            </a:r>
            <a:br>
              <a:rPr dirty="0"/>
            </a:br>
            <a:r>
              <a:rPr dirty="0"/>
              <a:t>• </a:t>
            </a:r>
            <a:r>
              <a:rPr dirty="0" err="1"/>
              <a:t>Wybór</a:t>
            </a:r>
            <a:r>
              <a:rPr dirty="0"/>
              <a:t> </a:t>
            </a:r>
            <a:r>
              <a:rPr dirty="0" err="1"/>
              <a:t>mediatora</a:t>
            </a:r>
            <a:r>
              <a:rPr dirty="0"/>
              <a:t>: </a:t>
            </a:r>
            <a:r>
              <a:rPr dirty="0" err="1"/>
              <a:t>Wskazywany</a:t>
            </a:r>
            <a:r>
              <a:rPr dirty="0"/>
              <a:t> </a:t>
            </a:r>
            <a:r>
              <a:rPr dirty="0" err="1"/>
              <a:t>przez</a:t>
            </a:r>
            <a:r>
              <a:rPr dirty="0"/>
              <a:t> </a:t>
            </a:r>
            <a:r>
              <a:rPr dirty="0" err="1"/>
              <a:t>rektora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wybierany</a:t>
            </a:r>
            <a:r>
              <a:rPr dirty="0"/>
              <a:t> </a:t>
            </a:r>
            <a:r>
              <a:rPr dirty="0" err="1"/>
              <a:t>wspólnie</a:t>
            </a:r>
            <a:r>
              <a:rPr dirty="0"/>
              <a:t> </a:t>
            </a:r>
            <a:r>
              <a:rPr dirty="0" err="1"/>
              <a:t>przez</a:t>
            </a:r>
            <a:r>
              <a:rPr dirty="0"/>
              <a:t> </a:t>
            </a:r>
            <a:r>
              <a:rPr dirty="0" err="1"/>
              <a:t>strony</a:t>
            </a:r>
            <a:r>
              <a:rPr lang="pl-PL" dirty="0"/>
              <a:t>.</a:t>
            </a:r>
            <a:br>
              <a:rPr dirty="0"/>
            </a:br>
            <a:r>
              <a:rPr dirty="0"/>
              <a:t>• </a:t>
            </a:r>
            <a:r>
              <a:rPr dirty="0" err="1"/>
              <a:t>Sprawozdanie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ugoda</a:t>
            </a:r>
            <a:r>
              <a:rPr dirty="0"/>
              <a:t>: Mediator </a:t>
            </a:r>
            <a:r>
              <a:rPr dirty="0" err="1"/>
              <a:t>składa</a:t>
            </a:r>
            <a:r>
              <a:rPr dirty="0"/>
              <a:t> </a:t>
            </a:r>
            <a:r>
              <a:rPr dirty="0" err="1"/>
              <a:t>sprawozdanie</a:t>
            </a:r>
            <a:r>
              <a:rPr dirty="0"/>
              <a:t>. </a:t>
            </a:r>
            <a:r>
              <a:rPr dirty="0" err="1"/>
              <a:t>Ugoda</a:t>
            </a:r>
            <a:r>
              <a:rPr dirty="0"/>
              <a:t>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prowadzić</a:t>
            </a:r>
            <a:r>
              <a:rPr dirty="0"/>
              <a:t> do </a:t>
            </a:r>
            <a:r>
              <a:rPr dirty="0" err="1"/>
              <a:t>umorzenia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złagodzenia</a:t>
            </a:r>
            <a:r>
              <a:rPr dirty="0"/>
              <a:t> </a:t>
            </a:r>
            <a:r>
              <a:rPr dirty="0" err="1"/>
              <a:t>kary</a:t>
            </a:r>
            <a:r>
              <a:rPr dirty="0"/>
              <a:t>.</a:t>
            </a:r>
            <a:br>
              <a:rPr dirty="0"/>
            </a:br>
            <a:r>
              <a:rPr dirty="0"/>
              <a:t>• Brak </a:t>
            </a:r>
            <a:r>
              <a:rPr dirty="0" err="1"/>
              <a:t>zgody</a:t>
            </a:r>
            <a:r>
              <a:rPr dirty="0"/>
              <a:t>: </a:t>
            </a:r>
            <a:r>
              <a:rPr dirty="0" err="1"/>
              <a:t>Odmowa</a:t>
            </a:r>
            <a:r>
              <a:rPr dirty="0"/>
              <a:t> </a:t>
            </a:r>
            <a:r>
              <a:rPr dirty="0" err="1"/>
              <a:t>mediacji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wywołuje</a:t>
            </a:r>
            <a:r>
              <a:rPr dirty="0"/>
              <a:t> </a:t>
            </a:r>
            <a:r>
              <a:rPr dirty="0" err="1"/>
              <a:t>negatywnych</a:t>
            </a:r>
            <a:r>
              <a:rPr dirty="0"/>
              <a:t> </a:t>
            </a:r>
            <a:r>
              <a:rPr dirty="0" err="1"/>
              <a:t>skutków</a:t>
            </a:r>
            <a:r>
              <a:rPr dirty="0"/>
              <a:t>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19872" y="1737360"/>
            <a:ext cx="3328416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1300" b="1">
                <a:solidFill>
                  <a:srgbClr val="0F1E36"/>
                </a:solidFill>
                <a:latin typeface="Arial"/>
              </a:defRPr>
            </a:pPr>
            <a:r>
              <a:rPr dirty="0" err="1"/>
              <a:t>Biegli</a:t>
            </a:r>
            <a:r>
              <a:rPr dirty="0"/>
              <a:t> – </a:t>
            </a:r>
            <a:r>
              <a:rPr lang="pl-PL" dirty="0"/>
              <a:t>s</a:t>
            </a:r>
            <a:r>
              <a:rPr dirty="0" err="1"/>
              <a:t>przeczności</a:t>
            </a:r>
            <a:r>
              <a:rPr dirty="0"/>
              <a:t> w </a:t>
            </a:r>
            <a:r>
              <a:rPr lang="pl-PL" dirty="0"/>
              <a:t>o</a:t>
            </a:r>
            <a:r>
              <a:rPr dirty="0" err="1"/>
              <a:t>piniach</a:t>
            </a:r>
            <a:endParaRPr dirty="0"/>
          </a:p>
          <a:p>
            <a:pPr>
              <a:spcBef>
                <a:spcPts val="400"/>
              </a:spcBef>
              <a:spcAft>
                <a:spcPts val="800"/>
              </a:spcAft>
              <a:defRPr sz="1000" b="1">
                <a:solidFill>
                  <a:srgbClr val="1D4ED8"/>
                </a:solidFill>
                <a:latin typeface="Arial"/>
              </a:defRPr>
            </a:pPr>
            <a:r>
              <a:rPr dirty="0"/>
              <a:t>§ 27, § 30 UST. 3 ROZPORZĄDZENIA</a:t>
            </a:r>
          </a:p>
          <a:p>
            <a:pPr>
              <a:spcBef>
                <a:spcPts val="400"/>
              </a:spcBef>
              <a:defRPr sz="100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Opinia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piśmie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rozprawa</a:t>
            </a:r>
            <a:r>
              <a:rPr dirty="0"/>
              <a:t>: </a:t>
            </a:r>
            <a:r>
              <a:rPr dirty="0" err="1"/>
              <a:t>Biegły</a:t>
            </a:r>
            <a:r>
              <a:rPr dirty="0"/>
              <a:t> </a:t>
            </a:r>
            <a:r>
              <a:rPr dirty="0" err="1"/>
              <a:t>składa</a:t>
            </a:r>
            <a:r>
              <a:rPr dirty="0"/>
              <a:t> </a:t>
            </a:r>
            <a:r>
              <a:rPr dirty="0" err="1"/>
              <a:t>opinię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piśmie</a:t>
            </a:r>
            <a:r>
              <a:rPr dirty="0"/>
              <a:t>, ale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zostać</a:t>
            </a:r>
            <a:r>
              <a:rPr dirty="0"/>
              <a:t> </a:t>
            </a:r>
            <a:r>
              <a:rPr dirty="0" err="1"/>
              <a:t>wezwany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rozprawę</a:t>
            </a:r>
            <a:r>
              <a:rPr dirty="0"/>
              <a:t>.</a:t>
            </a:r>
            <a:br>
              <a:rPr dirty="0"/>
            </a:br>
            <a:r>
              <a:rPr dirty="0"/>
              <a:t>• </a:t>
            </a:r>
            <a:r>
              <a:rPr dirty="0" err="1"/>
              <a:t>Niejasność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sprzeczność</a:t>
            </a:r>
            <a:r>
              <a:rPr dirty="0"/>
              <a:t>: </a:t>
            </a:r>
            <a:r>
              <a:rPr dirty="0" err="1"/>
              <a:t>Gdy</a:t>
            </a:r>
            <a:r>
              <a:rPr dirty="0"/>
              <a:t> </a:t>
            </a:r>
            <a:r>
              <a:rPr dirty="0" err="1"/>
              <a:t>opinia</a:t>
            </a:r>
            <a:r>
              <a:rPr dirty="0"/>
              <a:t> jest </a:t>
            </a:r>
            <a:r>
              <a:rPr dirty="0" err="1"/>
              <a:t>niepełna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zachodzi</a:t>
            </a:r>
            <a:r>
              <a:rPr dirty="0"/>
              <a:t> </a:t>
            </a:r>
            <a:r>
              <a:rPr dirty="0" err="1"/>
              <a:t>sprzeczność</a:t>
            </a:r>
            <a:r>
              <a:rPr dirty="0"/>
              <a:t> </a:t>
            </a:r>
            <a:r>
              <a:rPr dirty="0" err="1"/>
              <a:t>między</a:t>
            </a:r>
            <a:r>
              <a:rPr dirty="0"/>
              <a:t> </a:t>
            </a:r>
            <a:r>
              <a:rPr dirty="0" err="1"/>
              <a:t>biegłymi</a:t>
            </a:r>
            <a:r>
              <a:rPr dirty="0"/>
              <a:t>, </a:t>
            </a:r>
            <a:r>
              <a:rPr dirty="0" err="1"/>
              <a:t>skład</a:t>
            </a:r>
            <a:r>
              <a:rPr dirty="0"/>
              <a:t> </a:t>
            </a:r>
            <a:r>
              <a:rPr dirty="0" err="1"/>
              <a:t>decyduje</a:t>
            </a:r>
            <a:r>
              <a:rPr dirty="0"/>
              <a:t> o </a:t>
            </a:r>
            <a:r>
              <a:rPr dirty="0" err="1"/>
              <a:t>dalszych</a:t>
            </a:r>
            <a:r>
              <a:rPr dirty="0"/>
              <a:t> </a:t>
            </a:r>
            <a:r>
              <a:rPr dirty="0" err="1"/>
              <a:t>krokach</a:t>
            </a:r>
            <a:r>
              <a:rPr dirty="0"/>
              <a:t>.</a:t>
            </a:r>
            <a:br>
              <a:rPr dirty="0"/>
            </a:br>
            <a:r>
              <a:rPr dirty="0"/>
              <a:t>• </a:t>
            </a:r>
            <a:r>
              <a:rPr dirty="0" err="1"/>
              <a:t>Powołanie</a:t>
            </a:r>
            <a:r>
              <a:rPr dirty="0"/>
              <a:t> </a:t>
            </a:r>
            <a:r>
              <a:rPr dirty="0" err="1"/>
              <a:t>innych</a:t>
            </a:r>
            <a:r>
              <a:rPr dirty="0"/>
              <a:t> </a:t>
            </a:r>
            <a:r>
              <a:rPr dirty="0" err="1"/>
              <a:t>biegłych</a:t>
            </a:r>
            <a:r>
              <a:rPr dirty="0"/>
              <a:t>: </a:t>
            </a:r>
            <a:r>
              <a:rPr dirty="0" err="1"/>
              <a:t>Skład</a:t>
            </a:r>
            <a:r>
              <a:rPr dirty="0"/>
              <a:t>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wezwać</a:t>
            </a:r>
            <a:r>
              <a:rPr dirty="0"/>
              <a:t> </a:t>
            </a:r>
            <a:r>
              <a:rPr dirty="0" err="1"/>
              <a:t>tych</a:t>
            </a:r>
            <a:r>
              <a:rPr dirty="0"/>
              <a:t> </a:t>
            </a:r>
            <a:r>
              <a:rPr dirty="0" err="1"/>
              <a:t>samych</a:t>
            </a:r>
            <a:r>
              <a:rPr dirty="0"/>
              <a:t> </a:t>
            </a:r>
            <a:r>
              <a:rPr dirty="0" err="1"/>
              <a:t>biegłych</a:t>
            </a:r>
            <a:r>
              <a:rPr dirty="0"/>
              <a:t> do </a:t>
            </a:r>
            <a:r>
              <a:rPr dirty="0" err="1"/>
              <a:t>wyjaśnień</a:t>
            </a:r>
            <a:r>
              <a:rPr dirty="0"/>
              <a:t> LUB </a:t>
            </a:r>
            <a:r>
              <a:rPr dirty="0" err="1"/>
              <a:t>powołać</a:t>
            </a:r>
            <a:r>
              <a:rPr dirty="0"/>
              <a:t> </a:t>
            </a:r>
            <a:r>
              <a:rPr dirty="0" err="1"/>
              <a:t>zupełnie</a:t>
            </a:r>
            <a:r>
              <a:rPr dirty="0"/>
              <a:t> INNYCH BIEGŁYCH.</a:t>
            </a:r>
            <a:br>
              <a:rPr dirty="0"/>
            </a:br>
            <a:r>
              <a:rPr dirty="0"/>
              <a:t>• Kara </a:t>
            </a:r>
            <a:r>
              <a:rPr dirty="0" err="1"/>
              <a:t>porządkowa</a:t>
            </a:r>
            <a:r>
              <a:rPr dirty="0"/>
              <a:t>: Za </a:t>
            </a:r>
            <a:r>
              <a:rPr dirty="0" err="1"/>
              <a:t>niestawiennictwo</a:t>
            </a:r>
            <a:r>
              <a:rPr dirty="0"/>
              <a:t> </a:t>
            </a:r>
            <a:r>
              <a:rPr dirty="0" err="1"/>
              <a:t>biegłego</a:t>
            </a:r>
            <a:r>
              <a:rPr dirty="0"/>
              <a:t> </a:t>
            </a:r>
            <a:r>
              <a:rPr dirty="0" err="1"/>
              <a:t>komisja</a:t>
            </a:r>
            <a:r>
              <a:rPr dirty="0"/>
              <a:t>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wnioskować</a:t>
            </a:r>
            <a:r>
              <a:rPr dirty="0"/>
              <a:t> o </a:t>
            </a:r>
            <a:r>
              <a:rPr dirty="0" err="1"/>
              <a:t>grzywnę</a:t>
            </a:r>
            <a:r>
              <a:rPr dirty="0"/>
              <a:t> do 1500 </a:t>
            </a:r>
            <a:r>
              <a:rPr dirty="0" err="1"/>
              <a:t>zł</a:t>
            </a:r>
            <a:r>
              <a:rPr dirty="0"/>
              <a:t> do </a:t>
            </a:r>
            <a:r>
              <a:rPr dirty="0" err="1"/>
              <a:t>sądu</a:t>
            </a:r>
            <a:r>
              <a:rPr dirty="0"/>
              <a:t> </a:t>
            </a:r>
            <a:r>
              <a:rPr dirty="0" err="1"/>
              <a:t>rejonowego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1D4ED8"/>
                </a:solidFill>
                <a:latin typeface="Arial"/>
              </a:defRPr>
            </a:pPr>
            <a:r>
              <a:t>TRYBY ORZEKANIA A ZMIANY OSOBOWE | POSIEDZENIE NIEJAWNE A ROZPRAWA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Arial"/>
              </a:defRPr>
            </a:pPr>
            <a:r>
              <a:t>Zdalne posiedzenie niejawne w razie choroby a stacjonarna rozprawa z wymogiem bezpośredniości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8655" cy="317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46520"/>
            <a:ext cx="91440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50">
                <a:solidFill>
                  <a:srgbClr val="475569"/>
                </a:solidFill>
                <a:latin typeface="Arial"/>
              </a:defRPr>
            </a:pPr>
            <a:r>
              <a:t>Postępowanie dyscyplinarne nauczycieli akademickich – zmiany osobowe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446520"/>
            <a:ext cx="13716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defRPr sz="950" b="1">
                <a:solidFill>
                  <a:srgbClr val="1D4ED8"/>
                </a:solidFill>
                <a:latin typeface="Arial"/>
              </a:defRPr>
            </a:pPr>
            <a:r>
              <a:t>20 / 32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737360"/>
            <a:ext cx="5212080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1200" b="1">
                <a:solidFill>
                  <a:srgbClr val="0F1E36"/>
                </a:solidFill>
                <a:latin typeface="Arial"/>
              </a:defRPr>
            </a:pPr>
            <a:r>
              <a:t>POSIEDZENIE NIEJAWNE (§ 19 UST. 2, § 20–22, § 24)</a:t>
            </a:r>
          </a:p>
          <a:p>
            <a:pPr algn="ctr">
              <a:spcAft>
                <a:spcPts val="400"/>
              </a:spcAft>
              <a:defRPr sz="950" b="1">
                <a:solidFill>
                  <a:srgbClr val="475569"/>
                </a:solidFill>
                <a:latin typeface="Arial"/>
              </a:defRPr>
            </a:pPr>
            <a:r>
              <a:t>Elastyczność proceduralna, tryb zdalny i orzekanie bez stron</a:t>
            </a:r>
          </a:p>
          <a:p>
            <a:pPr>
              <a:spcBef>
                <a:spcPts val="400"/>
              </a:spcBef>
            </a:pPr>
            <a:r>
              <a:rPr sz="900" b="1">
                <a:solidFill>
                  <a:srgbClr val="1E293B"/>
                </a:solidFill>
                <a:latin typeface="Arial"/>
              </a:rPr>
              <a:t>✔ Tryb zdalny w razie choroby / absencji (§ 19 ust. 2):</a:t>
            </a:r>
            <a:r>
              <a:rPr sz="900">
                <a:solidFill>
                  <a:srgbClr val="1E293B"/>
                </a:solidFill>
                <a:latin typeface="Arial"/>
              </a:rPr>
              <a:t> W przypadku nagłej choroby, kwarantanny, delegacji czy niemożności przybycia członka składu orzekającego, Przewodniczący KD może zarządzić posiedzenie niejawne w trybie zdalnym (audio-wideo). Zapobiega to dekompletacji składu, odraczaniu posiedzeń i konieczności wymiany członka składu!</a:t>
            </a:r>
          </a:p>
          <a:p>
            <a:pPr>
              <a:spcBef>
                <a:spcPts val="400"/>
              </a:spcBef>
            </a:pPr>
            <a:r>
              <a:rPr sz="900" b="1">
                <a:solidFill>
                  <a:srgbClr val="1E293B"/>
                </a:solidFill>
                <a:latin typeface="Arial"/>
              </a:rPr>
              <a:t>✔ Rozstrzyganie o zmianie obrońcy z urzędu (§ 24 ust. 4):</a:t>
            </a:r>
            <a:r>
              <a:rPr sz="900">
                <a:solidFill>
                  <a:srgbClr val="1E293B"/>
                </a:solidFill>
                <a:latin typeface="Arial"/>
              </a:rPr>
              <a:t> Wnioski obrońcy o zwolnienie z ważnych przyczyn i wyznaczenie nowego obrońcy skład orzekający rozpoznaje na posiedzeniu niejawnym bez udziału stron – szybka sanacja obrony przed rozprawą.</a:t>
            </a:r>
          </a:p>
          <a:p>
            <a:pPr>
              <a:spcBef>
                <a:spcPts val="400"/>
              </a:spcBef>
            </a:pPr>
            <a:r>
              <a:rPr sz="900" b="1">
                <a:solidFill>
                  <a:srgbClr val="1E293B"/>
                </a:solidFill>
                <a:latin typeface="Arial"/>
              </a:rPr>
              <a:t>✔ Przeszkody podmiotowe obwinionego (art. 294 ust. 3-4):</a:t>
            </a:r>
            <a:r>
              <a:rPr sz="900">
                <a:solidFill>
                  <a:srgbClr val="1E293B"/>
                </a:solidFill>
                <a:latin typeface="Arial"/>
              </a:rPr>
              <a:t> Śmierć obwinionego, niepoczytalność lub przedawnienie – posiedzenie niejawne pozwala wydać postanowienie o umorzeniu bez wzywania stron i zwoływania publicznej rozprawy.</a:t>
            </a:r>
          </a:p>
          <a:p>
            <a:pPr>
              <a:spcBef>
                <a:spcPts val="400"/>
              </a:spcBef>
            </a:pPr>
            <a:r>
              <a:rPr sz="900" b="1">
                <a:solidFill>
                  <a:srgbClr val="1E293B"/>
                </a:solidFill>
                <a:latin typeface="Arial"/>
              </a:rPr>
              <a:t>✔ Brak ryzyka niestawiennictwa stron:</a:t>
            </a:r>
            <a:r>
              <a:rPr sz="900">
                <a:solidFill>
                  <a:srgbClr val="1E293B"/>
                </a:solidFill>
                <a:latin typeface="Arial"/>
              </a:rPr>
              <a:t> Orzeka wyłącznie skład orzekający z protokolantem; brak stron eliminuje ryzyko odraczania z powodu ich niestawiennictwa.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737360"/>
            <a:ext cx="5212080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1200" b="1">
                <a:solidFill>
                  <a:srgbClr val="991B1B"/>
                </a:solidFill>
                <a:latin typeface="Arial"/>
              </a:defRPr>
            </a:pPr>
            <a:r>
              <a:rPr dirty="0"/>
              <a:t>ROZPRAWA DYSCYPLINARNA (§ 28–41 ROZPORZĄDZENIA)</a:t>
            </a:r>
          </a:p>
          <a:p>
            <a:pPr algn="ctr">
              <a:spcAft>
                <a:spcPts val="400"/>
              </a:spcAft>
              <a:defRPr sz="950" b="1">
                <a:solidFill>
                  <a:srgbClr val="475569"/>
                </a:solidFill>
                <a:latin typeface="Arial"/>
              </a:defRPr>
            </a:pPr>
            <a:r>
              <a:rPr dirty="0" err="1"/>
              <a:t>Sztywne</a:t>
            </a:r>
            <a:r>
              <a:rPr dirty="0"/>
              <a:t> </a:t>
            </a:r>
            <a:r>
              <a:rPr dirty="0" err="1"/>
              <a:t>rygory</a:t>
            </a:r>
            <a:r>
              <a:rPr dirty="0"/>
              <a:t> </a:t>
            </a:r>
            <a:r>
              <a:rPr dirty="0" err="1"/>
              <a:t>jawności</a:t>
            </a:r>
            <a:r>
              <a:rPr dirty="0"/>
              <a:t>, </a:t>
            </a:r>
            <a:r>
              <a:rPr dirty="0" err="1"/>
              <a:t>obecność</a:t>
            </a:r>
            <a:r>
              <a:rPr dirty="0"/>
              <a:t> </a:t>
            </a:r>
            <a:r>
              <a:rPr dirty="0" err="1"/>
              <a:t>fizyczna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zasada</a:t>
            </a:r>
            <a:r>
              <a:rPr dirty="0"/>
              <a:t> </a:t>
            </a:r>
            <a:r>
              <a:rPr dirty="0" err="1"/>
              <a:t>bezpośredniości</a:t>
            </a:r>
            <a:endParaRPr dirty="0"/>
          </a:p>
          <a:p>
            <a:pPr>
              <a:spcBef>
                <a:spcPts val="600"/>
              </a:spcBef>
            </a:pPr>
            <a:r>
              <a:rPr sz="900" b="1" dirty="0">
                <a:solidFill>
                  <a:srgbClr val="1E293B"/>
                </a:solidFill>
                <a:latin typeface="Arial"/>
              </a:rPr>
              <a:t>✖ </a:t>
            </a:r>
            <a:r>
              <a:rPr sz="900" b="1" dirty="0" err="1">
                <a:solidFill>
                  <a:srgbClr val="1E293B"/>
                </a:solidFill>
                <a:latin typeface="Arial"/>
              </a:rPr>
              <a:t>Wymóg</a:t>
            </a:r>
            <a:r>
              <a:rPr sz="90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900" b="1" dirty="0" err="1">
                <a:solidFill>
                  <a:srgbClr val="1E293B"/>
                </a:solidFill>
                <a:latin typeface="Arial"/>
              </a:rPr>
              <a:t>fizycznej</a:t>
            </a:r>
            <a:r>
              <a:rPr sz="90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900" b="1" dirty="0" err="1">
                <a:solidFill>
                  <a:srgbClr val="1E293B"/>
                </a:solidFill>
                <a:latin typeface="Arial"/>
              </a:rPr>
              <a:t>obecności</a:t>
            </a:r>
            <a:r>
              <a:rPr sz="90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900" b="1" dirty="0" err="1">
                <a:solidFill>
                  <a:srgbClr val="1E293B"/>
                </a:solidFill>
                <a:latin typeface="Arial"/>
              </a:rPr>
              <a:t>pełnego</a:t>
            </a:r>
            <a:r>
              <a:rPr sz="90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900" b="1" dirty="0" err="1">
                <a:solidFill>
                  <a:srgbClr val="1E293B"/>
                </a:solidFill>
                <a:latin typeface="Arial"/>
              </a:rPr>
              <a:t>składu</a:t>
            </a:r>
            <a:r>
              <a:rPr sz="900" b="1" dirty="0">
                <a:solidFill>
                  <a:srgbClr val="1E293B"/>
                </a:solidFill>
                <a:latin typeface="Arial"/>
              </a:rPr>
              <a:t>: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Rozprawa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odbywa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się</a:t>
            </a:r>
            <a:r>
              <a:rPr sz="900" dirty="0">
                <a:solidFill>
                  <a:srgbClr val="1E293B"/>
                </a:solidFill>
                <a:latin typeface="Arial"/>
              </a:rPr>
              <a:t> z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bezpośrednim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udziałem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wszystkich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wyznaczonych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członków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składu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orzekającego</a:t>
            </a:r>
            <a:r>
              <a:rPr sz="900" dirty="0">
                <a:solidFill>
                  <a:srgbClr val="1E293B"/>
                </a:solidFill>
                <a:latin typeface="Arial"/>
              </a:rPr>
              <a:t>,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rzecznika</a:t>
            </a:r>
            <a:r>
              <a:rPr sz="900" dirty="0">
                <a:solidFill>
                  <a:srgbClr val="1E293B"/>
                </a:solidFill>
                <a:latin typeface="Arial"/>
              </a:rPr>
              <a:t>,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obwinionego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i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obrońcy</a:t>
            </a:r>
            <a:r>
              <a:rPr sz="900" dirty="0">
                <a:solidFill>
                  <a:srgbClr val="1E293B"/>
                </a:solidFill>
                <a:latin typeface="Arial"/>
              </a:rPr>
              <a:t>.</a:t>
            </a:r>
          </a:p>
          <a:p>
            <a:pPr>
              <a:spcBef>
                <a:spcPts val="600"/>
              </a:spcBef>
            </a:pPr>
            <a:r>
              <a:rPr sz="900" b="1" dirty="0">
                <a:solidFill>
                  <a:srgbClr val="1E293B"/>
                </a:solidFill>
                <a:latin typeface="Arial"/>
              </a:rPr>
              <a:t>✖ </a:t>
            </a:r>
            <a:r>
              <a:rPr sz="900" b="1" dirty="0" err="1">
                <a:solidFill>
                  <a:srgbClr val="1E293B"/>
                </a:solidFill>
                <a:latin typeface="Arial"/>
              </a:rPr>
              <a:t>Reakcja</a:t>
            </a:r>
            <a:r>
              <a:rPr sz="90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900" b="1" dirty="0" err="1">
                <a:solidFill>
                  <a:srgbClr val="1E293B"/>
                </a:solidFill>
                <a:latin typeface="Arial"/>
              </a:rPr>
              <a:t>na</a:t>
            </a:r>
            <a:r>
              <a:rPr sz="90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900" b="1" dirty="0" err="1">
                <a:solidFill>
                  <a:srgbClr val="1E293B"/>
                </a:solidFill>
                <a:latin typeface="Arial"/>
              </a:rPr>
              <a:t>chorobę</a:t>
            </a:r>
            <a:r>
              <a:rPr sz="90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900" b="1" dirty="0" err="1">
                <a:solidFill>
                  <a:srgbClr val="1E293B"/>
                </a:solidFill>
                <a:latin typeface="Arial"/>
              </a:rPr>
              <a:t>członka</a:t>
            </a:r>
            <a:r>
              <a:rPr sz="90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900" b="1" dirty="0" err="1">
                <a:solidFill>
                  <a:srgbClr val="1E293B"/>
                </a:solidFill>
                <a:latin typeface="Arial"/>
              </a:rPr>
              <a:t>na</a:t>
            </a:r>
            <a:r>
              <a:rPr sz="90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900" b="1" dirty="0" err="1">
                <a:solidFill>
                  <a:srgbClr val="1E293B"/>
                </a:solidFill>
                <a:latin typeface="Arial"/>
              </a:rPr>
              <a:t>sali</a:t>
            </a:r>
            <a:r>
              <a:rPr sz="900" b="1" dirty="0">
                <a:solidFill>
                  <a:srgbClr val="1E293B"/>
                </a:solidFill>
                <a:latin typeface="Arial"/>
              </a:rPr>
              <a:t>: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Nagła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niedyspozycja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członka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składu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orzekającego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na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sali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rozpraw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bezwzględnie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zmusza</a:t>
            </a:r>
            <a:r>
              <a:rPr sz="900" dirty="0">
                <a:solidFill>
                  <a:srgbClr val="1E293B"/>
                </a:solidFill>
                <a:latin typeface="Arial"/>
              </a:rPr>
              <a:t> do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zarządzenia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przerwy</a:t>
            </a:r>
            <a:r>
              <a:rPr sz="900" dirty="0">
                <a:solidFill>
                  <a:srgbClr val="1E293B"/>
                </a:solidFill>
                <a:latin typeface="Arial"/>
              </a:rPr>
              <a:t> do 21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dni</a:t>
            </a:r>
            <a:r>
              <a:rPr sz="900" dirty="0">
                <a:solidFill>
                  <a:srgbClr val="1E293B"/>
                </a:solidFill>
                <a:latin typeface="Arial"/>
              </a:rPr>
              <a:t> (§ 33)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lub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odroczenia</a:t>
            </a:r>
            <a:r>
              <a:rPr sz="900" dirty="0">
                <a:solidFill>
                  <a:srgbClr val="1E293B"/>
                </a:solidFill>
                <a:latin typeface="Arial"/>
              </a:rPr>
              <a:t> (§ 34).</a:t>
            </a:r>
          </a:p>
          <a:p>
            <a:pPr>
              <a:spcBef>
                <a:spcPts val="600"/>
              </a:spcBef>
            </a:pPr>
            <a:r>
              <a:rPr sz="900" b="1" dirty="0">
                <a:solidFill>
                  <a:srgbClr val="1E293B"/>
                </a:solidFill>
                <a:latin typeface="Arial"/>
              </a:rPr>
              <a:t>✖ </a:t>
            </a:r>
            <a:r>
              <a:rPr sz="900" b="1" dirty="0" err="1">
                <a:solidFill>
                  <a:srgbClr val="1E293B"/>
                </a:solidFill>
                <a:latin typeface="Arial"/>
              </a:rPr>
              <a:t>Dylemat</a:t>
            </a:r>
            <a:r>
              <a:rPr sz="90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900" b="1" dirty="0" err="1">
                <a:solidFill>
                  <a:srgbClr val="1E293B"/>
                </a:solidFill>
                <a:latin typeface="Arial"/>
              </a:rPr>
              <a:t>zasady</a:t>
            </a:r>
            <a:r>
              <a:rPr sz="90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900" b="1" dirty="0" err="1">
                <a:solidFill>
                  <a:srgbClr val="1E293B"/>
                </a:solidFill>
                <a:latin typeface="Arial"/>
              </a:rPr>
              <a:t>bezpośredniości</a:t>
            </a:r>
            <a:r>
              <a:rPr sz="90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900" b="1" dirty="0" err="1">
                <a:solidFill>
                  <a:srgbClr val="1E293B"/>
                </a:solidFill>
                <a:latin typeface="Arial"/>
              </a:rPr>
              <a:t>dowodów</a:t>
            </a:r>
            <a:r>
              <a:rPr sz="900" b="1" dirty="0">
                <a:solidFill>
                  <a:srgbClr val="1E293B"/>
                </a:solidFill>
                <a:latin typeface="Arial"/>
              </a:rPr>
              <a:t>: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Każda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zmiana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członka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składu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na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etapie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rozprawy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rodzi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rygor</a:t>
            </a:r>
            <a:r>
              <a:rPr sz="900" dirty="0">
                <a:solidFill>
                  <a:srgbClr val="1E293B"/>
                </a:solidFill>
                <a:latin typeface="Arial"/>
              </a:rPr>
              <a:t> z art. 402 § 2a KPK (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kontynuacja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tylko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przy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wymianie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dokładnie</a:t>
            </a:r>
            <a:r>
              <a:rPr sz="900" dirty="0">
                <a:solidFill>
                  <a:srgbClr val="1E293B"/>
                </a:solidFill>
                <a:latin typeface="Arial"/>
              </a:rPr>
              <a:t> 1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członka</a:t>
            </a:r>
            <a:r>
              <a:rPr sz="900" dirty="0">
                <a:solidFill>
                  <a:srgbClr val="1E293B"/>
                </a:solidFill>
                <a:latin typeface="Arial"/>
              </a:rPr>
              <a:t>)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albo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wymóg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powtórzenia</a:t>
            </a:r>
            <a:r>
              <a:rPr sz="900" dirty="0">
                <a:solidFill>
                  <a:srgbClr val="1E293B"/>
                </a:solidFill>
                <a:latin typeface="Arial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dowodów</a:t>
            </a:r>
            <a:r>
              <a:rPr sz="900" dirty="0">
                <a:solidFill>
                  <a:srgbClr val="1E293B"/>
                </a:solidFill>
                <a:latin typeface="Arial"/>
              </a:rPr>
              <a:t> od </a:t>
            </a:r>
            <a:r>
              <a:rPr sz="900" dirty="0" err="1">
                <a:solidFill>
                  <a:srgbClr val="1E293B"/>
                </a:solidFill>
                <a:latin typeface="Arial"/>
              </a:rPr>
              <a:t>nowa</a:t>
            </a:r>
            <a:r>
              <a:rPr sz="900" dirty="0">
                <a:solidFill>
                  <a:srgbClr val="1E293B"/>
                </a:solidFill>
                <a:latin typeface="Arial"/>
              </a:rPr>
              <a:t>.</a:t>
            </a:r>
          </a:p>
          <a:p>
            <a:pPr>
              <a:spcBef>
                <a:spcPts val="600"/>
              </a:spcBef>
            </a:pPr>
            <a:r>
              <a:rPr sz="900" b="1" dirty="0">
                <a:solidFill>
                  <a:srgbClr val="1E293B"/>
                </a:solidFill>
                <a:latin typeface="Arial"/>
              </a:rPr>
              <a:t>✖ </a:t>
            </a:r>
            <a:r>
              <a:rPr sz="900" b="1" dirty="0" err="1">
                <a:solidFill>
                  <a:srgbClr val="1E293B"/>
                </a:solidFill>
                <a:latin typeface="Arial"/>
              </a:rPr>
              <a:t>Obligatoryjna</a:t>
            </a:r>
            <a:r>
              <a:rPr sz="90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900" b="1" dirty="0" err="1">
                <a:solidFill>
                  <a:srgbClr val="1E293B"/>
                </a:solidFill>
                <a:latin typeface="Arial"/>
              </a:rPr>
              <a:t>obecność</a:t>
            </a:r>
            <a:r>
              <a:rPr sz="900" b="1" dirty="0">
                <a:solidFill>
                  <a:srgbClr val="1E293B"/>
                </a:solidFill>
                <a:latin typeface="Arial"/>
              </a:rPr>
              <a:t> </a:t>
            </a:r>
            <a:r>
              <a:rPr sz="900" b="1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oskarżyciela</a:t>
            </a:r>
            <a:r>
              <a:rPr sz="900" b="1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900" b="1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900" b="1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900" b="1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obrońcy</a:t>
            </a:r>
            <a:r>
              <a:rPr sz="900" b="1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sz="9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Nieobecność</a:t>
            </a:r>
            <a:r>
              <a:rPr sz="9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rzecznika</a:t>
            </a:r>
            <a:r>
              <a:rPr sz="9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lub</a:t>
            </a:r>
            <a:r>
              <a:rPr sz="9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obrońcy</a:t>
            </a:r>
            <a:r>
              <a:rPr sz="9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 </a:t>
            </a:r>
            <a:r>
              <a:rPr sz="9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urzędu</a:t>
            </a:r>
            <a:r>
              <a:rPr sz="9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bezwzględnie</a:t>
            </a:r>
            <a:r>
              <a:rPr sz="9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9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nie </a:t>
            </a:r>
            <a:r>
              <a:rPr sz="9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tamuje</a:t>
            </a:r>
            <a:r>
              <a:rPr sz="9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prowadzenie</a:t>
            </a:r>
            <a:r>
              <a:rPr sz="9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9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rozprawy</a:t>
            </a:r>
            <a:r>
              <a:rPr lang="pl-PL" sz="9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sz="9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§ 34).</a:t>
            </a:r>
            <a:r>
              <a:rPr lang="pl-PL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 przypadku uznania za usprawiedliwione niestawiennictwa na rozprawie stron lub obrońcy obwinionego, jeżeli został ustanowiony, przewodniczący składu orzekającego wydaje zarządzenie o odroczeniu rozprawy, ustalając jej nowy termin</a:t>
            </a:r>
            <a:endParaRPr sz="9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1D4ED8"/>
                </a:solidFill>
                <a:latin typeface="Arial"/>
              </a:defRPr>
            </a:pPr>
            <a:r>
              <a:t>WERYFIKACJA I ZMIANY OSOBOWE W PRZEBIEGU ROZPRAWY (§ 28–41)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Arial"/>
              </a:defRPr>
            </a:pPr>
            <a:r>
              <a:t>Momenty krytyczne na poszczególnych etapach rozprawy determinujące ważność obsady personalnej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8655" cy="317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46520"/>
            <a:ext cx="91440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50">
                <a:solidFill>
                  <a:srgbClr val="475569"/>
                </a:solidFill>
                <a:latin typeface="Arial"/>
              </a:defRPr>
            </a:pPr>
            <a:r>
              <a:t>Postępowanie dyscyplinarne nauczycieli akademickich – zmiany osobowe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446520"/>
            <a:ext cx="13716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defRPr sz="950" b="1">
                <a:solidFill>
                  <a:srgbClr val="1D4ED8"/>
                </a:solidFill>
                <a:latin typeface="Arial"/>
              </a:defRPr>
            </a:pPr>
            <a:r>
              <a:t>21 / 32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737360"/>
            <a:ext cx="1664208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37160" rIns="137160" rtlCol="0" anchor="ctr"/>
          <a:lstStyle/>
          <a:p>
            <a:pPr algn="ctr">
              <a:defRPr sz="1300" b="1">
                <a:solidFill>
                  <a:srgbClr val="0F1E36"/>
                </a:solidFill>
                <a:latin typeface="Arial"/>
              </a:defRPr>
            </a:pPr>
            <a:r>
              <a:t>1. Otwarcie</a:t>
            </a:r>
          </a:p>
          <a:p>
            <a:pPr>
              <a:spcBef>
                <a:spcPts val="300"/>
              </a:spcBef>
              <a:spcAft>
                <a:spcPts val="600"/>
              </a:spcAft>
              <a:defRPr sz="1000" b="1">
                <a:solidFill>
                  <a:srgbClr val="1D4ED8"/>
                </a:solidFill>
                <a:latin typeface="Arial"/>
              </a:defRPr>
            </a:pPr>
            <a:r>
              <a:t>§ 28–29 ROZP.</a:t>
            </a:r>
          </a:p>
          <a:p>
            <a:pPr>
              <a:spcBef>
                <a:spcPts val="300"/>
              </a:spcBef>
              <a:defRPr sz="950">
                <a:solidFill>
                  <a:srgbClr val="1E293B"/>
                </a:solidFill>
                <a:latin typeface="Arial"/>
              </a:defRPr>
            </a:pPr>
            <a:r>
              <a:t>• Sprawdzenie obecności wezwanych.</a:t>
            </a:r>
            <a:br/>
            <a:r>
              <a:t>• Weryfikacja jawności (publiczność).</a:t>
            </a:r>
            <a:br/>
            <a:r>
              <a:t>• Nieusprawiedliwiona nieobecność nie tamuje sprawy.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542032" y="1737360"/>
            <a:ext cx="1664208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37160" rIns="137160" rtlCol="0" anchor="ctr"/>
          <a:lstStyle/>
          <a:p>
            <a:pPr algn="ctr">
              <a:defRPr sz="1300" b="1">
                <a:solidFill>
                  <a:srgbClr val="0F1E36"/>
                </a:solidFill>
                <a:latin typeface="Arial"/>
              </a:defRPr>
            </a:pPr>
            <a:r>
              <a:rPr dirty="0"/>
              <a:t>2. </a:t>
            </a:r>
            <a:r>
              <a:rPr dirty="0" err="1"/>
              <a:t>Wszczęcie</a:t>
            </a:r>
            <a:endParaRPr dirty="0"/>
          </a:p>
          <a:p>
            <a:pPr>
              <a:spcBef>
                <a:spcPts val="300"/>
              </a:spcBef>
              <a:spcAft>
                <a:spcPts val="600"/>
              </a:spcAft>
              <a:defRPr sz="1000" b="1">
                <a:solidFill>
                  <a:srgbClr val="1D4ED8"/>
                </a:solidFill>
                <a:latin typeface="Arial"/>
              </a:defRPr>
            </a:pPr>
            <a:r>
              <a:rPr dirty="0"/>
              <a:t>§ 29 ROZP.</a:t>
            </a:r>
          </a:p>
          <a:p>
            <a:pPr>
              <a:spcBef>
                <a:spcPts val="300"/>
              </a:spcBef>
              <a:defRPr sz="9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Odczytanie</a:t>
            </a:r>
            <a:r>
              <a:rPr dirty="0"/>
              <a:t> </a:t>
            </a:r>
            <a:r>
              <a:rPr dirty="0" err="1"/>
              <a:t>wniosku</a:t>
            </a:r>
            <a:r>
              <a:rPr dirty="0"/>
              <a:t> </a:t>
            </a:r>
            <a:r>
              <a:rPr dirty="0" err="1"/>
              <a:t>przez</a:t>
            </a:r>
            <a:r>
              <a:rPr dirty="0"/>
              <a:t> </a:t>
            </a:r>
            <a:r>
              <a:rPr dirty="0" err="1"/>
              <a:t>rzecznika</a:t>
            </a:r>
            <a:r>
              <a:rPr dirty="0"/>
              <a:t>.</a:t>
            </a:r>
            <a:br>
              <a:rPr dirty="0"/>
            </a:br>
            <a:r>
              <a:rPr dirty="0"/>
              <a:t>• </a:t>
            </a:r>
            <a:r>
              <a:rPr dirty="0" err="1"/>
              <a:t>Wysłuchanie</a:t>
            </a:r>
            <a:r>
              <a:rPr dirty="0"/>
              <a:t> </a:t>
            </a:r>
            <a:r>
              <a:rPr dirty="0" err="1"/>
              <a:t>obwinionego</a:t>
            </a:r>
            <a:r>
              <a:rPr dirty="0"/>
              <a:t>.</a:t>
            </a:r>
            <a:br>
              <a:rPr dirty="0"/>
            </a:br>
            <a:r>
              <a:rPr dirty="0"/>
              <a:t>• </a:t>
            </a:r>
            <a:r>
              <a:rPr dirty="0" err="1"/>
              <a:t>Pouczenie</a:t>
            </a:r>
            <a:r>
              <a:rPr dirty="0"/>
              <a:t> o </a:t>
            </a:r>
            <a:r>
              <a:rPr dirty="0" err="1"/>
              <a:t>prawie</a:t>
            </a:r>
            <a:r>
              <a:rPr dirty="0"/>
              <a:t> do </a:t>
            </a:r>
            <a:r>
              <a:rPr dirty="0" err="1"/>
              <a:t>odmowy</a:t>
            </a:r>
            <a:r>
              <a:rPr dirty="0"/>
              <a:t> </a:t>
            </a:r>
            <a:r>
              <a:rPr dirty="0" err="1"/>
              <a:t>wyjaśnień</a:t>
            </a:r>
            <a:r>
              <a:rPr dirty="0"/>
              <a:t>.</a:t>
            </a:r>
            <a:br>
              <a:rPr dirty="0"/>
            </a:br>
            <a:r>
              <a:rPr dirty="0"/>
              <a:t>• </a:t>
            </a:r>
            <a:r>
              <a:rPr dirty="0" err="1"/>
              <a:t>Wniosek</a:t>
            </a:r>
            <a:r>
              <a:rPr dirty="0"/>
              <a:t> o </a:t>
            </a:r>
            <a:r>
              <a:rPr dirty="0" err="1"/>
              <a:t>tryb</a:t>
            </a:r>
            <a:r>
              <a:rPr dirty="0"/>
              <a:t> § 31.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52544" y="1737360"/>
            <a:ext cx="1664208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37160" rIns="137160" rtlCol="0" anchor="ctr"/>
          <a:lstStyle/>
          <a:p>
            <a:pPr algn="ctr">
              <a:defRPr sz="1300" b="1">
                <a:solidFill>
                  <a:srgbClr val="0F1E36"/>
                </a:solidFill>
                <a:latin typeface="Arial"/>
              </a:defRPr>
            </a:pPr>
            <a:r>
              <a:t>3. Dowody</a:t>
            </a:r>
          </a:p>
          <a:p>
            <a:pPr>
              <a:spcBef>
                <a:spcPts val="300"/>
              </a:spcBef>
              <a:spcAft>
                <a:spcPts val="600"/>
              </a:spcAft>
              <a:defRPr sz="1000" b="1">
                <a:solidFill>
                  <a:srgbClr val="1D4ED8"/>
                </a:solidFill>
                <a:latin typeface="Arial"/>
              </a:defRPr>
            </a:pPr>
            <a:r>
              <a:t>§ 30 ROZP.</a:t>
            </a:r>
          </a:p>
          <a:p>
            <a:pPr>
              <a:spcBef>
                <a:spcPts val="300"/>
              </a:spcBef>
              <a:defRPr sz="950">
                <a:solidFill>
                  <a:srgbClr val="1E293B"/>
                </a:solidFill>
                <a:latin typeface="Arial"/>
              </a:defRPr>
            </a:pPr>
            <a:r>
              <a:t>• Przesłuchanie świadków i biegłych.</a:t>
            </a:r>
            <a:br/>
            <a:r>
              <a:t>• Odczytanie protokołów z dochodzenia.</a:t>
            </a:r>
            <a:br/>
            <a:r>
              <a:t>• Prawo stron do zadawania pytań.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63056" y="1737360"/>
            <a:ext cx="1664208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37160" rIns="137160" rtlCol="0" anchor="ctr"/>
          <a:lstStyle/>
          <a:p>
            <a:pPr algn="ctr">
              <a:defRPr sz="1300" b="1">
                <a:solidFill>
                  <a:srgbClr val="0F1E36"/>
                </a:solidFill>
                <a:latin typeface="Arial"/>
              </a:defRPr>
            </a:pPr>
            <a:r>
              <a:rPr dirty="0"/>
              <a:t>4. </a:t>
            </a:r>
            <a:r>
              <a:rPr dirty="0" err="1"/>
              <a:t>Głosy</a:t>
            </a:r>
            <a:r>
              <a:rPr lang="pl-PL" dirty="0"/>
              <a:t>s</a:t>
            </a:r>
            <a:r>
              <a:rPr dirty="0" err="1"/>
              <a:t>Stron</a:t>
            </a:r>
            <a:endParaRPr dirty="0"/>
          </a:p>
          <a:p>
            <a:pPr>
              <a:spcBef>
                <a:spcPts val="300"/>
              </a:spcBef>
              <a:spcAft>
                <a:spcPts val="600"/>
              </a:spcAft>
              <a:defRPr sz="1000" b="1">
                <a:solidFill>
                  <a:srgbClr val="1D4ED8"/>
                </a:solidFill>
                <a:latin typeface="Arial"/>
              </a:defRPr>
            </a:pPr>
            <a:r>
              <a:rPr dirty="0"/>
              <a:t>§ 36 ROZP.</a:t>
            </a:r>
          </a:p>
          <a:p>
            <a:pPr>
              <a:spcBef>
                <a:spcPts val="300"/>
              </a:spcBef>
              <a:defRPr sz="9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Głos</a:t>
            </a:r>
            <a:r>
              <a:rPr dirty="0"/>
              <a:t> </a:t>
            </a:r>
            <a:r>
              <a:rPr dirty="0" err="1"/>
              <a:t>rzecznika</a:t>
            </a:r>
            <a:r>
              <a:rPr dirty="0"/>
              <a:t> (</a:t>
            </a:r>
            <a:r>
              <a:rPr dirty="0" err="1"/>
              <a:t>oskarżyciela</a:t>
            </a:r>
            <a:r>
              <a:rPr dirty="0"/>
              <a:t>).</a:t>
            </a:r>
            <a:br>
              <a:rPr dirty="0"/>
            </a:br>
            <a:r>
              <a:rPr dirty="0"/>
              <a:t>• </a:t>
            </a:r>
            <a:r>
              <a:rPr dirty="0" err="1"/>
              <a:t>Głos</a:t>
            </a:r>
            <a:r>
              <a:rPr dirty="0"/>
              <a:t> </a:t>
            </a:r>
            <a:r>
              <a:rPr dirty="0" err="1"/>
              <a:t>obrońcy</a:t>
            </a:r>
            <a:r>
              <a:rPr dirty="0"/>
              <a:t> </a:t>
            </a:r>
            <a:r>
              <a:rPr dirty="0" err="1"/>
              <a:t>obwinionego</a:t>
            </a:r>
            <a:r>
              <a:rPr dirty="0"/>
              <a:t>.</a:t>
            </a:r>
            <a:br>
              <a:rPr dirty="0"/>
            </a:br>
            <a:r>
              <a:rPr dirty="0"/>
              <a:t>• </a:t>
            </a:r>
            <a:r>
              <a:rPr dirty="0" err="1"/>
              <a:t>Ostatnie</a:t>
            </a:r>
            <a:r>
              <a:rPr dirty="0"/>
              <a:t> </a:t>
            </a:r>
            <a:r>
              <a:rPr dirty="0" err="1"/>
              <a:t>słowo</a:t>
            </a:r>
            <a:r>
              <a:rPr dirty="0"/>
              <a:t> </a:t>
            </a:r>
            <a:r>
              <a:rPr dirty="0" err="1"/>
              <a:t>obwinionego</a:t>
            </a:r>
            <a:r>
              <a:rPr dirty="0"/>
              <a:t> (</a:t>
            </a:r>
            <a:r>
              <a:rPr dirty="0" err="1"/>
              <a:t>zasada</a:t>
            </a:r>
            <a:r>
              <a:rPr dirty="0"/>
              <a:t> </a:t>
            </a:r>
            <a:r>
              <a:rPr dirty="0" err="1"/>
              <a:t>pierwszeństwa</a:t>
            </a:r>
            <a:r>
              <a:rPr dirty="0"/>
              <a:t> </a:t>
            </a:r>
            <a:r>
              <a:rPr dirty="0" err="1"/>
              <a:t>obrony</a:t>
            </a:r>
            <a:r>
              <a:rPr dirty="0"/>
              <a:t>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973568" y="1737360"/>
            <a:ext cx="1664208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37160" rIns="137160" rtlCol="0" anchor="ctr"/>
          <a:lstStyle/>
          <a:p>
            <a:pPr algn="ctr">
              <a:defRPr sz="1300" b="1">
                <a:solidFill>
                  <a:srgbClr val="0F1E36"/>
                </a:solidFill>
                <a:latin typeface="Arial"/>
              </a:defRPr>
            </a:pPr>
            <a:r>
              <a:t>5. Narada</a:t>
            </a:r>
          </a:p>
          <a:p>
            <a:pPr>
              <a:spcBef>
                <a:spcPts val="300"/>
              </a:spcBef>
              <a:spcAft>
                <a:spcPts val="600"/>
              </a:spcAft>
              <a:defRPr sz="1000" b="1">
                <a:solidFill>
                  <a:srgbClr val="1D4ED8"/>
                </a:solidFill>
                <a:latin typeface="Arial"/>
              </a:defRPr>
            </a:pPr>
            <a:r>
              <a:t>§ 38 ROZP.</a:t>
            </a:r>
          </a:p>
          <a:p>
            <a:pPr>
              <a:spcBef>
                <a:spcPts val="300"/>
              </a:spcBef>
              <a:defRPr sz="950">
                <a:solidFill>
                  <a:srgbClr val="1E293B"/>
                </a:solidFill>
                <a:latin typeface="Arial"/>
              </a:defRPr>
            </a:pPr>
            <a:r>
              <a:t>• Zamknięcie rozprawy.</a:t>
            </a:r>
            <a:br/>
            <a:r>
              <a:t>• Tajna narada składu orzekającego.</a:t>
            </a:r>
            <a:br/>
            <a:r>
              <a:t>• Protokolant fakultatywnie.</a:t>
            </a:r>
            <a:br/>
            <a:r>
              <a:t>• Głosowanie: wina i kara.</a:t>
            </a:r>
            <a:br/>
            <a:r>
              <a:t>• Brak protokołu!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784080" y="1737360"/>
            <a:ext cx="1664208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37160" rIns="137160" rtlCol="0" anchor="ctr"/>
          <a:lstStyle/>
          <a:p>
            <a:pPr algn="ctr">
              <a:defRPr sz="1300" b="1">
                <a:solidFill>
                  <a:srgbClr val="0F1E36"/>
                </a:solidFill>
                <a:latin typeface="Arial"/>
              </a:defRPr>
            </a:pPr>
            <a:r>
              <a:rPr dirty="0"/>
              <a:t>6. </a:t>
            </a:r>
            <a:r>
              <a:rPr dirty="0" err="1"/>
              <a:t>Orzeczenie</a:t>
            </a:r>
            <a:endParaRPr dirty="0"/>
          </a:p>
          <a:p>
            <a:pPr>
              <a:spcBef>
                <a:spcPts val="300"/>
              </a:spcBef>
              <a:spcAft>
                <a:spcPts val="600"/>
              </a:spcAft>
              <a:defRPr sz="1000" b="1">
                <a:solidFill>
                  <a:srgbClr val="1D4ED8"/>
                </a:solidFill>
                <a:latin typeface="Arial"/>
              </a:defRPr>
            </a:pPr>
            <a:r>
              <a:rPr dirty="0"/>
              <a:t>§ 40–41 ROZP.</a:t>
            </a:r>
          </a:p>
          <a:p>
            <a:pPr>
              <a:spcBef>
                <a:spcPts val="300"/>
              </a:spcBef>
              <a:defRPr sz="9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Jawne</a:t>
            </a:r>
            <a:r>
              <a:rPr dirty="0"/>
              <a:t> </a:t>
            </a:r>
            <a:r>
              <a:rPr dirty="0" err="1"/>
              <a:t>ogłoszenie</a:t>
            </a:r>
            <a:r>
              <a:rPr dirty="0"/>
              <a:t> </a:t>
            </a:r>
            <a:r>
              <a:rPr dirty="0" err="1"/>
              <a:t>sentencji</a:t>
            </a:r>
            <a:r>
              <a:rPr dirty="0"/>
              <a:t>.</a:t>
            </a:r>
            <a:br>
              <a:rPr dirty="0"/>
            </a:br>
            <a:r>
              <a:rPr dirty="0"/>
              <a:t>• </a:t>
            </a:r>
            <a:r>
              <a:rPr dirty="0" err="1"/>
              <a:t>Ustne</a:t>
            </a:r>
            <a:r>
              <a:rPr dirty="0"/>
              <a:t> </a:t>
            </a:r>
            <a:r>
              <a:rPr dirty="0" err="1"/>
              <a:t>motywy</a:t>
            </a:r>
            <a:r>
              <a:rPr dirty="0"/>
              <a:t> </a:t>
            </a:r>
            <a:r>
              <a:rPr dirty="0" err="1"/>
              <a:t>orzeczenia</a:t>
            </a:r>
            <a:r>
              <a:rPr dirty="0"/>
              <a:t>.</a:t>
            </a:r>
            <a:br>
              <a:rPr dirty="0"/>
            </a:br>
            <a:r>
              <a:rPr dirty="0"/>
              <a:t>• </a:t>
            </a:r>
            <a:r>
              <a:rPr dirty="0" err="1"/>
              <a:t>Odroczenie</a:t>
            </a:r>
            <a:r>
              <a:rPr dirty="0"/>
              <a:t> max 14 </a:t>
            </a:r>
            <a:r>
              <a:rPr dirty="0" err="1"/>
              <a:t>dni</a:t>
            </a:r>
            <a:r>
              <a:rPr dirty="0"/>
              <a:t>.</a:t>
            </a:r>
            <a:br>
              <a:rPr dirty="0"/>
            </a:br>
            <a:r>
              <a:rPr dirty="0"/>
              <a:t>• </a:t>
            </a:r>
            <a:r>
              <a:rPr dirty="0" err="1"/>
              <a:t>Uzasadnienie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piśmie</a:t>
            </a:r>
            <a:r>
              <a:rPr dirty="0"/>
              <a:t> w 30 </a:t>
            </a:r>
            <a:r>
              <a:rPr dirty="0" err="1"/>
              <a:t>dni</a:t>
            </a:r>
            <a:r>
              <a:rPr dirty="0"/>
              <a:t>.</a:t>
            </a:r>
            <a:endParaRPr lang="pl-PL" dirty="0"/>
          </a:p>
          <a:p>
            <a:pPr>
              <a:spcBef>
                <a:spcPts val="300"/>
              </a:spcBef>
              <a:defRPr sz="950">
                <a:solidFill>
                  <a:srgbClr val="1E293B"/>
                </a:solidFill>
                <a:latin typeface="Arial"/>
              </a:defRPr>
            </a:pPr>
            <a:r>
              <a:rPr lang="pl-PL" sz="950" dirty="0">
                <a:solidFill>
                  <a:srgbClr val="1E293B"/>
                </a:solidFill>
                <a:latin typeface="Arial"/>
              </a:rPr>
              <a:t> Sentencję i uzasadnienie orzeczenia podpisują wszyscy członkowie składu orzekającego.</a:t>
            </a:r>
            <a:endParaRPr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1D4ED8"/>
                </a:solidFill>
                <a:latin typeface="Arial"/>
              </a:defRPr>
            </a:pPr>
            <a:r>
              <a:t>DYNAMIKA ROZPRAWY | PRZERWA (§ 33) A ODROCZENIE (§ 34–35)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Arial"/>
              </a:defRPr>
            </a:pPr>
            <a:r>
              <a:t>Przerwa zachowuje ciągłość sesji do 21 dni, podczas gdy odroczenie wyznacza nowy termin i resetuje bieg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8655" cy="317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46520"/>
            <a:ext cx="91440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50">
                <a:solidFill>
                  <a:srgbClr val="475569"/>
                </a:solidFill>
                <a:latin typeface="Arial"/>
              </a:defRPr>
            </a:pPr>
            <a:r>
              <a:t>Postępowanie dyscyplinarne nauczycieli akademickich – zmiany osobowe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446520"/>
            <a:ext cx="13716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defRPr sz="950" b="1">
                <a:solidFill>
                  <a:srgbClr val="1D4ED8"/>
                </a:solidFill>
                <a:latin typeface="Arial"/>
              </a:defRPr>
            </a:pPr>
            <a:r>
              <a:t>22 / 32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737360"/>
            <a:ext cx="5120640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1300" b="1">
                <a:solidFill>
                  <a:srgbClr val="1D4ED8"/>
                </a:solidFill>
                <a:latin typeface="Arial"/>
              </a:defRPr>
            </a:pPr>
            <a:r>
              <a:t>PRZERWA W ROZPRAWIE (§ 33 ROZPORZĄDZENIA)</a:t>
            </a:r>
          </a:p>
          <a:p>
            <a:pPr>
              <a:spcBef>
                <a:spcPts val="300"/>
              </a:spcBef>
              <a:spcAft>
                <a:spcPts val="600"/>
              </a:spcAft>
              <a:defRPr sz="1000" b="1">
                <a:solidFill>
                  <a:srgbClr val="475569"/>
                </a:solidFill>
                <a:latin typeface="Arial"/>
              </a:defRPr>
            </a:pPr>
            <a:r>
              <a:t>Krótka pauza w toczącej się sesji rozprawy (do 21 dni)</a:t>
            </a:r>
          </a:p>
          <a:p>
            <a:pPr>
              <a:defRPr sz="950">
                <a:solidFill>
                  <a:srgbClr val="1E293B"/>
                </a:solidFill>
                <a:latin typeface="Arial"/>
              </a:defRPr>
            </a:pPr>
            <a:r>
              <a:t>• Przesłanka zarządzenia: Następuje z „ważnych powodów” (np. odpoczynek, narada, konieczność zapoznania się z nowym dokumentem lub aktami).</a:t>
            </a:r>
            <a:br/>
            <a:r>
              <a:t>• Limit czasu: ŚCIŚLE OGRANICZONY: nie dłużej niż na 21 DNI. Po tym czasie rozprawa musi ruszyć dalej.</a:t>
            </a:r>
            <a:br/>
            <a:r>
              <a:t>• Forma rozstrzygnięcia: Zarządzenie przewodniczącego składu wpisywane do protokołu rozprawy.</a:t>
            </a:r>
            <a:br/>
            <a:r>
              <a:t>• ZMIANY W SKŁADZIE W CZASIE PRZERWY (art. 402 KPK): Gdy w czasie przerwy uległ zmianie 1 członek – art. 402 § 2a KPK pozwala kontynuować; gdy ubyło 2 lub więcej członków składu – art. 402 § 2 KPK nakazuje reset od początku!</a:t>
            </a:r>
            <a:br/>
            <a:r>
              <a:t>• Orzeczenia w czasie przerwy (art. 403 KPK): Wydaje skład rozpoznający sprawę, a w razie niemożności – w takim samym składzie.</a:t>
            </a:r>
            <a:br/>
            <a:r>
              <a:t>• Przekroczenie limitu 21 dni (art. 402 § 3 KPK): W razie przekroczenia terminu przerwy rozprawę uważa się z mocy prawa za ODROCZONĄ.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39535" y="1737360"/>
            <a:ext cx="5120640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1200" b="1">
                <a:solidFill>
                  <a:srgbClr val="991B1B"/>
                </a:solidFill>
                <a:latin typeface="Arial"/>
              </a:defRPr>
            </a:pPr>
            <a:r>
              <a:t>ODROCZENIE ROZPRAWY (§ 30, § 34, § 35)</a:t>
            </a:r>
          </a:p>
          <a:p>
            <a:pPr algn="ctr">
              <a:spcAft>
                <a:spcPts val="400"/>
              </a:spcAft>
              <a:defRPr sz="950" b="1">
                <a:solidFill>
                  <a:srgbClr val="475569"/>
                </a:solidFill>
                <a:latin typeface="Arial"/>
              </a:defRPr>
            </a:pPr>
            <a:r>
              <a:t>Przeniesienie rozprawy na nowy termin z powodu przeszkód</a:t>
            </a:r>
          </a:p>
          <a:p>
            <a:pPr>
              <a:spcAft>
                <a:spcPts val="300"/>
              </a:spcAft>
              <a:defRPr sz="900">
                <a:solidFill>
                  <a:srgbClr val="1E293B"/>
                </a:solidFill>
                <a:latin typeface="Arial"/>
              </a:defRPr>
            </a:pPr>
            <a:r>
              <a:t>• Ustawowe przesłanki: 1. Usprawiedliwione niestawiennictwo obwinionego/obrońcy (§ 34), 2. Brak kluczowego świadka lub biegłego (§ 30 ust. 4), 3. Ujawnienie nowych przewinień przez rzecznika (§ 35).</a:t>
            </a:r>
          </a:p>
          <a:p>
            <a:pPr>
              <a:spcAft>
                <a:spcPts val="300"/>
              </a:spcAft>
              <a:defRPr sz="900">
                <a:solidFill>
                  <a:srgbClr val="1E293B"/>
                </a:solidFill>
                <a:latin typeface="Arial"/>
              </a:defRPr>
            </a:pPr>
            <a:r>
              <a:t>• Limit czasu trwania: BRAK SZTYWNEGO LIMITU DNI: przewodniczący składu wydaje formalne zarządzenie ustalając nowy termin rozprawy.</a:t>
            </a:r>
          </a:p>
          <a:p>
            <a:pPr>
              <a:spcAft>
                <a:spcPts val="300"/>
              </a:spcAft>
              <a:defRPr sz="900">
                <a:solidFill>
                  <a:srgbClr val="1E293B"/>
                </a:solidFill>
                <a:latin typeface="Arial"/>
              </a:defRPr>
            </a:pPr>
            <a:r>
              <a:t>• Nowe zarzuty rzecznika: Rzecznik uzupełnia wniosek, chyba że obwiniony i obrońca wyrażą zgodę na rozpoznanie od razu (§ 35 ust. 1).</a:t>
            </a:r>
          </a:p>
          <a:p>
            <a:pPr>
              <a:spcAft>
                <a:spcPts val="300"/>
              </a:spcAft>
              <a:defRPr sz="900">
                <a:solidFill>
                  <a:srgbClr val="1E293B"/>
                </a:solidFill>
                <a:latin typeface="Arial"/>
              </a:defRPr>
            </a:pPr>
            <a:r>
              <a:t>• Skutek procesowy – RESET (art. 404 § 2 KPK): Odroczoną rozprawę co do zasady prowadzi się OD POCZĄTKU (ponowne zarzuty i wyjaśnienia).</a:t>
            </a:r>
          </a:p>
          <a:p>
            <a:pPr>
              <a:spcAft>
                <a:spcPts val="300"/>
              </a:spcAft>
              <a:defRPr sz="900">
                <a:solidFill>
                  <a:srgbClr val="1E293B"/>
                </a:solidFill>
                <a:latin typeface="Arial"/>
              </a:defRPr>
            </a:pPr>
            <a:r>
              <a:t>• Wyjątek przy zmianie 1 osoby (art. 404 § 2a KPK): Jeżeli zmianie uległ JEDEN członek składu, odroczoną rozprawę MOŻNA prowadzić w dalszym ciągu (kontynuacja po zapoznaniu się z aktami).</a:t>
            </a:r>
          </a:p>
          <a:p>
            <a:pPr>
              <a:spcAft>
                <a:spcPts val="300"/>
              </a:spcAft>
              <a:defRPr sz="900">
                <a:solidFill>
                  <a:srgbClr val="1E293B"/>
                </a:solidFill>
                <a:latin typeface="Arial"/>
              </a:defRPr>
            </a:pPr>
            <a:r>
              <a:t>• Ważna przestroga: Art. 404a KPK jest uchylony i nie może stanowić podstawy orzekania!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1D4ED8"/>
                </a:solidFill>
                <a:latin typeface="Arial"/>
              </a:defRPr>
            </a:pPr>
            <a:r>
              <a:t>KONSENSUALIZM PROCESOWY (§ 31) A ZMIANY OSOBOWE I SKŁAD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Arial"/>
              </a:defRPr>
            </a:pPr>
            <a:r>
              <a:t>Wpływ zmiany rzecznika, pokrzywdzonego i składu orzekającego na tryb wymierzenia kary bez dowodów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8655" cy="317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46520"/>
            <a:ext cx="91440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50">
                <a:solidFill>
                  <a:srgbClr val="475569"/>
                </a:solidFill>
                <a:latin typeface="Arial"/>
              </a:defRPr>
            </a:pPr>
            <a:r>
              <a:t>Postępowanie dyscyplinarne nauczycieli akademickich – zmiany osobowe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446520"/>
            <a:ext cx="13716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defRPr sz="950" b="1">
                <a:solidFill>
                  <a:srgbClr val="1D4ED8"/>
                </a:solidFill>
                <a:latin typeface="Arial"/>
              </a:defRPr>
            </a:pPr>
            <a:r>
              <a:t>23 / 32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737360"/>
            <a:ext cx="2523744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1300" b="1">
                <a:solidFill>
                  <a:srgbClr val="0F1E36"/>
                </a:solidFill>
                <a:latin typeface="Arial"/>
              </a:defRPr>
            </a:pPr>
            <a:r>
              <a:rPr dirty="0" err="1"/>
              <a:t>Wniosek</a:t>
            </a:r>
            <a:r>
              <a:rPr dirty="0"/>
              <a:t> </a:t>
            </a:r>
            <a:r>
              <a:rPr dirty="0" err="1"/>
              <a:t>Obwinionego</a:t>
            </a:r>
            <a:r>
              <a:rPr dirty="0"/>
              <a:t> a </a:t>
            </a:r>
            <a:r>
              <a:rPr lang="pl-PL" dirty="0"/>
              <a:t>z</a:t>
            </a:r>
            <a:r>
              <a:rPr dirty="0" err="1"/>
              <a:t>miana</a:t>
            </a:r>
            <a:r>
              <a:rPr dirty="0"/>
              <a:t> </a:t>
            </a:r>
            <a:r>
              <a:rPr dirty="0" err="1"/>
              <a:t>Rzecznika</a:t>
            </a:r>
            <a:endParaRPr dirty="0"/>
          </a:p>
          <a:p>
            <a:pPr>
              <a:spcBef>
                <a:spcPts val="400"/>
              </a:spcBef>
              <a:spcAft>
                <a:spcPts val="800"/>
              </a:spcAft>
              <a:defRPr sz="1000" b="1">
                <a:solidFill>
                  <a:srgbClr val="1D4ED8"/>
                </a:solidFill>
                <a:latin typeface="Arial"/>
              </a:defRPr>
            </a:pPr>
            <a:r>
              <a:rPr dirty="0"/>
              <a:t>§ 31 UST. 1 ROZPORZĄDZENIA</a:t>
            </a:r>
          </a:p>
          <a:p>
            <a:pPr>
              <a:spcBef>
                <a:spcPts val="400"/>
              </a:spcBef>
              <a:defRPr sz="1000">
                <a:solidFill>
                  <a:srgbClr val="1E293B"/>
                </a:solidFill>
                <a:latin typeface="Arial"/>
              </a:defRPr>
            </a:pPr>
            <a:r>
              <a:rPr dirty="0"/>
              <a:t>• Moment </a:t>
            </a:r>
            <a:r>
              <a:rPr dirty="0" err="1"/>
              <a:t>złożenia</a:t>
            </a:r>
            <a:r>
              <a:rPr dirty="0"/>
              <a:t>: Do </a:t>
            </a:r>
            <a:r>
              <a:rPr dirty="0" err="1"/>
              <a:t>chwili</a:t>
            </a:r>
            <a:r>
              <a:rPr dirty="0"/>
              <a:t> </a:t>
            </a:r>
            <a:r>
              <a:rPr dirty="0" err="1"/>
              <a:t>zakończenia</a:t>
            </a:r>
            <a:r>
              <a:rPr dirty="0"/>
              <a:t> </a:t>
            </a:r>
            <a:r>
              <a:rPr dirty="0" err="1"/>
              <a:t>pierwszego</a:t>
            </a:r>
            <a:r>
              <a:rPr dirty="0"/>
              <a:t> </a:t>
            </a:r>
            <a:r>
              <a:rPr dirty="0" err="1"/>
              <a:t>przesłuchania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rozprawie</a:t>
            </a:r>
            <a:r>
              <a:rPr dirty="0"/>
              <a:t>.</a:t>
            </a:r>
            <a:br>
              <a:rPr dirty="0"/>
            </a:br>
            <a:r>
              <a:rPr dirty="0"/>
              <a:t>• </a:t>
            </a:r>
            <a:r>
              <a:rPr dirty="0" err="1"/>
              <a:t>Treść</a:t>
            </a:r>
            <a:r>
              <a:rPr dirty="0"/>
              <a:t> </a:t>
            </a:r>
            <a:r>
              <a:rPr dirty="0" err="1"/>
              <a:t>wniosku</a:t>
            </a:r>
            <a:r>
              <a:rPr dirty="0"/>
              <a:t>: </a:t>
            </a:r>
            <a:r>
              <a:rPr dirty="0" err="1"/>
              <a:t>Obwiniony</a:t>
            </a:r>
            <a:r>
              <a:rPr dirty="0"/>
              <a:t> </a:t>
            </a:r>
            <a:r>
              <a:rPr dirty="0" err="1"/>
              <a:t>wnosi</a:t>
            </a:r>
            <a:r>
              <a:rPr dirty="0"/>
              <a:t> o </a:t>
            </a:r>
            <a:r>
              <a:rPr dirty="0" err="1"/>
              <a:t>wymierzenie</a:t>
            </a:r>
            <a:r>
              <a:rPr dirty="0"/>
              <a:t> mu </a:t>
            </a:r>
            <a:r>
              <a:rPr dirty="0" err="1"/>
              <a:t>określonej</a:t>
            </a:r>
            <a:r>
              <a:rPr dirty="0"/>
              <a:t> </a:t>
            </a:r>
            <a:r>
              <a:rPr dirty="0" err="1"/>
              <a:t>kary</a:t>
            </a:r>
            <a:r>
              <a:rPr dirty="0"/>
              <a:t> bez </a:t>
            </a:r>
            <a:r>
              <a:rPr dirty="0" err="1"/>
              <a:t>postępowania</a:t>
            </a:r>
            <a:r>
              <a:rPr dirty="0"/>
              <a:t> </a:t>
            </a:r>
            <a:r>
              <a:rPr dirty="0" err="1"/>
              <a:t>dowodowego</a:t>
            </a:r>
            <a:r>
              <a:rPr dirty="0"/>
              <a:t>.</a:t>
            </a:r>
            <a:br>
              <a:rPr dirty="0"/>
            </a:br>
            <a:r>
              <a:rPr dirty="0"/>
              <a:t>• </a:t>
            </a:r>
            <a:r>
              <a:rPr dirty="0" err="1"/>
              <a:t>Przyznanie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: Wina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okoliczności</a:t>
            </a:r>
            <a:r>
              <a:rPr dirty="0"/>
              <a:t> </a:t>
            </a:r>
            <a:r>
              <a:rPr dirty="0" err="1"/>
              <a:t>czynu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mogą</a:t>
            </a:r>
            <a:r>
              <a:rPr dirty="0"/>
              <a:t> </a:t>
            </a:r>
            <a:r>
              <a:rPr dirty="0" err="1"/>
              <a:t>budzić</a:t>
            </a:r>
            <a:r>
              <a:rPr dirty="0"/>
              <a:t> </a:t>
            </a:r>
            <a:r>
              <a:rPr dirty="0" err="1"/>
              <a:t>wątpliwości</a:t>
            </a:r>
            <a:r>
              <a:rPr dirty="0"/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65576" y="1737360"/>
            <a:ext cx="2523744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1300" b="1">
                <a:solidFill>
                  <a:srgbClr val="0F1E36"/>
                </a:solidFill>
                <a:latin typeface="Arial"/>
              </a:defRPr>
            </a:pPr>
            <a:r>
              <a:rPr dirty="0" err="1"/>
              <a:t>Wymóg</a:t>
            </a:r>
            <a:r>
              <a:rPr dirty="0"/>
              <a:t> </a:t>
            </a:r>
            <a:r>
              <a:rPr lang="pl-PL" dirty="0"/>
              <a:t>z</a:t>
            </a:r>
            <a:r>
              <a:rPr dirty="0" err="1"/>
              <a:t>gody</a:t>
            </a:r>
            <a:r>
              <a:rPr dirty="0"/>
              <a:t> </a:t>
            </a:r>
            <a:r>
              <a:rPr dirty="0" err="1"/>
              <a:t>Rzecznika</a:t>
            </a:r>
            <a:endParaRPr dirty="0"/>
          </a:p>
          <a:p>
            <a:pPr>
              <a:spcBef>
                <a:spcPts val="400"/>
              </a:spcBef>
              <a:spcAft>
                <a:spcPts val="800"/>
              </a:spcAft>
              <a:defRPr sz="1000" b="1">
                <a:solidFill>
                  <a:srgbClr val="1D4ED8"/>
                </a:solidFill>
                <a:latin typeface="Arial"/>
              </a:defRPr>
            </a:pPr>
            <a:r>
              <a:rPr dirty="0"/>
              <a:t>§ 31 UST. 2 ROZPORZĄDZENIA</a:t>
            </a:r>
          </a:p>
          <a:p>
            <a:pPr>
              <a:spcBef>
                <a:spcPts val="400"/>
              </a:spcBef>
              <a:defRPr sz="1000">
                <a:solidFill>
                  <a:srgbClr val="1E293B"/>
                </a:solidFill>
                <a:latin typeface="Arial"/>
              </a:defRPr>
            </a:pPr>
            <a:r>
              <a:rPr dirty="0"/>
              <a:t>• Brak </a:t>
            </a:r>
            <a:r>
              <a:rPr dirty="0" err="1"/>
              <a:t>sprzeciwu</a:t>
            </a:r>
            <a:r>
              <a:rPr dirty="0"/>
              <a:t> </a:t>
            </a:r>
            <a:r>
              <a:rPr dirty="0" err="1"/>
              <a:t>oskarżyciela</a:t>
            </a:r>
            <a:r>
              <a:rPr dirty="0"/>
              <a:t>: </a:t>
            </a:r>
            <a:r>
              <a:rPr dirty="0" err="1"/>
              <a:t>Rzecznik</a:t>
            </a:r>
            <a:r>
              <a:rPr dirty="0"/>
              <a:t> </a:t>
            </a:r>
            <a:r>
              <a:rPr dirty="0" err="1"/>
              <a:t>dyscyplinarny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sprzeciwiać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</a:t>
            </a:r>
            <a:r>
              <a:rPr dirty="0" err="1"/>
              <a:t>wnioskowi</a:t>
            </a:r>
            <a:r>
              <a:rPr dirty="0"/>
              <a:t> </a:t>
            </a:r>
            <a:r>
              <a:rPr dirty="0" err="1"/>
              <a:t>obwinionego</a:t>
            </a:r>
            <a:r>
              <a:rPr dirty="0"/>
              <a:t>.</a:t>
            </a:r>
            <a:br>
              <a:rPr dirty="0"/>
            </a:br>
            <a:r>
              <a:rPr dirty="0"/>
              <a:t>• </a:t>
            </a:r>
            <a:r>
              <a:rPr dirty="0" err="1"/>
              <a:t>Porozumienie</a:t>
            </a:r>
            <a:r>
              <a:rPr dirty="0"/>
              <a:t> </a:t>
            </a:r>
            <a:r>
              <a:rPr dirty="0" err="1"/>
              <a:t>karowe</a:t>
            </a:r>
            <a:r>
              <a:rPr dirty="0"/>
              <a:t>: </a:t>
            </a:r>
            <a:r>
              <a:rPr dirty="0" err="1"/>
              <a:t>Wniosek</a:t>
            </a:r>
            <a:r>
              <a:rPr dirty="0"/>
              <a:t> </a:t>
            </a:r>
            <a:r>
              <a:rPr dirty="0" err="1"/>
              <a:t>zazwyczaj</a:t>
            </a:r>
            <a:r>
              <a:rPr dirty="0"/>
              <a:t> </a:t>
            </a:r>
            <a:r>
              <a:rPr dirty="0" err="1"/>
              <a:t>odpowiada</a:t>
            </a:r>
            <a:r>
              <a:rPr dirty="0"/>
              <a:t> </a:t>
            </a:r>
            <a:r>
              <a:rPr dirty="0" err="1"/>
              <a:t>karze</a:t>
            </a:r>
            <a:r>
              <a:rPr dirty="0"/>
              <a:t> z </a:t>
            </a:r>
            <a:r>
              <a:rPr dirty="0" err="1"/>
              <a:t>wniosku</a:t>
            </a:r>
            <a:r>
              <a:rPr dirty="0"/>
              <a:t> o </a:t>
            </a:r>
            <a:r>
              <a:rPr dirty="0" err="1"/>
              <a:t>ukaranie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karze</a:t>
            </a:r>
            <a:r>
              <a:rPr dirty="0"/>
              <a:t> </a:t>
            </a:r>
            <a:r>
              <a:rPr dirty="0" err="1"/>
              <a:t>wynegocjowanej</a:t>
            </a:r>
            <a:r>
              <a:rPr dirty="0"/>
              <a:t> </a:t>
            </a:r>
            <a:r>
              <a:rPr dirty="0" err="1"/>
              <a:t>przed</a:t>
            </a:r>
            <a:r>
              <a:rPr dirty="0"/>
              <a:t> </a:t>
            </a:r>
            <a:r>
              <a:rPr dirty="0" err="1"/>
              <a:t>wejściem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salę</a:t>
            </a:r>
            <a:r>
              <a:rPr dirty="0"/>
              <a:t>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99632" y="1737360"/>
            <a:ext cx="2523744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1300" b="1">
                <a:solidFill>
                  <a:srgbClr val="0F1E36"/>
                </a:solidFill>
                <a:latin typeface="Arial"/>
              </a:defRPr>
            </a:pPr>
            <a:r>
              <a:rPr dirty="0" err="1"/>
              <a:t>Bezstronność</a:t>
            </a:r>
            <a:r>
              <a:rPr dirty="0"/>
              <a:t> </a:t>
            </a:r>
            <a:r>
              <a:rPr lang="pl-PL" dirty="0"/>
              <a:t>m</a:t>
            </a:r>
            <a:r>
              <a:rPr dirty="0" err="1"/>
              <a:t>ediatora</a:t>
            </a:r>
            <a:r>
              <a:rPr dirty="0"/>
              <a:t> a </a:t>
            </a:r>
            <a:r>
              <a:rPr lang="pl-PL" dirty="0"/>
              <a:t>w</a:t>
            </a:r>
            <a:r>
              <a:rPr dirty="0" err="1"/>
              <a:t>ażność</a:t>
            </a:r>
            <a:r>
              <a:rPr dirty="0"/>
              <a:t> </a:t>
            </a:r>
            <a:r>
              <a:rPr lang="pl-PL" dirty="0"/>
              <a:t>u</a:t>
            </a:r>
            <a:r>
              <a:rPr dirty="0" err="1"/>
              <a:t>gody</a:t>
            </a:r>
            <a:endParaRPr dirty="0"/>
          </a:p>
          <a:p>
            <a:pPr>
              <a:spcBef>
                <a:spcPts val="400"/>
              </a:spcBef>
              <a:spcAft>
                <a:spcPts val="800"/>
              </a:spcAft>
              <a:defRPr sz="1000" b="1">
                <a:solidFill>
                  <a:srgbClr val="1D4ED8"/>
                </a:solidFill>
                <a:latin typeface="Arial"/>
              </a:defRPr>
            </a:pPr>
            <a:r>
              <a:rPr dirty="0"/>
              <a:t>§ 16 UST. 3 W ZW. Z § 31 UST. 2</a:t>
            </a:r>
          </a:p>
          <a:p>
            <a:pPr>
              <a:spcBef>
                <a:spcPts val="400"/>
              </a:spcBef>
              <a:defRPr sz="100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Prawo</a:t>
            </a:r>
            <a:r>
              <a:rPr dirty="0"/>
              <a:t> </a:t>
            </a:r>
            <a:r>
              <a:rPr dirty="0" err="1"/>
              <a:t>sprzeciwu</a:t>
            </a:r>
            <a:r>
              <a:rPr dirty="0"/>
              <a:t>: </a:t>
            </a:r>
            <a:r>
              <a:rPr dirty="0" err="1"/>
              <a:t>Pokrzywdzony</a:t>
            </a:r>
            <a:r>
              <a:rPr dirty="0"/>
              <a:t>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zablokować</a:t>
            </a:r>
            <a:r>
              <a:rPr dirty="0"/>
              <a:t> </a:t>
            </a:r>
            <a:r>
              <a:rPr dirty="0" err="1"/>
              <a:t>tryb</a:t>
            </a:r>
            <a:r>
              <a:rPr dirty="0"/>
              <a:t> </a:t>
            </a:r>
            <a:r>
              <a:rPr dirty="0" err="1"/>
              <a:t>uproszczony</a:t>
            </a:r>
            <a:r>
              <a:rPr dirty="0"/>
              <a:t> – </a:t>
            </a:r>
            <a:r>
              <a:rPr dirty="0" err="1"/>
              <a:t>sprawa</a:t>
            </a:r>
            <a:r>
              <a:rPr dirty="0"/>
              <a:t> </a:t>
            </a:r>
            <a:r>
              <a:rPr dirty="0" err="1"/>
              <a:t>wraca</a:t>
            </a:r>
            <a:r>
              <a:rPr dirty="0"/>
              <a:t> do </a:t>
            </a:r>
            <a:r>
              <a:rPr dirty="0" err="1"/>
              <a:t>pełnych</a:t>
            </a:r>
            <a:r>
              <a:rPr dirty="0"/>
              <a:t> </a:t>
            </a:r>
            <a:r>
              <a:rPr dirty="0" err="1"/>
              <a:t>dowodów</a:t>
            </a:r>
            <a:r>
              <a:rPr dirty="0"/>
              <a:t>!</a:t>
            </a:r>
            <a:br>
              <a:rPr dirty="0"/>
            </a:br>
            <a:r>
              <a:rPr dirty="0"/>
              <a:t>• </a:t>
            </a:r>
            <a:r>
              <a:rPr dirty="0" err="1"/>
              <a:t>Wyjątek</a:t>
            </a:r>
            <a:r>
              <a:rPr dirty="0"/>
              <a:t> – </a:t>
            </a:r>
            <a:r>
              <a:rPr dirty="0" err="1"/>
              <a:t>Ugoda</a:t>
            </a:r>
            <a:r>
              <a:rPr dirty="0"/>
              <a:t> w </a:t>
            </a:r>
            <a:r>
              <a:rPr dirty="0" err="1"/>
              <a:t>Mediacji</a:t>
            </a:r>
            <a:r>
              <a:rPr dirty="0"/>
              <a:t>: </a:t>
            </a:r>
            <a:r>
              <a:rPr dirty="0" err="1"/>
              <a:t>Sprzeciw</a:t>
            </a:r>
            <a:r>
              <a:rPr dirty="0"/>
              <a:t> </a:t>
            </a:r>
            <a:r>
              <a:rPr dirty="0" err="1"/>
              <a:t>pokrzywdzonego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blokuje</a:t>
            </a:r>
            <a:r>
              <a:rPr dirty="0"/>
              <a:t> </a:t>
            </a:r>
            <a:r>
              <a:rPr dirty="0" err="1"/>
              <a:t>trybu</a:t>
            </a:r>
            <a:r>
              <a:rPr dirty="0"/>
              <a:t>, </a:t>
            </a:r>
            <a:r>
              <a:rPr dirty="0" err="1"/>
              <a:t>jeśli</a:t>
            </a:r>
            <a:r>
              <a:rPr dirty="0"/>
              <a:t> kara </a:t>
            </a:r>
            <a:r>
              <a:rPr dirty="0" err="1"/>
              <a:t>została</a:t>
            </a:r>
            <a:r>
              <a:rPr dirty="0"/>
              <a:t> </a:t>
            </a:r>
            <a:r>
              <a:rPr dirty="0" err="1"/>
              <a:t>uzgodniona</a:t>
            </a:r>
            <a:r>
              <a:rPr dirty="0"/>
              <a:t> w </a:t>
            </a:r>
            <a:r>
              <a:rPr dirty="0" err="1"/>
              <a:t>mediacji</a:t>
            </a:r>
            <a:r>
              <a:rPr dirty="0"/>
              <a:t> (§ 48-52).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933688" y="1737360"/>
            <a:ext cx="2523744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1300" b="1">
                <a:solidFill>
                  <a:srgbClr val="0F1E36"/>
                </a:solidFill>
                <a:latin typeface="Arial"/>
              </a:defRPr>
            </a:pPr>
            <a:r>
              <a:rPr dirty="0" err="1"/>
              <a:t>Zmiana</a:t>
            </a:r>
            <a:r>
              <a:rPr dirty="0"/>
              <a:t> </a:t>
            </a:r>
            <a:r>
              <a:rPr lang="pl-PL" dirty="0"/>
              <a:t>s</a:t>
            </a:r>
            <a:r>
              <a:rPr dirty="0" err="1"/>
              <a:t>kładu</a:t>
            </a:r>
            <a:r>
              <a:rPr dirty="0"/>
              <a:t> a </a:t>
            </a:r>
            <a:r>
              <a:rPr lang="pl-PL" dirty="0"/>
              <a:t>z</a:t>
            </a:r>
            <a:r>
              <a:rPr dirty="0"/>
              <a:t>asada </a:t>
            </a:r>
            <a:r>
              <a:rPr lang="pl-PL" dirty="0"/>
              <a:t>b</a:t>
            </a:r>
            <a:r>
              <a:rPr dirty="0" err="1"/>
              <a:t>ezpośredniości</a:t>
            </a:r>
            <a:endParaRPr dirty="0"/>
          </a:p>
          <a:p>
            <a:pPr>
              <a:spcBef>
                <a:spcPts val="400"/>
              </a:spcBef>
              <a:spcAft>
                <a:spcPts val="800"/>
              </a:spcAft>
              <a:defRPr sz="1000" b="1">
                <a:solidFill>
                  <a:srgbClr val="1D4ED8"/>
                </a:solidFill>
                <a:latin typeface="Arial"/>
              </a:defRPr>
            </a:pPr>
            <a:r>
              <a:rPr dirty="0"/>
              <a:t>§ 31 UST. 2 („SKŁAD MOŻE”)</a:t>
            </a:r>
          </a:p>
          <a:p>
            <a:pPr>
              <a:spcBef>
                <a:spcPts val="400"/>
              </a:spcBef>
              <a:defRPr sz="100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Niezależność</a:t>
            </a:r>
            <a:r>
              <a:rPr dirty="0"/>
              <a:t> </a:t>
            </a:r>
            <a:r>
              <a:rPr dirty="0" err="1"/>
              <a:t>komisji</a:t>
            </a:r>
            <a:r>
              <a:rPr dirty="0"/>
              <a:t>: </a:t>
            </a:r>
            <a:r>
              <a:rPr dirty="0" err="1"/>
              <a:t>Skład</a:t>
            </a:r>
            <a:r>
              <a:rPr dirty="0"/>
              <a:t> MOŻE, ale NIE MUSI </a:t>
            </a:r>
            <a:r>
              <a:rPr dirty="0" err="1"/>
              <a:t>uwzględnić</a:t>
            </a:r>
            <a:r>
              <a:rPr dirty="0"/>
              <a:t> </a:t>
            </a:r>
            <a:r>
              <a:rPr dirty="0" err="1"/>
              <a:t>wniosku</a:t>
            </a:r>
            <a:r>
              <a:rPr dirty="0"/>
              <a:t> </a:t>
            </a:r>
            <a:r>
              <a:rPr dirty="0" err="1"/>
              <a:t>stron</a:t>
            </a:r>
            <a:r>
              <a:rPr dirty="0"/>
              <a:t>.</a:t>
            </a:r>
            <a:br>
              <a:rPr dirty="0"/>
            </a:br>
            <a:r>
              <a:rPr dirty="0"/>
              <a:t>• </a:t>
            </a:r>
            <a:r>
              <a:rPr dirty="0" err="1"/>
              <a:t>Ocena</a:t>
            </a:r>
            <a:r>
              <a:rPr dirty="0"/>
              <a:t> </a:t>
            </a:r>
            <a:r>
              <a:rPr dirty="0" err="1"/>
              <a:t>celowości</a:t>
            </a:r>
            <a:r>
              <a:rPr dirty="0"/>
              <a:t>: Bada, </a:t>
            </a:r>
            <a:r>
              <a:rPr dirty="0" err="1"/>
              <a:t>czy</a:t>
            </a:r>
            <a:r>
              <a:rPr dirty="0"/>
              <a:t> cel </a:t>
            </a:r>
            <a:r>
              <a:rPr dirty="0" err="1"/>
              <a:t>kary</a:t>
            </a:r>
            <a:r>
              <a:rPr dirty="0"/>
              <a:t> </a:t>
            </a:r>
            <a:r>
              <a:rPr dirty="0" err="1"/>
              <a:t>zostanie</a:t>
            </a:r>
            <a:r>
              <a:rPr dirty="0"/>
              <a:t> </a:t>
            </a:r>
            <a:r>
              <a:rPr dirty="0" err="1"/>
              <a:t>osiągnięty</a:t>
            </a:r>
            <a:r>
              <a:rPr dirty="0"/>
              <a:t>.</a:t>
            </a:r>
            <a:br>
              <a:rPr dirty="0"/>
            </a:br>
            <a:r>
              <a:rPr dirty="0"/>
              <a:t>• </a:t>
            </a:r>
            <a:r>
              <a:rPr dirty="0" err="1"/>
              <a:t>Zakaz</a:t>
            </a:r>
            <a:r>
              <a:rPr dirty="0"/>
              <a:t> </a:t>
            </a:r>
            <a:r>
              <a:rPr dirty="0" err="1"/>
              <a:t>zaostrzenia</a:t>
            </a:r>
            <a:r>
              <a:rPr dirty="0"/>
              <a:t> w </a:t>
            </a:r>
            <a:r>
              <a:rPr dirty="0" err="1"/>
              <a:t>trybie</a:t>
            </a:r>
            <a:r>
              <a:rPr dirty="0"/>
              <a:t>: </a:t>
            </a:r>
            <a:r>
              <a:rPr dirty="0" err="1"/>
              <a:t>Jeśli</a:t>
            </a:r>
            <a:r>
              <a:rPr dirty="0"/>
              <a:t> </a:t>
            </a:r>
            <a:r>
              <a:rPr dirty="0" err="1"/>
              <a:t>komisja</a:t>
            </a:r>
            <a:r>
              <a:rPr dirty="0"/>
              <a:t> </a:t>
            </a:r>
            <a:r>
              <a:rPr dirty="0" err="1"/>
              <a:t>uzna</a:t>
            </a:r>
            <a:r>
              <a:rPr dirty="0"/>
              <a:t> </a:t>
            </a:r>
            <a:r>
              <a:rPr dirty="0" err="1"/>
              <a:t>karę</a:t>
            </a:r>
            <a:r>
              <a:rPr dirty="0"/>
              <a:t> za </a:t>
            </a:r>
            <a:r>
              <a:rPr dirty="0" err="1"/>
              <a:t>zbyt</a:t>
            </a:r>
            <a:r>
              <a:rPr dirty="0"/>
              <a:t> </a:t>
            </a:r>
            <a:r>
              <a:rPr dirty="0" err="1"/>
              <a:t>łagodną</a:t>
            </a:r>
            <a:r>
              <a:rPr dirty="0"/>
              <a:t>, </a:t>
            </a:r>
            <a:r>
              <a:rPr dirty="0" err="1"/>
              <a:t>odrzuca</a:t>
            </a:r>
            <a:r>
              <a:rPr dirty="0"/>
              <a:t> </a:t>
            </a:r>
            <a:r>
              <a:rPr dirty="0" err="1"/>
              <a:t>wniosek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prowadzi</a:t>
            </a:r>
            <a:r>
              <a:rPr dirty="0"/>
              <a:t> </a:t>
            </a:r>
            <a:r>
              <a:rPr dirty="0" err="1"/>
              <a:t>pełne</a:t>
            </a:r>
            <a:r>
              <a:rPr dirty="0"/>
              <a:t> </a:t>
            </a:r>
            <a:r>
              <a:rPr dirty="0" err="1"/>
              <a:t>dowody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1D4ED8"/>
                </a:solidFill>
                <a:latin typeface="Arial"/>
              </a:defRPr>
            </a:pPr>
            <a:r>
              <a:t>KAZUS PRAKTYCZNY | ROZWIĄZANIE STANU FAKTYCZNEGO KROK PO KROKU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Arial"/>
              </a:defRPr>
            </a:pPr>
            <a:r>
              <a:t>Kazus praktyczny: zmiana studenta w składzie i rezygnacja obrońcy wymagają sekwencji trzech decyzji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8655" cy="317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46520"/>
            <a:ext cx="91440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50">
                <a:solidFill>
                  <a:srgbClr val="475569"/>
                </a:solidFill>
                <a:latin typeface="Arial"/>
              </a:defRPr>
            </a:pPr>
            <a:r>
              <a:t>Postępowanie dyscyplinarne nauczycieli akademickich – zmiany osobowe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446520"/>
            <a:ext cx="13716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defRPr sz="950" b="1">
                <a:solidFill>
                  <a:srgbClr val="1D4ED8"/>
                </a:solidFill>
                <a:latin typeface="Arial"/>
              </a:defRPr>
            </a:pPr>
            <a:r>
              <a:t>24 / 32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737360"/>
            <a:ext cx="5120640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1400" b="1">
                <a:solidFill>
                  <a:srgbClr val="991B1B"/>
                </a:solidFill>
                <a:latin typeface="Arial"/>
              </a:defRPr>
            </a:pPr>
            <a:r>
              <a:t>STAN FAKTYCZNY (KAZUS)</a:t>
            </a:r>
          </a:p>
          <a:p>
            <a:pPr>
              <a:spcBef>
                <a:spcPts val="800"/>
              </a:spcBef>
              <a:defRPr sz="1050">
                <a:solidFill>
                  <a:srgbClr val="1E293B"/>
                </a:solidFill>
                <a:latin typeface="Arial"/>
              </a:defRPr>
            </a:pPr>
            <a:r>
              <a:t>W sprawie dyscyplinarnej przeciwko prof. Janowi K. (wniosek o wydalenie z pracy):</a:t>
            </a:r>
            <a:br/>
            <a:br/>
            <a:r>
              <a:t>1. Przewodniczący zarządził przerwę w rozprawie na podstawie § 33 rozporządzenia. W CZASIE TRWANIA PRZERWY wyznaczony do składu student w 3-osobowym składzie orzekającym obronił pracę magisterską i przestał być studentem uczelni.</a:t>
            </a:r>
            <a:br/>
            <a:br/>
            <a:r>
              <a:t>2. Na 10 dni przed terminem wznowienia rozprawy obrońca z urzędu składa wniosek o zwolnienie go z tej funkcji z ważnych przyczyn zdrowotnych.</a:t>
            </a:r>
            <a:br/>
            <a:br/>
            <a:r>
              <a:t>3. Obwiniony domaga się unieważnienia dotychczasowych czynności procesowych i powtórzenia całej rozprawy od początku z uwagi na dekompletację składu.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39535" y="1737360"/>
            <a:ext cx="5120640" cy="4389120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1300" b="1">
                <a:solidFill>
                  <a:srgbClr val="166534"/>
                </a:solidFill>
                <a:latin typeface="Arial"/>
              </a:defRPr>
            </a:pPr>
            <a:r>
              <a:t>PRAWIDŁOWA PROCEDURA ROZSTRZYGNIĘCIA KROK PO KROKU</a:t>
            </a:r>
          </a:p>
          <a:p>
            <a:pPr>
              <a:spcBef>
                <a:spcPts val="600"/>
              </a:spcBef>
              <a:defRPr sz="1000">
                <a:solidFill>
                  <a:srgbClr val="1E293B"/>
                </a:solidFill>
                <a:latin typeface="Arial"/>
              </a:defRPr>
            </a:pPr>
            <a:r>
              <a:t>✔ Krok 1: Wyznaczenie nowego członka składu: Przewodniczący komisji dyscyplinarnej wydaje zarządzenie o powołaniu nowej osoby do składu (studenta – jeśli nakazuje to statut uczelni, lub nauczyciela wg art. 291). Utrata statusu studenta pozbawiła go członkostwa w komisji (art. 278 ust. 4), co zdekompletowało skład orzekający (art. 296 ust. 1 pkt 3).</a:t>
            </a:r>
            <a:br/>
            <a:br/>
            <a:r>
              <a:t>✔ Krok 2: Posiedzenie Niejawne ws. Obrońcy: Skład orzekający (w pełnym, prawidłowym składzie) na posiedzeniu niejawnym (§ 24 ust. 4) zwalnia obrońcę i wyznacza nowego. Dotychczasowy pełni obowiązki do wejścia następcy (§ 24 ust. 5).</a:t>
            </a:r>
            <a:br/>
            <a:br/>
            <a:r>
              <a:t>✔ Krok 3: Wyznaczenie Nowego Terminu Rozprawy: Ponieważ obrońca z urzędu musi być wyznaczony min. 14 dni przed rozprawą (§ 24 ust. 1), dotychczasowy termin zostaje zniesiony, a przewodniczący składu wyznacza nowy termin zarządzeniem.</a:t>
            </a:r>
            <a:br/>
            <a:br/>
            <a:r>
              <a:t>✔ Krok 4: Wznowienie po Przerwie (Art. 402 § 2a KPK): Ponieważ W CZASIE PRZERWY zmianie uległ TYLKO JEDEN członek składu, rozprawa po przerwie MOŻE być prowadzona w dalszym ciągu (kontynuacja), po zapoznaniu się nowego członka z aktami. Uwaga doktrynalna: art. 291 nie nakazuje studenta w składzie dla nauczycieli, lecz skoro zasiadał w składzie, jego wymiana w czasie przerwy podlega regule art. 402 § 2a KPK. Żądanie obwinionego o unieważnienie czynności jest bezpodstawne!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1D4ED8"/>
                </a:solidFill>
                <a:latin typeface="Arial"/>
              </a:defRPr>
            </a:pPr>
            <a:r>
              <a:t>DYSCYPLINA CZASOWA | MATRYCA KLUCZOWYCH TERMINÓW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6771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Arial"/>
              </a:defRPr>
            </a:pPr>
            <a:r>
              <a:rPr dirty="0" err="1"/>
              <a:t>Precyzyj</a:t>
            </a:r>
            <a:r>
              <a:rPr lang="pl-PL" dirty="0"/>
              <a:t>a </a:t>
            </a:r>
            <a:r>
              <a:rPr dirty="0" err="1"/>
              <a:t>terminów</a:t>
            </a:r>
            <a:r>
              <a:rPr dirty="0"/>
              <a:t> </a:t>
            </a:r>
            <a:r>
              <a:rPr dirty="0" err="1"/>
              <a:t>chroni</a:t>
            </a:r>
            <a:r>
              <a:rPr dirty="0"/>
              <a:t> </a:t>
            </a:r>
            <a:r>
              <a:rPr dirty="0" err="1"/>
              <a:t>postępowanie</a:t>
            </a:r>
            <a:r>
              <a:rPr dirty="0"/>
              <a:t> </a:t>
            </a:r>
            <a:r>
              <a:rPr dirty="0" err="1"/>
              <a:t>przed</a:t>
            </a:r>
            <a:r>
              <a:rPr dirty="0"/>
              <a:t> </a:t>
            </a:r>
            <a:r>
              <a:rPr dirty="0" err="1"/>
              <a:t>uchybieniami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5-letnim </a:t>
            </a:r>
            <a:r>
              <a:rPr dirty="0" err="1"/>
              <a:t>przedawnieniem</a:t>
            </a:r>
            <a:r>
              <a:rPr dirty="0"/>
              <a:t> </a:t>
            </a:r>
            <a:r>
              <a:rPr dirty="0" err="1"/>
              <a:t>karalności</a:t>
            </a: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8655" cy="317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46520"/>
            <a:ext cx="91440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50">
                <a:solidFill>
                  <a:srgbClr val="475569"/>
                </a:solidFill>
                <a:latin typeface="Arial"/>
              </a:defRPr>
            </a:pPr>
            <a:r>
              <a:t>Postępowanie dyscyplinarne nauczycieli akademickich – zmiany osobowe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446520"/>
            <a:ext cx="13716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defRPr sz="950" b="1">
                <a:solidFill>
                  <a:srgbClr val="1D4ED8"/>
                </a:solidFill>
                <a:latin typeface="Arial"/>
              </a:defRPr>
            </a:pPr>
            <a:r>
              <a:t>25 / 32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31520" y="1737360"/>
          <a:ext cx="10728655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6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990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77824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D4AF37"/>
                          </a:solidFill>
                          <a:latin typeface="Arial"/>
                        </a:rPr>
                        <a:t>Termin procesowy</a:t>
                      </a:r>
                    </a:p>
                  </a:txBody>
                  <a:tcPr>
                    <a:solidFill>
                      <a:srgbClr val="0F1E3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D4AF37"/>
                          </a:solidFill>
                          <a:latin typeface="Arial"/>
                        </a:rPr>
                        <a:t>Czynność procesowa</a:t>
                      </a:r>
                    </a:p>
                  </a:txBody>
                  <a:tcPr>
                    <a:solidFill>
                      <a:srgbClr val="0F1E3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D4AF37"/>
                          </a:solidFill>
                          <a:latin typeface="Arial"/>
                        </a:rPr>
                        <a:t>Podstawa prawna</a:t>
                      </a:r>
                    </a:p>
                  </a:txBody>
                  <a:tcPr>
                    <a:solidFill>
                      <a:srgbClr val="0F1E3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D4AF37"/>
                          </a:solidFill>
                          <a:latin typeface="Arial"/>
                        </a:rPr>
                        <a:t>Rygor procesowy</a:t>
                      </a:r>
                    </a:p>
                  </a:txBody>
                  <a:tcPr>
                    <a:solidFill>
                      <a:srgbClr val="0F1E3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7824"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1E293B"/>
                          </a:solidFill>
                          <a:latin typeface="Arial"/>
                        </a:rPr>
                        <a:t>14 DNI</a:t>
                      </a:r>
                    </a:p>
                  </a:txBody>
                  <a:tcPr>
                    <a:solidFill>
                      <a:srgbClr val="EEF2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>
                          <a:solidFill>
                            <a:srgbClr val="1E293B"/>
                          </a:solidFill>
                          <a:latin typeface="Arial"/>
                        </a:rPr>
                        <a:t>• Minimalny czas między wezwaniem a rozprawą</a:t>
                      </a:r>
                    </a:p>
                    <a:p>
                      <a:pPr algn="l"/>
                      <a:r>
                        <a:rPr sz="1050">
                          <a:solidFill>
                            <a:srgbClr val="1E293B"/>
                          </a:solidFill>
                          <a:latin typeface="Arial"/>
                        </a:rPr>
                        <a:t>• Minimalny czas wyznaczenia obrońcy z urzędu</a:t>
                      </a:r>
                    </a:p>
                    <a:p>
                      <a:pPr algn="l"/>
                      <a:r>
                        <a:rPr sz="1050">
                          <a:solidFill>
                            <a:srgbClr val="1E293B"/>
                          </a:solidFill>
                          <a:latin typeface="Arial"/>
                        </a:rPr>
                        <a:t>• Czas na powołanie nowego rzecznika po wyłączeniu</a:t>
                      </a:r>
                    </a:p>
                    <a:p>
                      <a:pPr algn="l"/>
                      <a:r>
                        <a:rPr sz="1050">
                          <a:solidFill>
                            <a:srgbClr val="1E293B"/>
                          </a:solidFill>
                          <a:latin typeface="Arial"/>
                        </a:rPr>
                        <a:t>• Odwołanie od orzeczenia komisji I instancji</a:t>
                      </a:r>
                    </a:p>
                  </a:txBody>
                  <a:tcPr>
                    <a:solidFill>
                      <a:srgbClr val="EEF2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>
                          <a:solidFill>
                            <a:srgbClr val="1E293B"/>
                          </a:solidFill>
                          <a:latin typeface="Arial"/>
                        </a:rPr>
                        <a:t>§ 23 ust. 3, § 24 ust. 1</a:t>
                      </a:r>
                    </a:p>
                    <a:p>
                      <a:pPr algn="l"/>
                      <a:r>
                        <a:rPr sz="1050">
                          <a:solidFill>
                            <a:srgbClr val="1E293B"/>
                          </a:solidFill>
                          <a:latin typeface="Arial"/>
                        </a:rPr>
                        <a:t>§ 3 ust. 4 rozporządzenia</a:t>
                      </a:r>
                    </a:p>
                    <a:p>
                      <a:pPr algn="l"/>
                      <a:r>
                        <a:rPr sz="1050">
                          <a:solidFill>
                            <a:srgbClr val="1E293B"/>
                          </a:solidFill>
                          <a:latin typeface="Arial"/>
                        </a:rPr>
                        <a:t>Art. 295 ust. 1 ustawy</a:t>
                      </a:r>
                    </a:p>
                  </a:txBody>
                  <a:tcPr>
                    <a:solidFill>
                      <a:srgbClr val="EEF2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>
                          <a:solidFill>
                            <a:srgbClr val="1E293B"/>
                          </a:solidFill>
                          <a:latin typeface="Arial"/>
                        </a:rPr>
                        <a:t>Gwarancja prawa do obrony;</a:t>
                      </a:r>
                    </a:p>
                    <a:p>
                      <a:pPr algn="l"/>
                      <a:r>
                        <a:rPr sz="1050">
                          <a:solidFill>
                            <a:srgbClr val="1E293B"/>
                          </a:solidFill>
                          <a:latin typeface="Arial"/>
                        </a:rPr>
                        <a:t>w razie uchybienia terminowi – wniosek o nowy termin rozprawy</a:t>
                      </a:r>
                    </a:p>
                  </a:txBody>
                  <a:tcPr>
                    <a:solidFill>
                      <a:srgbClr val="EEF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7824"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1E293B"/>
                          </a:solidFill>
                          <a:latin typeface="Arial"/>
                        </a:rPr>
                        <a:t>21 DNI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>
                          <a:solidFill>
                            <a:srgbClr val="1E293B"/>
                          </a:solidFill>
                          <a:latin typeface="Arial"/>
                        </a:rPr>
                        <a:t>• Maksymalny czas przerwy w rozprawie</a:t>
                      </a:r>
                    </a:p>
                    <a:p>
                      <a:pPr algn="l"/>
                      <a:r>
                        <a:rPr sz="1050">
                          <a:solidFill>
                            <a:srgbClr val="1E293B"/>
                          </a:solidFill>
                          <a:latin typeface="Arial"/>
                        </a:rPr>
                        <a:t>• Rozpatrzenie zażalenia światopoglądowego przez komisję przy ministrze</a:t>
                      </a:r>
                    </a:p>
                    <a:p>
                      <a:pPr algn="l"/>
                      <a:r>
                        <a:rPr sz="1050">
                          <a:solidFill>
                            <a:srgbClr val="1E293B"/>
                          </a:solidFill>
                          <a:latin typeface="Arial"/>
                        </a:rPr>
                        <a:t>• Zatwierdzenie odmowy wszczęcia przez organ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>
                          <a:solidFill>
                            <a:srgbClr val="1E293B"/>
                          </a:solidFill>
                          <a:latin typeface="Arial"/>
                        </a:rPr>
                        <a:t>§ 33 rozporządzenia</a:t>
                      </a:r>
                    </a:p>
                    <a:p>
                      <a:pPr algn="l"/>
                      <a:r>
                        <a:rPr sz="1050">
                          <a:solidFill>
                            <a:srgbClr val="1E293B"/>
                          </a:solidFill>
                          <a:latin typeface="Arial"/>
                        </a:rPr>
                        <a:t>Art. 284a ust. 4 ustawy</a:t>
                      </a:r>
                    </a:p>
                    <a:p>
                      <a:pPr algn="l"/>
                      <a:r>
                        <a:rPr sz="1050">
                          <a:solidFill>
                            <a:srgbClr val="1E293B"/>
                          </a:solidFill>
                          <a:latin typeface="Arial"/>
                        </a:rPr>
                        <a:t>§ 10 ust. 1 rozporządzenia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>
                          <a:solidFill>
                            <a:srgbClr val="1E293B"/>
                          </a:solidFill>
                          <a:latin typeface="Arial"/>
                        </a:rPr>
                        <a:t>Po 21 dniach przerwa musi się zakończyć; milczenie organu = zatwierdzenie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7824"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1E293B"/>
                          </a:solidFill>
                          <a:latin typeface="Arial"/>
                        </a:rPr>
                        <a:t>30 DNI</a:t>
                      </a:r>
                    </a:p>
                  </a:txBody>
                  <a:tcPr>
                    <a:solidFill>
                      <a:srgbClr val="EEF2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>
                          <a:solidFill>
                            <a:srgbClr val="1E293B"/>
                          </a:solidFill>
                          <a:latin typeface="Arial"/>
                        </a:rPr>
                        <a:t>• Termin na posiedzenie niejawne po zarządzeniu</a:t>
                      </a:r>
                    </a:p>
                    <a:p>
                      <a:pPr algn="l"/>
                      <a:r>
                        <a:rPr sz="1050">
                          <a:solidFill>
                            <a:srgbClr val="1E293B"/>
                          </a:solidFill>
                          <a:latin typeface="Arial"/>
                        </a:rPr>
                        <a:t>• Sporządzenie orzeczenia na piśmie z uzasadnieniem</a:t>
                      </a:r>
                    </a:p>
                    <a:p>
                      <a:pPr algn="l"/>
                      <a:r>
                        <a:rPr sz="1050">
                          <a:solidFill>
                            <a:srgbClr val="1E293B"/>
                          </a:solidFill>
                          <a:latin typeface="Arial"/>
                        </a:rPr>
                        <a:t>• Złożenie wniosku o wznowienie postępowania</a:t>
                      </a:r>
                    </a:p>
                  </a:txBody>
                  <a:tcPr>
                    <a:solidFill>
                      <a:srgbClr val="EEF2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>
                          <a:solidFill>
                            <a:srgbClr val="1E293B"/>
                          </a:solidFill>
                          <a:latin typeface="Arial"/>
                        </a:rPr>
                        <a:t>§ 21 ust. 1 rozporządzenia</a:t>
                      </a:r>
                    </a:p>
                    <a:p>
                      <a:pPr algn="l"/>
                      <a:r>
                        <a:rPr sz="1050">
                          <a:solidFill>
                            <a:srgbClr val="1E293B"/>
                          </a:solidFill>
                          <a:latin typeface="Arial"/>
                        </a:rPr>
                        <a:t>§ 41 ust. 1 rozporządzenia</a:t>
                      </a:r>
                    </a:p>
                    <a:p>
                      <a:pPr algn="l"/>
                      <a:r>
                        <a:rPr sz="1050">
                          <a:solidFill>
                            <a:srgbClr val="1E293B"/>
                          </a:solidFill>
                          <a:latin typeface="Arial"/>
                        </a:rPr>
                        <a:t>Art. 296 ust. 4 ustawy</a:t>
                      </a:r>
                    </a:p>
                  </a:txBody>
                  <a:tcPr>
                    <a:solidFill>
                      <a:srgbClr val="EEF2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>
                          <a:solidFill>
                            <a:srgbClr val="1E293B"/>
                          </a:solidFill>
                          <a:latin typeface="Arial"/>
                        </a:rPr>
                        <a:t>Dyscyplina wstępnej selekcji;</a:t>
                      </a:r>
                    </a:p>
                    <a:p>
                      <a:pPr algn="l"/>
                      <a:r>
                        <a:rPr sz="1050">
                          <a:solidFill>
                            <a:srgbClr val="1E293B"/>
                          </a:solidFill>
                          <a:latin typeface="Arial"/>
                        </a:rPr>
                        <a:t>termin zawity od powzięcia wiedzy o przyczynie wznowienia</a:t>
                      </a:r>
                    </a:p>
                  </a:txBody>
                  <a:tcPr>
                    <a:solidFill>
                      <a:srgbClr val="EEF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77824"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1E293B"/>
                          </a:solidFill>
                          <a:latin typeface="Arial"/>
                        </a:rPr>
                        <a:t>5 LAT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>
                          <a:solidFill>
                            <a:srgbClr val="1E293B"/>
                          </a:solidFill>
                          <a:latin typeface="Arial"/>
                        </a:rPr>
                        <a:t>• Przedawnienie wszczęcia postępowania wyjaśniającego (od popełnienia czynu)</a:t>
                      </a:r>
                    </a:p>
                    <a:p>
                      <a:pPr algn="l"/>
                      <a:r>
                        <a:rPr sz="1050">
                          <a:solidFill>
                            <a:srgbClr val="1E293B"/>
                          </a:solidFill>
                          <a:latin typeface="Arial"/>
                        </a:rPr>
                        <a:t>• Przedawnienie karalności (od wszczęcia postępowania dyscyplinarnego)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>
                          <a:solidFill>
                            <a:srgbClr val="1E293B"/>
                          </a:solidFill>
                          <a:latin typeface="Arial"/>
                        </a:rPr>
                        <a:t>Art. 288 ust. 1 ustawy</a:t>
                      </a:r>
                    </a:p>
                    <a:p>
                      <a:pPr algn="l"/>
                      <a:r>
                        <a:rPr sz="1050">
                          <a:solidFill>
                            <a:srgbClr val="1E293B"/>
                          </a:solidFill>
                          <a:latin typeface="Arial"/>
                        </a:rPr>
                        <a:t>Art. 298 ust. 1 ustawy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>
                          <a:solidFill>
                            <a:srgbClr val="1E293B"/>
                          </a:solidFill>
                          <a:latin typeface="Arial"/>
                        </a:rPr>
                        <a:t>Obligatoryjne umorzenie postępowania!</a:t>
                      </a:r>
                    </a:p>
                    <a:p>
                      <a:pPr algn="l"/>
                      <a:r>
                        <a:rPr sz="1050">
                          <a:solidFill>
                            <a:srgbClr val="1E293B"/>
                          </a:solidFill>
                          <a:latin typeface="Arial"/>
                        </a:rPr>
                        <a:t>WYJĄTEK: plagiat i fałszerstwa naukowe NIE PRZEDAWNIAJĄ SIĘ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1D4ED8"/>
                </a:solidFill>
                <a:latin typeface="Arial"/>
              </a:defRPr>
            </a:pPr>
            <a:r>
              <a:t>PODSUMOWANIE I KANON | ZMIANY OSOBOWE W PRAKTYCE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Arial"/>
              </a:defRPr>
            </a:pPr>
            <a:r>
              <a:t>Pięć zasad regulujących wyłącznie zmiany personalne chroni orzeczenie przed wadliwością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8655" cy="317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46520"/>
            <a:ext cx="91440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50">
                <a:solidFill>
                  <a:srgbClr val="475569"/>
                </a:solidFill>
                <a:latin typeface="Arial"/>
              </a:defRPr>
            </a:pPr>
            <a:r>
              <a:t>Postępowanie dyscyplinarne nauczycieli akademickich – zmiany osobowe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446520"/>
            <a:ext cx="13716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defRPr sz="950" b="1">
                <a:solidFill>
                  <a:srgbClr val="1D4ED8"/>
                </a:solidFill>
                <a:latin typeface="Arial"/>
              </a:defRPr>
            </a:pPr>
            <a:r>
              <a:t>26 / 32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737360"/>
            <a:ext cx="10728655" cy="841248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73152" rIns="182880" bIns="73152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 sz="850">
                <a:solidFill>
                  <a:srgbClr val="1E293B"/>
                </a:solidFill>
                <a:latin typeface="Arial"/>
              </a:defRPr>
            </a:pPr>
            <a:r>
              <a:t>1. Ciągła weryfikacja legitymacji i wymogów składu (art. 278, art. 291, art. 296 ust. 1 pkt 3): Przed każdą czynnością i po każdej przerwie należy zweryfikować wymogi art. 291 PrSzkolWyżN: odróżniać Komisję (art. 278 – tu student jest obowiązkowy) od Składu Orzekającego (art. 291 – min. 3 osoby, zalecany nieparzysty, stopień/tytuł przewodniczącego nie niższy niż obwinionego, doktor prawa w II instancji, brak ustawowego nakazu studenta w składzie dla nauczycieli). Utrata statusu studenta lub pracownika przez członka wyznaczonego do składu dekompletuje organ i stanowi bezwzględną podstawę wznowienia!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2651760"/>
            <a:ext cx="10728655" cy="841248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73152" rIns="182880" bIns="73152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 sz="850">
                <a:solidFill>
                  <a:srgbClr val="1E293B"/>
                </a:solidFill>
                <a:latin typeface="Arial"/>
              </a:defRPr>
            </a:pPr>
            <a:r>
              <a:t>2. Reguła jednego członka przy zmianie w czasie przerwy/odroczenia (art. 402 § 2a i 404 § 2a KPK): Gdy w czasie przerwy (do 21 dni) lub odroczenia dojdzie do zmiany w składzie, kontynuacja w dalszym ciągu jest dopuszczalna TYLKO przy zmianie DOKŁADNIE 1 członka (po zapoznaniu się z aktami). Zmiana 2+ osób wymusza reset od początku (art. 402 § 2 KPK). Pamiętaj: art. 404a KPK jest uchylony!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3566160"/>
            <a:ext cx="10728655" cy="841248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73152" rIns="182880" bIns="73152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 sz="850">
                <a:solidFill>
                  <a:srgbClr val="1E293B"/>
                </a:solidFill>
                <a:latin typeface="Arial"/>
              </a:defRPr>
            </a:pPr>
            <a:r>
              <a:t>3. Bezwzględne wyłączenie przy konflikcie interesów (§ 3 rozporządzenia): Każde ujawnienie powiązań osobistych, podległości służbowej lub występowania w roli świadka/pokrzywdzonego skutkuje wyłączeniem członka składu, przewodniczącego, protokolanta lub rzecznika. O członku decyduje przewodniczący składu, o przewodniczącym i protokolancie – przewodniczący komisji. Nowy rzecznik w 14 dni.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4480560"/>
            <a:ext cx="10728655" cy="841248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73152" rIns="182880" bIns="73152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 sz="850">
                <a:solidFill>
                  <a:srgbClr val="1E293B"/>
                </a:solidFill>
                <a:latin typeface="Arial"/>
              </a:defRPr>
            </a:pPr>
            <a:r>
              <a:t>4. Pełna suwerenność nowego rzecznika dyscyplinarnego (art. 277 ust. 5 ustawy, § 10, 57 rozporządzenia): Nowy rzecznik (wyznaczony po wyłączeniu, po odmowie zatwierdzenia decyzji przez rektora, po uchyleniu umorzenia lub przy wznowieniu) NIE MA OBOWIĄZKU konsultowania się z poprzednikiem ani potwierdzania jego wniosków – działa w pełni autonomicznie i może w głosach stron złożyć odmienne wnioski.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5394960"/>
            <a:ext cx="10728655" cy="841248"/>
          </a:xfrm>
          <a:prstGeom prst="roundRect">
            <a:avLst/>
          </a:prstGeom>
          <a:solidFill>
            <a:srgbClr val="F4F6F9"/>
          </a:solidFill>
          <a:ln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73152" rIns="182880" bIns="73152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 sz="850">
                <a:solidFill>
                  <a:srgbClr val="1E293B"/>
                </a:solidFill>
                <a:latin typeface="Arial"/>
              </a:defRPr>
            </a:pPr>
            <a:r>
              <a:t>5. Ciągłość obrony i rygory zmiany obrońcy z urzędu (§ 24 rozporządzenia): Obwiniony może wnioskować o wyznaczenie innego obrońcy z urzędu TYLKO JEDEN RAZ. Obrońca z urzędu rezygnuje wyłącznie z ważnych powodów na posiedzeniu niejawnym. Dotychczasowy obrońca pełni obowiązki do czasu faktycznego wstąpienia następcy (§ 24 ust. 5), a nowy obrońca musi mieć min. 14 dni przed rozprawą.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100" b="1">
                <a:solidFill>
                  <a:srgbClr val="1D4ED8"/>
                </a:solidFill>
                <a:latin typeface="Arial"/>
              </a:rPr>
              <a:t>KAZUS PRAKTYCZNY II | BŁĘDY OBSADY, TYTUŁ PROFESORA I RZECZNIK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200" b="1">
                <a:solidFill>
                  <a:srgbClr val="1E293B"/>
                </a:solidFill>
                <a:latin typeface="Arial"/>
              </a:rPr>
              <a:t>Kazus praktyczny: wady składu orzekającego (art. 291), 4-letnia karencja i autonomia rzecznika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8655" cy="317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46520"/>
            <a:ext cx="91440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50">
                <a:solidFill>
                  <a:srgbClr val="475569"/>
                </a:solidFill>
                <a:latin typeface="Arial"/>
              </a:defRPr>
            </a:pPr>
            <a:r>
              <a:t>Postępowanie dyscyplinarne nauczycieli akademickich – zmiany osobowe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446520"/>
            <a:ext cx="13716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defRPr sz="950" b="1">
                <a:solidFill>
                  <a:srgbClr val="1D4ED8"/>
                </a:solidFill>
                <a:latin typeface="Arial"/>
              </a:defRPr>
            </a:pPr>
            <a:r>
              <a:t>27 / 32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737360"/>
            <a:ext cx="5120640" cy="4389120"/>
          </a:xfrm>
          <a:prstGeom prst="roundRect">
            <a:avLst/>
          </a:prstGeom>
          <a:solidFill>
            <a:srgbClr val="F4F6F9"/>
          </a:solidFill>
          <a:ln w="12700"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/>
            <a:r>
              <a:rPr sz="1300" b="1">
                <a:solidFill>
                  <a:srgbClr val="991B1B"/>
                </a:solidFill>
                <a:latin typeface="Arial"/>
              </a:rPr>
              <a:t>STAN FAKTYCZNY (KAZUS II)</a:t>
            </a:r>
          </a:p>
          <a:p>
            <a:pPr>
              <a:spcBef>
                <a:spcPts val="600"/>
              </a:spcBef>
            </a:pPr>
            <a:r>
              <a:rPr sz="1000">
                <a:solidFill>
                  <a:srgbClr val="1E293B"/>
                </a:solidFill>
                <a:latin typeface="Arial"/>
              </a:rPr>
              <a:t>W sprawie przeciwko prof. dr. hab. Markowi N. (tytuł profesora):</a:t>
            </a:r>
          </a:p>
          <a:p>
            <a:pPr>
              <a:spcBef>
                <a:spcPts val="600"/>
              </a:spcBef>
            </a:pPr>
            <a:r>
              <a:rPr sz="1000">
                <a:solidFill>
                  <a:srgbClr val="1E293B"/>
                </a:solidFill>
                <a:latin typeface="Arial"/>
              </a:rPr>
              <a:t>1. Zmiana rzecznika po odmowie zatwierdzenia: Rektor odmówił zatwierdzenia odmowy wszczęcia i polecił sprawę nowemu rzecznikowi (§ 10 ust. 3). Nowy rzecznik bez konsultacji z poprzednikiem skierował wniosek o ukaranie (nagana z obniżeniem uposażenia).</a:t>
            </a:r>
          </a:p>
          <a:p>
            <a:pPr>
              <a:spcBef>
                <a:spcPts val="600"/>
              </a:spcBef>
            </a:pPr>
            <a:r>
              <a:rPr sz="1000">
                <a:solidFill>
                  <a:srgbClr val="1E293B"/>
                </a:solidFill>
                <a:latin typeface="Arial"/>
              </a:rPr>
              <a:t>2. Skład orzekający: Przewodniczący KD wyznaczył 4-osobowy skład: dr hab. Piotr B. (przewodniczący składu, stanowisko profesora uczelni), prof. dr hab. Teresa C. (członek), dr Krzysztof M. (były prodziekan – zakończył kadencję 2,5 roku temu) oraz dr Ewa L. (członek).</a:t>
            </a:r>
          </a:p>
          <a:p>
            <a:pPr>
              <a:spcBef>
                <a:spcPts val="600"/>
              </a:spcBef>
            </a:pPr>
            <a:r>
              <a:rPr sz="1000">
                <a:solidFill>
                  <a:srgbClr val="1E293B"/>
                </a:solidFill>
                <a:latin typeface="Arial"/>
              </a:rPr>
              <a:t>3. Zarzuty obrońcy na 1. rozprawie: 1) brak konsultacji nowego rzecznika ze starym, 2) przewodniczący składu nie ma tytułu profesora, 3) dr M. pełnił funkcję organu 2,5 roku temu, 4) skład liczy 4 osoby (parzysty).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39535" y="1737360"/>
            <a:ext cx="5120640" cy="4389120"/>
          </a:xfrm>
          <a:prstGeom prst="roundRect">
            <a:avLst/>
          </a:prstGeom>
          <a:solidFill>
            <a:srgbClr val="F4F6F9"/>
          </a:solidFill>
          <a:ln w="12700"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/>
            <a:r>
              <a:rPr sz="1300" b="1" dirty="0">
                <a:solidFill>
                  <a:srgbClr val="166534"/>
                </a:solidFill>
                <a:latin typeface="Arial"/>
              </a:rPr>
              <a:t>PRAWIDŁOWA PROCEDURA ROZSTRZYGNIĘCIA KROK PO KROKU</a:t>
            </a:r>
          </a:p>
          <a:p>
            <a:pPr>
              <a:spcBef>
                <a:spcPts val="500"/>
              </a:spcBef>
            </a:pPr>
            <a:r>
              <a:rPr sz="950" dirty="0">
                <a:solidFill>
                  <a:srgbClr val="1E293B"/>
                </a:solidFill>
                <a:latin typeface="Arial"/>
              </a:rPr>
              <a:t>✔ </a:t>
            </a:r>
            <a:r>
              <a:rPr sz="950" dirty="0" err="1">
                <a:solidFill>
                  <a:srgbClr val="1E293B"/>
                </a:solidFill>
                <a:latin typeface="Arial"/>
              </a:rPr>
              <a:t>Zarzut</a:t>
            </a:r>
            <a:r>
              <a:rPr sz="950" dirty="0">
                <a:solidFill>
                  <a:srgbClr val="1E293B"/>
                </a:solidFill>
                <a:latin typeface="Arial"/>
              </a:rPr>
              <a:t> 1 </a:t>
            </a:r>
            <a:r>
              <a:rPr sz="950" dirty="0" err="1">
                <a:solidFill>
                  <a:srgbClr val="1E293B"/>
                </a:solidFill>
                <a:latin typeface="Arial"/>
              </a:rPr>
              <a:t>chybiony</a:t>
            </a:r>
            <a:r>
              <a:rPr sz="950" dirty="0">
                <a:solidFill>
                  <a:srgbClr val="1E293B"/>
                </a:solidFill>
                <a:latin typeface="Arial"/>
              </a:rPr>
              <a:t> (</a:t>
            </a:r>
            <a:r>
              <a:rPr sz="950" dirty="0" err="1">
                <a:solidFill>
                  <a:srgbClr val="1E293B"/>
                </a:solidFill>
                <a:latin typeface="Arial"/>
              </a:rPr>
              <a:t>Autonomia</a:t>
            </a:r>
            <a:r>
              <a:rPr sz="950" dirty="0">
                <a:solidFill>
                  <a:srgbClr val="1E293B"/>
                </a:solidFill>
                <a:latin typeface="Arial"/>
              </a:rPr>
              <a:t> </a:t>
            </a:r>
            <a:r>
              <a:rPr sz="950" dirty="0" err="1">
                <a:solidFill>
                  <a:srgbClr val="1E293B"/>
                </a:solidFill>
                <a:latin typeface="Arial"/>
              </a:rPr>
              <a:t>rzecznika</a:t>
            </a:r>
            <a:r>
              <a:rPr sz="950" dirty="0">
                <a:solidFill>
                  <a:srgbClr val="1E293B"/>
                </a:solidFill>
                <a:latin typeface="Arial"/>
              </a:rPr>
              <a:t>): Nowy </a:t>
            </a:r>
            <a:r>
              <a:rPr sz="950" dirty="0" err="1">
                <a:solidFill>
                  <a:srgbClr val="1E293B"/>
                </a:solidFill>
                <a:latin typeface="Arial"/>
              </a:rPr>
              <a:t>rzecznik</a:t>
            </a:r>
            <a:r>
              <a:rPr sz="950" dirty="0">
                <a:solidFill>
                  <a:srgbClr val="1E293B"/>
                </a:solidFill>
                <a:latin typeface="Arial"/>
              </a:rPr>
              <a:t> </a:t>
            </a:r>
            <a:r>
              <a:rPr sz="950" dirty="0" err="1">
                <a:solidFill>
                  <a:srgbClr val="1E293B"/>
                </a:solidFill>
                <a:latin typeface="Arial"/>
              </a:rPr>
              <a:t>nie</a:t>
            </a:r>
            <a:r>
              <a:rPr sz="950" dirty="0">
                <a:solidFill>
                  <a:srgbClr val="1E293B"/>
                </a:solidFill>
                <a:latin typeface="Arial"/>
              </a:rPr>
              <a:t> ma </a:t>
            </a:r>
            <a:r>
              <a:rPr sz="950" dirty="0" err="1">
                <a:solidFill>
                  <a:srgbClr val="1E293B"/>
                </a:solidFill>
                <a:latin typeface="Arial"/>
              </a:rPr>
              <a:t>obowiązku</a:t>
            </a:r>
            <a:r>
              <a:rPr sz="950" dirty="0">
                <a:solidFill>
                  <a:srgbClr val="1E293B"/>
                </a:solidFill>
                <a:latin typeface="Arial"/>
              </a:rPr>
              <a:t> </a:t>
            </a:r>
            <a:r>
              <a:rPr sz="950" dirty="0" err="1">
                <a:solidFill>
                  <a:srgbClr val="1E293B"/>
                </a:solidFill>
                <a:latin typeface="Arial"/>
              </a:rPr>
              <a:t>konsultacji</a:t>
            </a:r>
            <a:r>
              <a:rPr sz="950" dirty="0">
                <a:solidFill>
                  <a:srgbClr val="1E293B"/>
                </a:solidFill>
                <a:latin typeface="Arial"/>
              </a:rPr>
              <a:t> z </a:t>
            </a:r>
            <a:r>
              <a:rPr sz="950" dirty="0" err="1">
                <a:solidFill>
                  <a:srgbClr val="1E293B"/>
                </a:solidFill>
                <a:latin typeface="Arial"/>
              </a:rPr>
              <a:t>poprzednikiem</a:t>
            </a:r>
            <a:r>
              <a:rPr sz="950" dirty="0">
                <a:solidFill>
                  <a:srgbClr val="1E293B"/>
                </a:solidFill>
                <a:latin typeface="Arial"/>
              </a:rPr>
              <a:t> </a:t>
            </a:r>
            <a:r>
              <a:rPr sz="950" dirty="0" err="1">
                <a:solidFill>
                  <a:srgbClr val="1E293B"/>
                </a:solidFill>
                <a:latin typeface="Arial"/>
              </a:rPr>
              <a:t>i</a:t>
            </a:r>
            <a:r>
              <a:rPr sz="950" dirty="0">
                <a:solidFill>
                  <a:srgbClr val="1E293B"/>
                </a:solidFill>
                <a:latin typeface="Arial"/>
              </a:rPr>
              <a:t> </a:t>
            </a:r>
            <a:r>
              <a:rPr sz="950" dirty="0" err="1">
                <a:solidFill>
                  <a:srgbClr val="1E293B"/>
                </a:solidFill>
                <a:latin typeface="Arial"/>
              </a:rPr>
              <a:t>suwerennie</a:t>
            </a:r>
            <a:r>
              <a:rPr sz="950" dirty="0">
                <a:solidFill>
                  <a:srgbClr val="1E293B"/>
                </a:solidFill>
                <a:latin typeface="Arial"/>
              </a:rPr>
              <a:t> </a:t>
            </a:r>
            <a:r>
              <a:rPr sz="950" dirty="0" err="1">
                <a:solidFill>
                  <a:srgbClr val="1E293B"/>
                </a:solidFill>
                <a:latin typeface="Arial"/>
              </a:rPr>
              <a:t>ocenia</a:t>
            </a:r>
            <a:r>
              <a:rPr sz="950" dirty="0">
                <a:solidFill>
                  <a:srgbClr val="1E293B"/>
                </a:solidFill>
                <a:latin typeface="Arial"/>
              </a:rPr>
              <a:t> </a:t>
            </a:r>
            <a:r>
              <a:rPr sz="950" dirty="0" err="1">
                <a:solidFill>
                  <a:srgbClr val="1E293B"/>
                </a:solidFill>
                <a:latin typeface="Arial"/>
              </a:rPr>
              <a:t>dowody</a:t>
            </a:r>
            <a:r>
              <a:rPr sz="950" dirty="0">
                <a:solidFill>
                  <a:srgbClr val="1E293B"/>
                </a:solidFill>
                <a:latin typeface="Arial"/>
              </a:rPr>
              <a:t> (art. 277 </a:t>
            </a:r>
            <a:r>
              <a:rPr sz="950" dirty="0" err="1">
                <a:solidFill>
                  <a:srgbClr val="1E293B"/>
                </a:solidFill>
                <a:latin typeface="Arial"/>
              </a:rPr>
              <a:t>ust</a:t>
            </a:r>
            <a:r>
              <a:rPr sz="950" dirty="0">
                <a:solidFill>
                  <a:srgbClr val="1E293B"/>
                </a:solidFill>
                <a:latin typeface="Arial"/>
              </a:rPr>
              <a:t>. 5 </a:t>
            </a:r>
            <a:r>
              <a:rPr sz="950" dirty="0" err="1">
                <a:solidFill>
                  <a:srgbClr val="1E293B"/>
                </a:solidFill>
                <a:latin typeface="Arial"/>
              </a:rPr>
              <a:t>ustawy</a:t>
            </a:r>
            <a:r>
              <a:rPr sz="950" dirty="0">
                <a:solidFill>
                  <a:srgbClr val="1E293B"/>
                </a:solidFill>
                <a:latin typeface="Arial"/>
              </a:rPr>
              <a:t>, § 10 </a:t>
            </a:r>
            <a:r>
              <a:rPr sz="950" dirty="0" err="1">
                <a:solidFill>
                  <a:srgbClr val="1E293B"/>
                </a:solidFill>
                <a:latin typeface="Arial"/>
              </a:rPr>
              <a:t>ust</a:t>
            </a:r>
            <a:r>
              <a:rPr sz="950" dirty="0">
                <a:solidFill>
                  <a:srgbClr val="1E293B"/>
                </a:solidFill>
                <a:latin typeface="Arial"/>
              </a:rPr>
              <a:t>. 3 </a:t>
            </a:r>
            <a:r>
              <a:rPr sz="950" dirty="0" err="1">
                <a:solidFill>
                  <a:srgbClr val="1E293B"/>
                </a:solidFill>
                <a:latin typeface="Arial"/>
              </a:rPr>
              <a:t>rozporządzenia</a:t>
            </a:r>
            <a:r>
              <a:rPr sz="950" dirty="0">
                <a:solidFill>
                  <a:srgbClr val="1E293B"/>
                </a:solidFill>
                <a:latin typeface="Arial"/>
              </a:rPr>
              <a:t>).</a:t>
            </a:r>
          </a:p>
          <a:p>
            <a:pPr>
              <a:spcBef>
                <a:spcPts val="500"/>
              </a:spcBef>
            </a:pPr>
            <a:r>
              <a:rPr sz="950" dirty="0">
                <a:solidFill>
                  <a:srgbClr val="1E293B"/>
                </a:solidFill>
                <a:latin typeface="Arial"/>
              </a:rPr>
              <a:t>✔ </a:t>
            </a:r>
            <a:r>
              <a:rPr sz="950" dirty="0" err="1">
                <a:solidFill>
                  <a:srgbClr val="1E293B"/>
                </a:solidFill>
                <a:latin typeface="Arial"/>
              </a:rPr>
              <a:t>Zarzuty</a:t>
            </a:r>
            <a:r>
              <a:rPr sz="950" dirty="0">
                <a:solidFill>
                  <a:srgbClr val="1E293B"/>
                </a:solidFill>
                <a:latin typeface="Arial"/>
              </a:rPr>
              <a:t> 2 </a:t>
            </a:r>
            <a:r>
              <a:rPr sz="950" dirty="0" err="1">
                <a:solidFill>
                  <a:srgbClr val="1E293B"/>
                </a:solidFill>
                <a:latin typeface="Arial"/>
              </a:rPr>
              <a:t>i</a:t>
            </a:r>
            <a:r>
              <a:rPr sz="950" dirty="0">
                <a:solidFill>
                  <a:srgbClr val="1E293B"/>
                </a:solidFill>
                <a:latin typeface="Arial"/>
              </a:rPr>
              <a:t> 3 </a:t>
            </a:r>
            <a:r>
              <a:rPr sz="950" dirty="0" err="1">
                <a:solidFill>
                  <a:srgbClr val="1E293B"/>
                </a:solidFill>
                <a:latin typeface="Arial"/>
              </a:rPr>
              <a:t>zasadne</a:t>
            </a:r>
            <a:r>
              <a:rPr sz="950" dirty="0">
                <a:solidFill>
                  <a:srgbClr val="1E293B"/>
                </a:solidFill>
                <a:latin typeface="Arial"/>
              </a:rPr>
              <a:t> (</a:t>
            </a:r>
            <a:r>
              <a:rPr sz="950" dirty="0" err="1">
                <a:solidFill>
                  <a:srgbClr val="1E293B"/>
                </a:solidFill>
                <a:latin typeface="Arial"/>
              </a:rPr>
              <a:t>Rażące</a:t>
            </a:r>
            <a:r>
              <a:rPr sz="950" dirty="0">
                <a:solidFill>
                  <a:srgbClr val="1E293B"/>
                </a:solidFill>
                <a:latin typeface="Arial"/>
              </a:rPr>
              <a:t> </a:t>
            </a:r>
            <a:r>
              <a:rPr sz="950" dirty="0" err="1">
                <a:solidFill>
                  <a:srgbClr val="1E293B"/>
                </a:solidFill>
                <a:latin typeface="Arial"/>
              </a:rPr>
              <a:t>wady</a:t>
            </a:r>
            <a:r>
              <a:rPr sz="950" dirty="0">
                <a:solidFill>
                  <a:srgbClr val="1E293B"/>
                </a:solidFill>
                <a:latin typeface="Arial"/>
              </a:rPr>
              <a:t> </a:t>
            </a:r>
            <a:r>
              <a:rPr sz="950" dirty="0" err="1">
                <a:solidFill>
                  <a:srgbClr val="1E293B"/>
                </a:solidFill>
                <a:latin typeface="Arial"/>
              </a:rPr>
              <a:t>obsady</a:t>
            </a:r>
            <a:r>
              <a:rPr sz="950" dirty="0">
                <a:solidFill>
                  <a:srgbClr val="1E293B"/>
                </a:solidFill>
                <a:latin typeface="Arial"/>
              </a:rPr>
              <a:t> </a:t>
            </a:r>
            <a:r>
              <a:rPr sz="950" dirty="0" err="1">
                <a:solidFill>
                  <a:srgbClr val="1E293B"/>
                </a:solidFill>
                <a:latin typeface="Arial"/>
              </a:rPr>
              <a:t>składu</a:t>
            </a:r>
            <a:r>
              <a:rPr sz="950" dirty="0">
                <a:solidFill>
                  <a:srgbClr val="1E293B"/>
                </a:solidFill>
                <a:latin typeface="Arial"/>
              </a:rPr>
              <a:t>):</a:t>
            </a:r>
            <a:br>
              <a:rPr dirty="0">
                <a:solidFill>
                  <a:schemeClr val="tx1"/>
                </a:solidFill>
              </a:rPr>
            </a:br>
            <a:r>
              <a:rPr sz="1050" dirty="0">
                <a:solidFill>
                  <a:schemeClr val="tx1"/>
                </a:solidFill>
              </a:rPr>
              <a:t>• Art. 291 </a:t>
            </a:r>
            <a:r>
              <a:rPr sz="1050" dirty="0" err="1">
                <a:solidFill>
                  <a:schemeClr val="tx1"/>
                </a:solidFill>
              </a:rPr>
              <a:t>ust</a:t>
            </a:r>
            <a:r>
              <a:rPr sz="1050" dirty="0">
                <a:solidFill>
                  <a:schemeClr val="tx1"/>
                </a:solidFill>
              </a:rPr>
              <a:t>. 3: </a:t>
            </a:r>
            <a:r>
              <a:rPr sz="1050" dirty="0" err="1">
                <a:solidFill>
                  <a:schemeClr val="tx1"/>
                </a:solidFill>
              </a:rPr>
              <a:t>dla</a:t>
            </a:r>
            <a:r>
              <a:rPr sz="1050" dirty="0">
                <a:solidFill>
                  <a:schemeClr val="tx1"/>
                </a:solidFill>
              </a:rPr>
              <a:t> </a:t>
            </a:r>
            <a:r>
              <a:rPr sz="1050" dirty="0" err="1">
                <a:solidFill>
                  <a:schemeClr val="tx1"/>
                </a:solidFill>
              </a:rPr>
              <a:t>obwinionego</a:t>
            </a:r>
            <a:r>
              <a:rPr sz="1050" dirty="0">
                <a:solidFill>
                  <a:schemeClr val="tx1"/>
                </a:solidFill>
              </a:rPr>
              <a:t> </a:t>
            </a:r>
            <a:r>
              <a:rPr sz="1050" dirty="0" err="1">
                <a:solidFill>
                  <a:schemeClr val="tx1"/>
                </a:solidFill>
              </a:rPr>
              <a:t>profesora</a:t>
            </a:r>
            <a:r>
              <a:rPr sz="1050" dirty="0">
                <a:solidFill>
                  <a:schemeClr val="tx1"/>
                </a:solidFill>
              </a:rPr>
              <a:t> </a:t>
            </a:r>
            <a:r>
              <a:rPr sz="1050" dirty="0" err="1">
                <a:solidFill>
                  <a:schemeClr val="tx1"/>
                </a:solidFill>
              </a:rPr>
              <a:t>przewodniczącym</a:t>
            </a:r>
            <a:r>
              <a:rPr sz="1050" dirty="0">
                <a:solidFill>
                  <a:schemeClr val="tx1"/>
                </a:solidFill>
              </a:rPr>
              <a:t> MUSI </a:t>
            </a:r>
            <a:r>
              <a:rPr sz="1050" dirty="0" err="1">
                <a:solidFill>
                  <a:schemeClr val="tx1"/>
                </a:solidFill>
              </a:rPr>
              <a:t>być</a:t>
            </a:r>
            <a:r>
              <a:rPr sz="1050" dirty="0">
                <a:solidFill>
                  <a:schemeClr val="tx1"/>
                </a:solidFill>
              </a:rPr>
              <a:t> </a:t>
            </a:r>
            <a:r>
              <a:rPr sz="1050" dirty="0" err="1">
                <a:solidFill>
                  <a:schemeClr val="tx1"/>
                </a:solidFill>
              </a:rPr>
              <a:t>profesor</a:t>
            </a:r>
            <a:r>
              <a:rPr sz="1050" dirty="0">
                <a:solidFill>
                  <a:schemeClr val="tx1"/>
                </a:solidFill>
              </a:rPr>
              <a:t> </a:t>
            </a:r>
            <a:r>
              <a:rPr sz="1050" dirty="0" err="1">
                <a:solidFill>
                  <a:schemeClr val="tx1"/>
                </a:solidFill>
              </a:rPr>
              <a:t>tytularny</a:t>
            </a:r>
            <a:r>
              <a:rPr sz="1050" dirty="0">
                <a:solidFill>
                  <a:schemeClr val="tx1"/>
                </a:solidFill>
              </a:rPr>
              <a:t> (</a:t>
            </a:r>
            <a:r>
              <a:rPr sz="1050" dirty="0" err="1">
                <a:solidFill>
                  <a:schemeClr val="tx1"/>
                </a:solidFill>
              </a:rPr>
              <a:t>stanowisko</a:t>
            </a:r>
            <a:r>
              <a:rPr sz="1050" dirty="0">
                <a:solidFill>
                  <a:schemeClr val="tx1"/>
                </a:solidFill>
              </a:rPr>
              <a:t> </a:t>
            </a:r>
            <a:r>
              <a:rPr sz="1050" dirty="0" err="1">
                <a:solidFill>
                  <a:schemeClr val="tx1"/>
                </a:solidFill>
              </a:rPr>
              <a:t>profesora</a:t>
            </a:r>
            <a:r>
              <a:rPr sz="1050" dirty="0">
                <a:solidFill>
                  <a:schemeClr val="tx1"/>
                </a:solidFill>
              </a:rPr>
              <a:t> </a:t>
            </a:r>
            <a:r>
              <a:rPr sz="1050" dirty="0" err="1">
                <a:solidFill>
                  <a:schemeClr val="tx1"/>
                </a:solidFill>
              </a:rPr>
              <a:t>uczelni</a:t>
            </a:r>
            <a:r>
              <a:rPr sz="1050" dirty="0">
                <a:solidFill>
                  <a:schemeClr val="tx1"/>
                </a:solidFill>
              </a:rPr>
              <a:t> </a:t>
            </a:r>
            <a:r>
              <a:rPr sz="1050" dirty="0" err="1">
                <a:solidFill>
                  <a:schemeClr val="tx1"/>
                </a:solidFill>
              </a:rPr>
              <a:t>nie</a:t>
            </a:r>
            <a:r>
              <a:rPr sz="1050" dirty="0">
                <a:solidFill>
                  <a:schemeClr val="tx1"/>
                </a:solidFill>
              </a:rPr>
              <a:t> </a:t>
            </a:r>
            <a:r>
              <a:rPr sz="1050" dirty="0" err="1">
                <a:solidFill>
                  <a:schemeClr val="tx1"/>
                </a:solidFill>
              </a:rPr>
              <a:t>wystarcza</a:t>
            </a:r>
            <a:r>
              <a:rPr sz="1050" dirty="0">
                <a:solidFill>
                  <a:schemeClr val="tx1"/>
                </a:solidFill>
              </a:rPr>
              <a:t>!).</a:t>
            </a:r>
            <a:br>
              <a:rPr sz="1050" dirty="0">
                <a:solidFill>
                  <a:schemeClr val="tx1"/>
                </a:solidFill>
              </a:rPr>
            </a:br>
            <a:r>
              <a:rPr sz="1050" dirty="0">
                <a:solidFill>
                  <a:schemeClr val="tx1"/>
                </a:solidFill>
              </a:rPr>
              <a:t>• Art. 278 </a:t>
            </a:r>
            <a:r>
              <a:rPr sz="1050" dirty="0" err="1">
                <a:solidFill>
                  <a:schemeClr val="tx1"/>
                </a:solidFill>
              </a:rPr>
              <a:t>ust</a:t>
            </a:r>
            <a:r>
              <a:rPr sz="1050" dirty="0">
                <a:solidFill>
                  <a:schemeClr val="tx1"/>
                </a:solidFill>
              </a:rPr>
              <a:t>. 6: </a:t>
            </a:r>
            <a:r>
              <a:rPr sz="1050" dirty="0" err="1">
                <a:solidFill>
                  <a:schemeClr val="tx1"/>
                </a:solidFill>
              </a:rPr>
              <a:t>bezwzględna</a:t>
            </a:r>
            <a:r>
              <a:rPr sz="1050" dirty="0">
                <a:solidFill>
                  <a:schemeClr val="tx1"/>
                </a:solidFill>
              </a:rPr>
              <a:t> 4-letnia </a:t>
            </a:r>
            <a:r>
              <a:rPr sz="1050" dirty="0" err="1">
                <a:solidFill>
                  <a:schemeClr val="tx1"/>
                </a:solidFill>
              </a:rPr>
              <a:t>karencja</a:t>
            </a:r>
            <a:r>
              <a:rPr sz="1050" dirty="0">
                <a:solidFill>
                  <a:schemeClr val="tx1"/>
                </a:solidFill>
              </a:rPr>
              <a:t> </a:t>
            </a:r>
            <a:r>
              <a:rPr sz="1050" dirty="0" err="1">
                <a:solidFill>
                  <a:schemeClr val="tx1"/>
                </a:solidFill>
              </a:rPr>
              <a:t>dla</a:t>
            </a:r>
            <a:r>
              <a:rPr sz="1050" dirty="0">
                <a:solidFill>
                  <a:schemeClr val="tx1"/>
                </a:solidFill>
              </a:rPr>
              <a:t> </a:t>
            </a:r>
            <a:r>
              <a:rPr sz="1050" dirty="0" err="1">
                <a:solidFill>
                  <a:schemeClr val="tx1"/>
                </a:solidFill>
              </a:rPr>
              <a:t>byłych</a:t>
            </a:r>
            <a:r>
              <a:rPr sz="1050" dirty="0">
                <a:solidFill>
                  <a:schemeClr val="tx1"/>
                </a:solidFill>
              </a:rPr>
              <a:t> </a:t>
            </a:r>
            <a:r>
              <a:rPr sz="1050" dirty="0" err="1">
                <a:solidFill>
                  <a:schemeClr val="tx1"/>
                </a:solidFill>
              </a:rPr>
              <a:t>organów</a:t>
            </a:r>
            <a:r>
              <a:rPr sz="1050" dirty="0">
                <a:solidFill>
                  <a:schemeClr val="tx1"/>
                </a:solidFill>
              </a:rPr>
              <a:t> </a:t>
            </a:r>
            <a:r>
              <a:rPr sz="1050" dirty="0" err="1">
                <a:solidFill>
                  <a:schemeClr val="tx1"/>
                </a:solidFill>
              </a:rPr>
              <a:t>jednoosobowych</a:t>
            </a:r>
            <a:r>
              <a:rPr sz="1050" dirty="0">
                <a:solidFill>
                  <a:schemeClr val="tx1"/>
                </a:solidFill>
              </a:rPr>
              <a:t> </a:t>
            </a:r>
            <a:r>
              <a:rPr sz="1050" dirty="0" err="1">
                <a:solidFill>
                  <a:schemeClr val="tx1"/>
                </a:solidFill>
              </a:rPr>
              <a:t>uczelni</a:t>
            </a:r>
            <a:r>
              <a:rPr sz="1050" dirty="0">
                <a:solidFill>
                  <a:schemeClr val="tx1"/>
                </a:solidFill>
              </a:rPr>
              <a:t> (</a:t>
            </a:r>
            <a:r>
              <a:rPr sz="1050" dirty="0" err="1">
                <a:solidFill>
                  <a:schemeClr val="tx1"/>
                </a:solidFill>
              </a:rPr>
              <a:t>prodziekan</a:t>
            </a:r>
            <a:r>
              <a:rPr sz="1050" dirty="0">
                <a:solidFill>
                  <a:schemeClr val="tx1"/>
                </a:solidFill>
              </a:rPr>
              <a:t>).</a:t>
            </a:r>
          </a:p>
          <a:p>
            <a:pPr>
              <a:spcBef>
                <a:spcPts val="500"/>
              </a:spcBef>
            </a:pPr>
            <a:r>
              <a:rPr sz="950" dirty="0">
                <a:solidFill>
                  <a:srgbClr val="1E293B"/>
                </a:solidFill>
                <a:latin typeface="Arial"/>
              </a:rPr>
              <a:t>✔ Krok 1 – </a:t>
            </a:r>
            <a:r>
              <a:rPr sz="950" dirty="0" err="1">
                <a:solidFill>
                  <a:srgbClr val="1E293B"/>
                </a:solidFill>
                <a:latin typeface="Arial"/>
              </a:rPr>
              <a:t>Odroczenie</a:t>
            </a:r>
            <a:r>
              <a:rPr sz="950" dirty="0">
                <a:solidFill>
                  <a:srgbClr val="1E293B"/>
                </a:solidFill>
                <a:latin typeface="Arial"/>
              </a:rPr>
              <a:t> </a:t>
            </a:r>
            <a:r>
              <a:rPr sz="950" dirty="0" err="1">
                <a:solidFill>
                  <a:srgbClr val="1E293B"/>
                </a:solidFill>
                <a:latin typeface="Arial"/>
              </a:rPr>
              <a:t>rozprawy</a:t>
            </a:r>
            <a:r>
              <a:rPr sz="950" dirty="0">
                <a:solidFill>
                  <a:srgbClr val="1E293B"/>
                </a:solidFill>
                <a:latin typeface="Arial"/>
              </a:rPr>
              <a:t>: </a:t>
            </a:r>
            <a:r>
              <a:rPr sz="950" dirty="0" err="1">
                <a:solidFill>
                  <a:srgbClr val="1E293B"/>
                </a:solidFill>
                <a:latin typeface="Arial"/>
              </a:rPr>
              <a:t>Przewodniczący</a:t>
            </a:r>
            <a:r>
              <a:rPr sz="950" dirty="0">
                <a:solidFill>
                  <a:srgbClr val="1E293B"/>
                </a:solidFill>
                <a:latin typeface="Arial"/>
              </a:rPr>
              <a:t> </a:t>
            </a:r>
            <a:r>
              <a:rPr sz="950" dirty="0" err="1">
                <a:solidFill>
                  <a:srgbClr val="1E293B"/>
                </a:solidFill>
                <a:latin typeface="Arial"/>
              </a:rPr>
              <a:t>składu</a:t>
            </a:r>
            <a:r>
              <a:rPr sz="950" dirty="0">
                <a:solidFill>
                  <a:srgbClr val="1E293B"/>
                </a:solidFill>
                <a:latin typeface="Arial"/>
              </a:rPr>
              <a:t> </a:t>
            </a:r>
            <a:r>
              <a:rPr sz="950" dirty="0" err="1">
                <a:solidFill>
                  <a:srgbClr val="1E293B"/>
                </a:solidFill>
                <a:latin typeface="Arial"/>
              </a:rPr>
              <a:t>odracza</a:t>
            </a:r>
            <a:r>
              <a:rPr sz="950" dirty="0">
                <a:solidFill>
                  <a:srgbClr val="1E293B"/>
                </a:solidFill>
                <a:latin typeface="Arial"/>
              </a:rPr>
              <a:t> </a:t>
            </a:r>
            <a:r>
              <a:rPr sz="950" dirty="0" err="1">
                <a:solidFill>
                  <a:srgbClr val="1E293B"/>
                </a:solidFill>
                <a:latin typeface="Arial"/>
              </a:rPr>
              <a:t>rozprawę</a:t>
            </a:r>
            <a:r>
              <a:rPr sz="950" dirty="0">
                <a:solidFill>
                  <a:srgbClr val="1E293B"/>
                </a:solidFill>
                <a:latin typeface="Arial"/>
              </a:rPr>
              <a:t> </a:t>
            </a:r>
            <a:r>
              <a:rPr sz="950" dirty="0" err="1">
                <a:solidFill>
                  <a:srgbClr val="1E293B"/>
                </a:solidFill>
                <a:latin typeface="Arial"/>
              </a:rPr>
              <a:t>na</a:t>
            </a:r>
            <a:r>
              <a:rPr sz="950" dirty="0">
                <a:solidFill>
                  <a:srgbClr val="1E293B"/>
                </a:solidFill>
                <a:latin typeface="Arial"/>
              </a:rPr>
              <a:t> </a:t>
            </a:r>
            <a:r>
              <a:rPr sz="950" dirty="0" err="1">
                <a:solidFill>
                  <a:srgbClr val="1E293B"/>
                </a:solidFill>
                <a:latin typeface="Arial"/>
              </a:rPr>
              <a:t>podstawie</a:t>
            </a:r>
            <a:r>
              <a:rPr sz="950" dirty="0">
                <a:solidFill>
                  <a:srgbClr val="1E293B"/>
                </a:solidFill>
                <a:latin typeface="Arial"/>
              </a:rPr>
              <a:t> § 34 </a:t>
            </a:r>
            <a:r>
              <a:rPr sz="950" dirty="0" err="1">
                <a:solidFill>
                  <a:srgbClr val="1E293B"/>
                </a:solidFill>
                <a:latin typeface="Arial"/>
              </a:rPr>
              <a:t>ust</a:t>
            </a:r>
            <a:r>
              <a:rPr sz="950" dirty="0">
                <a:solidFill>
                  <a:srgbClr val="1E293B"/>
                </a:solidFill>
                <a:latin typeface="Arial"/>
              </a:rPr>
              <a:t>. 2 </a:t>
            </a:r>
            <a:r>
              <a:rPr sz="950" dirty="0" err="1">
                <a:solidFill>
                  <a:srgbClr val="1E293B"/>
                </a:solidFill>
                <a:latin typeface="Arial"/>
              </a:rPr>
              <a:t>rozporządzenia</a:t>
            </a:r>
            <a:r>
              <a:rPr sz="950" dirty="0">
                <a:solidFill>
                  <a:srgbClr val="1E293B"/>
                </a:solidFill>
                <a:latin typeface="Arial"/>
              </a:rPr>
              <a:t> w </a:t>
            </a:r>
            <a:r>
              <a:rPr sz="950" dirty="0" err="1">
                <a:solidFill>
                  <a:srgbClr val="1E293B"/>
                </a:solidFill>
                <a:latin typeface="Arial"/>
              </a:rPr>
              <a:t>celu</a:t>
            </a:r>
            <a:r>
              <a:rPr sz="950" dirty="0">
                <a:solidFill>
                  <a:srgbClr val="1E293B"/>
                </a:solidFill>
                <a:latin typeface="Arial"/>
              </a:rPr>
              <a:t> </a:t>
            </a:r>
            <a:r>
              <a:rPr sz="950" dirty="0" err="1">
                <a:solidFill>
                  <a:srgbClr val="1E293B"/>
                </a:solidFill>
                <a:latin typeface="Arial"/>
              </a:rPr>
              <a:t>usunięcia</a:t>
            </a:r>
            <a:r>
              <a:rPr sz="950" dirty="0">
                <a:solidFill>
                  <a:srgbClr val="1E293B"/>
                </a:solidFill>
                <a:latin typeface="Arial"/>
              </a:rPr>
              <a:t> wad </a:t>
            </a:r>
            <a:r>
              <a:rPr sz="950" dirty="0" err="1">
                <a:solidFill>
                  <a:srgbClr val="1E293B"/>
                </a:solidFill>
                <a:latin typeface="Arial"/>
              </a:rPr>
              <a:t>obsady</a:t>
            </a:r>
            <a:r>
              <a:rPr sz="950" dirty="0">
                <a:solidFill>
                  <a:srgbClr val="1E293B"/>
                </a:solidFill>
                <a:latin typeface="Arial"/>
              </a:rPr>
              <a:t> </a:t>
            </a:r>
            <a:r>
              <a:rPr sz="950" dirty="0" err="1">
                <a:solidFill>
                  <a:srgbClr val="1E293B"/>
                </a:solidFill>
                <a:latin typeface="Arial"/>
              </a:rPr>
              <a:t>składu</a:t>
            </a:r>
            <a:r>
              <a:rPr sz="950" dirty="0">
                <a:solidFill>
                  <a:srgbClr val="1E293B"/>
                </a:solidFill>
                <a:latin typeface="Arial"/>
              </a:rPr>
              <a:t>.</a:t>
            </a:r>
          </a:p>
          <a:p>
            <a:pPr>
              <a:spcBef>
                <a:spcPts val="500"/>
              </a:spcBef>
            </a:pPr>
            <a:r>
              <a:rPr sz="950" dirty="0">
                <a:solidFill>
                  <a:srgbClr val="1E293B"/>
                </a:solidFill>
                <a:latin typeface="Arial"/>
              </a:rPr>
              <a:t>✔ Krok 2 – </a:t>
            </a:r>
            <a:r>
              <a:rPr sz="950" dirty="0" err="1">
                <a:solidFill>
                  <a:srgbClr val="1E293B"/>
                </a:solidFill>
                <a:latin typeface="Arial"/>
              </a:rPr>
              <a:t>Zarządzenie</a:t>
            </a:r>
            <a:r>
              <a:rPr sz="950" dirty="0">
                <a:solidFill>
                  <a:srgbClr val="1E293B"/>
                </a:solidFill>
                <a:latin typeface="Arial"/>
              </a:rPr>
              <a:t> </a:t>
            </a:r>
            <a:r>
              <a:rPr sz="950" dirty="0" err="1">
                <a:solidFill>
                  <a:srgbClr val="1E293B"/>
                </a:solidFill>
                <a:latin typeface="Arial"/>
              </a:rPr>
              <a:t>Przewodniczącego</a:t>
            </a:r>
            <a:r>
              <a:rPr sz="950" dirty="0">
                <a:solidFill>
                  <a:srgbClr val="1E293B"/>
                </a:solidFill>
                <a:latin typeface="Arial"/>
              </a:rPr>
              <a:t> KD: </a:t>
            </a:r>
            <a:r>
              <a:rPr sz="950" dirty="0" err="1">
                <a:solidFill>
                  <a:srgbClr val="1E293B"/>
                </a:solidFill>
                <a:latin typeface="Arial"/>
              </a:rPr>
              <a:t>Powołanie</a:t>
            </a:r>
            <a:r>
              <a:rPr sz="950" dirty="0">
                <a:solidFill>
                  <a:srgbClr val="1E293B"/>
                </a:solidFill>
                <a:latin typeface="Arial"/>
              </a:rPr>
              <a:t> prof. Teresy C. </a:t>
            </a:r>
            <a:r>
              <a:rPr sz="950" dirty="0" err="1">
                <a:solidFill>
                  <a:srgbClr val="1E293B"/>
                </a:solidFill>
                <a:latin typeface="Arial"/>
              </a:rPr>
              <a:t>na</a:t>
            </a:r>
            <a:r>
              <a:rPr sz="950" dirty="0">
                <a:solidFill>
                  <a:srgbClr val="1E293B"/>
                </a:solidFill>
                <a:latin typeface="Arial"/>
              </a:rPr>
              <a:t> </a:t>
            </a:r>
            <a:r>
              <a:rPr sz="950" dirty="0" err="1">
                <a:solidFill>
                  <a:srgbClr val="1E293B"/>
                </a:solidFill>
                <a:latin typeface="Arial"/>
              </a:rPr>
              <a:t>przewodniczącą</a:t>
            </a:r>
            <a:r>
              <a:rPr sz="950" dirty="0">
                <a:solidFill>
                  <a:srgbClr val="1E293B"/>
                </a:solidFill>
                <a:latin typeface="Arial"/>
              </a:rPr>
              <a:t> </a:t>
            </a:r>
            <a:r>
              <a:rPr sz="950" dirty="0" err="1">
                <a:solidFill>
                  <a:srgbClr val="1E293B"/>
                </a:solidFill>
                <a:latin typeface="Arial"/>
              </a:rPr>
              <a:t>składu</a:t>
            </a:r>
            <a:r>
              <a:rPr sz="950" dirty="0">
                <a:solidFill>
                  <a:srgbClr val="1E293B"/>
                </a:solidFill>
                <a:latin typeface="Arial"/>
              </a:rPr>
              <a:t>, </a:t>
            </a:r>
            <a:r>
              <a:rPr sz="950" dirty="0" err="1">
                <a:solidFill>
                  <a:srgbClr val="1E293B"/>
                </a:solidFill>
                <a:latin typeface="Arial"/>
              </a:rPr>
              <a:t>wyłączenie</a:t>
            </a:r>
            <a:r>
              <a:rPr sz="950" dirty="0">
                <a:solidFill>
                  <a:srgbClr val="1E293B"/>
                </a:solidFill>
                <a:latin typeface="Arial"/>
              </a:rPr>
              <a:t> b. </a:t>
            </a:r>
            <a:r>
              <a:rPr sz="950" dirty="0" err="1">
                <a:solidFill>
                  <a:srgbClr val="1E293B"/>
                </a:solidFill>
                <a:latin typeface="Arial"/>
              </a:rPr>
              <a:t>prodziekana</a:t>
            </a:r>
            <a:r>
              <a:rPr sz="950" dirty="0">
                <a:solidFill>
                  <a:srgbClr val="1E293B"/>
                </a:solidFill>
                <a:latin typeface="Arial"/>
              </a:rPr>
              <a:t> </a:t>
            </a:r>
            <a:r>
              <a:rPr sz="950" dirty="0" err="1">
                <a:solidFill>
                  <a:srgbClr val="1E293B"/>
                </a:solidFill>
                <a:latin typeface="Arial"/>
              </a:rPr>
              <a:t>i</a:t>
            </a:r>
            <a:r>
              <a:rPr sz="950" dirty="0">
                <a:solidFill>
                  <a:srgbClr val="1E293B"/>
                </a:solidFill>
                <a:latin typeface="Arial"/>
              </a:rPr>
              <a:t> </a:t>
            </a:r>
            <a:r>
              <a:rPr sz="950" dirty="0" err="1">
                <a:solidFill>
                  <a:srgbClr val="1E293B"/>
                </a:solidFill>
                <a:latin typeface="Arial"/>
              </a:rPr>
              <a:t>ustalenie</a:t>
            </a:r>
            <a:r>
              <a:rPr sz="950" dirty="0">
                <a:solidFill>
                  <a:srgbClr val="1E293B"/>
                </a:solidFill>
                <a:latin typeface="Arial"/>
              </a:rPr>
              <a:t> </a:t>
            </a:r>
            <a:r>
              <a:rPr sz="950" dirty="0" err="1">
                <a:solidFill>
                  <a:srgbClr val="1E293B"/>
                </a:solidFill>
                <a:latin typeface="Arial"/>
              </a:rPr>
              <a:t>nieparzystego</a:t>
            </a:r>
            <a:r>
              <a:rPr sz="950" dirty="0">
                <a:solidFill>
                  <a:srgbClr val="1E293B"/>
                </a:solidFill>
                <a:latin typeface="Arial"/>
              </a:rPr>
              <a:t> </a:t>
            </a:r>
            <a:r>
              <a:rPr sz="950" dirty="0" err="1">
                <a:solidFill>
                  <a:srgbClr val="1E293B"/>
                </a:solidFill>
                <a:latin typeface="Arial"/>
              </a:rPr>
              <a:t>składu</a:t>
            </a:r>
            <a:r>
              <a:rPr sz="950" dirty="0">
                <a:solidFill>
                  <a:srgbClr val="1E293B"/>
                </a:solidFill>
                <a:latin typeface="Arial"/>
              </a:rPr>
              <a:t> 3-osobowego (</a:t>
            </a:r>
            <a:r>
              <a:rPr sz="950" dirty="0" err="1">
                <a:solidFill>
                  <a:srgbClr val="1E293B"/>
                </a:solidFill>
                <a:latin typeface="Arial"/>
              </a:rPr>
              <a:t>postulat</a:t>
            </a:r>
            <a:r>
              <a:rPr sz="950" dirty="0">
                <a:solidFill>
                  <a:srgbClr val="1E293B"/>
                </a:solidFill>
                <a:latin typeface="Arial"/>
              </a:rPr>
              <a:t> </a:t>
            </a:r>
            <a:r>
              <a:rPr sz="950" dirty="0" err="1">
                <a:solidFill>
                  <a:srgbClr val="1E293B"/>
                </a:solidFill>
                <a:latin typeface="Arial"/>
              </a:rPr>
              <a:t>doktryny</a:t>
            </a:r>
            <a:r>
              <a:rPr sz="950" dirty="0">
                <a:solidFill>
                  <a:srgbClr val="1E293B"/>
                </a:solidFill>
                <a:latin typeface="Arial"/>
              </a:rPr>
              <a:t> art. 291). Nowa </a:t>
            </a:r>
            <a:r>
              <a:rPr sz="950" dirty="0" err="1">
                <a:solidFill>
                  <a:srgbClr val="1E293B"/>
                </a:solidFill>
                <a:latin typeface="Arial"/>
              </a:rPr>
              <a:t>rozprawa</a:t>
            </a:r>
            <a:r>
              <a:rPr sz="950" dirty="0">
                <a:solidFill>
                  <a:srgbClr val="1E293B"/>
                </a:solidFill>
                <a:latin typeface="Arial"/>
              </a:rPr>
              <a:t> </a:t>
            </a:r>
            <a:r>
              <a:rPr sz="950" dirty="0" err="1">
                <a:solidFill>
                  <a:srgbClr val="1E293B"/>
                </a:solidFill>
                <a:latin typeface="Arial"/>
              </a:rPr>
              <a:t>rusza</a:t>
            </a:r>
            <a:r>
              <a:rPr sz="950" dirty="0">
                <a:solidFill>
                  <a:srgbClr val="1E293B"/>
                </a:solidFill>
                <a:latin typeface="Arial"/>
              </a:rPr>
              <a:t> od </a:t>
            </a:r>
            <a:r>
              <a:rPr sz="950" dirty="0" err="1">
                <a:solidFill>
                  <a:srgbClr val="1E293B"/>
                </a:solidFill>
                <a:latin typeface="Arial"/>
              </a:rPr>
              <a:t>początku</a:t>
            </a:r>
            <a:r>
              <a:rPr sz="950" dirty="0">
                <a:solidFill>
                  <a:srgbClr val="1E293B"/>
                </a:solidFill>
                <a:latin typeface="Arial"/>
              </a:rPr>
              <a:t> (art. 404 § 2 KPK).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100" b="1">
                <a:solidFill>
                  <a:srgbClr val="1D4ED8"/>
                </a:solidFill>
                <a:latin typeface="Arial"/>
              </a:rPr>
              <a:t>KAZUS PRAKTYCZNY III | UPŁYW KADENCJI RZECZNIKA DYSCYPLINARNEGO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200" b="1">
                <a:solidFill>
                  <a:srgbClr val="1E293B"/>
                </a:solidFill>
                <a:latin typeface="Arial"/>
              </a:rPr>
              <a:t>Kazus praktyczny: upływ kadencji oskarżyciela, zatajenie faktu i sanacja czynności na rozprawie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36192"/>
            <a:ext cx="10728655" cy="317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46520"/>
            <a:ext cx="91440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50">
                <a:solidFill>
                  <a:srgbClr val="475569"/>
                </a:solidFill>
                <a:latin typeface="Arial"/>
              </a:defRPr>
            </a:pPr>
            <a:r>
              <a:t>Postępowanie dyscyplinarne nauczycieli akademickich – zmiany osobowe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446520"/>
            <a:ext cx="13716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defRPr sz="950" b="1">
                <a:solidFill>
                  <a:srgbClr val="1D4ED8"/>
                </a:solidFill>
                <a:latin typeface="Arial"/>
              </a:defRPr>
            </a:pPr>
            <a:r>
              <a:t>28 / 32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737360"/>
            <a:ext cx="5120640" cy="4389120"/>
          </a:xfrm>
          <a:prstGeom prst="roundRect">
            <a:avLst/>
          </a:prstGeom>
          <a:solidFill>
            <a:srgbClr val="F4F6F9"/>
          </a:solidFill>
          <a:ln w="12700"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/>
            <a:r>
              <a:rPr sz="1300" b="1">
                <a:solidFill>
                  <a:srgbClr val="991B1B"/>
                </a:solidFill>
                <a:latin typeface="Arial"/>
              </a:rPr>
              <a:t>STAN FAKTYCZNY (KAZUS III)</a:t>
            </a:r>
          </a:p>
          <a:p>
            <a:pPr>
              <a:spcBef>
                <a:spcPts val="600"/>
              </a:spcBef>
            </a:pPr>
            <a:r>
              <a:rPr sz="1000">
                <a:solidFill>
                  <a:srgbClr val="1E293B"/>
                </a:solidFill>
                <a:latin typeface="Arial"/>
              </a:rPr>
              <a:t>W sprawie dyscyplinarnej przeciwko dr. hab. Tomaszowi Z. (zarzut plagiatu):</a:t>
            </a:r>
          </a:p>
          <a:p>
            <a:pPr>
              <a:spcBef>
                <a:spcPts val="600"/>
              </a:spcBef>
            </a:pPr>
            <a:r>
              <a:rPr sz="1000">
                <a:solidFill>
                  <a:srgbClr val="1E293B"/>
                </a:solidFill>
                <a:latin typeface="Arial"/>
              </a:rPr>
              <a:t>1. Czteroletnia kadencja rzecznika dr. hab. Pawła K. wygasła 31 grudnia 2025 r. W listopadzie 2025 r. (w czasie trwania kadencji) złożył on wniosek o wszczęcie postępowania dyscyplinarnego. Z dniem 1 stycznia 2026 r. Rektor powołał nową rzecznik – dr Martę S.</a:t>
            </a:r>
          </a:p>
          <a:p>
            <a:pPr>
              <a:spcBef>
                <a:spcPts val="600"/>
              </a:spcBef>
            </a:pPr>
            <a:r>
              <a:rPr sz="1000">
                <a:solidFill>
                  <a:srgbClr val="1E293B"/>
                </a:solidFill>
                <a:latin typeface="Arial"/>
              </a:rPr>
              <a:t>2. Były rzecznik nie poinformował komisji o wygaśnięciu mandatu i 15 stycznia 2026 r. stawił się na rozprawie, odczytał wniosek i zadawał pytania przesłuchiwanym świadkom.</a:t>
            </a:r>
          </a:p>
          <a:p>
            <a:pPr>
              <a:spcBef>
                <a:spcPts val="600"/>
              </a:spcBef>
            </a:pPr>
            <a:r>
              <a:rPr sz="1000">
                <a:solidFill>
                  <a:srgbClr val="1E293B"/>
                </a:solidFill>
                <a:latin typeface="Arial"/>
              </a:rPr>
              <a:t>3. Obrońca ujawnia pismo Rektora o wygaśnięciu kadencji oskarżyciela z dniem 31 grudnia 2025 r. i żąda natychmiastowego umorzenia postępowania lub unieważnienia całego procesu z uwagi na udział osoby nieuprawnionej.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39535" y="1737360"/>
            <a:ext cx="5120640" cy="4389120"/>
          </a:xfrm>
          <a:prstGeom prst="roundRect">
            <a:avLst/>
          </a:prstGeom>
          <a:solidFill>
            <a:srgbClr val="F4F6F9"/>
          </a:solidFill>
          <a:ln w="12700"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/>
            <a:r>
              <a:rPr sz="1300" b="1">
                <a:solidFill>
                  <a:srgbClr val="166534"/>
                </a:solidFill>
                <a:latin typeface="Arial"/>
              </a:rPr>
              <a:t>PRAWIDŁOWA PROCEDURA ROZSTRZYGNIĘCIA KROK PO KROKU</a:t>
            </a:r>
          </a:p>
          <a:p>
            <a:pPr>
              <a:spcBef>
                <a:spcPts val="500"/>
              </a:spcBef>
            </a:pPr>
            <a:r>
              <a:rPr sz="950">
                <a:solidFill>
                  <a:srgbClr val="1E293B"/>
                </a:solidFill>
                <a:latin typeface="Arial"/>
              </a:rPr>
              <a:t>✔ Ocena prawna żądania umorzenia – BEZZASADNE: Wniosek o wszczęcie postępowania został skutecznie złożony przez uprawniony organ w czasie trwania kadencji. Upływ kadencji nie niweczy bytu prawnego wniesionego aktu oskarżenia!</a:t>
            </a:r>
          </a:p>
          <a:p>
            <a:pPr>
              <a:spcBef>
                <a:spcPts val="500"/>
              </a:spcBef>
            </a:pPr>
            <a:r>
              <a:rPr sz="950">
                <a:solidFill>
                  <a:srgbClr val="1E293B"/>
                </a:solidFill>
                <a:latin typeface="Arial"/>
              </a:rPr>
              <a:t>✔ Bezskuteczność czynności na sali: Z dniem 31 grudnia 2025 r. mandat wygasł (brak instytucji „dokończenia spraw w toku”). Udział nieuprawnionego rzecznika to bezwzględna przyczyna odwoławcza (art. 439 § 1 pkt 9 KPK w zw. z art. 305 ustawy).</a:t>
            </a:r>
          </a:p>
          <a:p>
            <a:pPr>
              <a:spcBef>
                <a:spcPts val="500"/>
              </a:spcBef>
            </a:pPr>
            <a:r>
              <a:rPr sz="950">
                <a:solidFill>
                  <a:srgbClr val="1E293B"/>
                </a:solidFill>
                <a:latin typeface="Arial"/>
              </a:rPr>
              <a:t>✔ Krok 1 – Przerwa lub Odroczenie: Przewodniczący składu zarządza przerwę (§ 33 – do 21 dni) lub odroczenie (§ 34 ust. 2) w celu wezwania właściwego rzecznika.</a:t>
            </a:r>
          </a:p>
          <a:p>
            <a:pPr>
              <a:spcBef>
                <a:spcPts val="500"/>
              </a:spcBef>
            </a:pPr>
            <a:r>
              <a:rPr sz="950">
                <a:solidFill>
                  <a:srgbClr val="1E293B"/>
                </a:solidFill>
                <a:latin typeface="Arial"/>
              </a:rPr>
              <a:t>✔ Krok 2 – Wstąpienie nowego rzecznika i sanacja: Nowo powołana rzecznik (dr Marta S.) wstępuje do sprawy. Na kolejnym posiedzeniu ponownie odczytuje wniosek i powtarza pytania do świadków, sanując postępowanie bez konieczności resetu całego procesu!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9453</Words>
  <Application>Microsoft Office PowerPoint</Application>
  <PresentationFormat>Panoramiczny</PresentationFormat>
  <Paragraphs>513</Paragraphs>
  <Slides>32</Slides>
  <Notes>28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32</vt:i4>
      </vt:variant>
    </vt:vector>
  </HeadingPairs>
  <TitlesOfParts>
    <vt:vector size="35" baseType="lpstr">
      <vt:lpstr>Arial</vt:lpstr>
      <vt:lpstr>Calibri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Agnieszka Ziółkowska</cp:lastModifiedBy>
  <cp:revision>3</cp:revision>
  <dcterms:created xsi:type="dcterms:W3CDTF">2013-01-27T09:14:16Z</dcterms:created>
  <dcterms:modified xsi:type="dcterms:W3CDTF">2026-10-21T08:40:21Z</dcterms:modified>
  <cp:category/>
</cp:coreProperties>
</file>