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84" r:id="rId4"/>
    <p:sldId id="259" r:id="rId5"/>
    <p:sldId id="286" r:id="rId6"/>
    <p:sldId id="260" r:id="rId7"/>
    <p:sldId id="288" r:id="rId8"/>
    <p:sldId id="289" r:id="rId9"/>
    <p:sldId id="262" r:id="rId10"/>
    <p:sldId id="263" r:id="rId11"/>
    <p:sldId id="290" r:id="rId12"/>
    <p:sldId id="265" r:id="rId13"/>
    <p:sldId id="266" r:id="rId14"/>
    <p:sldId id="268" r:id="rId15"/>
    <p:sldId id="267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87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3881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Prezentacja analizuje wszystkie instytucje wstrzymujące i tamujące bieg postępowania dyscyplinarnego nauczycieli akademickich na gruncie ustawy PSWiN, rozporządzenia wykonawczego oraz odesłania do KPK (art. 305 PSWiN).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520" y="1371600"/>
            <a:ext cx="1371600" cy="508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34296" y="1796026"/>
            <a:ext cx="1056476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600" b="1">
                <a:solidFill>
                  <a:srgbClr val="FFFFFF"/>
                </a:solidFill>
                <a:latin typeface="Georgia"/>
              </a:defRPr>
            </a:pPr>
            <a:r>
              <a:rPr dirty="0" err="1"/>
              <a:t>Instytucje</a:t>
            </a:r>
            <a:r>
              <a:rPr dirty="0"/>
              <a:t> </a:t>
            </a:r>
            <a:r>
              <a:rPr dirty="0" err="1"/>
              <a:t>wstrzymujące</a:t>
            </a:r>
            <a:r>
              <a:rPr dirty="0"/>
              <a:t> </a:t>
            </a:r>
            <a:r>
              <a:rPr dirty="0" err="1"/>
              <a:t>bieg</a:t>
            </a:r>
            <a:r>
              <a:rPr dirty="0"/>
              <a:t> </a:t>
            </a:r>
            <a:r>
              <a:rPr lang="pl-PL" dirty="0"/>
              <a:t>w </a:t>
            </a:r>
            <a:r>
              <a:rPr dirty="0" err="1"/>
              <a:t>postępowani</a:t>
            </a:r>
            <a:r>
              <a:rPr lang="pl-PL" dirty="0"/>
              <a:t>u</a:t>
            </a:r>
            <a:r>
              <a:rPr dirty="0"/>
              <a:t> </a:t>
            </a:r>
            <a:r>
              <a:rPr dirty="0" err="1"/>
              <a:t>dyscyplinarn</a:t>
            </a:r>
            <a:r>
              <a:rPr lang="pl-PL" dirty="0" err="1"/>
              <a:t>ym</a:t>
            </a:r>
            <a:r>
              <a:rPr lang="pl-PL" dirty="0"/>
              <a:t> wobec nauczyciela akademickiego 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731520" y="5029200"/>
            <a:ext cx="10698480" cy="109728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61884" y="4434347"/>
            <a:ext cx="101852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  <a:defRPr sz="1100" b="1">
                <a:solidFill>
                  <a:srgbClr val="1B2A4A"/>
                </a:solidFill>
                <a:latin typeface="Arial"/>
              </a:defRPr>
            </a:pPr>
            <a:r>
              <a:rPr lang="pl-PL" sz="1600" dirty="0">
                <a:solidFill>
                  <a:schemeClr val="bg1"/>
                </a:solidFill>
              </a:rPr>
              <a:t>Dr hab. Agnieszka Ziółkowska, prof. UŚ</a:t>
            </a:r>
            <a:endParaRPr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Cztery mechanizmy tamujące bieg sprawy różnią się stadium, organem i skutkiem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2542032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2542032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74520"/>
            <a:ext cx="2176272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B2A4A"/>
                </a:solidFill>
                <a:latin typeface="Georgia"/>
              </a:defRPr>
            </a:pPr>
            <a:r>
              <a:t>1. Blokada wstępna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Stadium: Przed wszczęciem czynności dowodowych rzecznika.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Podstawa: Art. 284a ust. 1–2 i art. 287 ust. 1a PSWiN.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Mechanizm: Zażalenie na polecenie rektora w sprawach wolności słowa.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Skutek: Wstrzymanie rozpoczęcia biegu 3-miesięcznego terminu dla rzecznika do prawomocnej decyzji.</a:t>
            </a:r>
          </a:p>
        </p:txBody>
      </p:sp>
      <p:sp>
        <p:nvSpPr>
          <p:cNvPr id="8" name="Rectangle 7"/>
          <p:cNvSpPr/>
          <p:nvPr/>
        </p:nvSpPr>
        <p:spPr>
          <a:xfrm>
            <a:off x="3456432" y="1737360"/>
            <a:ext cx="2542032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456432" y="1737360"/>
            <a:ext cx="2542032" cy="73152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39312" y="1874520"/>
            <a:ext cx="2176272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8B1E3F"/>
                </a:solidFill>
                <a:latin typeface="Georgia"/>
              </a:defRPr>
            </a:pPr>
            <a:r>
              <a:rPr dirty="0"/>
              <a:t>2. </a:t>
            </a:r>
            <a:r>
              <a:rPr dirty="0" err="1"/>
              <a:t>Zawieszenie</a:t>
            </a:r>
            <a:endParaRPr dirty="0"/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Stadium: </a:t>
            </a:r>
            <a:r>
              <a:rPr dirty="0" err="1"/>
              <a:t>Postępowanie</a:t>
            </a:r>
            <a:r>
              <a:rPr dirty="0"/>
              <a:t> </a:t>
            </a:r>
            <a:r>
              <a:rPr dirty="0" err="1"/>
              <a:t>wyjaśniające</a:t>
            </a:r>
            <a:r>
              <a:rPr dirty="0"/>
              <a:t> (art. 290)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komisją</a:t>
            </a:r>
            <a:r>
              <a:rPr dirty="0"/>
              <a:t> (art. 297).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Podstawa</a:t>
            </a:r>
            <a:r>
              <a:rPr dirty="0"/>
              <a:t>: </a:t>
            </a:r>
            <a:r>
              <a:rPr dirty="0" err="1"/>
              <a:t>Długotrwała</a:t>
            </a:r>
            <a:r>
              <a:rPr dirty="0"/>
              <a:t> </a:t>
            </a:r>
            <a:r>
              <a:rPr dirty="0" err="1"/>
              <a:t>przeszkoda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zbieg</a:t>
            </a:r>
            <a:r>
              <a:rPr dirty="0"/>
              <a:t> z </a:t>
            </a:r>
            <a:r>
              <a:rPr dirty="0" err="1"/>
              <a:t>procesem</a:t>
            </a:r>
            <a:r>
              <a:rPr dirty="0"/>
              <a:t> </a:t>
            </a:r>
            <a:r>
              <a:rPr dirty="0" err="1"/>
              <a:t>karnym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Mechanizm</a:t>
            </a:r>
            <a:r>
              <a:rPr dirty="0"/>
              <a:t>: </a:t>
            </a:r>
            <a:r>
              <a:rPr dirty="0" err="1"/>
              <a:t>Formalne</a:t>
            </a:r>
            <a:r>
              <a:rPr dirty="0"/>
              <a:t> </a:t>
            </a:r>
            <a:r>
              <a:rPr dirty="0" err="1"/>
              <a:t>postanowienie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Skutek</a:t>
            </a:r>
            <a:r>
              <a:rPr dirty="0"/>
              <a:t>: </a:t>
            </a:r>
            <a:r>
              <a:rPr dirty="0" err="1"/>
              <a:t>Zatrzymanie</a:t>
            </a:r>
            <a:r>
              <a:rPr dirty="0"/>
              <a:t> </a:t>
            </a:r>
            <a:r>
              <a:rPr dirty="0" err="1"/>
              <a:t>biegu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;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wstrzymuje</a:t>
            </a:r>
            <a:r>
              <a:rPr dirty="0"/>
              <a:t> 5-letniego </a:t>
            </a:r>
            <a:r>
              <a:rPr dirty="0" err="1"/>
              <a:t>przedawnienia</a:t>
            </a:r>
            <a:r>
              <a:rPr dirty="0"/>
              <a:t> </a:t>
            </a:r>
            <a:r>
              <a:rPr dirty="0" err="1"/>
              <a:t>karalności</a:t>
            </a:r>
            <a:r>
              <a:rPr dirty="0"/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81344" y="1737360"/>
            <a:ext cx="2542032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181344" y="1737360"/>
            <a:ext cx="2542032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64224" y="1874520"/>
            <a:ext cx="2176272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3. Przerwa w sesji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Stadium: W toku wyznaczonej i otwartej rozprawy (§ 33 rozp.).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Podstawa: „Ważne powody” (krótkotrwała przeszkoda, analiza akt).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Limit czasu: Sztywny rygor do 21 dni.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Skutek: Zasada kontynuacji sesji orzeczniczej bez konieczności powtarzania przeprowadzonych dowodów.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906256" y="1737360"/>
            <a:ext cx="2542032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906256" y="1737360"/>
            <a:ext cx="2542032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089136" y="1874520"/>
            <a:ext cx="2176272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D97706"/>
                </a:solidFill>
                <a:latin typeface="Georgia"/>
              </a:defRPr>
            </a:pPr>
            <a:r>
              <a:t>4. Odroczenie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Stadium: Posiedzenie rozprawy (§ 30, § 34, § 35 rozp.).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Podstawa: Choroba stron, brak świadka/biegłego, nowe zarzuty.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Limit czasu: Brak sztywnego limitu (wyznaczenie nowego terminu).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Skutek: Zasada ciągłości z KPK – co do zasady prowadzenie rozprawy od początku (tzw. reset).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111E38"/>
                </a:solidFill>
                <a:latin typeface="Georgia"/>
              </a:defRPr>
            </a:pPr>
            <a:r>
              <a:t>Art. 284a PSWiN: Zażalenie do komisji tamuje czynności rzecznika, lecz skarga do sądu nie wstrzymuje sprawy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097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09728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47088"/>
            <a:ext cx="10362895" cy="8778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300" b="1">
                <a:solidFill>
                  <a:srgbClr val="1B2A4A"/>
                </a:solidFill>
                <a:latin typeface="Georgia"/>
              </a:defRPr>
            </a:pPr>
            <a:r>
              <a:t>Art. 284a PSWiN [Doręczenie postanowienia o poleceniu rozpoczęcia prowadzenia sprawy]</a:t>
            </a:r>
          </a:p>
          <a:p>
            <a:pPr>
              <a:spcAft>
                <a:spcPts val="200"/>
              </a:spcAft>
              <a:defRPr sz="1100">
                <a:solidFill>
                  <a:srgbClr val="1E293B"/>
                </a:solidFill>
                <a:latin typeface="Arial"/>
              </a:defRPr>
            </a:pPr>
            <a:r>
              <a:t>• Doręczenie postanowienia (ust. 1): Postanowienie rektora doręcza się rzecznikowi dyscyplinarnemu ORAZ osobie, której czynu dotyczy informacja (art. 282).</a:t>
            </a:r>
          </a:p>
          <a:p>
            <a:pPr>
              <a:defRPr sz="1100">
                <a:solidFill>
                  <a:srgbClr val="1E293B"/>
                </a:solidFill>
                <a:latin typeface="Arial"/>
              </a:defRPr>
            </a:pPr>
            <a:r>
              <a:t>• Zażalenie światopoglądowe (ust. 2): Osobie, której czynu dotyczy informacja, przysługuje zażalenie do Komisji Dyscyplinarnej przy Ministrze, gdy sprawa dotyczy wyrażania przekonań religijnych, światopoglądowych lub filozoficznych (w zw. z art. 275 ust. 1a PSWiN).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944368"/>
            <a:ext cx="5257800" cy="3429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2944368"/>
            <a:ext cx="5257800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063240"/>
            <a:ext cx="4892040" cy="3246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300"/>
              </a:spcAft>
              <a:defRPr sz="1350" b="1">
                <a:solidFill>
                  <a:srgbClr val="2563EB"/>
                </a:solidFill>
                <a:latin typeface="Georgia"/>
              </a:defRPr>
            </a:pPr>
            <a:r>
              <a:t>Etap I: Komisja przy Ministrze – tamowanie czynności (ust. 3–5)</a:t>
            </a:r>
          </a:p>
          <a:p>
            <a:pPr>
              <a:spcAft>
                <a:spcPts val="3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Terminy instancyjne (ust. 3–4): </a:t>
            </a:r>
            <a:r>
              <a:rPr sz="1050">
                <a:solidFill>
                  <a:srgbClr val="1E293B"/>
                </a:solidFill>
                <a:latin typeface="Arial"/>
              </a:rPr>
              <a:t>Zażalenie wnosi się w terminie 7 dni za pośrednictwem rzecznika; rzecznik przekazuje je komisji w terminie 7 dni. Komisja przy ministrze rozpatruje zażalenie w terminie 21 dni od doręczenia.</a:t>
            </a:r>
          </a:p>
          <a:p>
            <a:pPr>
              <a:spcAft>
                <a:spcPts val="3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Rozstrzygnięcie komisji (ust. 5): </a:t>
            </a:r>
            <a:r>
              <a:rPr sz="1050">
                <a:solidFill>
                  <a:srgbClr val="1E293B"/>
                </a:solidFill>
                <a:latin typeface="Arial"/>
              </a:rPr>
              <a:t>W drodze postanowienia komisja: 1) uchyla postanowienie rektora – gdy sprawa dotyczy wolności przekonań; 2) utrzymuje je w mocy – w pozostałych przypadkach.</a:t>
            </a:r>
          </a:p>
          <a:p>
            <a:pPr>
              <a:spcAft>
                <a:spcPts val="3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Blokada czynności rzecznika (art. 285 ust. 1a): </a:t>
            </a:r>
            <a:r>
              <a:rPr sz="1050">
                <a:solidFill>
                  <a:srgbClr val="1E293B"/>
                </a:solidFill>
                <a:latin typeface="Arial"/>
              </a:rPr>
              <a:t>Rzecznik rozpoczyna sprawę dopiero po bezskutecznym upływie 7 dni na zażalenie ALBO doręczeniu postanowienia komisji o utrzymaniu polecenia w mocy.</a:t>
            </a:r>
          </a:p>
          <a:p>
            <a:pPr>
              <a:spcAft>
                <a:spcPts val="3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Spoczynek terminu 3 miesięcy (art. 287 ust. 1a): </a:t>
            </a:r>
            <a:r>
              <a:rPr sz="1050">
                <a:solidFill>
                  <a:srgbClr val="1E293B"/>
                </a:solidFill>
                <a:latin typeface="Arial"/>
              </a:rPr>
              <a:t>Ustawowy 3-miesięczny termin na wszczęcie postępowania wyjaśniającego biegnie dopiero od daty bezskutecznego upływu terminu na zażalenie lub doręczenia postanowienia komisji!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2944368"/>
            <a:ext cx="5257800" cy="3429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2944368"/>
            <a:ext cx="5257800" cy="73152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063240"/>
            <a:ext cx="4892040" cy="3246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300"/>
              </a:spcAft>
              <a:defRPr sz="1350" b="1">
                <a:solidFill>
                  <a:srgbClr val="8B1E3F"/>
                </a:solidFill>
                <a:latin typeface="Georgia"/>
              </a:defRPr>
            </a:pPr>
            <a:r>
              <a:t>Etap II: Sąd Apelacyjny – brak wstrzymania sprawy (ust. 6–7)</a:t>
            </a:r>
          </a:p>
          <a:p>
            <a:pPr>
              <a:spcAft>
                <a:spcPts val="3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Zażalenie do sądu (ust. 6): </a:t>
            </a:r>
            <a:r>
              <a:rPr sz="1050">
                <a:solidFill>
                  <a:srgbClr val="1E293B"/>
                </a:solidFill>
                <a:latin typeface="Arial"/>
              </a:rPr>
              <a:t>Na postanowienie komisji przy ministrze rektorowi ORAZ osobie zainteresowanej przysługuje zażalenie do Sądu Apelacyjnego w Warszawie – Sądu Pracy i Ubezpieczeń Społecznych w terminie 7 dni.</a:t>
            </a:r>
          </a:p>
          <a:p>
            <a:pPr>
              <a:spcAft>
                <a:spcPts val="3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Procedura cywilna (ust. 6): </a:t>
            </a:r>
            <a:r>
              <a:rPr sz="1050">
                <a:solidFill>
                  <a:srgbClr val="1E293B"/>
                </a:solidFill>
                <a:latin typeface="Arial"/>
              </a:rPr>
              <a:t>Stosuje się przepisy Kodeksu postępowania cywilnego dotyczące zażalenia. Na postanowienie sądu apelacyjnego nie służy skarga kasacyjna.</a:t>
            </a:r>
          </a:p>
          <a:p>
            <a:pPr>
              <a:spcAft>
                <a:spcPts val="3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Kluczowa norma art. 284a ust. 7: </a:t>
            </a:r>
            <a:r>
              <a:rPr sz="1050" b="1">
                <a:solidFill>
                  <a:srgbClr val="8B1E3F"/>
                </a:solidFill>
                <a:latin typeface="Arial"/>
              </a:rPr>
              <a:t>„Wniesienie zażalenia, o którym mowa w ust. 6, NIE WSTRZYMUJE prowadzenia sprawy.”</a:t>
            </a:r>
          </a:p>
          <a:p>
            <a:pPr>
              <a:spcAft>
                <a:spcPts val="3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Wniosek systemowy: </a:t>
            </a:r>
            <a:r>
              <a:rPr sz="1050">
                <a:solidFill>
                  <a:srgbClr val="1E293B"/>
                </a:solidFill>
                <a:latin typeface="Arial"/>
              </a:rPr>
              <a:t>Ustawodawca ograniczył wstrzymanie biegu wyłącznie do weryfikacji przez komisję przy ministrze. Po wydaniu przez nią rozstrzygnięcia rzecznik prowadzi postępowanie – skarga do sądu powszechnego nie tamuje już biegu sprawy!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111E38"/>
                </a:solidFill>
                <a:latin typeface="Georgia"/>
              </a:defRPr>
            </a:pPr>
            <a:r>
              <a:t>Długotrwała przeszkoda i proces karny (art. 290 PSWiN): Źródła oraz cel gwarancyjny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005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00584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47088"/>
            <a:ext cx="10362895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1B2A4A"/>
                </a:solidFill>
                <a:latin typeface="Georgia"/>
              </a:defRPr>
            </a:pPr>
            <a:r>
              <a:t>Art. 290 PSWiN – Ustawowe przesłanki zawieszenia postępowania wyjaśniającego</a:t>
            </a:r>
          </a:p>
          <a:p>
            <a:pPr>
              <a:defRPr sz="1100">
                <a:solidFill>
                  <a:srgbClr val="1E293B"/>
                </a:solidFill>
                <a:latin typeface="Arial"/>
              </a:defRPr>
            </a:pPr>
            <a:r>
              <a:t>Rzecznik dyscyplinarny może wydać postanowienie o zawieszeniu postępowania wyjaśniającego, jeżeli zachodzi długotrwała przeszkoda uniemożliwiająca jego prowadzenie (pkt 1) albo zostało wszczęte postępowanie przygotowawcze lub sądowe dotyczące tego samego czynu (pkt 2).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92608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2926080"/>
            <a:ext cx="5257800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  <a:latin typeface="Georgia"/>
              </a:defRPr>
            </a:pPr>
            <a:r>
              <a:t>Długotrwała przeszkoda: źródła doktrynalne i cel gwarancyjny (pkt 1)</a:t>
            </a:r>
          </a:p>
          <a:p>
            <a:pPr>
              <a:spcAft>
                <a:spcPts val="400"/>
              </a:spcAft>
            </a:pPr>
            <a:r>
              <a:rPr sz="1000" b="1">
                <a:solidFill>
                  <a:srgbClr val="1E293B"/>
                </a:solidFill>
                <a:latin typeface="Arial"/>
              </a:rPr>
              <a:t>• Źródła doktrynalne (art. 22 KPK): </a:t>
            </a:r>
            <a:r>
              <a:rPr sz="1000" b="0">
                <a:solidFill>
                  <a:srgbClr val="1E293B"/>
                </a:solidFill>
                <a:latin typeface="Arial"/>
              </a:rPr>
              <a:t>Brak definicji w PSWiN – doktryna procesu karnego (P. Gensikowski, w: Kodeks postępowania karnego. Komentarz, t. I, art. 22; A. Sakowicz, w: Kodeks postępowania karnego. Komentarz, art. 22) wskazuje przyczyny obiektywne: ciężką chorobę, klęskę żywiołową, działania wojenne, zaginięcie lub zniszczenie akt i potrzebę ich odtworzenia, leczenie sanatoryjne, pobyt za granicą.</a:t>
            </a:r>
          </a:p>
          <a:p>
            <a:pPr>
              <a:spcAft>
                <a:spcPts val="400"/>
              </a:spcAft>
            </a:pPr>
            <a:r>
              <a:rPr sz="1000" b="1">
                <a:solidFill>
                  <a:srgbClr val="1E293B"/>
                </a:solidFill>
                <a:latin typeface="Arial"/>
              </a:rPr>
              <a:t>• Kryterium uniemożliwienia (P. Wojciechowski): </a:t>
            </a:r>
            <a:r>
              <a:rPr sz="1000" b="0">
                <a:solidFill>
                  <a:srgbClr val="1E293B"/>
                </a:solidFill>
                <a:latin typeface="Arial"/>
              </a:rPr>
              <a:t>W literaturze słusznie podkreśla się, że musi to być przeszkoda uniemożliwiająca, a nie jedynie utrudniająca prowadzenie postępowania (P. Wojciechowski, w: J. Woźnicki (red.), Prawo o szkolnictwie wyższym i nauce. Komentarz, 2019, art. 290, s. 775). Zwykłe niestawiennictwo nie tamuje biegu (§ 13 ust. 7 rozp. MEiN).</a:t>
            </a:r>
          </a:p>
          <a:p>
            <a:pPr>
              <a:spcAft>
                <a:spcPts val="400"/>
              </a:spcAft>
            </a:pPr>
            <a:r>
              <a:rPr sz="1000" b="1">
                <a:solidFill>
                  <a:srgbClr val="1E293B"/>
                </a:solidFill>
                <a:latin typeface="Arial"/>
              </a:rPr>
              <a:t>• Cel gwarancyjny (ochrona prawa do obrony): </a:t>
            </a:r>
            <a:r>
              <a:rPr sz="1000" b="0">
                <a:solidFill>
                  <a:srgbClr val="1E293B"/>
                </a:solidFill>
                <a:latin typeface="Arial"/>
              </a:rPr>
              <a:t>Realizacja standardu konstytucyjnego (art. 42 ust. 2 Konstytucji RP) i ustawowego (art. 286 ust. 2 PSWiN). Zawieszenie chroni obwinionego przed procedowaniem in absentia, gdy z przyczyn obiektywnych nie ma on faktycznej zdolności procesowej, by złożyć wyjaśnienia, badać akta i składać wnioski dowodowe.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292608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2926080"/>
            <a:ext cx="525780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8B1E3F"/>
                </a:solidFill>
                <a:latin typeface="Georgia"/>
              </a:defRPr>
            </a:pPr>
            <a:r>
              <a:t>Faza in personam: standardy dowodowe i cel gwarancyjny (pkt 2)</a:t>
            </a:r>
          </a:p>
          <a:p>
            <a:pPr>
              <a:spcAft>
                <a:spcPts val="400"/>
              </a:spcAft>
            </a:pPr>
            <a:r>
              <a:rPr sz="1000" b="1">
                <a:solidFill>
                  <a:srgbClr val="1E293B"/>
                </a:solidFill>
                <a:latin typeface="Arial"/>
              </a:rPr>
              <a:t>• Wymóg fazy in personam: </a:t>
            </a:r>
            <a:r>
              <a:rPr sz="1000" b="0">
                <a:solidFill>
                  <a:srgbClr val="1E293B"/>
                </a:solidFill>
                <a:latin typeface="Arial"/>
              </a:rPr>
              <a:t>Zawieszenie dopuszcza wyłącznie wszczęcie śledztwa/dochodzenia przeciwko osobie (przedstawienie zarzutów – art. 313/325g KPK, akt oskarżenia, wniosek z art. 335 § 1 KPK). Faza in rem (w sprawie) nie uprawnia do zawieszenia, co chroni nauczyciela przed paraliżem na skutek samego doniesienia.</a:t>
            </a:r>
          </a:p>
          <a:p>
            <a:pPr>
              <a:spcAft>
                <a:spcPts val="400"/>
              </a:spcAft>
            </a:pPr>
            <a:r>
              <a:rPr sz="1000" b="1">
                <a:solidFill>
                  <a:srgbClr val="1E293B"/>
                </a:solidFill>
                <a:latin typeface="Arial"/>
              </a:rPr>
              <a:t>• Tożsamość czynu historycznego: </a:t>
            </a:r>
            <a:r>
              <a:rPr sz="1000" b="0">
                <a:solidFill>
                  <a:srgbClr val="1E293B"/>
                </a:solidFill>
                <a:latin typeface="Arial"/>
              </a:rPr>
              <a:t>Wszczęte postępowanie karne musi dotyczyć tego samego historycznego zdarzenia faktycznego (tożsamość miejsca, czasu i czynu).</a:t>
            </a:r>
          </a:p>
          <a:p>
            <a:pPr>
              <a:spcAft>
                <a:spcPts val="400"/>
              </a:spcAft>
            </a:pPr>
            <a:r>
              <a:rPr sz="1000" b="1">
                <a:solidFill>
                  <a:srgbClr val="1E293B"/>
                </a:solidFill>
                <a:latin typeface="Arial"/>
              </a:rPr>
              <a:t>• Cel gwarancyjny 1 – brak sprzecznych wyroków: </a:t>
            </a:r>
            <a:r>
              <a:rPr sz="1000" b="0">
                <a:solidFill>
                  <a:srgbClr val="1E293B"/>
                </a:solidFill>
                <a:latin typeface="Arial"/>
              </a:rPr>
              <a:t>Związanie komisji prawomocnym wyrokiem skazującym (art. 278 ust. 7 PSWiN) chroni przed kolizją orzeczeń – zapobiega ukaraniu dyscyplinarnemu w razie późniejszego uniewinnienia przez sąd powszechny.</a:t>
            </a:r>
          </a:p>
          <a:p>
            <a:pPr>
              <a:spcAft>
                <a:spcPts val="400"/>
              </a:spcAft>
            </a:pPr>
            <a:r>
              <a:rPr sz="1000" b="1">
                <a:solidFill>
                  <a:srgbClr val="1E293B"/>
                </a:solidFill>
                <a:latin typeface="Arial"/>
              </a:rPr>
              <a:t>• Cel gwarancyjny 2 – standard nemo tenetur: </a:t>
            </a:r>
            <a:r>
              <a:rPr sz="1000" b="0">
                <a:solidFill>
                  <a:srgbClr val="1E293B"/>
                </a:solidFill>
                <a:latin typeface="Arial"/>
              </a:rPr>
              <a:t>Ochrona wolności od samooskarżenia – zapobiega przymuszaniu nauczyciela do składania wyjaśnień w uczelnianym postępowaniu wyjaśniającym, które mogłyby posłużyć jako dowód w równoległym śledztwie karnym.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111E38"/>
                </a:solidFill>
                <a:latin typeface="Georgia"/>
              </a:defRPr>
            </a:pPr>
            <a:r>
              <a:t>Fakultatywny charakter zawieszenia oraz czas trwania przeszkody (art. 290 PSWiN)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338328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3383280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74520"/>
            <a:ext cx="3017520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2563EB"/>
                </a:solidFill>
                <a:latin typeface="Georgia"/>
              </a:defRPr>
            </a:pPr>
            <a:r>
              <a:t>Fakultatywność zawieszenia</a:t>
            </a:r>
          </a:p>
          <a:p>
            <a:pPr>
              <a:spcAft>
                <a:spcPts val="300"/>
              </a:spcAft>
            </a:pPr>
            <a:r>
              <a:rPr sz="1000" b="1">
                <a:solidFill>
                  <a:srgbClr val="1E293B"/>
                </a:solidFill>
                <a:latin typeface="Arial"/>
              </a:rPr>
              <a:t>• Uprawnienie rzecznika: </a:t>
            </a:r>
            <a:r>
              <a:rPr sz="1000" b="0">
                <a:solidFill>
                  <a:srgbClr val="1E293B"/>
                </a:solidFill>
                <a:latin typeface="Arial"/>
              </a:rPr>
              <a:t>Zawieszenie postępowania wyjaśniającego ma charakter fakultatywny – rzecznik „może”, lecz nie musi zawieszać postępowania.</a:t>
            </a:r>
          </a:p>
          <a:p>
            <a:pPr>
              <a:spcAft>
                <a:spcPts val="300"/>
              </a:spcAft>
            </a:pPr>
            <a:r>
              <a:rPr sz="1000" b="1">
                <a:solidFill>
                  <a:srgbClr val="1E293B"/>
                </a:solidFill>
                <a:latin typeface="Arial"/>
              </a:rPr>
              <a:t>• Dopuszczalność kontynuacji: </a:t>
            </a:r>
            <a:r>
              <a:rPr sz="1000" b="0">
                <a:solidFill>
                  <a:srgbClr val="1E293B"/>
                </a:solidFill>
                <a:latin typeface="Arial"/>
              </a:rPr>
              <a:t>Nawet przy zaistnieniu przesłanek rzecznik dyscyplinarny może kontynuować postępowanie wyjaśniające.</a:t>
            </a:r>
          </a:p>
          <a:p>
            <a:pPr>
              <a:spcAft>
                <a:spcPts val="300"/>
              </a:spcAft>
            </a:pPr>
            <a:r>
              <a:rPr sz="1000" b="1">
                <a:solidFill>
                  <a:srgbClr val="1E293B"/>
                </a:solidFill>
                <a:latin typeface="Arial"/>
              </a:rPr>
              <a:t>• Wystarczający materiał dowodowy: </a:t>
            </a:r>
            <a:r>
              <a:rPr sz="1000" b="0">
                <a:solidFill>
                  <a:srgbClr val="1E293B"/>
                </a:solidFill>
                <a:latin typeface="Arial"/>
              </a:rPr>
              <a:t>Jest to widoczne przy czynie będącym przestępstwem: jeżeli dowody pozwalają na prowadzenie sprawy (np. nauczyciel przyznaje się do winy), zasadne jest kontynuowanie postępowania.</a:t>
            </a:r>
          </a:p>
          <a:p>
            <a:pPr>
              <a:spcAft>
                <a:spcPts val="300"/>
              </a:spcAft>
            </a:pPr>
            <a:r>
              <a:rPr sz="1000" b="1">
                <a:solidFill>
                  <a:srgbClr val="1E293B"/>
                </a:solidFill>
                <a:latin typeface="Arial"/>
              </a:rPr>
              <a:t>• Unikanie przewlekłości: </a:t>
            </a:r>
            <a:r>
              <a:rPr sz="1000" b="0">
                <a:solidFill>
                  <a:srgbClr val="1E293B"/>
                </a:solidFill>
                <a:latin typeface="Arial"/>
              </a:rPr>
              <a:t>Postępowanie karne może zakończyć się prawomocnym wyrokiem za kilkanaście miesięcy – brak potrzeby bezczynnego oczekiwania.</a:t>
            </a:r>
          </a:p>
          <a:p>
            <a:pPr>
              <a:spcAft>
                <a:spcPts val="300"/>
              </a:spcAft>
            </a:pPr>
            <a:r>
              <a:rPr sz="1000" b="1">
                <a:solidFill>
                  <a:srgbClr val="1E293B"/>
                </a:solidFill>
                <a:latin typeface="Arial"/>
              </a:rPr>
              <a:t>• Forma aktu: </a:t>
            </a:r>
            <a:r>
              <a:rPr sz="1000" b="0">
                <a:solidFill>
                  <a:srgbClr val="1E293B"/>
                </a:solidFill>
                <a:latin typeface="Arial"/>
              </a:rPr>
              <a:t>Zawieszenie następuje w drodze formalnego postanowienia rzecznika.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73575" y="1737360"/>
            <a:ext cx="338328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73575" y="1737360"/>
            <a:ext cx="3383280" cy="73152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56455" y="1874520"/>
            <a:ext cx="3017520" cy="303672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B2A4A"/>
                </a:solidFill>
                <a:latin typeface="Georgia"/>
              </a:defRPr>
            </a:pPr>
            <a:r>
              <a:rPr dirty="0" err="1"/>
              <a:t>Czas</a:t>
            </a:r>
            <a:r>
              <a:rPr dirty="0"/>
              <a:t> </a:t>
            </a:r>
            <a:r>
              <a:rPr dirty="0" err="1"/>
              <a:t>trwania</a:t>
            </a:r>
            <a:r>
              <a:rPr dirty="0"/>
              <a:t> </a:t>
            </a:r>
            <a:r>
              <a:rPr dirty="0" err="1"/>
              <a:t>przeszkody</a:t>
            </a:r>
            <a:endParaRPr dirty="0"/>
          </a:p>
          <a:p>
            <a:pPr>
              <a:spcAft>
                <a:spcPts val="300"/>
              </a:spcAft>
            </a:pPr>
            <a:r>
              <a:rPr sz="100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Okres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zawieszenia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Zawieszenie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następuje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na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czas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trwania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przeszkody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,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postępowania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przygotowawczego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lub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postępowania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sądowego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300"/>
              </a:spcAft>
            </a:pPr>
            <a:r>
              <a:rPr sz="1000" b="1" dirty="0">
                <a:solidFill>
                  <a:srgbClr val="1E293B"/>
                </a:solidFill>
                <a:latin typeface="Arial"/>
              </a:rPr>
              <a:t>• Brak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możliwości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określenia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terminu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W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zdecydowanej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większości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przypadków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jest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możliwe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określenie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z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góry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czasu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trwania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przeszkody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300"/>
              </a:spcAft>
            </a:pPr>
            <a:r>
              <a:rPr sz="100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Nieprzewidywalność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procesu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karnego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Najlepiej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widać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to w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postępowaniu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karnym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–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organy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dyscyplinarne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są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w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stanie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przewidzieć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czasu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jego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trwania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300"/>
              </a:spcAft>
            </a:pPr>
            <a:r>
              <a:rPr sz="100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Wpływ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na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termin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6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miesięcy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Art. 287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ust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. 6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PSWiN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nakazuje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zakończyć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czynności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w 6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miesięcy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;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zawieszenie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wstrzymuje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bieg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tego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terminu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(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spoczynek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).</a:t>
            </a:r>
          </a:p>
          <a:p>
            <a:pPr>
              <a:spcAft>
                <a:spcPts val="300"/>
              </a:spcAft>
            </a:pPr>
            <a:r>
              <a:rPr sz="100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Przedawnienie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karalności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Zawieszenie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lang="pl-PL" sz="1000" dirty="0">
                <a:solidFill>
                  <a:srgbClr val="1E293B"/>
                </a:solidFill>
                <a:latin typeface="Arial"/>
              </a:rPr>
              <a:t>wstrzymuje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biegu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5-letniego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terminu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przedawnienia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karalności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z art. 298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ust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. 1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PSWiN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!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15630" y="1737360"/>
            <a:ext cx="3444544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15630" y="1737360"/>
            <a:ext cx="3444544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98510" y="1874520"/>
            <a:ext cx="3078784" cy="2882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8B1E3F"/>
                </a:solidFill>
                <a:latin typeface="Georgia"/>
              </a:defRPr>
            </a:pPr>
            <a:r>
              <a:rPr dirty="0" err="1"/>
              <a:t>Podjęcie</a:t>
            </a:r>
            <a:r>
              <a:rPr dirty="0"/>
              <a:t> </a:t>
            </a:r>
            <a:r>
              <a:rPr dirty="0" err="1"/>
              <a:t>postępowania</a:t>
            </a:r>
            <a:endParaRPr dirty="0"/>
          </a:p>
          <a:p>
            <a:pPr>
              <a:spcAft>
                <a:spcPts val="300"/>
              </a:spcAft>
            </a:pPr>
            <a:r>
              <a:rPr sz="100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Ustanie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przeszkody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Dopiero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faktyczne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ustanie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przeszkody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determinować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będzie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podjęcie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podjęci</a:t>
            </a:r>
            <a:r>
              <a:rPr lang="pl-PL" sz="1000" b="0" dirty="0">
                <a:solidFill>
                  <a:srgbClr val="1E293B"/>
                </a:solidFill>
                <a:latin typeface="Arial"/>
              </a:rPr>
              <a:t>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zawieszonego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postępowania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300"/>
              </a:spcAft>
            </a:pPr>
            <a:r>
              <a:rPr sz="100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Okoliczności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skutkujące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podjęciem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Ustanie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ciężkiej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choroby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,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powrót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z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zagranicy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,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odtworzenie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akt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lub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prawomocne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zakończenie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śledztwa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/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procesu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sądowego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300"/>
              </a:spcAft>
            </a:pPr>
            <a:r>
              <a:rPr sz="1000" b="1" dirty="0">
                <a:solidFill>
                  <a:srgbClr val="1E293B"/>
                </a:solidFill>
                <a:latin typeface="Arial"/>
              </a:rPr>
              <a:t>• Forma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rozstrzygnięcia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Rzecznik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wydaje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formalne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postanowienie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o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podjęciu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zawieszonego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postępowania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wyjaśniającego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300"/>
              </a:spcAft>
            </a:pPr>
            <a:r>
              <a:rPr sz="100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Dalszy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bieg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terminu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6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miesięcy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Od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momentu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podjęcia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termin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instrukcyjny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z art. 287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ust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. 6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biegnie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w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dalszym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ciągu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(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dolicza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się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czas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sprzed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zawieszenia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).</a:t>
            </a:r>
          </a:p>
          <a:p>
            <a:pPr>
              <a:spcAft>
                <a:spcPts val="300"/>
              </a:spcAft>
            </a:pPr>
            <a:r>
              <a:rPr sz="100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Przejście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 do </a:t>
            </a:r>
            <a:r>
              <a:rPr sz="1000" b="1" dirty="0" err="1">
                <a:solidFill>
                  <a:srgbClr val="1E293B"/>
                </a:solidFill>
                <a:latin typeface="Arial"/>
              </a:rPr>
              <a:t>wniosku</a:t>
            </a:r>
            <a:r>
              <a:rPr sz="100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Po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podjęciu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rzecznik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niezwłocznie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finalizuje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dowody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kieruje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wniosek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o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ukaranie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lub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293B"/>
                </a:solidFill>
                <a:latin typeface="Arial"/>
              </a:rPr>
              <a:t>umorzenie</a:t>
            </a:r>
            <a:r>
              <a:rPr sz="1000" b="0" dirty="0">
                <a:solidFill>
                  <a:srgbClr val="1E293B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Rzecznik zawiesza postępowanie postanowieniem bez sztywnego ograniczenia czasowego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338328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3383280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74520"/>
            <a:ext cx="3017520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B2A4A"/>
                </a:solidFill>
                <a:latin typeface="Georgia"/>
              </a:defRPr>
            </a:pPr>
            <a:r>
              <a:t>Forma i doręczenie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Wydanie aktu: Rzecznik wydaje formalne postanowienie o zawieszeniu postępowania wyjaśniającego.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Adresaci doręczenia: Postanowienie doręcza się osobie objętej postępowaniem, pokrzywdzonemu oraz organowi, który powołał rzecznika (rektorowi/ministrowi).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Wymogi uzasadnienia: Rzecznik musi wykazać istnienie i charakter długotrwałej przeszkody lub tożsamość czynu w sprawie karnej.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73575" y="1737360"/>
            <a:ext cx="338328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73575" y="1737360"/>
            <a:ext cx="3383280" cy="73152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56455" y="1874520"/>
            <a:ext cx="3017520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8B1E3F"/>
                </a:solidFill>
                <a:latin typeface="Georgia"/>
              </a:defRPr>
            </a:pPr>
            <a:r>
              <a:t>Wpływ na rygor 6 miesięcy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Art. 287 ust. 6 PSWiN: Postępowanie wyjaśniające powinno zakończyć się w terminie 6 miesięcy od dnia wszczęcia.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Skutek zawieszenia: Bieg terminu 6 miesięcy ulega zatrzymaniu (spoczynek postępowania).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Brak terminu maksymalnego: Przepisy nie narzucają sztywnego limitu trwania zawieszenia; trwa ono „na czas trwania przeszkody lub procesu karnego”.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Kontrola przewlekłości: Rektor nadzoruje ogólny bieg spraw przez sprawozdawczość rzeczników.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15630" y="1737360"/>
            <a:ext cx="3444544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15630" y="1737360"/>
            <a:ext cx="3444544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98510" y="1874520"/>
            <a:ext cx="3078784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Podjęcie postępowania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Ustanie przeszkody: Odzyskanie zdolności do udziału w czynnościach przez obwinionego.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Zakończenie śledztwa: Wydanie prawomocnego wyroku lub postanowienia o umorzeniu śledztwa.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Forma podjęcia: Postanowienie o podjęciu zawieszonego postępowania wyjaśniającego.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Kontynuacja terminu: Po podjęciu 6-miesięczny termin biegnie w dalszym ciągu od punktu zawieszenia.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111E38"/>
                </a:solidFill>
                <a:latin typeface="Georgia"/>
              </a:defRPr>
            </a:pPr>
            <a:r>
              <a:rPr dirty="0" err="1"/>
              <a:t>Mediacja</a:t>
            </a:r>
            <a:r>
              <a:rPr dirty="0"/>
              <a:t> </a:t>
            </a:r>
            <a:r>
              <a:rPr lang="pl-PL" dirty="0"/>
              <a:t>"</a:t>
            </a:r>
            <a:r>
              <a:rPr dirty="0" err="1"/>
              <a:t>zamraża</a:t>
            </a:r>
            <a:r>
              <a:rPr lang="pl-PL" dirty="0"/>
              <a:t>"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 </a:t>
            </a:r>
            <a:r>
              <a:rPr dirty="0" err="1"/>
              <a:t>dowodowe</a:t>
            </a:r>
            <a:r>
              <a:rPr dirty="0"/>
              <a:t> </a:t>
            </a:r>
            <a:r>
              <a:rPr dirty="0" err="1"/>
              <a:t>organu</a:t>
            </a:r>
            <a:r>
              <a:rPr dirty="0"/>
              <a:t>, </a:t>
            </a:r>
            <a:r>
              <a:rPr dirty="0" err="1"/>
              <a:t>lecz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wstrzymuje</a:t>
            </a:r>
            <a:r>
              <a:rPr dirty="0"/>
              <a:t> </a:t>
            </a:r>
            <a:r>
              <a:rPr dirty="0" err="1"/>
              <a:t>biegu</a:t>
            </a:r>
            <a:r>
              <a:rPr dirty="0"/>
              <a:t> </a:t>
            </a:r>
            <a:r>
              <a:rPr dirty="0" err="1"/>
              <a:t>przedawnienia</a:t>
            </a:r>
            <a:r>
              <a:rPr dirty="0"/>
              <a:t> </a:t>
            </a:r>
            <a:r>
              <a:rPr dirty="0" err="1"/>
              <a:t>karalności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005840"/>
          </a:xfrm>
          <a:prstGeom prst="rect">
            <a:avLst/>
          </a:prstGeom>
          <a:solidFill>
            <a:srgbClr val="EAEE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00584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10512"/>
            <a:ext cx="10362895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300"/>
              </a:spcAft>
              <a:defRPr sz="1350" b="1">
                <a:solidFill>
                  <a:srgbClr val="1B2A4A"/>
                </a:solidFill>
                <a:latin typeface="Georgia"/>
              </a:defRPr>
            </a:pPr>
            <a:r>
              <a:t>Podwójny wymiar dynamiki procesowej mediacji (PSWiN a Rozporządzenie MEiN z 8.06.2022 r.)</a:t>
            </a:r>
          </a:p>
          <a:p>
            <a:pPr>
              <a:defRPr sz="1100">
                <a:solidFill>
                  <a:srgbClr val="1E293B"/>
                </a:solidFill>
                <a:latin typeface="Arial"/>
              </a:defRPr>
            </a:pPr>
            <a:r>
              <a:t>Skierowanie sprawy do mediacji czasowo paraliżuje jednostronne czynności dowodowe rzecznika dyscyplinarnego lub komisji, jednak w żadnym stopniu nie wpływa na zegar przedawnienia karalności czynu (brak przerwania lub spoczynku terminu).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926080"/>
            <a:ext cx="5257800" cy="3383280"/>
          </a:xfrm>
          <a:prstGeom prst="rect">
            <a:avLst/>
          </a:prstGeom>
          <a:solidFill>
            <a:srgbClr val="EAEE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2926080"/>
            <a:ext cx="5257800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063240"/>
            <a:ext cx="4892040" cy="268278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2563EB"/>
                </a:solidFill>
                <a:latin typeface="Georgia"/>
              </a:defRPr>
            </a:pPr>
            <a:r>
              <a:rPr dirty="0"/>
              <a:t>1. </a:t>
            </a:r>
            <a:r>
              <a:rPr dirty="0" err="1"/>
              <a:t>Płaszczyzna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 </a:t>
            </a:r>
            <a:r>
              <a:rPr dirty="0" err="1"/>
              <a:t>procesowych</a:t>
            </a:r>
            <a:r>
              <a:rPr dirty="0"/>
              <a:t>: </a:t>
            </a:r>
            <a:r>
              <a:rPr dirty="0" err="1"/>
              <a:t>Wstrzymanie</a:t>
            </a:r>
            <a:endParaRPr dirty="0"/>
          </a:p>
          <a:p>
            <a:pPr>
              <a:spcAft>
                <a:spcPts val="3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lang="pl-PL" dirty="0"/>
              <a:t>"</a:t>
            </a:r>
            <a:r>
              <a:rPr dirty="0"/>
              <a:t>Pauza </a:t>
            </a:r>
            <a:r>
              <a:rPr dirty="0" err="1"/>
              <a:t>dowodowa</a:t>
            </a:r>
            <a:r>
              <a:rPr lang="pl-PL" dirty="0"/>
              <a:t>"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: W </a:t>
            </a:r>
            <a:r>
              <a:rPr dirty="0" err="1"/>
              <a:t>czasie</a:t>
            </a:r>
            <a:r>
              <a:rPr dirty="0"/>
              <a:t> </a:t>
            </a:r>
            <a:r>
              <a:rPr dirty="0" err="1"/>
              <a:t>mediacji</a:t>
            </a:r>
            <a:r>
              <a:rPr dirty="0"/>
              <a:t> organ </a:t>
            </a:r>
            <a:r>
              <a:rPr dirty="0" err="1"/>
              <a:t>powstrzymuje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od </a:t>
            </a:r>
            <a:r>
              <a:rPr dirty="0" err="1"/>
              <a:t>przesłuchań</a:t>
            </a:r>
            <a:r>
              <a:rPr dirty="0"/>
              <a:t> </a:t>
            </a:r>
            <a:r>
              <a:rPr dirty="0" err="1"/>
              <a:t>świadków</a:t>
            </a:r>
            <a:r>
              <a:rPr dirty="0"/>
              <a:t>, </a:t>
            </a:r>
            <a:r>
              <a:rPr dirty="0" err="1"/>
              <a:t>konfrontacji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wyznaczania</a:t>
            </a:r>
            <a:r>
              <a:rPr dirty="0"/>
              <a:t> </a:t>
            </a:r>
            <a:r>
              <a:rPr dirty="0" err="1"/>
              <a:t>posiedzeń</a:t>
            </a:r>
            <a:r>
              <a:rPr dirty="0"/>
              <a:t> </a:t>
            </a:r>
            <a:r>
              <a:rPr dirty="0" err="1"/>
              <a:t>dowodowych</a:t>
            </a:r>
            <a:r>
              <a:rPr dirty="0"/>
              <a:t>.</a:t>
            </a:r>
          </a:p>
          <a:p>
            <a:pPr>
              <a:spcAft>
                <a:spcPts val="3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Udostępnienie</a:t>
            </a:r>
            <a:r>
              <a:rPr dirty="0"/>
              <a:t> </a:t>
            </a:r>
            <a:r>
              <a:rPr dirty="0" err="1"/>
              <a:t>akt</a:t>
            </a:r>
            <a:r>
              <a:rPr dirty="0"/>
              <a:t> </a:t>
            </a:r>
            <a:r>
              <a:rPr dirty="0" err="1"/>
              <a:t>mediatorowi</a:t>
            </a:r>
            <a:r>
              <a:rPr dirty="0"/>
              <a:t> (§ 48 </a:t>
            </a:r>
            <a:r>
              <a:rPr dirty="0" err="1"/>
              <a:t>ust</a:t>
            </a:r>
            <a:r>
              <a:rPr dirty="0"/>
              <a:t>. 5 </a:t>
            </a:r>
            <a:r>
              <a:rPr dirty="0" err="1"/>
              <a:t>rozp</a:t>
            </a:r>
            <a:r>
              <a:rPr dirty="0"/>
              <a:t>.): </a:t>
            </a:r>
            <a:r>
              <a:rPr dirty="0" err="1"/>
              <a:t>Akta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 </a:t>
            </a:r>
            <a:r>
              <a:rPr dirty="0" err="1"/>
              <a:t>przekazuje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mediatorowi</a:t>
            </a:r>
            <a:r>
              <a:rPr dirty="0"/>
              <a:t> w </a:t>
            </a:r>
            <a:r>
              <a:rPr dirty="0" err="1"/>
              <a:t>niezbędnym</a:t>
            </a:r>
            <a:r>
              <a:rPr dirty="0"/>
              <a:t> </a:t>
            </a:r>
            <a:r>
              <a:rPr dirty="0" err="1"/>
              <a:t>zakresie</a:t>
            </a:r>
            <a:r>
              <a:rPr dirty="0"/>
              <a:t>; </a:t>
            </a:r>
            <a:r>
              <a:rPr dirty="0" err="1"/>
              <a:t>mediatora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wolno</a:t>
            </a:r>
            <a:r>
              <a:rPr dirty="0"/>
              <a:t> </a:t>
            </a:r>
            <a:r>
              <a:rPr dirty="0" err="1"/>
              <a:t>przesłuchiwać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 co do </a:t>
            </a:r>
            <a:r>
              <a:rPr dirty="0" err="1"/>
              <a:t>faktów</a:t>
            </a:r>
            <a:r>
              <a:rPr dirty="0"/>
              <a:t> z </a:t>
            </a:r>
            <a:r>
              <a:rPr dirty="0" err="1"/>
              <a:t>mediacji</a:t>
            </a:r>
            <a:r>
              <a:rPr dirty="0"/>
              <a:t> (§ 48 </a:t>
            </a:r>
            <a:r>
              <a:rPr dirty="0" err="1"/>
              <a:t>ust</a:t>
            </a:r>
            <a:r>
              <a:rPr dirty="0"/>
              <a:t>. 6).</a:t>
            </a:r>
          </a:p>
          <a:p>
            <a:pPr>
              <a:spcAft>
                <a:spcPts val="3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Sztywny</a:t>
            </a:r>
            <a:r>
              <a:rPr dirty="0"/>
              <a:t> </a:t>
            </a:r>
            <a:r>
              <a:rPr dirty="0" err="1"/>
              <a:t>termin</a:t>
            </a:r>
            <a:r>
              <a:rPr dirty="0"/>
              <a:t> </a:t>
            </a:r>
            <a:r>
              <a:rPr dirty="0" err="1"/>
              <a:t>wyznaczany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organ (§ 53 </a:t>
            </a:r>
            <a:r>
              <a:rPr dirty="0" err="1"/>
              <a:t>ust</a:t>
            </a:r>
            <a:r>
              <a:rPr dirty="0"/>
              <a:t>. 1): </a:t>
            </a:r>
            <a:r>
              <a:rPr dirty="0" err="1"/>
              <a:t>Rektor</a:t>
            </a:r>
            <a:r>
              <a:rPr dirty="0"/>
              <a:t>,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określają</a:t>
            </a:r>
            <a:r>
              <a:rPr dirty="0"/>
              <a:t> </a:t>
            </a:r>
            <a:r>
              <a:rPr dirty="0" err="1"/>
              <a:t>konkretny</a:t>
            </a:r>
            <a:r>
              <a:rPr dirty="0"/>
              <a:t> </a:t>
            </a:r>
            <a:r>
              <a:rPr dirty="0" err="1"/>
              <a:t>termin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przeprowadzenie</a:t>
            </a:r>
            <a:r>
              <a:rPr dirty="0"/>
              <a:t> </a:t>
            </a:r>
            <a:r>
              <a:rPr dirty="0" err="1"/>
              <a:t>mediacji</a:t>
            </a:r>
            <a:r>
              <a:rPr dirty="0"/>
              <a:t>, co </a:t>
            </a:r>
            <a:r>
              <a:rPr dirty="0" err="1"/>
              <a:t>zapobiega</a:t>
            </a:r>
            <a:r>
              <a:rPr dirty="0"/>
              <a:t> </a:t>
            </a:r>
            <a:r>
              <a:rPr dirty="0" err="1"/>
              <a:t>bezczynności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obstrukcji</a:t>
            </a:r>
            <a:r>
              <a:rPr dirty="0"/>
              <a:t>.</a:t>
            </a:r>
          </a:p>
          <a:p>
            <a:pPr>
              <a:spcAft>
                <a:spcPts val="3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Przedłużenie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mediatora</a:t>
            </a:r>
            <a:r>
              <a:rPr dirty="0"/>
              <a:t> (§ 53 </a:t>
            </a:r>
            <a:r>
              <a:rPr dirty="0" err="1"/>
              <a:t>ust</a:t>
            </a:r>
            <a:r>
              <a:rPr dirty="0"/>
              <a:t>. 2): </a:t>
            </a:r>
            <a:r>
              <a:rPr dirty="0" err="1"/>
              <a:t>Wyłącznie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mediatora</a:t>
            </a:r>
            <a:r>
              <a:rPr dirty="0"/>
              <a:t> </a:t>
            </a:r>
            <a:r>
              <a:rPr dirty="0" err="1"/>
              <a:t>termin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zostać</a:t>
            </a:r>
            <a:r>
              <a:rPr dirty="0"/>
              <a:t> </a:t>
            </a:r>
            <a:r>
              <a:rPr dirty="0" err="1"/>
              <a:t>przedłużony</a:t>
            </a:r>
            <a:r>
              <a:rPr dirty="0"/>
              <a:t> o </a:t>
            </a:r>
            <a:r>
              <a:rPr dirty="0" err="1"/>
              <a:t>czas</a:t>
            </a:r>
            <a:r>
              <a:rPr dirty="0"/>
              <a:t> </a:t>
            </a:r>
            <a:r>
              <a:rPr dirty="0" err="1"/>
              <a:t>niezbędny</a:t>
            </a:r>
            <a:r>
              <a:rPr dirty="0"/>
              <a:t> do </a:t>
            </a:r>
            <a:r>
              <a:rPr dirty="0" err="1"/>
              <a:t>zakończenia</a:t>
            </a:r>
            <a:r>
              <a:rPr dirty="0"/>
              <a:t> </a:t>
            </a:r>
            <a:r>
              <a:rPr dirty="0" err="1"/>
              <a:t>rozmów</a:t>
            </a:r>
            <a:r>
              <a:rPr dirty="0"/>
              <a:t> </a:t>
            </a:r>
            <a:r>
              <a:rPr dirty="0" err="1"/>
              <a:t>ugodowych</a:t>
            </a:r>
            <a:r>
              <a:rPr dirty="0"/>
              <a:t>.</a:t>
            </a:r>
          </a:p>
          <a:p>
            <a:pPr>
              <a:spcAft>
                <a:spcPts val="3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Skutek</a:t>
            </a:r>
            <a:r>
              <a:rPr dirty="0"/>
              <a:t> </a:t>
            </a:r>
            <a:r>
              <a:rPr dirty="0" err="1"/>
              <a:t>procesowy</a:t>
            </a:r>
            <a:r>
              <a:rPr dirty="0"/>
              <a:t> </a:t>
            </a:r>
            <a:r>
              <a:rPr dirty="0" err="1"/>
              <a:t>ugody</a:t>
            </a:r>
            <a:r>
              <a:rPr dirty="0"/>
              <a:t> (§ 48 </a:t>
            </a:r>
            <a:r>
              <a:rPr dirty="0" err="1"/>
              <a:t>ust</a:t>
            </a:r>
            <a:r>
              <a:rPr dirty="0"/>
              <a:t>. 7): </a:t>
            </a:r>
            <a:r>
              <a:rPr dirty="0" err="1"/>
              <a:t>Zawarcie</a:t>
            </a:r>
            <a:r>
              <a:rPr dirty="0"/>
              <a:t> </a:t>
            </a:r>
            <a:r>
              <a:rPr dirty="0" err="1"/>
              <a:t>ugody</a:t>
            </a:r>
            <a:r>
              <a:rPr dirty="0"/>
              <a:t> w </a:t>
            </a:r>
            <a:r>
              <a:rPr dirty="0" err="1"/>
              <a:t>postępowaniu</a:t>
            </a:r>
            <a:r>
              <a:rPr dirty="0"/>
              <a:t> </a:t>
            </a:r>
            <a:r>
              <a:rPr dirty="0" err="1"/>
              <a:t>wyjaśniającym</a:t>
            </a:r>
            <a:r>
              <a:rPr dirty="0"/>
              <a:t> </a:t>
            </a:r>
            <a:r>
              <a:rPr dirty="0" err="1"/>
              <a:t>otwiera</a:t>
            </a:r>
            <a:r>
              <a:rPr dirty="0"/>
              <a:t> </a:t>
            </a:r>
            <a:r>
              <a:rPr dirty="0" err="1"/>
              <a:t>drogę</a:t>
            </a:r>
            <a:r>
              <a:rPr dirty="0"/>
              <a:t> do </a:t>
            </a:r>
            <a:r>
              <a:rPr dirty="0" err="1"/>
              <a:t>fakultatywnego</a:t>
            </a:r>
            <a:r>
              <a:rPr dirty="0"/>
              <a:t> </a:t>
            </a:r>
            <a:r>
              <a:rPr dirty="0" err="1"/>
              <a:t>umorzenia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, co </a:t>
            </a:r>
            <a:r>
              <a:rPr dirty="0" err="1"/>
              <a:t>definitywnie</a:t>
            </a:r>
            <a:r>
              <a:rPr dirty="0"/>
              <a:t> </a:t>
            </a:r>
            <a:r>
              <a:rPr dirty="0" err="1"/>
              <a:t>kończy</a:t>
            </a:r>
            <a:r>
              <a:rPr dirty="0"/>
              <a:t> </a:t>
            </a:r>
            <a:r>
              <a:rPr dirty="0" err="1"/>
              <a:t>sprawę</a:t>
            </a:r>
            <a:r>
              <a:rPr dirty="0"/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2926080"/>
            <a:ext cx="5257800" cy="3383280"/>
          </a:xfrm>
          <a:prstGeom prst="rect">
            <a:avLst/>
          </a:prstGeom>
          <a:solidFill>
            <a:srgbClr val="EAEE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2926080"/>
            <a:ext cx="5257800" cy="73152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063240"/>
            <a:ext cx="4892040" cy="30598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8B1E3F"/>
                </a:solidFill>
                <a:latin typeface="Georgia"/>
              </a:defRPr>
            </a:pPr>
            <a:r>
              <a:rPr dirty="0"/>
              <a:t>2. </a:t>
            </a:r>
            <a:r>
              <a:rPr dirty="0" err="1"/>
              <a:t>Płaszczyzna</a:t>
            </a:r>
            <a:r>
              <a:rPr dirty="0"/>
              <a:t> </a:t>
            </a:r>
            <a:r>
              <a:rPr dirty="0" err="1"/>
              <a:t>przedawnienia</a:t>
            </a:r>
            <a:r>
              <a:rPr dirty="0"/>
              <a:t> </a:t>
            </a:r>
            <a:r>
              <a:rPr dirty="0" err="1"/>
              <a:t>karalności</a:t>
            </a:r>
            <a:r>
              <a:rPr dirty="0"/>
              <a:t>: Brak </a:t>
            </a:r>
            <a:r>
              <a:rPr dirty="0" err="1"/>
              <a:t>spoczynku</a:t>
            </a:r>
            <a:r>
              <a:rPr dirty="0"/>
              <a:t>!</a:t>
            </a:r>
          </a:p>
          <a:p>
            <a:pPr>
              <a:spcAft>
                <a:spcPts val="3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przedawnieni</a:t>
            </a:r>
            <a:r>
              <a:rPr lang="pl-PL" dirty="0"/>
              <a:t>e</a:t>
            </a:r>
            <a:r>
              <a:rPr dirty="0"/>
              <a:t> </a:t>
            </a:r>
            <a:r>
              <a:rPr dirty="0" err="1"/>
              <a:t>bie</a:t>
            </a:r>
            <a:r>
              <a:rPr lang="pl-PL" dirty="0"/>
              <a:t>gnie</a:t>
            </a:r>
            <a:r>
              <a:rPr dirty="0"/>
              <a:t> </a:t>
            </a:r>
            <a:r>
              <a:rPr dirty="0" err="1"/>
              <a:t>nieprzerwanie</a:t>
            </a:r>
            <a:r>
              <a:rPr dirty="0"/>
              <a:t>: Ani </a:t>
            </a:r>
            <a:r>
              <a:rPr dirty="0" err="1"/>
              <a:t>PSWiN</a:t>
            </a:r>
            <a:r>
              <a:rPr dirty="0"/>
              <a:t>, ani KPK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przewidują</a:t>
            </a:r>
            <a:r>
              <a:rPr dirty="0"/>
              <a:t> </a:t>
            </a:r>
            <a:r>
              <a:rPr dirty="0" err="1"/>
              <a:t>spoczynku</a:t>
            </a:r>
            <a:r>
              <a:rPr dirty="0"/>
              <a:t> ani </a:t>
            </a:r>
            <a:r>
              <a:rPr dirty="0" err="1"/>
              <a:t>przerwania</a:t>
            </a:r>
            <a:r>
              <a:rPr dirty="0"/>
              <a:t> </a:t>
            </a:r>
            <a:r>
              <a:rPr dirty="0" err="1"/>
              <a:t>biegu</a:t>
            </a:r>
            <a:r>
              <a:rPr dirty="0"/>
              <a:t> </a:t>
            </a:r>
            <a:r>
              <a:rPr dirty="0" err="1"/>
              <a:t>przedawnienia</a:t>
            </a:r>
            <a:r>
              <a:rPr dirty="0"/>
              <a:t> </a:t>
            </a:r>
            <a:r>
              <a:rPr dirty="0" err="1"/>
              <a:t>karalności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czas</a:t>
            </a:r>
            <a:r>
              <a:rPr dirty="0"/>
              <a:t> </a:t>
            </a:r>
            <a:r>
              <a:rPr dirty="0" err="1"/>
              <a:t>mediacji</a:t>
            </a:r>
            <a:r>
              <a:rPr dirty="0"/>
              <a:t>.</a:t>
            </a:r>
          </a:p>
          <a:p>
            <a:pPr>
              <a:spcAft>
                <a:spcPts val="3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Rygor</a:t>
            </a:r>
            <a:r>
              <a:rPr dirty="0"/>
              <a:t> 5 </a:t>
            </a:r>
            <a:r>
              <a:rPr dirty="0" err="1"/>
              <a:t>lat</a:t>
            </a:r>
            <a:r>
              <a:rPr dirty="0"/>
              <a:t> od </a:t>
            </a:r>
            <a:r>
              <a:rPr dirty="0" err="1"/>
              <a:t>czynu</a:t>
            </a:r>
            <a:r>
              <a:rPr dirty="0"/>
              <a:t> (art. 288 </a:t>
            </a:r>
            <a:r>
              <a:rPr dirty="0" err="1"/>
              <a:t>ust</a:t>
            </a:r>
            <a:r>
              <a:rPr dirty="0"/>
              <a:t>. 1 </a:t>
            </a:r>
            <a:r>
              <a:rPr dirty="0" err="1"/>
              <a:t>PSWiN</a:t>
            </a:r>
            <a:r>
              <a:rPr dirty="0"/>
              <a:t>):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wyjaśniającego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wszczyna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po </a:t>
            </a:r>
            <a:r>
              <a:rPr dirty="0" err="1"/>
              <a:t>upływie</a:t>
            </a:r>
            <a:r>
              <a:rPr dirty="0"/>
              <a:t> 5 </a:t>
            </a:r>
            <a:r>
              <a:rPr dirty="0" err="1"/>
              <a:t>lat</a:t>
            </a:r>
            <a:r>
              <a:rPr dirty="0"/>
              <a:t> od </a:t>
            </a:r>
            <a:r>
              <a:rPr dirty="0" err="1"/>
              <a:t>popełnienia</a:t>
            </a:r>
            <a:r>
              <a:rPr dirty="0"/>
              <a:t> </a:t>
            </a:r>
            <a:r>
              <a:rPr dirty="0" err="1"/>
              <a:t>czynu</a:t>
            </a:r>
            <a:r>
              <a:rPr dirty="0"/>
              <a:t> – </a:t>
            </a:r>
            <a:r>
              <a:rPr dirty="0" err="1"/>
              <a:t>mediacja</a:t>
            </a:r>
            <a:r>
              <a:rPr dirty="0"/>
              <a:t> </a:t>
            </a:r>
            <a:r>
              <a:rPr dirty="0" err="1"/>
              <a:t>przedsądowa</a:t>
            </a:r>
            <a:r>
              <a:rPr dirty="0"/>
              <a:t> u </a:t>
            </a:r>
            <a:r>
              <a:rPr dirty="0" err="1"/>
              <a:t>rektora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zatrzymuje</a:t>
            </a:r>
            <a:r>
              <a:rPr dirty="0"/>
              <a:t> </a:t>
            </a:r>
            <a:r>
              <a:rPr dirty="0" err="1"/>
              <a:t>tego</a:t>
            </a:r>
            <a:r>
              <a:rPr dirty="0"/>
              <a:t> </a:t>
            </a:r>
            <a:r>
              <a:rPr dirty="0" err="1"/>
              <a:t>terminu</a:t>
            </a:r>
            <a:r>
              <a:rPr dirty="0"/>
              <a:t>.</a:t>
            </a:r>
          </a:p>
          <a:p>
            <a:pPr>
              <a:spcAft>
                <a:spcPts val="3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Rygor</a:t>
            </a:r>
            <a:r>
              <a:rPr dirty="0"/>
              <a:t> 5 </a:t>
            </a:r>
            <a:r>
              <a:rPr dirty="0" err="1"/>
              <a:t>lat</a:t>
            </a:r>
            <a:r>
              <a:rPr dirty="0"/>
              <a:t> od </a:t>
            </a:r>
            <a:r>
              <a:rPr dirty="0" err="1"/>
              <a:t>wszczęcia</a:t>
            </a:r>
            <a:r>
              <a:rPr dirty="0"/>
              <a:t> (art. 298 </a:t>
            </a:r>
            <a:r>
              <a:rPr dirty="0" err="1"/>
              <a:t>ust</a:t>
            </a:r>
            <a:r>
              <a:rPr dirty="0"/>
              <a:t>. 1 </a:t>
            </a:r>
            <a:r>
              <a:rPr dirty="0" err="1"/>
              <a:t>PSWiN</a:t>
            </a:r>
            <a:r>
              <a:rPr dirty="0"/>
              <a:t>): </a:t>
            </a:r>
            <a:r>
              <a:rPr dirty="0" err="1"/>
              <a:t>Karalność</a:t>
            </a:r>
            <a:r>
              <a:rPr dirty="0"/>
              <a:t> </a:t>
            </a:r>
            <a:r>
              <a:rPr dirty="0" err="1"/>
              <a:t>ustaje</a:t>
            </a:r>
            <a:r>
              <a:rPr dirty="0"/>
              <a:t> </a:t>
            </a:r>
            <a:r>
              <a:rPr dirty="0" err="1"/>
              <a:t>bezwzględnie</a:t>
            </a:r>
            <a:r>
              <a:rPr dirty="0"/>
              <a:t> po 5 </a:t>
            </a:r>
            <a:r>
              <a:rPr dirty="0" err="1"/>
              <a:t>latach</a:t>
            </a:r>
            <a:r>
              <a:rPr dirty="0"/>
              <a:t> od </a:t>
            </a:r>
            <a:r>
              <a:rPr dirty="0" err="1"/>
              <a:t>wszczęcia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dyscyplinarnego</a:t>
            </a:r>
            <a:r>
              <a:rPr dirty="0"/>
              <a:t> – </a:t>
            </a:r>
            <a:r>
              <a:rPr dirty="0" err="1"/>
              <a:t>czas</a:t>
            </a:r>
            <a:r>
              <a:rPr dirty="0"/>
              <a:t> </a:t>
            </a:r>
            <a:r>
              <a:rPr dirty="0" err="1"/>
              <a:t>trwania</a:t>
            </a:r>
            <a:r>
              <a:rPr dirty="0"/>
              <a:t> </a:t>
            </a:r>
            <a:r>
              <a:rPr dirty="0" err="1"/>
              <a:t>mediacji</a:t>
            </a:r>
            <a:r>
              <a:rPr dirty="0"/>
              <a:t> </a:t>
            </a:r>
            <a:r>
              <a:rPr dirty="0" err="1"/>
              <a:t>wlicza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w </a:t>
            </a:r>
            <a:r>
              <a:rPr dirty="0" err="1"/>
              <a:t>całości</a:t>
            </a:r>
            <a:r>
              <a:rPr dirty="0"/>
              <a:t> do </a:t>
            </a:r>
            <a:r>
              <a:rPr dirty="0" err="1"/>
              <a:t>tego</a:t>
            </a:r>
            <a:r>
              <a:rPr dirty="0"/>
              <a:t> </a:t>
            </a:r>
            <a:r>
              <a:rPr dirty="0" err="1"/>
              <a:t>okresu</a:t>
            </a:r>
            <a:r>
              <a:rPr dirty="0"/>
              <a:t>.</a:t>
            </a:r>
          </a:p>
          <a:p>
            <a:pPr>
              <a:spcAft>
                <a:spcPts val="3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Ryzyko</a:t>
            </a:r>
            <a:r>
              <a:rPr dirty="0"/>
              <a:t> </a:t>
            </a:r>
            <a:r>
              <a:rPr dirty="0" err="1"/>
              <a:t>przewlekłości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: </a:t>
            </a:r>
            <a:r>
              <a:rPr dirty="0" err="1"/>
              <a:t>Przedłużanie</a:t>
            </a:r>
            <a:r>
              <a:rPr dirty="0"/>
              <a:t> </a:t>
            </a:r>
            <a:r>
              <a:rPr dirty="0" err="1"/>
              <a:t>mediacji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doprowadzić</a:t>
            </a:r>
            <a:r>
              <a:rPr dirty="0"/>
              <a:t> do </a:t>
            </a:r>
            <a:r>
              <a:rPr dirty="0" err="1"/>
              <a:t>przedawnienia</a:t>
            </a:r>
            <a:r>
              <a:rPr dirty="0"/>
              <a:t> </a:t>
            </a:r>
            <a:r>
              <a:rPr dirty="0" err="1"/>
              <a:t>karalności</a:t>
            </a:r>
            <a:r>
              <a:rPr dirty="0"/>
              <a:t>, co </a:t>
            </a:r>
            <a:r>
              <a:rPr dirty="0" err="1"/>
              <a:t>obliguje</a:t>
            </a:r>
            <a:r>
              <a:rPr dirty="0"/>
              <a:t> </a:t>
            </a:r>
            <a:r>
              <a:rPr dirty="0" err="1"/>
              <a:t>komisję</a:t>
            </a:r>
            <a:r>
              <a:rPr dirty="0"/>
              <a:t> do </a:t>
            </a:r>
            <a:r>
              <a:rPr dirty="0" err="1"/>
              <a:t>bezwzględnego</a:t>
            </a:r>
            <a:r>
              <a:rPr dirty="0"/>
              <a:t> </a:t>
            </a:r>
            <a:r>
              <a:rPr dirty="0" err="1"/>
              <a:t>umorzenia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 (art. 294 </a:t>
            </a:r>
            <a:r>
              <a:rPr dirty="0" err="1"/>
              <a:t>ust</a:t>
            </a:r>
            <a:r>
              <a:rPr dirty="0"/>
              <a:t>. 3 pkt 4 </a:t>
            </a:r>
            <a:r>
              <a:rPr dirty="0" err="1"/>
              <a:t>PSWiN</a:t>
            </a:r>
            <a:r>
              <a:rPr dirty="0"/>
              <a:t>).</a:t>
            </a:r>
          </a:p>
          <a:p>
            <a:pPr>
              <a:spcAft>
                <a:spcPts val="3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Wyjątek</a:t>
            </a:r>
            <a:r>
              <a:rPr dirty="0"/>
              <a:t> – </a:t>
            </a:r>
            <a:r>
              <a:rPr dirty="0" err="1"/>
              <a:t>przestępstwa</a:t>
            </a:r>
            <a:r>
              <a:rPr dirty="0"/>
              <a:t> </a:t>
            </a:r>
            <a:r>
              <a:rPr dirty="0" err="1"/>
              <a:t>naukowe</a:t>
            </a:r>
            <a:r>
              <a:rPr dirty="0"/>
              <a:t> (art. 298 </a:t>
            </a:r>
            <a:r>
              <a:rPr dirty="0" err="1"/>
              <a:t>ust</a:t>
            </a:r>
            <a:r>
              <a:rPr dirty="0"/>
              <a:t>. 3): </a:t>
            </a:r>
            <a:r>
              <a:rPr dirty="0" err="1"/>
              <a:t>Karalność</a:t>
            </a:r>
            <a:r>
              <a:rPr dirty="0"/>
              <a:t> </a:t>
            </a:r>
            <a:r>
              <a:rPr dirty="0" err="1"/>
              <a:t>plagiatów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oszustw</a:t>
            </a:r>
            <a:r>
              <a:rPr dirty="0"/>
              <a:t> </a:t>
            </a:r>
            <a:r>
              <a:rPr dirty="0" err="1"/>
              <a:t>naukowych</a:t>
            </a:r>
            <a:r>
              <a:rPr dirty="0"/>
              <a:t> (art. 287 </a:t>
            </a:r>
            <a:r>
              <a:rPr dirty="0" err="1"/>
              <a:t>ust</a:t>
            </a:r>
            <a:r>
              <a:rPr dirty="0"/>
              <a:t>. 2 pkt 1–5)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ulega</a:t>
            </a:r>
            <a:r>
              <a:rPr dirty="0"/>
              <a:t> </a:t>
            </a:r>
            <a:r>
              <a:rPr dirty="0" err="1"/>
              <a:t>przedawnieniu</a:t>
            </a:r>
            <a:r>
              <a:rPr dirty="0"/>
              <a:t> </a:t>
            </a:r>
            <a:r>
              <a:rPr dirty="0" err="1"/>
              <a:t>nigdy</a:t>
            </a:r>
            <a:r>
              <a:rPr dirty="0"/>
              <a:t>, bez </a:t>
            </a:r>
            <a:r>
              <a:rPr dirty="0" err="1"/>
              <a:t>względu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czas</a:t>
            </a:r>
            <a:r>
              <a:rPr dirty="0"/>
              <a:t> </a:t>
            </a:r>
            <a:r>
              <a:rPr dirty="0" err="1"/>
              <a:t>trwania</a:t>
            </a:r>
            <a:r>
              <a:rPr dirty="0"/>
              <a:t> </a:t>
            </a:r>
            <a:r>
              <a:rPr dirty="0" err="1"/>
              <a:t>mediacji</a:t>
            </a:r>
            <a:r>
              <a:rPr lang="pl-PL" dirty="0"/>
              <a:t>- pytanie czy te sprawy mają zdolność mediacyjną (?!- mocno kontrowersyjne)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111E38"/>
                </a:solidFill>
                <a:latin typeface="Georgia"/>
              </a:defRPr>
            </a:pPr>
            <a:r>
              <a:t>Mediacja przedsądowa u rektora: polubowne tamowanie sporu a ryzyko automatyzmu represji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005840"/>
          </a:xfrm>
          <a:prstGeom prst="rect">
            <a:avLst/>
          </a:prstGeom>
          <a:solidFill>
            <a:srgbClr val="EAEE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00584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10512"/>
            <a:ext cx="10362895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300"/>
              </a:spcAft>
              <a:defRPr sz="1350" b="1">
                <a:solidFill>
                  <a:srgbClr val="1B2A4A"/>
                </a:solidFill>
                <a:latin typeface="Georgia"/>
              </a:defRPr>
            </a:pPr>
            <a:r>
              <a:t>Mediacja przedsądowa jako alternatywa dla procedury represyjnej (art. 282 pkt 1 i art. 283 PSWiN)</a:t>
            </a:r>
          </a:p>
          <a:p>
            <a:pPr>
              <a:defRPr sz="1100">
                <a:solidFill>
                  <a:srgbClr val="1E293B"/>
                </a:solidFill>
                <a:latin typeface="Arial"/>
              </a:defRPr>
            </a:pPr>
            <a:r>
              <a:t>Rektor posiada wyłączny monopol na skierowanie sprawy do mediacji przed formalnym uruchomieniem rzecznika dyscyplinarnego. Udane porozumienie definitywnie zamyka sprawę bez wszczynania procedury, lecz brak ugody uruchamia sztywny przymus dyscyplinarny.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926080"/>
            <a:ext cx="5257800" cy="3383280"/>
          </a:xfrm>
          <a:prstGeom prst="rect">
            <a:avLst/>
          </a:prstGeom>
          <a:solidFill>
            <a:srgbClr val="EAEE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2926080"/>
            <a:ext cx="5257800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063240"/>
            <a:ext cx="4892040" cy="2844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2563EB"/>
                </a:solidFill>
                <a:latin typeface="Georgia"/>
              </a:defRPr>
            </a:pPr>
            <a:r>
              <a:rPr lang="pl-PL" dirty="0"/>
              <a:t>Kompetencja </a:t>
            </a:r>
            <a:r>
              <a:rPr dirty="0" err="1"/>
              <a:t>rektora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etapie</a:t>
            </a:r>
            <a:r>
              <a:rPr dirty="0"/>
              <a:t> </a:t>
            </a:r>
            <a:r>
              <a:rPr dirty="0" err="1"/>
              <a:t>przedsądowym</a:t>
            </a:r>
            <a:endParaRPr dirty="0"/>
          </a:p>
          <a:p>
            <a:pPr>
              <a:spcAft>
                <a:spcPts val="300"/>
              </a:spcAft>
            </a:pPr>
            <a:r>
              <a:rPr sz="105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Wstępna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selekcja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sprawy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(art. 282 pkt 1):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Rektor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decyduje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,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czy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skierować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sprawę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do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mediacji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,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nałożyć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karę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upomnienia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,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czy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polecić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wszczęcie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postępowania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rzecznikowi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dyscyplinarnemu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300"/>
              </a:spcAft>
            </a:pPr>
            <a:r>
              <a:rPr sz="1050" b="1" dirty="0">
                <a:solidFill>
                  <a:srgbClr val="1E293B"/>
                </a:solidFill>
                <a:latin typeface="Arial"/>
              </a:rPr>
              <a:t>• Zgoda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stron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jako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warunek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(art. 283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ust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. 1):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Mediacja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jest w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pełni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dobrowolna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–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wymaga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uprzedniej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zgody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osoby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podejrzewanej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pokrzywdzonego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;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rektor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może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jej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narzucić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wbrew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ich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woli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300"/>
              </a:spcAft>
            </a:pPr>
            <a:r>
              <a:rPr sz="1050" b="1" dirty="0">
                <a:solidFill>
                  <a:srgbClr val="1E293B"/>
                </a:solidFill>
                <a:latin typeface="Arial"/>
              </a:rPr>
              <a:t>• Swoboda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wyboru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mediatora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(art. 283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ust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. 2):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Mediatorem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jest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nauczyciel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akademicki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wskazany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przez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rektora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.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Przepisy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wymagają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, by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był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to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pracownik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tej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samej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uczelni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(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możliwy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mediator z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zewnątrz</a:t>
            </a:r>
            <a:r>
              <a:rPr lang="pl-PL" sz="1050" b="0" dirty="0">
                <a:solidFill>
                  <a:srgbClr val="1E293B"/>
                </a:solidFill>
                <a:latin typeface="Arial"/>
              </a:rPr>
              <a:t> – mocno problematyczne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).</a:t>
            </a:r>
          </a:p>
          <a:p>
            <a:pPr>
              <a:spcAft>
                <a:spcPts val="300"/>
              </a:spcAft>
            </a:pPr>
            <a:r>
              <a:rPr sz="105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Ocena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sprawozdania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ugody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(art. 283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ust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. 3–4):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Rektor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lang="pl-PL" sz="1050" b="0" dirty="0">
                <a:solidFill>
                  <a:srgbClr val="1E293B"/>
                </a:solidFill>
                <a:latin typeface="Arial"/>
              </a:rPr>
              <a:t>"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ocenia</a:t>
            </a:r>
            <a:r>
              <a:rPr lang="pl-PL" sz="1050" b="0" dirty="0">
                <a:solidFill>
                  <a:srgbClr val="1E293B"/>
                </a:solidFill>
                <a:latin typeface="Arial"/>
              </a:rPr>
              <a:t>"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ugodę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;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zawarcie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porozumienia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definitywnie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wygasza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sprawę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bez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uruchamiania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rzecznika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dyscyplinarnego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300"/>
              </a:spcAft>
            </a:pPr>
            <a:r>
              <a:rPr sz="1050" b="1" dirty="0">
                <a:solidFill>
                  <a:srgbClr val="1E293B"/>
                </a:solidFill>
                <a:latin typeface="Arial"/>
              </a:rPr>
              <a:t>• Luka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podmiotowa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w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ustawie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Przepisy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przewidują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kierowania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do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mediacji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spraw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studentów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doktorantów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(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sięganie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w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drodze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analogii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po art. 23a KPK jest w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doktrynie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podważane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2926080"/>
            <a:ext cx="5257800" cy="3383280"/>
          </a:xfrm>
          <a:prstGeom prst="rect">
            <a:avLst/>
          </a:prstGeom>
          <a:solidFill>
            <a:srgbClr val="EAEE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2926080"/>
            <a:ext cx="525780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D97706"/>
                </a:solidFill>
                <a:latin typeface="Georgia"/>
              </a:defRPr>
            </a:pPr>
            <a:r>
              <a:rPr dirty="0"/>
              <a:t>Problem </a:t>
            </a:r>
            <a:r>
              <a:rPr dirty="0" err="1"/>
              <a:t>automatyzmu</a:t>
            </a:r>
            <a:r>
              <a:rPr dirty="0"/>
              <a:t> z art. 283 </a:t>
            </a:r>
            <a:r>
              <a:rPr dirty="0" err="1"/>
              <a:t>ust</a:t>
            </a:r>
            <a:r>
              <a:rPr dirty="0"/>
              <a:t>. 5 </a:t>
            </a:r>
            <a:r>
              <a:rPr dirty="0" err="1"/>
              <a:t>PSWiN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bariery</a:t>
            </a:r>
            <a:r>
              <a:rPr dirty="0"/>
              <a:t> </a:t>
            </a:r>
            <a:r>
              <a:rPr dirty="0" err="1"/>
              <a:t>praktyczne</a:t>
            </a:r>
            <a:endParaRPr dirty="0"/>
          </a:p>
          <a:p>
            <a:pPr>
              <a:spcAft>
                <a:spcPts val="300"/>
              </a:spcAft>
            </a:pPr>
            <a:r>
              <a:rPr sz="105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Ustawowy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przymus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represji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(art. 283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ust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. 5):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Gdy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dojdzie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do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ugody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,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rektor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MA OBOWIĄZEK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polecić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rzecznikowi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rozpoczęcie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sprawy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–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ustawa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odbiera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organowi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jakiekolwiek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uznanie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300"/>
              </a:spcAft>
            </a:pPr>
            <a:r>
              <a:rPr sz="1050" b="1" dirty="0">
                <a:solidFill>
                  <a:srgbClr val="1E293B"/>
                </a:solidFill>
                <a:latin typeface="Arial"/>
              </a:rPr>
              <a:t>• Krytyka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doktrynalna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sztywnego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mechanizmu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W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piśmiennictwie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podnosi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się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,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że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fiasko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dobrowolnych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rozmów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(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mimo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dobrej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woli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obwinionego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)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powinno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automatycznie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uruchamiać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machiny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dyscyplinarnej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300"/>
              </a:spcAft>
            </a:pPr>
            <a:r>
              <a:rPr sz="105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Znikoma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popularność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w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praktyce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akademickiej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Badania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empiryczne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wskazują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,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że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mediacja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uczelniach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ma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charakter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marginalny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–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stanowi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poniżej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1%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spraw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dyscyplinarnych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w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Polsce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300"/>
              </a:spcAft>
            </a:pPr>
            <a:r>
              <a:rPr sz="105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Główne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bariery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systemowe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Obawa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przed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stygmatyzacją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w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środowisku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,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brak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zaufania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do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bezstronności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mediatora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,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sformalizowanie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procedur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oraz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opór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pokrzywdzonych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przed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kompromisem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300"/>
              </a:spcAft>
            </a:pPr>
            <a:r>
              <a:rPr sz="105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Postulat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de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lege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ferenda: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Proponuje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się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usunięcie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sztywnego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przymusu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z art. 283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ust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. 5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PSWiN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pozostawienie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rektorowi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swobody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oceny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celowości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kierowania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sprawy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do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rzecznika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.</a:t>
            </a:r>
            <a:r>
              <a:rPr lang="pl-PL" sz="1050" b="0" dirty="0">
                <a:solidFill>
                  <a:srgbClr val="1E293B"/>
                </a:solidFill>
                <a:latin typeface="Arial"/>
              </a:rPr>
              <a:t> Z drugiej strony czy uznaniowość jest wskazana?</a:t>
            </a:r>
            <a:endParaRPr sz="1050" b="0" dirty="0">
              <a:solidFill>
                <a:srgbClr val="1E293B"/>
              </a:solidFill>
              <a:latin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1520" y="6364224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 i="1">
                <a:solidFill>
                  <a:srgbClr val="64748B"/>
                </a:solidFill>
                <a:latin typeface="Arial"/>
              </a:defRPr>
            </a:pPr>
            <a:r>
              <a:t>* Opracowano m.in. na podstawie: P. Czarnecki, Rektor jako kluczowy uczestnik postępowania dyscyplinarnego w uczelni wyższej..., „Roczniki Administracji i Prawa” 2026, nr 5, s. 47–68.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Wstępna ocena wniosku rzecznika wstrzymuje wyznaczenie terminu rozprawy do 30 dni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525780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5257800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74520"/>
            <a:ext cx="4892040" cy="26212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B2A4A"/>
                </a:solidFill>
                <a:latin typeface="Georgia"/>
              </a:defRPr>
            </a:pPr>
            <a:r>
              <a:rPr dirty="0" err="1"/>
              <a:t>Kontrola</a:t>
            </a:r>
            <a:r>
              <a:rPr dirty="0"/>
              <a:t> </a:t>
            </a:r>
            <a:r>
              <a:rPr dirty="0" err="1"/>
              <a:t>wstępna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 (§ 20 </a:t>
            </a:r>
            <a:r>
              <a:rPr dirty="0" err="1"/>
              <a:t>rozp</a:t>
            </a:r>
            <a:r>
              <a:rPr dirty="0"/>
              <a:t>.)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Moment </a:t>
            </a:r>
            <a:r>
              <a:rPr dirty="0" err="1"/>
              <a:t>wpływu</a:t>
            </a:r>
            <a:r>
              <a:rPr dirty="0"/>
              <a:t>: Po </a:t>
            </a:r>
            <a:r>
              <a:rPr dirty="0" err="1"/>
              <a:t>otrzymaniu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o </a:t>
            </a:r>
            <a:r>
              <a:rPr dirty="0" err="1"/>
              <a:t>wszczęcie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dyscyplinarnego</a:t>
            </a:r>
            <a:r>
              <a:rPr dirty="0"/>
              <a:t> </a:t>
            </a: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bada</a:t>
            </a:r>
            <a:r>
              <a:rPr dirty="0"/>
              <a:t>: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1. </a:t>
            </a:r>
            <a:r>
              <a:rPr dirty="0" err="1"/>
              <a:t>Czy</a:t>
            </a:r>
            <a:r>
              <a:rPr dirty="0"/>
              <a:t> </a:t>
            </a:r>
            <a:r>
              <a:rPr dirty="0" err="1"/>
              <a:t>postępowanie</a:t>
            </a:r>
            <a:r>
              <a:rPr dirty="0"/>
              <a:t> </a:t>
            </a:r>
            <a:r>
              <a:rPr dirty="0" err="1"/>
              <a:t>wyjaśniające</a:t>
            </a:r>
            <a:r>
              <a:rPr dirty="0"/>
              <a:t> </a:t>
            </a:r>
            <a:r>
              <a:rPr dirty="0" err="1"/>
              <a:t>zawiera</a:t>
            </a:r>
            <a:r>
              <a:rPr dirty="0"/>
              <a:t> </a:t>
            </a:r>
            <a:r>
              <a:rPr dirty="0" err="1"/>
              <a:t>braki</a:t>
            </a:r>
            <a:r>
              <a:rPr dirty="0"/>
              <a:t> </a:t>
            </a:r>
            <a:r>
              <a:rPr dirty="0" err="1"/>
              <a:t>nieusuwalne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rozprawie</a:t>
            </a:r>
            <a:r>
              <a:rPr dirty="0"/>
              <a:t>?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2. </a:t>
            </a:r>
            <a:r>
              <a:rPr dirty="0" err="1"/>
              <a:t>Czy</a:t>
            </a:r>
            <a:r>
              <a:rPr dirty="0"/>
              <a:t> </a:t>
            </a:r>
            <a:r>
              <a:rPr dirty="0" err="1"/>
              <a:t>zachodzą</a:t>
            </a:r>
            <a:r>
              <a:rPr dirty="0"/>
              <a:t> </a:t>
            </a:r>
            <a:r>
              <a:rPr dirty="0" err="1"/>
              <a:t>bezwzględne</a:t>
            </a:r>
            <a:r>
              <a:rPr dirty="0"/>
              <a:t> </a:t>
            </a:r>
            <a:r>
              <a:rPr dirty="0" err="1"/>
              <a:t>przesłanki</a:t>
            </a:r>
            <a:r>
              <a:rPr dirty="0"/>
              <a:t> </a:t>
            </a:r>
            <a:r>
              <a:rPr dirty="0" err="1"/>
              <a:t>umorzenia</a:t>
            </a:r>
            <a:r>
              <a:rPr dirty="0"/>
              <a:t> (art. 294 </a:t>
            </a:r>
            <a:r>
              <a:rPr dirty="0" err="1"/>
              <a:t>ust</a:t>
            </a:r>
            <a:r>
              <a:rPr dirty="0"/>
              <a:t>. 3 </a:t>
            </a:r>
            <a:r>
              <a:rPr dirty="0" err="1"/>
              <a:t>i</a:t>
            </a:r>
            <a:r>
              <a:rPr dirty="0"/>
              <a:t> 4 </a:t>
            </a:r>
            <a:r>
              <a:rPr dirty="0" err="1"/>
              <a:t>PSWiN</a:t>
            </a:r>
            <a:r>
              <a:rPr dirty="0"/>
              <a:t>)?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lang="pl-PL" dirty="0"/>
              <a:t>Z</a:t>
            </a:r>
            <a:r>
              <a:rPr dirty="0" err="1"/>
              <a:t>atrzymani</a:t>
            </a:r>
            <a:r>
              <a:rPr lang="pl-PL" dirty="0"/>
              <a:t>e</a:t>
            </a:r>
            <a:r>
              <a:rPr dirty="0"/>
              <a:t> </a:t>
            </a:r>
            <a:r>
              <a:rPr dirty="0" err="1"/>
              <a:t>skierowania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rozprawę</a:t>
            </a:r>
            <a:r>
              <a:rPr dirty="0"/>
              <a:t>: W </a:t>
            </a:r>
            <a:r>
              <a:rPr dirty="0" err="1"/>
              <a:t>razie</a:t>
            </a:r>
            <a:r>
              <a:rPr dirty="0"/>
              <a:t> </a:t>
            </a:r>
            <a:r>
              <a:rPr dirty="0" err="1"/>
              <a:t>stwierdzenia</a:t>
            </a:r>
            <a:r>
              <a:rPr dirty="0"/>
              <a:t> </a:t>
            </a:r>
            <a:r>
              <a:rPr dirty="0" err="1"/>
              <a:t>braków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podstaw</a:t>
            </a:r>
            <a:r>
              <a:rPr dirty="0"/>
              <a:t> do </a:t>
            </a:r>
            <a:r>
              <a:rPr dirty="0" err="1"/>
              <a:t>umorzenia</a:t>
            </a:r>
            <a:r>
              <a:rPr dirty="0"/>
              <a:t> </a:t>
            </a:r>
            <a:r>
              <a:rPr dirty="0" err="1"/>
              <a:t>przewodniczący</a:t>
            </a:r>
            <a:r>
              <a:rPr dirty="0"/>
              <a:t> NIE </a:t>
            </a:r>
            <a:r>
              <a:rPr dirty="0" err="1"/>
              <a:t>wyznacza</a:t>
            </a:r>
            <a:r>
              <a:rPr dirty="0"/>
              <a:t> </a:t>
            </a:r>
            <a:r>
              <a:rPr dirty="0" err="1"/>
              <a:t>rozprawy</a:t>
            </a:r>
            <a:r>
              <a:rPr dirty="0"/>
              <a:t>, </a:t>
            </a:r>
            <a:r>
              <a:rPr dirty="0" err="1"/>
              <a:t>lecz</a:t>
            </a:r>
            <a:r>
              <a:rPr dirty="0"/>
              <a:t> </a:t>
            </a:r>
            <a:r>
              <a:rPr dirty="0" err="1"/>
              <a:t>kieruje</a:t>
            </a:r>
            <a:r>
              <a:rPr dirty="0"/>
              <a:t> </a:t>
            </a:r>
            <a:r>
              <a:rPr dirty="0" err="1"/>
              <a:t>sprawę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posiedzenie</a:t>
            </a:r>
            <a:r>
              <a:rPr dirty="0"/>
              <a:t> </a:t>
            </a:r>
            <a:r>
              <a:rPr dirty="0" err="1"/>
              <a:t>niejawne</a:t>
            </a:r>
            <a:r>
              <a:rPr dirty="0"/>
              <a:t> (§ 20 </a:t>
            </a:r>
            <a:r>
              <a:rPr dirty="0" err="1"/>
              <a:t>ust</a:t>
            </a:r>
            <a:r>
              <a:rPr dirty="0"/>
              <a:t>. 3).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Forma </a:t>
            </a:r>
            <a:r>
              <a:rPr dirty="0" err="1"/>
              <a:t>aktu</a:t>
            </a:r>
            <a:r>
              <a:rPr dirty="0"/>
              <a:t>: </a:t>
            </a:r>
            <a:r>
              <a:rPr dirty="0" err="1"/>
              <a:t>Zarządzenie</a:t>
            </a:r>
            <a:r>
              <a:rPr dirty="0"/>
              <a:t> o </a:t>
            </a:r>
            <a:r>
              <a:rPr dirty="0" err="1"/>
              <a:t>wszczęciu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skierowaniu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posiedzenie</a:t>
            </a:r>
            <a:r>
              <a:rPr dirty="0"/>
              <a:t> </a:t>
            </a:r>
            <a:r>
              <a:rPr dirty="0" err="1"/>
              <a:t>niejawne</a:t>
            </a:r>
            <a:r>
              <a:rPr dirty="0"/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02375" y="1737360"/>
            <a:ext cx="525780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02375" y="1737360"/>
            <a:ext cx="5257800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85255" y="1874520"/>
            <a:ext cx="4892040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Rygor posiedzenia niejawnego (§ 21 ust. 1 rozp.)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Termin zawity dla komisji: Skład orzekający musi odbyć posiedzenie niejawne w terminie 30 dni od dnia wydania zarządzenia.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Skład orzekający: Co najmniej 3 członków (w tym przewodniczący) oraz protokolant (§ 19 ust. 1 pkt 1).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Brak udziału stron: W posiedzeniu niejawnym nie biorą udziału strony ani obrońcy – orzekanie następuje wyłącznie na podstawie akt.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Potrójna alternatywa rozstrzygnięć (§ 21 ust. 1):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• Orzeczenie o umorzeniu postępowania (pkt 1).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• Postanowienie o przekazaniu rzecznikowi do uzupełnienia (pkt 2).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• Postanowienie o skierowaniu sprawy na rozprawę (pkt 3).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Postanowienie o zwrocie akt tamuje postępowanie przed komisją na maksymalnie 30 dni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005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00584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47088"/>
            <a:ext cx="10362895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B2A4A"/>
                </a:solidFill>
                <a:latin typeface="Georgia"/>
              </a:defRPr>
            </a:pPr>
            <a:r>
              <a:t>§ 21 ust. 1 pkt 2 i ust. 2 Rozporządzenia MEiN – Instytucja zwrotu sprawy rzecznikowi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Jeżeli skład orzekający stwierdzi na posiedzeniu niejawnym, że postępowanie wyjaśniające ma braki, których nie da się uzupełnić na rozprawie, wydaje postanowienie o przekazaniu sprawy rzecznikowi dyscyplinarnemu.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92608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2926080"/>
            <a:ext cx="5257800" cy="73152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8B1E3F"/>
                </a:solidFill>
                <a:latin typeface="Georgia"/>
              </a:defRPr>
            </a:pPr>
            <a:r>
              <a:t>Treść i rygory postanowienia o zwrocie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Ścisłe określenie zakresu: Skład orzekający wskazuje konkretne czynności dowodowe (np. brakujące przesłuchanie kluczowego świadka, brak opinii biegłego grafologa).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Sztywny termin uzupełnienia: Komisja wyznacza rzecznikowi termin uzupełnienia nie dłuższy niż 30 dni (§ 21 ust. 2).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Doręczenie: Postanowienie doręcza się rzecznikowi, obwinionemu, obrońcy oraz organowi, który powołał rzecznika (§ 22 ust. 2).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292608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2926080"/>
            <a:ext cx="525780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D97706"/>
                </a:solidFill>
                <a:latin typeface="Georgia"/>
              </a:defRPr>
            </a:pPr>
            <a:r>
              <a:t>Skutki procesowe dla dynamiki sprawy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Zawieszenie czynności komisji: Do czasu zwrotu akt komisja nie podejmuje żadnych czynności jurysdykcyjnych.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Powrót akt do komisji: Po uzupełnieniu materiału rzecznik ponownie przedkłada wniosek, a przewodniczący decyduje o wyznaczeniu terminu rozprawy (§ 23).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Bezczynność rzecznika: Niedochowanie terminu przez rzecznika może stanowić podstawę do ponownego posiedzenia niejawnego i umorzenia sprawy przy braku dowodów winy.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111E38"/>
                </a:solidFill>
                <a:latin typeface="Georgia"/>
              </a:defRPr>
            </a:pPr>
            <a:r>
              <a:t>Odrębność postępowania karnego i dyscyplinarnego: autonomia komisji a zawieszenie z art. 297 PSWiN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097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097280"/>
          </a:xfrm>
          <a:prstGeom prst="rect">
            <a:avLst/>
          </a:prstGeom>
          <a:solidFill>
            <a:srgbClr val="11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47088"/>
            <a:ext cx="10362895" cy="8778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300"/>
              </a:spcAft>
              <a:defRPr sz="1350" b="1">
                <a:solidFill>
                  <a:srgbClr val="111E38"/>
                </a:solidFill>
                <a:latin typeface="Georgia"/>
              </a:defRPr>
            </a:pPr>
            <a:r>
              <a:t>Art. 297 w zw. z art. 275 ust. 3 i art. 278 ust. 7 PSWiN – Zasada autonomii i dwa odrębne reżimy</a:t>
            </a:r>
          </a:p>
          <a:p>
            <a:pPr>
              <a:defRPr sz="1100">
                <a:solidFill>
                  <a:srgbClr val="1E293B"/>
                </a:solidFill>
                <a:latin typeface="Arial"/>
              </a:defRPr>
            </a:pPr>
            <a:r>
              <a:t>Postępowanie karne i dyscyplinarne stanowią dwa w pełni autonomiczne tory odpowiedzialności. Wszczęcie procesu karnego nie tamuje automatycznie biegu sprawy dyscyplinarnej – zawieszenie postępowania przed komisją (art. 297 PSWiN) ma charakter wyłącznie fakultatywny („może zostać zawieszone”).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3017520"/>
            <a:ext cx="5257800" cy="3291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3017520"/>
            <a:ext cx="5257800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154680"/>
            <a:ext cx="4892040" cy="3063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2563EB"/>
                </a:solidFill>
                <a:latin typeface="Georgia"/>
              </a:defRPr>
            </a:pPr>
            <a:r>
              <a:rPr dirty="0" err="1"/>
              <a:t>Odrębność</a:t>
            </a:r>
            <a:r>
              <a:rPr dirty="0"/>
              <a:t> </a:t>
            </a:r>
            <a:r>
              <a:rPr dirty="0" err="1"/>
              <a:t>celów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reżimów</a:t>
            </a:r>
            <a:r>
              <a:rPr dirty="0"/>
              <a:t> </a:t>
            </a:r>
            <a:r>
              <a:rPr dirty="0" err="1"/>
              <a:t>odpowiedzialności</a:t>
            </a:r>
            <a:endParaRPr dirty="0"/>
          </a:p>
          <a:p>
            <a:pPr>
              <a:spcAft>
                <a:spcPts val="400"/>
              </a:spcAft>
            </a:pPr>
            <a:r>
              <a:rPr sz="105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Dualizm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odpowiedzialności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(art. 275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ust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. 3):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Odpowiedzialność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dyscyplinarna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nauczyciela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akademickiego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jest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niezależna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od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karnej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. Ten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sam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czyn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może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stanowić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jednocześnie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przestępstwo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powszechne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przewinienie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dyscyplinarne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400"/>
              </a:spcAft>
            </a:pPr>
            <a:r>
              <a:rPr sz="105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Różnica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chronionych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dóbr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prawnych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Proces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karny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chroni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porządek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publiczny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normy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powszechne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,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natomiast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postępowanie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dyscyplinarne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chroni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godność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zawodu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,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etos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akademicki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standardy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uniwersyteckie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(art. 275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ust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. 1).</a:t>
            </a:r>
          </a:p>
          <a:p>
            <a:pPr>
              <a:spcAft>
                <a:spcPts val="400"/>
              </a:spcAft>
            </a:pPr>
            <a:r>
              <a:rPr sz="105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Wielokrotne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wartościowanie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czynu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W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doktrynie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(K.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Łakomy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, 2023)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podkreśla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się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,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że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jednoczesne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ukaranie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sprawcy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w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obu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reżimach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jest w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pełni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dopuszczalne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narusza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konstytucyjnej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zasady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ne bis in idem.</a:t>
            </a:r>
          </a:p>
          <a:p>
            <a:pPr>
              <a:spcAft>
                <a:spcPts val="400"/>
              </a:spcAft>
            </a:pPr>
            <a:r>
              <a:rPr sz="1050" b="1" dirty="0">
                <a:solidFill>
                  <a:srgbClr val="1E293B"/>
                </a:solidFill>
                <a:latin typeface="Arial"/>
              </a:rPr>
              <a:t>•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Niezależność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od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losów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1" dirty="0" err="1">
                <a:solidFill>
                  <a:srgbClr val="1E293B"/>
                </a:solidFill>
                <a:latin typeface="Arial"/>
              </a:rPr>
              <a:t>śledztwa</a:t>
            </a:r>
            <a:r>
              <a:rPr sz="1050" b="1" dirty="0">
                <a:solidFill>
                  <a:srgbClr val="1E293B"/>
                </a:solidFill>
                <a:latin typeface="Arial"/>
              </a:rPr>
              <a:t>: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Umorzenie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śledztwa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przez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prokuratora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czy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brak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znamion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przestępstwa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nie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wykluczają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stwierdzenia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przez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komisję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uchybienia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godności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zawodu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wymierzenia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kary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 </a:t>
            </a:r>
            <a:r>
              <a:rPr sz="1050" b="0" dirty="0" err="1">
                <a:solidFill>
                  <a:srgbClr val="1E293B"/>
                </a:solidFill>
                <a:latin typeface="Arial"/>
              </a:rPr>
              <a:t>dyscyplinarnej</a:t>
            </a:r>
            <a:r>
              <a:rPr sz="1050" b="0" dirty="0">
                <a:solidFill>
                  <a:srgbClr val="1E293B"/>
                </a:solidFill>
                <a:latin typeface="Arial"/>
              </a:rPr>
              <a:t>!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3017520"/>
            <a:ext cx="5257800" cy="3291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3017520"/>
            <a:ext cx="5257800" cy="73152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154680"/>
            <a:ext cx="4892040" cy="3063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8B1E3F"/>
                </a:solidFill>
                <a:latin typeface="Georgia"/>
              </a:defRPr>
            </a:pPr>
            <a:r>
              <a:t>Samodzielność jurysdykcyjna komisji (art. 278 ust. 7)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1E293B"/>
                </a:solidFill>
                <a:latin typeface="Arial"/>
              </a:rPr>
              <a:t>• Zasada niezawisłości i autonomii: </a:t>
            </a:r>
            <a:r>
              <a:rPr sz="1050" b="0">
                <a:solidFill>
                  <a:srgbClr val="1E293B"/>
                </a:solidFill>
                <a:latin typeface="Arial"/>
              </a:rPr>
              <a:t>Komisje dyscyplinarne samodzielnie ustalają stan faktyczny i rozstrzygają zagadnienia prawne, zachowując niezależność od organów władzy publicznej (w tym sądów) i uczelni.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1E293B"/>
                </a:solidFill>
                <a:latin typeface="Arial"/>
              </a:rPr>
              <a:t>• Brak związania rozstrzygnięciami organów: </a:t>
            </a:r>
            <a:r>
              <a:rPr sz="1050" b="0">
                <a:solidFill>
                  <a:srgbClr val="1E293B"/>
                </a:solidFill>
                <a:latin typeface="Arial"/>
              </a:rPr>
              <a:t>Komisja nie jest związana postanowieniami prokuratury ani wyrokami uniewinniającymi sądów karnych – zachowuje pełną swobodę w ocenie materiału dowodowego.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1E293B"/>
                </a:solidFill>
                <a:latin typeface="Arial"/>
              </a:rPr>
              <a:t>• Jedyny wyjątek – skazanie karne: </a:t>
            </a:r>
            <a:r>
              <a:rPr sz="1050" b="0">
                <a:solidFill>
                  <a:srgbClr val="1E293B"/>
                </a:solidFill>
                <a:latin typeface="Arial"/>
              </a:rPr>
              <a:t>Bezwzględne związanie dotyczy wyłącznie prawomocnego wyroku skazującego sądu karnego co do faktu popełnienia przestępstwa (art. 278 ust. 7 in fine PSWiN).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1E293B"/>
                </a:solidFill>
                <a:latin typeface="Arial"/>
              </a:rPr>
              <a:t>• Fakultatywność zawieszenia (art. 297): </a:t>
            </a:r>
            <a:r>
              <a:rPr sz="1050" b="0">
                <a:solidFill>
                  <a:srgbClr val="1E293B"/>
                </a:solidFill>
                <a:latin typeface="Arial"/>
              </a:rPr>
              <a:t>Właśnie z uwagi na odrębność obu dróg zawieszenie sprawy dyscyplinarnej jest prawem, a nie obowiązkiem – komisja może suwerennie procedować bez czekania na wyrok sądu powszechnego.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Zawieszenie wymaga tożsamości czynu oraz wejścia procesu karnego w fazę in personam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525780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5257800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74520"/>
            <a:ext cx="4892040" cy="27417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B2A4A"/>
                </a:solidFill>
                <a:latin typeface="Georgia"/>
              </a:defRPr>
            </a:pPr>
            <a:r>
              <a:rPr dirty="0" err="1"/>
              <a:t>Tożsamość</a:t>
            </a:r>
            <a:r>
              <a:rPr dirty="0"/>
              <a:t> </a:t>
            </a:r>
            <a:r>
              <a:rPr dirty="0" err="1"/>
              <a:t>podmiotowa</a:t>
            </a:r>
            <a:r>
              <a:rPr dirty="0"/>
              <a:t>: </a:t>
            </a:r>
            <a:r>
              <a:rPr dirty="0" err="1"/>
              <a:t>Faza</a:t>
            </a:r>
            <a:r>
              <a:rPr dirty="0"/>
              <a:t> in personam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Śledztwo</a:t>
            </a:r>
            <a:r>
              <a:rPr dirty="0"/>
              <a:t> w </a:t>
            </a:r>
            <a:r>
              <a:rPr dirty="0" err="1"/>
              <a:t>fazie</a:t>
            </a:r>
            <a:r>
              <a:rPr dirty="0"/>
              <a:t> in rem (w </a:t>
            </a:r>
            <a:r>
              <a:rPr dirty="0" err="1"/>
              <a:t>sprawie</a:t>
            </a:r>
            <a:r>
              <a:rPr dirty="0"/>
              <a:t>): </a:t>
            </a:r>
            <a:r>
              <a:rPr dirty="0" err="1"/>
              <a:t>Prowadzenie</a:t>
            </a:r>
            <a:r>
              <a:rPr dirty="0"/>
              <a:t> </a:t>
            </a:r>
            <a:r>
              <a:rPr dirty="0" err="1"/>
              <a:t>śledztwa</a:t>
            </a:r>
            <a:r>
              <a:rPr dirty="0"/>
              <a:t> w </a:t>
            </a:r>
            <a:r>
              <a:rPr dirty="0" err="1"/>
              <a:t>sprawie</a:t>
            </a:r>
            <a:r>
              <a:rPr dirty="0"/>
              <a:t> o </a:t>
            </a:r>
            <a:r>
              <a:rPr dirty="0" err="1"/>
              <a:t>przestępstwo</a:t>
            </a:r>
            <a:r>
              <a:rPr dirty="0"/>
              <a:t> bez </a:t>
            </a:r>
            <a:r>
              <a:rPr dirty="0" err="1"/>
              <a:t>postawienia</a:t>
            </a:r>
            <a:r>
              <a:rPr dirty="0"/>
              <a:t> </a:t>
            </a:r>
            <a:r>
              <a:rPr dirty="0" err="1"/>
              <a:t>zarzutów</a:t>
            </a:r>
            <a:r>
              <a:rPr dirty="0"/>
              <a:t> </a:t>
            </a:r>
            <a:r>
              <a:rPr dirty="0" err="1"/>
              <a:t>konkretnemu</a:t>
            </a:r>
            <a:r>
              <a:rPr dirty="0"/>
              <a:t> </a:t>
            </a:r>
            <a:r>
              <a:rPr dirty="0" err="1"/>
              <a:t>nauczycielowi</a:t>
            </a:r>
            <a:r>
              <a:rPr dirty="0"/>
              <a:t> NIE UZASADNIA </a:t>
            </a:r>
            <a:r>
              <a:rPr dirty="0" err="1"/>
              <a:t>zawieszenia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Przedstawienie</a:t>
            </a:r>
            <a:r>
              <a:rPr dirty="0"/>
              <a:t> </a:t>
            </a:r>
            <a:r>
              <a:rPr dirty="0" err="1"/>
              <a:t>zarzutów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cezura</a:t>
            </a:r>
            <a:r>
              <a:rPr dirty="0"/>
              <a:t>: </a:t>
            </a:r>
            <a:r>
              <a:rPr dirty="0" err="1"/>
              <a:t>Zawieszenie</a:t>
            </a:r>
            <a:r>
              <a:rPr dirty="0"/>
              <a:t> </a:t>
            </a:r>
            <a:r>
              <a:rPr dirty="0" err="1"/>
              <a:t>staje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dopuszczalne</a:t>
            </a:r>
            <a:r>
              <a:rPr dirty="0"/>
              <a:t> </a:t>
            </a:r>
            <a:r>
              <a:rPr dirty="0" err="1"/>
              <a:t>dopiero</a:t>
            </a:r>
            <a:r>
              <a:rPr dirty="0"/>
              <a:t> w </a:t>
            </a:r>
            <a:r>
              <a:rPr dirty="0" err="1"/>
              <a:t>momencie</a:t>
            </a:r>
            <a:r>
              <a:rPr dirty="0"/>
              <a:t> </a:t>
            </a:r>
            <a:r>
              <a:rPr dirty="0" err="1"/>
              <a:t>wydania</a:t>
            </a:r>
            <a:r>
              <a:rPr dirty="0"/>
              <a:t> </a:t>
            </a:r>
            <a:r>
              <a:rPr dirty="0" err="1"/>
              <a:t>postanowienia</a:t>
            </a:r>
            <a:r>
              <a:rPr dirty="0"/>
              <a:t> o </a:t>
            </a:r>
            <a:r>
              <a:rPr dirty="0" err="1"/>
              <a:t>przedstawieniu</a:t>
            </a:r>
            <a:r>
              <a:rPr dirty="0"/>
              <a:t> </a:t>
            </a:r>
            <a:r>
              <a:rPr dirty="0" err="1"/>
              <a:t>zarzutów</a:t>
            </a:r>
            <a:r>
              <a:rPr dirty="0"/>
              <a:t> (art. 313 KPK)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przesłuchania</a:t>
            </a:r>
            <a:r>
              <a:rPr dirty="0"/>
              <a:t> w </a:t>
            </a:r>
            <a:r>
              <a:rPr dirty="0" err="1"/>
              <a:t>charakterze</a:t>
            </a:r>
            <a:r>
              <a:rPr dirty="0"/>
              <a:t> </a:t>
            </a:r>
            <a:r>
              <a:rPr dirty="0" err="1"/>
              <a:t>podejrzanego</a:t>
            </a:r>
            <a:r>
              <a:rPr dirty="0"/>
              <a:t> (art. 325g KPK).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Postępowanie</a:t>
            </a:r>
            <a:r>
              <a:rPr dirty="0"/>
              <a:t> </a:t>
            </a:r>
            <a:r>
              <a:rPr dirty="0" err="1"/>
              <a:t>sądowe</a:t>
            </a:r>
            <a:r>
              <a:rPr dirty="0"/>
              <a:t>: </a:t>
            </a:r>
            <a:r>
              <a:rPr dirty="0" err="1"/>
              <a:t>Wniesienie</a:t>
            </a:r>
            <a:r>
              <a:rPr dirty="0"/>
              <a:t> </a:t>
            </a:r>
            <a:r>
              <a:rPr dirty="0" err="1"/>
              <a:t>aktu</a:t>
            </a:r>
            <a:r>
              <a:rPr dirty="0"/>
              <a:t> </a:t>
            </a:r>
            <a:r>
              <a:rPr dirty="0" err="1"/>
              <a:t>oskarżenia</a:t>
            </a:r>
            <a:r>
              <a:rPr dirty="0"/>
              <a:t> do </a:t>
            </a:r>
            <a:r>
              <a:rPr dirty="0" err="1"/>
              <a:t>sądu</a:t>
            </a:r>
            <a:r>
              <a:rPr dirty="0"/>
              <a:t> </a:t>
            </a:r>
            <a:r>
              <a:rPr dirty="0" err="1"/>
              <a:t>automatycznie</a:t>
            </a:r>
            <a:r>
              <a:rPr dirty="0"/>
              <a:t> </a:t>
            </a:r>
            <a:r>
              <a:rPr dirty="0" err="1"/>
              <a:t>potwierdza</a:t>
            </a:r>
            <a:r>
              <a:rPr dirty="0"/>
              <a:t> </a:t>
            </a:r>
            <a:r>
              <a:rPr dirty="0" err="1"/>
              <a:t>tożsamość</a:t>
            </a:r>
            <a:r>
              <a:rPr dirty="0"/>
              <a:t> </a:t>
            </a:r>
            <a:r>
              <a:rPr dirty="0" err="1"/>
              <a:t>podmiotową</a:t>
            </a:r>
            <a:r>
              <a:rPr dirty="0"/>
              <a:t> </a:t>
            </a:r>
            <a:r>
              <a:rPr dirty="0" err="1"/>
              <a:t>oskarżonego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Wymóg</a:t>
            </a:r>
            <a:r>
              <a:rPr dirty="0"/>
              <a:t> </a:t>
            </a:r>
            <a:r>
              <a:rPr dirty="0" err="1"/>
              <a:t>pewności</a:t>
            </a:r>
            <a:r>
              <a:rPr dirty="0"/>
              <a:t>: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musi</a:t>
            </a:r>
            <a:r>
              <a:rPr dirty="0"/>
              <a:t> </a:t>
            </a:r>
            <a:r>
              <a:rPr dirty="0" err="1"/>
              <a:t>mieć</a:t>
            </a:r>
            <a:r>
              <a:rPr dirty="0"/>
              <a:t> </a:t>
            </a:r>
            <a:r>
              <a:rPr dirty="0" err="1"/>
              <a:t>urzędową</a:t>
            </a:r>
            <a:r>
              <a:rPr dirty="0"/>
              <a:t> </a:t>
            </a:r>
            <a:r>
              <a:rPr dirty="0" err="1"/>
              <a:t>pewność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to </a:t>
            </a:r>
            <a:r>
              <a:rPr dirty="0" err="1"/>
              <a:t>obwiniony</a:t>
            </a:r>
            <a:r>
              <a:rPr dirty="0"/>
              <a:t> </a:t>
            </a:r>
            <a:r>
              <a:rPr dirty="0" err="1"/>
              <a:t>nauczyciel</a:t>
            </a:r>
            <a:r>
              <a:rPr dirty="0"/>
              <a:t> jest </a:t>
            </a:r>
            <a:r>
              <a:rPr dirty="0" err="1"/>
              <a:t>podejrzanym</a:t>
            </a:r>
            <a:r>
              <a:rPr dirty="0"/>
              <a:t>/</a:t>
            </a:r>
            <a:r>
              <a:rPr dirty="0" err="1"/>
              <a:t>oskarżonym</a:t>
            </a:r>
            <a:r>
              <a:rPr dirty="0"/>
              <a:t>.</a:t>
            </a:r>
            <a:r>
              <a:rPr lang="pl-PL" dirty="0"/>
              <a:t> Pytanie skąd ma taką wiedzę? – vide kolejny slajd</a:t>
            </a:r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6202375" y="1737360"/>
            <a:ext cx="525780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02375" y="1737360"/>
            <a:ext cx="525780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85255" y="1874520"/>
            <a:ext cx="4892040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D97706"/>
                </a:solidFill>
                <a:latin typeface="Georgia"/>
              </a:defRPr>
            </a:pPr>
            <a:r>
              <a:t>Tożsamość przedmiotowa: Ten sam czyn historyczny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Jedność zdarzenia faktycznego: Czyn będący przedmiotem wniosku rzecznika musi być tożsamy ze zdarzeniem badanym przez prokuraturę (to samo miejsce, czas i zachowanie).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Czyn ciągły i zbieg przepisów: Jeśli przestępstwo obejmuje tylko fragment zarzutu dyscyplinarnego (np. korupcja w zbiegu z naruszeniem etyki akademickiej), komisja ocenia celowość zawieszenia całości.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Czyny odrębne: Jeśli nauczyciel odpowiada dyscyplinarnie za plagiat, a karnie za wypadek drogowy – zawieszenie z art. 297 PSWiN jest NIEDOPUSZCZALNE z uwagi na brak tożsamości przedmiotowej.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Obowiązek informacyjny prokuratora stanowi impuls do zawieszenia postępowania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005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00584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47088"/>
            <a:ext cx="10362895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B2A4A"/>
                </a:solidFill>
                <a:latin typeface="Georgia"/>
              </a:defRPr>
            </a:pPr>
            <a:r>
              <a:t>Art. 21 § 1 i § 2 KPK w zw. z art. 115 § 13 pkt 6 KK – Przepływ informacji między organami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Prokurator ma ustawowy obowiązek zawiadomić rektora uczelni o wszczęciu postępowania przeciwko nauczycielowi akademickiemu oraz o ukończeniu tego postępowania.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92608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2926080"/>
            <a:ext cx="5257800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Nauczyciel jako funkcjonariusz publiczny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Art. 115 § 13 pkt 6 KK: Funkcjonariuszem publicznym jest osoba zajmująca kierownicze stanowisko w innej instytucji państwowej (uczelni).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Stanowiska kierownicze: Rektor, prorektorzy, dziekani, prodziekani, dyrektorzy instytutów, kierownicy katedr i jednostek ogólnouczelnianych.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Art. 21 § 2 KPK: Obligatoryjne zawiadomienie o wszczęciu postępowania z urzędu przeciwko osobie pełniącej funkcję kierowniczą.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Pracownicy niepełniący funkcji: Objęci zawiadomieniem z art. 21 § 1 KPK (osoby zatrudnione w instytucjach państwowych/społecznych).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292608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2926080"/>
            <a:ext cx="525780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D97706"/>
                </a:solidFill>
                <a:latin typeface="Georgia"/>
              </a:defRPr>
            </a:pPr>
            <a:r>
              <a:t>Konsekwencje reformy KPK z 19.07.2019 r.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Usunięcie klauzuli uznaniowej: Przed 2019 r. zawiadomienie w stosunku do osób niebędących funkcjonariuszami zależało od „ważnego interesu publicznego”.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Obecny rygor bezwzględny: Od 5.10.2019 r. prokurator MUSI zawiadomić rektora w każdym przypadku postawienia zarzutów nauczycielowi.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Impuls procesowy: Zawiadomienie trafia do rektora, który informuje rzecznika dyscyplinarnego i komisję, co inicjuje wniosek o zawieszenie na mocy art. 297 PSWiN.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Instrukcyjny charakter terminów procedury karnej uniemożliwia sztywne określenie czasu zawieszenia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097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09728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47088"/>
            <a:ext cx="10362895" cy="8778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B2A4A"/>
                </a:solidFill>
                <a:latin typeface="Georgia"/>
              </a:defRPr>
            </a:pPr>
            <a:r>
              <a:t>Art. 297 PSWiN – Brak ustawowej cezury końcowej zawieszenia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Zawieszenie następuje „na czas trwania postępowania przygotowawczego lub postępowania sądowego”. Organ dyscyplinarny nie ma prawnych możliwości określenia sztywnej daty zakończenia spoczynku sprawy.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3017520"/>
            <a:ext cx="5257800" cy="3291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3017520"/>
            <a:ext cx="5257800" cy="73152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154680"/>
            <a:ext cx="4892040" cy="3063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8B1E3F"/>
                </a:solidFill>
                <a:latin typeface="Georgia"/>
              </a:defRPr>
            </a:pPr>
            <a:r>
              <a:t>Terminy w KPK mają charakter instrukcyjny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Śledztwo (art. 310 KPK): Podstawowy termin 3 miesięcy; może być przedłużany przez prokuratora nadrzędnego na czas oznaczony bez sztywnego limitu.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Dochodzenie (art. 325i KPK): Podstawowy termin 2 miesięcy; również podlega przedłużaniu.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Postępowanie sądowe: Brak jakichkolwiek limitów łącznego czasu trwania procesu przed sądami I i II instancji.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Wniosek: Postępowanie karne może toczyć się przez 4, 6 lub 8 lat bez naruszenia przepisów KPK.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3017520"/>
            <a:ext cx="5257800" cy="3291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3017520"/>
            <a:ext cx="525780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154680"/>
            <a:ext cx="4892040" cy="3063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D97706"/>
                </a:solidFill>
                <a:latin typeface="Georgia"/>
              </a:defRPr>
            </a:pPr>
            <a:r>
              <a:t>Dylemat komisji dyscyplinarnej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Brak wpływu na tempo śledztwa: Komisja uczelniana nie ma żadnych narzędzi do ponaglania prokuratora czy sądu powszechnego.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Ryzyko przewlekłości: Zawieszenie formalnie chroni przed sprzecznymi wyrokami, ale realnie paraliżuje proces dyscyplinarny na uczelni.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Związanie przesłanką: Dopóki trwa postępowanie karne, przewodniczący składu nie może samowolnie podjąć postępowania dyscyplinarnego.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Postanowienie o zawieszeniu podlega zaskarżeniu do komisji przy ministrze w terminie 14 dni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338328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3383280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74520"/>
            <a:ext cx="3017520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B2A4A"/>
                </a:solidFill>
                <a:latin typeface="Georgia"/>
              </a:defRPr>
            </a:pPr>
            <a:r>
              <a:t>Właściwość organu (§ 25 ust. 1)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Organ wydający: Przewodniczący składu orzekającego (jednoosobowo).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Forma rozstrzygnięcia: Postanowienie o zawieszeniu postępowania dyscyplinarnego.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Uzasadnienie postanowienia: Obowiązek wskazania sygnatury sprawy karnej, kwalifikacji prawnej zarzutu oraz tożsamości z przewinieniem dyscyplinarnym.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Doręczenie: Odpis postanowienia doręcza się obwinionemu, obrońcy oraz rzecznikowi dyscyplinarnemu.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73575" y="1737360"/>
            <a:ext cx="338328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73575" y="1737360"/>
            <a:ext cx="3383280" cy="73152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56455" y="1874520"/>
            <a:ext cx="3017520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8B1E3F"/>
                </a:solidFill>
                <a:latin typeface="Georgia"/>
              </a:defRPr>
            </a:pPr>
            <a:r>
              <a:t>Tryb i termin zażalenia (§ 25 ust. 2)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Środek zaskarżenia: Zażalenie na postanowienie o zawieszeniu.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Termin wniesienia: 14 dni od dnia doręczenia postanowienia.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Legitymacja procesowa: Zażalenie przysługuje stronom – obwinionemu (który może domagać się szybkiego oczyszczenia z zarzutów) oraz rzecznikowi.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Pośrednictwo: Zażalenie wnosi się za pośrednictwem komisji, która wydała zaskarżone postanowienie.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15630" y="1737360"/>
            <a:ext cx="3444544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15630" y="1737360"/>
            <a:ext cx="3444544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98510" y="1874520"/>
            <a:ext cx="3078784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Właściwość komisji przy ministrze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Instancja odwoławcza: Zażalenie rozpoznaje Komisja Dyscyplinarna przy Ministrze.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Forma rozpoznania: Posiedzenie niejawne (§ 43 ust. 1 rozporządzenia).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Zakres kontroli: Komisja bada zasadność zawieszenia, tożsamość czynu oraz to, czy zawieszenie nie doprowadzi do przedawnienia karalności.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Prawomocność: Postanowienie komisji przy ministrze jest ostateczne.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Komisja ma obowiązek podjąć postępowanie w ciągu 30 dni od powzięcia wiedzy o wyroku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005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00584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47088"/>
            <a:ext cx="10362895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B2A4A"/>
                </a:solidFill>
                <a:latin typeface="Georgia"/>
              </a:defRPr>
            </a:pPr>
            <a:r>
              <a:t>§ 25 ust. 3 Rozporządzenia MEiN – Obligatoryjny termin podjęcia postępowania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Przewodniczący składu orzekającego podejmuje zawieszone postępowanie dyscyplinarne nie później niż w terminie 30 dni od dnia powzięcia wiadomości o prawomocnym zakończeniu postępowania karnego.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92608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2926080"/>
            <a:ext cx="5257800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Przesłanki i forma podjęcia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Wyłączna podstawa: Prawomocne zakończenie postępowania przygotowawczego (np. prawomocne umorzenie) lub sądowego (prawomocny wyrok).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Forma aktu: Postanowienie przewodniczącego składu orzekającego o podjęciu zawieszonego postępowania dyscyplinarnego.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Brak dowolności: Po podjęciu decyzji o zawieszeniu komisja nie może podjąć sprawy z innych przyczyn niż prawomocne zakończenie sprawy karnej.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Doręczenie: Postanowienie doręcza się stronom i ich pełnomocnikom.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292608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2926080"/>
            <a:ext cx="525780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D97706"/>
                </a:solidFill>
                <a:latin typeface="Georgia"/>
              </a:defRPr>
            </a:pPr>
            <a:r>
              <a:t>Działania przewodniczącego po podjęciu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Ocena prawomocnego wyroku: Weryfikacja, czy zapadł wyrok skazujący (związanie z art. 278 ust. 7) czy uniewinniający.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Wyznaczenie terminu rozprawy: Przewodniczący wydaje zarządzenie o wyznaczeniu terminu rozprawy z zachowaniem 14-dniowego wyprzedzenia (§ 23 ust. 3).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Sprawdzenie przedawnienia: Pierwszą czynnością po podjęciu jest zbadanie, czy w trakcie zawieszenia nie upłynął 5-letni termin przedawnienia karalności!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Zawieszenie postępowania dyscyplinarnego nie wstrzymuje biegu przedawnienia karalności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097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097280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47088"/>
            <a:ext cx="10362895" cy="8778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8B1E3F"/>
                </a:solidFill>
                <a:latin typeface="Georgia"/>
              </a:defRPr>
            </a:pPr>
            <a:r>
              <a:t>Art. 298 ust. 1 PSWiN w zw. z art. 294 ust. 3 pkt 4 PSWiN – Pułapka przedawnienia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Przedawnienie karalności następuje po upływie 5 lat od wszczęcia postępowania dyscyplinarnego. Zawieszenie postępowania dyscyplinarnego NIE POWODUJE spoczynku ani przerwania biegu tego terminu!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3017520"/>
            <a:ext cx="5257800" cy="3291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3017520"/>
            <a:ext cx="5257800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154680"/>
            <a:ext cx="4892040" cy="3063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B2A4A"/>
                </a:solidFill>
                <a:latin typeface="Georgia"/>
              </a:defRPr>
            </a:pPr>
            <a:r>
              <a:t>Nieubłagany upływ 5-letniego terminu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Brak instytucji spoczynku: PSWiN nie przewiduje odpowiednika art. 104 KK (zawieszenie biegu przedawnienia karalności).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Zegar procesowy tyka: Okres zawieszenia wlicza się w całości do 5-letniego terminu przedawnienia karalności.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Skutek upływu czasu: Jeśli proces karny trwał 6 lat, postępowanie dyscyplinarne po podjęciu MUSI zostać umorzone na mocy art. 294 ust. 3 pkt 4 PSWiN.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Bezkarność dyscyplinarna: Sprawca unika kary dyscyplinarnej z powodu opieszałości organów ścigania.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3017520"/>
            <a:ext cx="5257800" cy="3291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3017520"/>
            <a:ext cx="5257800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154680"/>
            <a:ext cx="4892040" cy="3063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Wyjątek: Przestępstwa naukowe (art. 298 ust. 3)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Czyn bez przedawnienia: Karalność przewinień z art. 287 ust. 2 pkt 1–5 PSWiN NIE PODLEGA przedawnieniu nigdy!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Katalog wyłączeń: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• Plagiat (przywłaszczenie autorstwa / wprowadzenie w błąd).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• Rozpowszechnienie cudzego utworu bez podania nazwiska twórcy.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• Sfałszowanie badań naukowych lub ich wyników / oszustwo naukowe.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W tych sprawach zawieszenie nawet na 10 lat nie tamuje możliwości orzeczenia kary dyscyplinarnej po wyroku karnym.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Przerwa w rozprawie służy usunięciu krótkotrwałych przeszkód z zachowaniem tożsamości sesji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005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00584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47088"/>
            <a:ext cx="10362895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B2A4A"/>
                </a:solidFill>
                <a:latin typeface="Georgia"/>
              </a:defRPr>
            </a:pPr>
            <a:r>
              <a:t>§ 33 Rozporządzenia MEiN z 8.06.2022 r. – Instytucja przerwy w rozprawie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Przewodniczący składu orzekającego z ważnych powodów może przerwać rozprawę nie dłużej niż na 21 dni. Przerwa stanowi krótką „pauzę” w ramach toczącej się sesji orzeczniczej.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92608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2926080"/>
            <a:ext cx="5257800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Klauzula „ważnych powodów”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Brak katalogu zamkniętego: Ustawodawca celowo nie wylicza powodów enumeratywnie, pozostawiając ocenę przewodniczącemu.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Typowe przyczyny zarządzenia przerwy: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• Potrzeba odpoczynku członków składu i stron w toku wielogodzinnej rozprawy.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• Konieczność zapoznania się przez strony z nowym dokumentem złożonym na sali.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• Krótkotrwałe zdarzenie losowe (nagłe zasłabnięcie, awaria łączy technicznych).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• Narada składu nad wnioskiem dowodowym wymagająca analizy akt.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292608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2926080"/>
            <a:ext cx="525780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D97706"/>
                </a:solidFill>
                <a:latin typeface="Georgia"/>
              </a:defRPr>
            </a:pPr>
            <a:r>
              <a:t>Cechy charakterystyczne przerwy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Tożsamość sesji: Rozprawa po przerwie toczy się w ramach tego samego posiedzenia orzeczniczego.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Niezmienność składu: Orzekają dokładnie ci sami sędziowie dyscyplinarni.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Brak decyzji merytorycznej: Przerwa nie rozstrzyga o winie ani o dopuszczalności wniosku.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Właściwość wyłączna: O przerwie decyduje jednoosobowo przewodniczący składu, a nie cała komisja.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Przerwa może trwać maksymalnie 21 dni i zapada w drodze zarządzenia do protokołu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525780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5257800" cy="73152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74520"/>
            <a:ext cx="4892040" cy="25006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8B1E3F"/>
                </a:solidFill>
                <a:latin typeface="Georgia"/>
              </a:defRPr>
            </a:pPr>
            <a:r>
              <a:rPr dirty="0" err="1"/>
              <a:t>Sztywny</a:t>
            </a:r>
            <a:r>
              <a:rPr dirty="0"/>
              <a:t> limit </a:t>
            </a:r>
            <a:r>
              <a:rPr dirty="0" err="1"/>
              <a:t>czasu</a:t>
            </a:r>
            <a:r>
              <a:rPr dirty="0"/>
              <a:t>: </a:t>
            </a:r>
            <a:r>
              <a:rPr dirty="0" err="1"/>
              <a:t>Maksymalnie</a:t>
            </a:r>
            <a:r>
              <a:rPr dirty="0"/>
              <a:t> 21 </a:t>
            </a:r>
            <a:r>
              <a:rPr dirty="0" err="1"/>
              <a:t>dni</a:t>
            </a:r>
            <a:endParaRPr dirty="0"/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Rygor</a:t>
            </a:r>
            <a:r>
              <a:rPr dirty="0"/>
              <a:t> § 33 </a:t>
            </a:r>
            <a:r>
              <a:rPr dirty="0" err="1"/>
              <a:t>rozporządzenia</a:t>
            </a:r>
            <a:r>
              <a:rPr dirty="0"/>
              <a:t>: </a:t>
            </a:r>
            <a:r>
              <a:rPr dirty="0" err="1"/>
              <a:t>Rozprawa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zostać</a:t>
            </a:r>
            <a:r>
              <a:rPr dirty="0"/>
              <a:t> </a:t>
            </a:r>
            <a:r>
              <a:rPr dirty="0" err="1"/>
              <a:t>przerwana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okres</a:t>
            </a:r>
            <a:r>
              <a:rPr dirty="0"/>
              <a:t> „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dłuższy</a:t>
            </a:r>
            <a:r>
              <a:rPr dirty="0"/>
              <a:t> </a:t>
            </a:r>
            <a:r>
              <a:rPr dirty="0" err="1"/>
              <a:t>niż</a:t>
            </a:r>
            <a:r>
              <a:rPr dirty="0"/>
              <a:t> 21 </a:t>
            </a:r>
            <a:r>
              <a:rPr dirty="0" err="1"/>
              <a:t>dni</a:t>
            </a:r>
            <a:r>
              <a:rPr dirty="0"/>
              <a:t>”.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Niedopuszczalność</a:t>
            </a:r>
            <a:r>
              <a:rPr dirty="0"/>
              <a:t> </a:t>
            </a:r>
            <a:r>
              <a:rPr dirty="0" err="1"/>
              <a:t>przedłużenia</a:t>
            </a:r>
            <a:r>
              <a:rPr dirty="0"/>
              <a:t>: Po </a:t>
            </a:r>
            <a:r>
              <a:rPr dirty="0" err="1"/>
              <a:t>upływie</a:t>
            </a:r>
            <a:r>
              <a:rPr dirty="0"/>
              <a:t> 21 </a:t>
            </a:r>
            <a:r>
              <a:rPr dirty="0" err="1"/>
              <a:t>dni</a:t>
            </a:r>
            <a:r>
              <a:rPr dirty="0"/>
              <a:t> </a:t>
            </a:r>
            <a:r>
              <a:rPr dirty="0" err="1"/>
              <a:t>rozprawa</a:t>
            </a:r>
            <a:r>
              <a:rPr dirty="0"/>
              <a:t> MUSI </a:t>
            </a:r>
            <a:r>
              <a:rPr dirty="0" err="1"/>
              <a:t>zostać</a:t>
            </a:r>
            <a:r>
              <a:rPr dirty="0"/>
              <a:t> </a:t>
            </a:r>
            <a:r>
              <a:rPr dirty="0" err="1"/>
              <a:t>podjęta</a:t>
            </a:r>
            <a:r>
              <a:rPr dirty="0"/>
              <a:t> </a:t>
            </a:r>
            <a:r>
              <a:rPr dirty="0" err="1"/>
              <a:t>albo</a:t>
            </a:r>
            <a:r>
              <a:rPr dirty="0"/>
              <a:t> </a:t>
            </a:r>
            <a:r>
              <a:rPr dirty="0" err="1"/>
              <a:t>odroczona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Porównanie</a:t>
            </a:r>
            <a:r>
              <a:rPr dirty="0"/>
              <a:t> z KPK (art. 401 § 2 KPK):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• W </a:t>
            </a:r>
            <a:r>
              <a:rPr dirty="0" err="1"/>
              <a:t>procesie</a:t>
            </a:r>
            <a:r>
              <a:rPr dirty="0"/>
              <a:t> </a:t>
            </a:r>
            <a:r>
              <a:rPr dirty="0" err="1"/>
              <a:t>karnym</a:t>
            </a:r>
            <a:r>
              <a:rPr dirty="0"/>
              <a:t> </a:t>
            </a:r>
            <a:r>
              <a:rPr dirty="0" err="1"/>
              <a:t>ogólnym</a:t>
            </a:r>
            <a:r>
              <a:rPr dirty="0"/>
              <a:t> </a:t>
            </a:r>
            <a:r>
              <a:rPr dirty="0" err="1"/>
              <a:t>przerwa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trwać</a:t>
            </a:r>
            <a:r>
              <a:rPr dirty="0"/>
              <a:t> do </a:t>
            </a:r>
            <a:r>
              <a:rPr lang="pl-PL" dirty="0"/>
              <a:t>42</a:t>
            </a:r>
            <a:r>
              <a:rPr dirty="0"/>
              <a:t> </a:t>
            </a:r>
            <a:r>
              <a:rPr dirty="0" err="1"/>
              <a:t>dni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• </a:t>
            </a:r>
            <a:r>
              <a:rPr dirty="0" err="1"/>
              <a:t>Rozporządzenie</a:t>
            </a:r>
            <a:r>
              <a:rPr dirty="0"/>
              <a:t> </a:t>
            </a:r>
            <a:r>
              <a:rPr dirty="0" err="1"/>
              <a:t>dyscyplinarne</a:t>
            </a:r>
            <a:r>
              <a:rPr dirty="0"/>
              <a:t> </a:t>
            </a:r>
            <a:r>
              <a:rPr dirty="0" err="1"/>
              <a:t>wprowadziło</a:t>
            </a:r>
            <a:r>
              <a:rPr dirty="0"/>
              <a:t> </a:t>
            </a:r>
            <a:r>
              <a:rPr dirty="0" err="1"/>
              <a:t>rygorystyczny</a:t>
            </a:r>
            <a:r>
              <a:rPr dirty="0"/>
              <a:t> limit 21 </a:t>
            </a:r>
            <a:r>
              <a:rPr dirty="0" err="1"/>
              <a:t>dni</a:t>
            </a:r>
            <a:r>
              <a:rPr dirty="0"/>
              <a:t> w </a:t>
            </a:r>
            <a:r>
              <a:rPr dirty="0" err="1"/>
              <a:t>celu</a:t>
            </a:r>
            <a:r>
              <a:rPr dirty="0"/>
              <a:t> </a:t>
            </a:r>
            <a:r>
              <a:rPr dirty="0" err="1"/>
              <a:t>zapewnienia</a:t>
            </a:r>
            <a:r>
              <a:rPr dirty="0"/>
              <a:t> </a:t>
            </a:r>
            <a:r>
              <a:rPr dirty="0" err="1"/>
              <a:t>szybkości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sprawności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!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Skutek</a:t>
            </a:r>
            <a:r>
              <a:rPr dirty="0"/>
              <a:t> </a:t>
            </a:r>
            <a:r>
              <a:rPr dirty="0" err="1"/>
              <a:t>przekroczenia</a:t>
            </a:r>
            <a:r>
              <a:rPr dirty="0"/>
              <a:t>: </a:t>
            </a:r>
            <a:r>
              <a:rPr dirty="0" err="1"/>
              <a:t>Przekroczenie</a:t>
            </a:r>
            <a:r>
              <a:rPr dirty="0"/>
              <a:t> 21 </a:t>
            </a:r>
            <a:r>
              <a:rPr dirty="0" err="1"/>
              <a:t>dni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traktowane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dalsza</a:t>
            </a:r>
            <a:r>
              <a:rPr dirty="0"/>
              <a:t> </a:t>
            </a:r>
            <a:r>
              <a:rPr dirty="0" err="1"/>
              <a:t>przerwa</a:t>
            </a:r>
            <a:r>
              <a:rPr dirty="0"/>
              <a:t> – </a:t>
            </a:r>
            <a:r>
              <a:rPr dirty="0" err="1"/>
              <a:t>staje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z </a:t>
            </a:r>
            <a:r>
              <a:rPr dirty="0" err="1"/>
              <a:t>mocy</a:t>
            </a:r>
            <a:r>
              <a:rPr dirty="0"/>
              <a:t> </a:t>
            </a:r>
            <a:r>
              <a:rPr dirty="0" err="1"/>
              <a:t>prawa</a:t>
            </a:r>
            <a:r>
              <a:rPr dirty="0"/>
              <a:t> </a:t>
            </a:r>
            <a:r>
              <a:rPr dirty="0" err="1"/>
              <a:t>odroczeniem</a:t>
            </a:r>
            <a:r>
              <a:rPr dirty="0"/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02375" y="1737360"/>
            <a:ext cx="525780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02375" y="1737360"/>
            <a:ext cx="5257800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85255" y="1874520"/>
            <a:ext cx="4892040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B2A4A"/>
                </a:solidFill>
                <a:latin typeface="Georgia"/>
              </a:defRPr>
            </a:pPr>
            <a:r>
              <a:t>Forma procesowa i brak zaskarżalności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Forma aktu: Zarządzenie przewodniczącego składu orzekającego.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Wpis do protokołu: Zarządzenie o przerwie oraz oznaczenie terminu jej wznowienia wpisuje się bezpośrednio do protokołu rozprawy (§ 37 ust. 1 pkt 2).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Ustne ogłoszenie: Przewodniczący ogłasza obecnym na sali dzień, godzinę i salę wznowienia rozprawy.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Brak zażalenia: Na zarządzenie o przerwie nie przysługuje zażalenie ani inny środek odwoławczy.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Skutek dla obecnych: Osoby obecne na sali uznaje się za skutecznie zawiadomione – nie wysyła się do nich nowych wezwań.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Zasada kontynuacji po przerwie wyklucza powtarzanie odczytania wniosku i dowodów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005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00584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47088"/>
            <a:ext cx="10362895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B2A4A"/>
                </a:solidFill>
                <a:latin typeface="Georgia"/>
              </a:defRPr>
            </a:pPr>
            <a:r>
              <a:t>Zasada kontynuacji sesji orzeczniczej (odpowiednie stosowanie art. 402 § 1 KPK w zw. z art. 305 PSWiN)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Rozprawa przerwana po jej wznowieniu toczy się w dalszym ciągu. Zachowana zostaje pełna moc prawna wszystkich czynności procesowych dokonanych przed zarządzeniem przerwy.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92608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2926080"/>
            <a:ext cx="5257800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Czynności, których SIĘ NIE POWTARZA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Wniosek rzecznika: Rzecznik NIE ODCZYTUJE ponownie wniosku o wszczęcie postępowania dyscyplinarnego (§ 29).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Pouczenia i wyjaśnienia: Obwiniony nie musi być ponownie pouczany ani ponownie składać wyjaśnień wstępnych.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Przesłuchani świadkowie: Zeznania świadków złożone przed przerwą zachowują pełną moc – nie wzywa się ich ponownie na salę.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Opinie biegłych: Złożone wyjaśnienia biegłych pozostają w mocy.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292608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2926080"/>
            <a:ext cx="525780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D97706"/>
                </a:solidFill>
                <a:latin typeface="Georgia"/>
              </a:defRPr>
            </a:pPr>
            <a:r>
              <a:t>Przebieg czynności po wznowieniu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Punkt startu: Skład orzekający podejmuje czynności dokładnie w miejscu, w którym nastąpiła przerwa.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Kolejne dowody: Przesłuchanie następnych świadków, analiza dokumentów złożonych w trakcie przerwy.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Sprawdzenie obecności: Przewodniczący weryfikuje stawiennictwo osób wezwanych po przerwie.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Ekonomika procesowa: Oszczędność czasu i kosztów orzekania na uczelni.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Przekroczenie terminu przerwy przekształca ją w odroczenie i wymusza prowadzenie od początku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097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097280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47088"/>
            <a:ext cx="10362895" cy="8778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8B1E3F"/>
                </a:solidFill>
                <a:latin typeface="Georgia"/>
              </a:defRPr>
            </a:pPr>
            <a:r>
              <a:t>Wyrok Sądu Okręgowego w Koszalinie z dnia 5 czerwca 2013 r., sygn. akt V Ka 328/13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„Skoro rozprawę poprzedzającą wydanie wyroku od poprzedzającej ją dzielił czas zdecydowanie przekraczający dopuszczalny termin przerwy, to w istocie była to rozprawa odroczona (art. 401 § 2 KPK w zw. z art. 402 § 3 KPK). A jeśli tak, to taką rozprawę powinno się prowadzić od początku (art. 404 § 2 KPK)...”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3017520"/>
            <a:ext cx="5257800" cy="3291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3017520"/>
            <a:ext cx="5257800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154680"/>
            <a:ext cx="4892040" cy="3063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B2A4A"/>
                </a:solidFill>
                <a:latin typeface="Arial"/>
              </a:defRPr>
            </a:pPr>
            <a:r>
              <a:t>Konwersja przerwy w odroczenie z mocy prawa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Faktyczny upływ czasu: </a:t>
            </a:r>
            <a:r>
              <a:rPr sz="1000" b="0">
                <a:solidFill>
                  <a:srgbClr val="222222"/>
                </a:solidFill>
                <a:latin typeface="Arial"/>
              </a:rPr>
              <a:t>Jeśli między posiedzeniami upłynęło więcej niż dopuszczalny limit (w postępowaniu dyscyplinarnym: &gt; 21 dni zgodnie z § 33 rozporządzenia MEiN), przerwa traci swój charakter prawny.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Fikcja procesowa: </a:t>
            </a:r>
            <a:r>
              <a:rPr sz="1000" b="0">
                <a:solidFill>
                  <a:srgbClr val="222222"/>
                </a:solidFill>
                <a:latin typeface="Arial"/>
              </a:rPr>
              <a:t>Mimo nazwania decyzji przewodniczącego „przerwą”, w świetle prawa nastąpiło faktyczne odroczenie rozprawy.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Skutek pierwotny (art. 404 § 2 KPK): </a:t>
            </a:r>
            <a:r>
              <a:rPr sz="1000" b="0">
                <a:solidFill>
                  <a:srgbClr val="222222"/>
                </a:solidFill>
                <a:latin typeface="Arial"/>
              </a:rPr>
              <a:t>Zgodnie z historyczną regułą odroczoną rozprawę co do zasady należało prowadzić bezwzględnie od początku.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Istota orzeczenia z 2013 r.: </a:t>
            </a:r>
            <a:r>
              <a:rPr sz="1000" b="0">
                <a:solidFill>
                  <a:srgbClr val="222222"/>
                </a:solidFill>
                <a:latin typeface="Arial"/>
              </a:rPr>
              <a:t>Sąd Okręgowy w Koszalinie przyjął, że kontynuacja bez formalnego postanowienia o wyjątku stanowi rażącą obrazę prawa.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3017520"/>
            <a:ext cx="5257800" cy="3291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3017520"/>
            <a:ext cx="525780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154680"/>
            <a:ext cx="4892040" cy="3063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8B0000"/>
                </a:solidFill>
                <a:latin typeface="Arial"/>
              </a:defRPr>
            </a:pPr>
            <a:r>
              <a:t>UWAGA: Zmiana regulacji art. 404 § 2 KPK po 2013 r.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8B0000"/>
                </a:solidFill>
                <a:latin typeface="Arial"/>
              </a:rPr>
              <a:t>• Stan prawny w 2013 r.: </a:t>
            </a:r>
            <a:r>
              <a:rPr sz="1000" b="0">
                <a:solidFill>
                  <a:srgbClr val="222222"/>
                </a:solidFill>
                <a:latin typeface="Arial"/>
              </a:rPr>
              <a:t>Ówczesny art. 404 § 2 KPK nakazywał prowadzenie od początku, a prowadzenie w dalszym ciągu dopuszczał jedynie „wyjątkowo” na mocy formalnego postanowienia sądu.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8B0000"/>
                </a:solidFill>
                <a:latin typeface="Arial"/>
              </a:rPr>
              <a:t>• Nowelizacja art. 404 § 2 KPK: </a:t>
            </a:r>
            <a:r>
              <a:rPr sz="1000" b="0">
                <a:solidFill>
                  <a:srgbClr val="222222"/>
                </a:solidFill>
                <a:latin typeface="Arial"/>
              </a:rPr>
              <a:t>Obecnie przepis brzmi: „Rozprawę odroczoną prowadzi się w nowym terminie od początku lub w dalszym ciągu, jeżeli skład sądu nie uległ zmianie”.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8B0000"/>
                </a:solidFill>
                <a:latin typeface="Arial"/>
              </a:rPr>
              <a:t>• Zrównanie trybów procesowych: </a:t>
            </a:r>
            <a:r>
              <a:rPr sz="1000" b="0">
                <a:solidFill>
                  <a:srgbClr val="222222"/>
                </a:solidFill>
                <a:latin typeface="Arial"/>
              </a:rPr>
              <a:t>Prowadzenie w dalszym ciągu przestało być obwarowane szczególnym rygorem wyjątkowości – obie formy są równoprawne, o ile skład orzekający jest tożsamy.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8B0000"/>
                </a:solidFill>
                <a:latin typeface="Arial"/>
              </a:rPr>
              <a:t>• Brak automatyzmu kasatoryjnego: </a:t>
            </a:r>
            <a:r>
              <a:rPr sz="1000" b="0">
                <a:solidFill>
                  <a:srgbClr val="222222"/>
                </a:solidFill>
                <a:latin typeface="Arial"/>
              </a:rPr>
              <a:t>Współczesne orzecznictwo (postanowienie SN z 5.04.2023 r., IV KK 97/23) wyklucza uchylenie orzeczenia bez wykazania realnego i niekorzystnego wpływu uchybienia na wynik sprawy.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Trzy ustawowe przesłanki obligują przewodniczącego do wydania zarządzenia o odroczeniu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338328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3383280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74520"/>
            <a:ext cx="3017520" cy="29726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B2A4A"/>
                </a:solidFill>
                <a:latin typeface="Georgia"/>
              </a:defRPr>
            </a:pPr>
            <a:r>
              <a:rPr dirty="0"/>
              <a:t>1. </a:t>
            </a:r>
            <a:r>
              <a:rPr dirty="0" err="1"/>
              <a:t>Niestawiennictwo</a:t>
            </a:r>
            <a:r>
              <a:rPr dirty="0"/>
              <a:t> </a:t>
            </a:r>
            <a:r>
              <a:rPr dirty="0" err="1"/>
              <a:t>usprawiedliwione</a:t>
            </a:r>
            <a:r>
              <a:rPr dirty="0"/>
              <a:t> (§ 34 </a:t>
            </a:r>
            <a:r>
              <a:rPr dirty="0" err="1"/>
              <a:t>ust</a:t>
            </a:r>
            <a:r>
              <a:rPr dirty="0"/>
              <a:t>. 2)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Adresaci</a:t>
            </a:r>
            <a:r>
              <a:rPr dirty="0"/>
              <a:t>: </a:t>
            </a:r>
            <a:r>
              <a:rPr dirty="0" err="1"/>
              <a:t>Obwiniony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ustanowiony</a:t>
            </a:r>
            <a:r>
              <a:rPr dirty="0"/>
              <a:t> </a:t>
            </a:r>
            <a:r>
              <a:rPr dirty="0" err="1"/>
              <a:t>obrońca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Wymóg</a:t>
            </a:r>
            <a:r>
              <a:rPr dirty="0"/>
              <a:t> </a:t>
            </a:r>
            <a:r>
              <a:rPr dirty="0" err="1"/>
              <a:t>usprawiedliwienia</a:t>
            </a:r>
            <a:r>
              <a:rPr dirty="0"/>
              <a:t>: </a:t>
            </a:r>
            <a:r>
              <a:rPr dirty="0" err="1"/>
              <a:t>Zaświadczenie</a:t>
            </a:r>
            <a:r>
              <a:rPr dirty="0"/>
              <a:t> </a:t>
            </a:r>
            <a:r>
              <a:rPr dirty="0" err="1"/>
              <a:t>lekarskie</a:t>
            </a:r>
            <a:r>
              <a:rPr dirty="0"/>
              <a:t> </a:t>
            </a:r>
            <a:r>
              <a:rPr dirty="0" err="1"/>
              <a:t>lekarza</a:t>
            </a:r>
            <a:r>
              <a:rPr dirty="0"/>
              <a:t> </a:t>
            </a:r>
            <a:r>
              <a:rPr lang="pl-PL" dirty="0"/>
              <a:t>(</a:t>
            </a:r>
            <a:r>
              <a:rPr dirty="0" err="1"/>
              <a:t>sądowego</a:t>
            </a:r>
            <a:r>
              <a:rPr lang="pl-PL" dirty="0"/>
              <a:t>)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inne</a:t>
            </a:r>
            <a:r>
              <a:rPr dirty="0"/>
              <a:t> </a:t>
            </a:r>
            <a:r>
              <a:rPr dirty="0" err="1"/>
              <a:t>udokumentowane</a:t>
            </a:r>
            <a:r>
              <a:rPr dirty="0"/>
              <a:t> </a:t>
            </a:r>
            <a:r>
              <a:rPr dirty="0" err="1"/>
              <a:t>zdarzenie</a:t>
            </a:r>
            <a:r>
              <a:rPr dirty="0"/>
              <a:t> </a:t>
            </a:r>
            <a:r>
              <a:rPr dirty="0" err="1"/>
              <a:t>losowe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Rygor</a:t>
            </a:r>
            <a:r>
              <a:rPr dirty="0"/>
              <a:t> prawny: </a:t>
            </a:r>
            <a:r>
              <a:rPr dirty="0" err="1"/>
              <a:t>Uznanie</a:t>
            </a:r>
            <a:r>
              <a:rPr dirty="0"/>
              <a:t> </a:t>
            </a:r>
            <a:r>
              <a:rPr dirty="0" err="1"/>
              <a:t>niestawiennictwa</a:t>
            </a:r>
            <a:r>
              <a:rPr dirty="0"/>
              <a:t> za </a:t>
            </a:r>
            <a:r>
              <a:rPr dirty="0" err="1"/>
              <a:t>usprawiedliwione</a:t>
            </a:r>
            <a:r>
              <a:rPr dirty="0"/>
              <a:t> OBLIGUJE </a:t>
            </a:r>
            <a:r>
              <a:rPr dirty="0" err="1"/>
              <a:t>przewodniczącego</a:t>
            </a:r>
            <a:r>
              <a:rPr dirty="0"/>
              <a:t> do </a:t>
            </a:r>
            <a:r>
              <a:rPr dirty="0" err="1"/>
              <a:t>wydania</a:t>
            </a:r>
            <a:r>
              <a:rPr dirty="0"/>
              <a:t> </a:t>
            </a:r>
            <a:r>
              <a:rPr dirty="0" err="1"/>
              <a:t>zarządzenia</a:t>
            </a:r>
            <a:r>
              <a:rPr dirty="0"/>
              <a:t> o </a:t>
            </a:r>
            <a:r>
              <a:rPr dirty="0" err="1"/>
              <a:t>odroczeniu</a:t>
            </a:r>
            <a:r>
              <a:rPr dirty="0"/>
              <a:t> </a:t>
            </a:r>
            <a:r>
              <a:rPr dirty="0" err="1"/>
              <a:t>rozprawy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wyznaczenia</a:t>
            </a:r>
            <a:r>
              <a:rPr dirty="0"/>
              <a:t> </a:t>
            </a:r>
            <a:r>
              <a:rPr dirty="0" err="1"/>
              <a:t>nowego</a:t>
            </a:r>
            <a:r>
              <a:rPr dirty="0"/>
              <a:t> </a:t>
            </a:r>
            <a:r>
              <a:rPr dirty="0" err="1"/>
              <a:t>terminu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Gwarancja</a:t>
            </a:r>
            <a:r>
              <a:rPr dirty="0"/>
              <a:t>: </a:t>
            </a:r>
            <a:r>
              <a:rPr dirty="0" err="1"/>
              <a:t>Ochrona</a:t>
            </a:r>
            <a:r>
              <a:rPr dirty="0"/>
              <a:t> </a:t>
            </a:r>
            <a:r>
              <a:rPr dirty="0" err="1"/>
              <a:t>konstytucyjnego</a:t>
            </a:r>
            <a:r>
              <a:rPr dirty="0"/>
              <a:t> </a:t>
            </a:r>
            <a:r>
              <a:rPr dirty="0" err="1"/>
              <a:t>prawa</a:t>
            </a:r>
            <a:r>
              <a:rPr dirty="0"/>
              <a:t> do </a:t>
            </a:r>
            <a:r>
              <a:rPr dirty="0" err="1"/>
              <a:t>obrony</a:t>
            </a:r>
            <a:r>
              <a:rPr dirty="0"/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73575" y="1737360"/>
            <a:ext cx="338328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73575" y="1737360"/>
            <a:ext cx="3383280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56455" y="1874520"/>
            <a:ext cx="3017520" cy="27879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rPr dirty="0"/>
              <a:t>2. </a:t>
            </a:r>
            <a:r>
              <a:rPr dirty="0" err="1"/>
              <a:t>Braki</a:t>
            </a:r>
            <a:r>
              <a:rPr dirty="0"/>
              <a:t> </a:t>
            </a:r>
            <a:r>
              <a:rPr dirty="0" err="1"/>
              <a:t>dowodowe</a:t>
            </a:r>
            <a:r>
              <a:rPr dirty="0"/>
              <a:t> (§ 30 </a:t>
            </a:r>
            <a:r>
              <a:rPr dirty="0" err="1"/>
              <a:t>ust</a:t>
            </a:r>
            <a:r>
              <a:rPr dirty="0"/>
              <a:t>. 4)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Nieobecność</a:t>
            </a:r>
            <a:r>
              <a:rPr dirty="0"/>
              <a:t> </a:t>
            </a:r>
            <a:r>
              <a:rPr dirty="0" err="1"/>
              <a:t>kluczowych</a:t>
            </a:r>
            <a:r>
              <a:rPr dirty="0"/>
              <a:t> </a:t>
            </a:r>
            <a:r>
              <a:rPr dirty="0" err="1"/>
              <a:t>osób</a:t>
            </a:r>
            <a:r>
              <a:rPr dirty="0"/>
              <a:t>: </a:t>
            </a:r>
            <a:r>
              <a:rPr dirty="0" err="1"/>
              <a:t>Nieobecność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biegłego</a:t>
            </a:r>
            <a:r>
              <a:rPr dirty="0"/>
              <a:t>, </a:t>
            </a:r>
            <a:r>
              <a:rPr dirty="0" err="1"/>
              <a:t>których</a:t>
            </a:r>
            <a:r>
              <a:rPr dirty="0"/>
              <a:t> </a:t>
            </a:r>
            <a:r>
              <a:rPr dirty="0" err="1"/>
              <a:t>wysłuchanie</a:t>
            </a:r>
            <a:r>
              <a:rPr dirty="0"/>
              <a:t>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uznał</a:t>
            </a:r>
            <a:r>
              <a:rPr dirty="0"/>
              <a:t> za </a:t>
            </a:r>
            <a:r>
              <a:rPr dirty="0" err="1"/>
              <a:t>niezbędne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Uznaniowość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: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orzekający</a:t>
            </a:r>
            <a:r>
              <a:rPr dirty="0"/>
              <a:t> </a:t>
            </a:r>
            <a:r>
              <a:rPr dirty="0" err="1"/>
              <a:t>ocenia</a:t>
            </a:r>
            <a:r>
              <a:rPr dirty="0"/>
              <a:t>, </a:t>
            </a:r>
            <a:r>
              <a:rPr dirty="0" err="1"/>
              <a:t>czy</a:t>
            </a:r>
            <a:r>
              <a:rPr dirty="0"/>
              <a:t> </a:t>
            </a:r>
            <a:r>
              <a:rPr dirty="0" err="1"/>
              <a:t>dowód</a:t>
            </a:r>
            <a:r>
              <a:rPr dirty="0"/>
              <a:t> jest </a:t>
            </a:r>
            <a:r>
              <a:rPr dirty="0" err="1"/>
              <a:t>kluczowy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rozstrzygnięcia</a:t>
            </a:r>
            <a:r>
              <a:rPr dirty="0"/>
              <a:t> winy.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Alternatywa</a:t>
            </a:r>
            <a:r>
              <a:rPr dirty="0"/>
              <a:t> z § 30 </a:t>
            </a:r>
            <a:r>
              <a:rPr dirty="0" err="1"/>
              <a:t>ust</a:t>
            </a:r>
            <a:r>
              <a:rPr dirty="0"/>
              <a:t>. 6: </a:t>
            </a:r>
            <a:r>
              <a:rPr dirty="0" err="1"/>
              <a:t>Zlecenie</a:t>
            </a:r>
            <a:r>
              <a:rPr dirty="0"/>
              <a:t> </a:t>
            </a:r>
            <a:r>
              <a:rPr dirty="0" err="1"/>
              <a:t>przesłuchania</a:t>
            </a:r>
            <a:r>
              <a:rPr dirty="0"/>
              <a:t> </a:t>
            </a:r>
            <a:r>
              <a:rPr dirty="0" err="1"/>
              <a:t>jednemu</a:t>
            </a:r>
            <a:r>
              <a:rPr dirty="0"/>
              <a:t> </a:t>
            </a:r>
            <a:r>
              <a:rPr dirty="0" err="1"/>
              <a:t>członkowi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przeszkodzie</a:t>
            </a:r>
            <a:r>
              <a:rPr dirty="0"/>
              <a:t> </a:t>
            </a:r>
            <a:r>
              <a:rPr dirty="0" err="1"/>
              <a:t>trudnej</a:t>
            </a:r>
            <a:r>
              <a:rPr dirty="0"/>
              <a:t> do </a:t>
            </a:r>
            <a:r>
              <a:rPr dirty="0" err="1"/>
              <a:t>usunięcia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lang="pl-PL" dirty="0"/>
              <a:t>Rozstrzygnięcie</a:t>
            </a:r>
            <a:r>
              <a:rPr dirty="0"/>
              <a:t>: </a:t>
            </a:r>
            <a:r>
              <a:rPr dirty="0" err="1"/>
              <a:t>Odroczenie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ustalenie</a:t>
            </a:r>
            <a:r>
              <a:rPr dirty="0"/>
              <a:t> </a:t>
            </a:r>
            <a:r>
              <a:rPr dirty="0" err="1"/>
              <a:t>nowego</a:t>
            </a:r>
            <a:r>
              <a:rPr dirty="0"/>
              <a:t> </a:t>
            </a:r>
            <a:r>
              <a:rPr dirty="0" err="1"/>
              <a:t>terminu</a:t>
            </a:r>
            <a:r>
              <a:rPr dirty="0"/>
              <a:t> </a:t>
            </a:r>
            <a:r>
              <a:rPr dirty="0" err="1"/>
              <a:t>wezwania</a:t>
            </a:r>
            <a:r>
              <a:rPr dirty="0"/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15630" y="1737360"/>
            <a:ext cx="3444544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15630" y="1737360"/>
            <a:ext cx="3444544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98510" y="1874520"/>
            <a:ext cx="3078784" cy="27879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D97706"/>
                </a:solidFill>
                <a:latin typeface="Georgia"/>
              </a:defRPr>
            </a:pPr>
            <a:r>
              <a:rPr dirty="0"/>
              <a:t>3. </a:t>
            </a:r>
            <a:r>
              <a:rPr dirty="0" err="1"/>
              <a:t>Rozszerzenie</a:t>
            </a:r>
            <a:r>
              <a:rPr dirty="0"/>
              <a:t> </a:t>
            </a:r>
            <a:r>
              <a:rPr dirty="0" err="1"/>
              <a:t>zarzutów</a:t>
            </a:r>
            <a:r>
              <a:rPr dirty="0"/>
              <a:t> (§ 35 </a:t>
            </a:r>
            <a:r>
              <a:rPr dirty="0" err="1"/>
              <a:t>ust</a:t>
            </a:r>
            <a:r>
              <a:rPr dirty="0"/>
              <a:t>. 1)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Nowe </a:t>
            </a:r>
            <a:r>
              <a:rPr dirty="0" err="1"/>
              <a:t>okoliczności</a:t>
            </a:r>
            <a:r>
              <a:rPr dirty="0"/>
              <a:t>: W </a:t>
            </a:r>
            <a:r>
              <a:rPr dirty="0" err="1"/>
              <a:t>toku</a:t>
            </a:r>
            <a:r>
              <a:rPr dirty="0"/>
              <a:t> </a:t>
            </a:r>
            <a:r>
              <a:rPr dirty="0" err="1"/>
              <a:t>rozprawy</a:t>
            </a:r>
            <a:r>
              <a:rPr dirty="0"/>
              <a:t>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ujawnia</a:t>
            </a:r>
            <a:r>
              <a:rPr dirty="0"/>
              <a:t> </a:t>
            </a:r>
            <a:r>
              <a:rPr dirty="0" err="1"/>
              <a:t>inne</a:t>
            </a:r>
            <a:r>
              <a:rPr dirty="0"/>
              <a:t> </a:t>
            </a:r>
            <a:r>
              <a:rPr dirty="0" err="1"/>
              <a:t>przewinienie</a:t>
            </a:r>
            <a:r>
              <a:rPr dirty="0"/>
              <a:t> </a:t>
            </a:r>
            <a:r>
              <a:rPr dirty="0" err="1"/>
              <a:t>dyscyplinarne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Zasada: </a:t>
            </a: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odracza</a:t>
            </a:r>
            <a:r>
              <a:rPr dirty="0"/>
              <a:t> </a:t>
            </a:r>
            <a:r>
              <a:rPr dirty="0" err="1"/>
              <a:t>rozprawę</a:t>
            </a:r>
            <a:r>
              <a:rPr dirty="0"/>
              <a:t> w </a:t>
            </a:r>
            <a:r>
              <a:rPr dirty="0" err="1"/>
              <a:t>celu</a:t>
            </a:r>
            <a:r>
              <a:rPr dirty="0"/>
              <a:t> </a:t>
            </a:r>
            <a:r>
              <a:rPr dirty="0" err="1"/>
              <a:t>uzupełnienia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Wyjątek</a:t>
            </a:r>
            <a:r>
              <a:rPr dirty="0"/>
              <a:t>: Zgoda </a:t>
            </a:r>
            <a:r>
              <a:rPr dirty="0" err="1"/>
              <a:t>obwinionego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natychmiastowe</a:t>
            </a:r>
            <a:r>
              <a:rPr dirty="0"/>
              <a:t> </a:t>
            </a:r>
            <a:r>
              <a:rPr dirty="0" err="1"/>
              <a:t>rozpoznanie</a:t>
            </a:r>
            <a:r>
              <a:rPr lang="pl-PL" dirty="0"/>
              <a:t> – na tej samej rozprawie</a:t>
            </a:r>
            <a:endParaRPr dirty="0"/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Termin: </a:t>
            </a:r>
            <a:r>
              <a:rPr dirty="0" err="1"/>
              <a:t>Wyznaczenie</a:t>
            </a:r>
            <a:r>
              <a:rPr dirty="0"/>
              <a:t> </a:t>
            </a:r>
            <a:r>
              <a:rPr dirty="0" err="1"/>
              <a:t>nowego</a:t>
            </a:r>
            <a:r>
              <a:rPr dirty="0"/>
              <a:t> </a:t>
            </a:r>
            <a:r>
              <a:rPr dirty="0" err="1"/>
              <a:t>terminu</a:t>
            </a:r>
            <a:r>
              <a:rPr dirty="0"/>
              <a:t> z </a:t>
            </a:r>
            <a:r>
              <a:rPr dirty="0" err="1"/>
              <a:t>zachowaniem</a:t>
            </a:r>
            <a:r>
              <a:rPr dirty="0"/>
              <a:t> </a:t>
            </a:r>
            <a:r>
              <a:rPr dirty="0" err="1"/>
              <a:t>prawa</a:t>
            </a:r>
            <a:r>
              <a:rPr dirty="0"/>
              <a:t> do </a:t>
            </a:r>
            <a:r>
              <a:rPr dirty="0" err="1"/>
              <a:t>przygotowania</a:t>
            </a:r>
            <a:r>
              <a:rPr dirty="0"/>
              <a:t> </a:t>
            </a:r>
            <a:r>
              <a:rPr dirty="0" err="1"/>
              <a:t>obrony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84582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111E38"/>
                </a:solidFill>
                <a:latin typeface="Georgia"/>
              </a:defRPr>
            </a:pPr>
            <a:r>
              <a:t>Zbyt długa przerwa (&gt; 21 dni): kiedyś wymuszała powtórzenie procesu, dziś pozwala go kontynuować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69621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897380"/>
            <a:ext cx="10728655" cy="1097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1897380"/>
            <a:ext cx="91440" cy="1097280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2007108"/>
            <a:ext cx="10362895" cy="8778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250" b="1">
                <a:solidFill>
                  <a:srgbClr val="8B1E3F"/>
                </a:solidFill>
                <a:latin typeface="Georgia"/>
              </a:defRPr>
            </a:pPr>
            <a:r>
              <a:t>Zasada z wyroku SO w Koszalinie (V Ka 328/13): Przerwa dłuższa niż 21 dni staje się odroczeniem</a:t>
            </a:r>
          </a:p>
          <a:p>
            <a:pPr>
              <a:defRPr sz="1050">
                <a:solidFill>
                  <a:srgbClr val="1E293B"/>
                </a:solidFill>
                <a:latin typeface="Arial"/>
              </a:defRPr>
            </a:pPr>
            <a:r>
              <a:t>Gdy przewodniczący zarządzi przerwę, lecz trwa ona dłużej niż dopuszczalny limit (§ 33 rozporządzenia: maksymalnie 21 dni), w świetle prawa nie jest to już krótka przerwa, lecz formalne odroczenie rozprawy.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177540"/>
            <a:ext cx="5257800" cy="3291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" y="3177540"/>
            <a:ext cx="5257800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3314700"/>
            <a:ext cx="4892040" cy="3063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600"/>
              </a:spcAft>
              <a:defRPr sz="1350" b="1">
                <a:solidFill>
                  <a:srgbClr val="1B2A4A"/>
                </a:solidFill>
                <a:latin typeface="Georgia"/>
              </a:defRPr>
            </a:pPr>
            <a:r>
              <a:t>KIEDYŚ (Stan prawny do 2013 r. – sztywny formalizm)</a:t>
            </a:r>
          </a:p>
          <a:p>
            <a:pPr>
              <a:spcAft>
                <a:spcPts val="500"/>
              </a:spcAft>
              <a:defRPr sz="1100"/>
            </a:pPr>
            <a:r>
              <a:rPr b="1">
                <a:solidFill>
                  <a:srgbClr val="1B2A4A"/>
                </a:solidFill>
                <a:latin typeface="Arial"/>
              </a:rPr>
              <a:t>• Zasada: Wszystko od nowa: </a:t>
            </a:r>
            <a:r>
              <a:rPr>
                <a:solidFill>
                  <a:srgbClr val="1E293B"/>
                </a:solidFill>
                <a:latin typeface="Arial"/>
              </a:rPr>
              <a:t>Każdą odroczoną rozprawę należało bezwzględnie powtórzyć od początku (ponowne czytanie zarzutów rzecznika, ponowne przesłuchanie wszystkich świadków i obwinionego).</a:t>
            </a:r>
          </a:p>
          <a:p>
            <a:pPr>
              <a:spcAft>
                <a:spcPts val="500"/>
              </a:spcAft>
              <a:defRPr sz="1100"/>
            </a:pPr>
            <a:r>
              <a:rPr b="1">
                <a:solidFill>
                  <a:srgbClr val="1B2A4A"/>
                </a:solidFill>
                <a:latin typeface="Arial"/>
              </a:rPr>
              <a:t>• Rzadki wyjątek od powtórki: </a:t>
            </a:r>
            <a:r>
              <a:rPr>
                <a:solidFill>
                  <a:srgbClr val="1E293B"/>
                </a:solidFill>
                <a:latin typeface="Arial"/>
              </a:rPr>
              <a:t>Dalsze prowadzenie sprawy bez powtarzania dopuszczano tylko wyjątkowo – wymagało to formalnego postanowienia składu orzekającego uzasadniającego ten krok.</a:t>
            </a:r>
          </a:p>
          <a:p>
            <a:pPr>
              <a:spcAft>
                <a:spcPts val="500"/>
              </a:spcAft>
              <a:defRPr sz="1100"/>
            </a:pPr>
            <a:r>
              <a:rPr b="1">
                <a:solidFill>
                  <a:srgbClr val="1B2A4A"/>
                </a:solidFill>
                <a:latin typeface="Arial"/>
              </a:rPr>
              <a:t>• Automatyczne unieważnienie wyroku: </a:t>
            </a:r>
            <a:r>
              <a:rPr>
                <a:solidFill>
                  <a:srgbClr val="1E293B"/>
                </a:solidFill>
                <a:latin typeface="Arial"/>
              </a:rPr>
              <a:t>Jeśli komisja lub sąd po prostu prowadziły sprawę dalej i wydały orzeczenie bez takiego postanowienia, wyrok był wadliwy i niemal automatycznie uchylany w II instancji.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28055" y="3177540"/>
            <a:ext cx="5257800" cy="3291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928055" y="3177540"/>
            <a:ext cx="525780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10935" y="3314700"/>
            <a:ext cx="4892040" cy="26776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600"/>
              </a:spcAft>
              <a:defRPr sz="1350" b="1">
                <a:solidFill>
                  <a:srgbClr val="D97706"/>
                </a:solidFill>
                <a:latin typeface="Georgia"/>
              </a:defRPr>
            </a:pPr>
            <a:r>
              <a:rPr dirty="0"/>
              <a:t>DZIŚ (Stan po </a:t>
            </a:r>
            <a:r>
              <a:rPr dirty="0" err="1"/>
              <a:t>nowelizacji</a:t>
            </a:r>
            <a:r>
              <a:rPr dirty="0"/>
              <a:t> art. 404 § 2 KPK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tezie</a:t>
            </a:r>
            <a:r>
              <a:rPr dirty="0"/>
              <a:t> SN 2023)</a:t>
            </a:r>
          </a:p>
          <a:p>
            <a:pPr>
              <a:spcAft>
                <a:spcPts val="400"/>
              </a:spcAft>
              <a:defRPr sz="1100"/>
            </a:pPr>
            <a:r>
              <a:rPr b="1" dirty="0">
                <a:solidFill>
                  <a:srgbClr val="D97706"/>
                </a:solidFill>
                <a:latin typeface="Arial"/>
              </a:rPr>
              <a:t>• </a:t>
            </a:r>
            <a:r>
              <a:rPr b="1" dirty="0" err="1">
                <a:solidFill>
                  <a:srgbClr val="D97706"/>
                </a:solidFill>
                <a:latin typeface="Arial"/>
              </a:rPr>
              <a:t>Zrównanie</a:t>
            </a:r>
            <a:r>
              <a:rPr b="1" dirty="0">
                <a:solidFill>
                  <a:srgbClr val="D97706"/>
                </a:solidFill>
                <a:latin typeface="Arial"/>
              </a:rPr>
              <a:t> </a:t>
            </a:r>
            <a:r>
              <a:rPr b="1" dirty="0" err="1">
                <a:solidFill>
                  <a:srgbClr val="D97706"/>
                </a:solidFill>
                <a:latin typeface="Arial"/>
              </a:rPr>
              <a:t>zasad</a:t>
            </a:r>
            <a:r>
              <a:rPr b="1" dirty="0">
                <a:solidFill>
                  <a:srgbClr val="D97706"/>
                </a:solidFill>
                <a:latin typeface="Arial"/>
              </a:rPr>
              <a:t> (art. 404 § 2 KPK): </a:t>
            </a:r>
            <a:r>
              <a:rPr dirty="0" err="1">
                <a:solidFill>
                  <a:srgbClr val="1E293B"/>
                </a:solidFill>
                <a:latin typeface="Arial"/>
              </a:rPr>
              <a:t>Przepis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znowelizowano</a:t>
            </a:r>
            <a:r>
              <a:rPr dirty="0">
                <a:solidFill>
                  <a:srgbClr val="1E293B"/>
                </a:solidFill>
                <a:latin typeface="Arial"/>
              </a:rPr>
              <a:t>! </a:t>
            </a:r>
            <a:r>
              <a:rPr dirty="0" err="1">
                <a:solidFill>
                  <a:srgbClr val="1E293B"/>
                </a:solidFill>
                <a:latin typeface="Arial"/>
              </a:rPr>
              <a:t>Dziś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powtórzenie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rozprawy</a:t>
            </a:r>
            <a:r>
              <a:rPr dirty="0">
                <a:solidFill>
                  <a:srgbClr val="1E293B"/>
                </a:solidFill>
                <a:latin typeface="Arial"/>
              </a:rPr>
              <a:t> od </a:t>
            </a:r>
            <a:r>
              <a:rPr dirty="0" err="1">
                <a:solidFill>
                  <a:srgbClr val="1E293B"/>
                </a:solidFill>
                <a:latin typeface="Arial"/>
              </a:rPr>
              <a:t>początku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oraz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jej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dalsze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prowadzenie</a:t>
            </a:r>
            <a:r>
              <a:rPr dirty="0">
                <a:solidFill>
                  <a:srgbClr val="1E293B"/>
                </a:solidFill>
                <a:latin typeface="Arial"/>
              </a:rPr>
              <a:t> (</a:t>
            </a:r>
            <a:r>
              <a:rPr dirty="0" err="1">
                <a:solidFill>
                  <a:srgbClr val="1E293B"/>
                </a:solidFill>
                <a:latin typeface="Arial"/>
              </a:rPr>
              <a:t>kontynuacja</a:t>
            </a:r>
            <a:r>
              <a:rPr dirty="0">
                <a:solidFill>
                  <a:srgbClr val="1E293B"/>
                </a:solidFill>
                <a:latin typeface="Arial"/>
              </a:rPr>
              <a:t>) </a:t>
            </a:r>
            <a:r>
              <a:rPr dirty="0" err="1">
                <a:solidFill>
                  <a:srgbClr val="1E293B"/>
                </a:solidFill>
                <a:latin typeface="Arial"/>
              </a:rPr>
              <a:t>są</a:t>
            </a:r>
            <a:r>
              <a:rPr dirty="0">
                <a:solidFill>
                  <a:srgbClr val="1E293B"/>
                </a:solidFill>
                <a:latin typeface="Arial"/>
              </a:rPr>
              <a:t> w </a:t>
            </a:r>
            <a:r>
              <a:rPr dirty="0" err="1">
                <a:solidFill>
                  <a:srgbClr val="1E293B"/>
                </a:solidFill>
                <a:latin typeface="Arial"/>
              </a:rPr>
              <a:t>pełni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równorzędne</a:t>
            </a:r>
            <a:r>
              <a:rPr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400"/>
              </a:spcAft>
              <a:defRPr sz="1100"/>
            </a:pPr>
            <a:r>
              <a:rPr b="1" dirty="0">
                <a:solidFill>
                  <a:srgbClr val="D97706"/>
                </a:solidFill>
                <a:latin typeface="Arial"/>
              </a:rPr>
              <a:t>• Warunek – ten </a:t>
            </a:r>
            <a:r>
              <a:rPr b="1" dirty="0" err="1">
                <a:solidFill>
                  <a:srgbClr val="D97706"/>
                </a:solidFill>
                <a:latin typeface="Arial"/>
              </a:rPr>
              <a:t>sam</a:t>
            </a:r>
            <a:r>
              <a:rPr b="1" dirty="0">
                <a:solidFill>
                  <a:srgbClr val="D97706"/>
                </a:solidFill>
                <a:latin typeface="Arial"/>
              </a:rPr>
              <a:t> </a:t>
            </a:r>
            <a:r>
              <a:rPr b="1" dirty="0" err="1">
                <a:solidFill>
                  <a:srgbClr val="D97706"/>
                </a:solidFill>
                <a:latin typeface="Arial"/>
              </a:rPr>
              <a:t>skład</a:t>
            </a:r>
            <a:r>
              <a:rPr b="1" dirty="0">
                <a:solidFill>
                  <a:srgbClr val="D97706"/>
                </a:solidFill>
                <a:latin typeface="Arial"/>
              </a:rPr>
              <a:t>: </a:t>
            </a:r>
            <a:r>
              <a:rPr dirty="0" err="1">
                <a:solidFill>
                  <a:srgbClr val="1E293B"/>
                </a:solidFill>
                <a:latin typeface="Arial"/>
              </a:rPr>
              <a:t>Jeżeli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skład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komisji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się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nie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zmienił</a:t>
            </a:r>
            <a:r>
              <a:rPr dirty="0">
                <a:solidFill>
                  <a:srgbClr val="1E293B"/>
                </a:solidFill>
                <a:latin typeface="Arial"/>
              </a:rPr>
              <a:t>, </a:t>
            </a:r>
            <a:r>
              <a:rPr dirty="0" err="1">
                <a:solidFill>
                  <a:srgbClr val="1E293B"/>
                </a:solidFill>
                <a:latin typeface="Arial"/>
              </a:rPr>
              <a:t>nie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trzeba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niczego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powtarzać</a:t>
            </a:r>
            <a:r>
              <a:rPr dirty="0">
                <a:solidFill>
                  <a:srgbClr val="1E293B"/>
                </a:solidFill>
                <a:latin typeface="Arial"/>
              </a:rPr>
              <a:t> – </a:t>
            </a:r>
            <a:r>
              <a:rPr dirty="0" err="1">
                <a:solidFill>
                  <a:srgbClr val="1E293B"/>
                </a:solidFill>
                <a:latin typeface="Arial"/>
              </a:rPr>
              <a:t>komisja</a:t>
            </a:r>
            <a:r>
              <a:rPr dirty="0">
                <a:solidFill>
                  <a:srgbClr val="1E293B"/>
                </a:solidFill>
                <a:latin typeface="Arial"/>
              </a:rPr>
              <a:t> po </a:t>
            </a:r>
            <a:r>
              <a:rPr dirty="0" err="1">
                <a:solidFill>
                  <a:srgbClr val="1E293B"/>
                </a:solidFill>
                <a:latin typeface="Arial"/>
              </a:rPr>
              <a:t>prostu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kontynuuje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sprawę</a:t>
            </a:r>
            <a:r>
              <a:rPr dirty="0">
                <a:solidFill>
                  <a:srgbClr val="1E293B"/>
                </a:solidFill>
                <a:latin typeface="Arial"/>
              </a:rPr>
              <a:t> od </a:t>
            </a:r>
            <a:r>
              <a:rPr dirty="0" err="1">
                <a:solidFill>
                  <a:srgbClr val="1E293B"/>
                </a:solidFill>
                <a:latin typeface="Arial"/>
              </a:rPr>
              <a:t>momentu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przerwania</a:t>
            </a:r>
            <a:r>
              <a:rPr dirty="0">
                <a:solidFill>
                  <a:srgbClr val="1E293B"/>
                </a:solidFill>
                <a:latin typeface="Arial"/>
              </a:rPr>
              <a:t>. Zero </a:t>
            </a:r>
            <a:r>
              <a:rPr dirty="0" err="1">
                <a:solidFill>
                  <a:srgbClr val="1E293B"/>
                </a:solidFill>
                <a:latin typeface="Arial"/>
              </a:rPr>
              <a:t>zbędnej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biurokracji</a:t>
            </a:r>
            <a:r>
              <a:rPr dirty="0">
                <a:solidFill>
                  <a:srgbClr val="1E293B"/>
                </a:solidFill>
                <a:latin typeface="Arial"/>
              </a:rPr>
              <a:t>.</a:t>
            </a:r>
            <a:r>
              <a:rPr lang="pl-PL" dirty="0">
                <a:solidFill>
                  <a:srgbClr val="1E293B"/>
                </a:solidFill>
                <a:latin typeface="Arial"/>
              </a:rPr>
              <a:t>Wyjątek o zmianie 1 członka!</a:t>
            </a:r>
            <a:endParaRPr dirty="0">
              <a:solidFill>
                <a:srgbClr val="1E293B"/>
              </a:solidFill>
              <a:latin typeface="Arial"/>
            </a:endParaRPr>
          </a:p>
          <a:p>
            <a:pPr>
              <a:spcAft>
                <a:spcPts val="400"/>
              </a:spcAft>
              <a:defRPr sz="1100"/>
            </a:pPr>
            <a:r>
              <a:rPr b="1" dirty="0">
                <a:solidFill>
                  <a:srgbClr val="D97706"/>
                </a:solidFill>
                <a:latin typeface="Arial"/>
              </a:rPr>
              <a:t>• </a:t>
            </a:r>
            <a:r>
              <a:rPr b="1" dirty="0" err="1">
                <a:solidFill>
                  <a:srgbClr val="D97706"/>
                </a:solidFill>
                <a:latin typeface="Arial"/>
              </a:rPr>
              <a:t>Koniec</a:t>
            </a:r>
            <a:r>
              <a:rPr b="1" dirty="0">
                <a:solidFill>
                  <a:srgbClr val="D97706"/>
                </a:solidFill>
                <a:latin typeface="Arial"/>
              </a:rPr>
              <a:t> z </a:t>
            </a:r>
            <a:r>
              <a:rPr b="1" dirty="0" err="1">
                <a:solidFill>
                  <a:srgbClr val="D97706"/>
                </a:solidFill>
                <a:latin typeface="Arial"/>
              </a:rPr>
              <a:t>automatycznym</a:t>
            </a:r>
            <a:r>
              <a:rPr b="1" dirty="0">
                <a:solidFill>
                  <a:srgbClr val="D97706"/>
                </a:solidFill>
                <a:latin typeface="Arial"/>
              </a:rPr>
              <a:t> </a:t>
            </a:r>
            <a:r>
              <a:rPr b="1" dirty="0" err="1">
                <a:solidFill>
                  <a:srgbClr val="D97706"/>
                </a:solidFill>
                <a:latin typeface="Arial"/>
              </a:rPr>
              <a:t>uchylaniem</a:t>
            </a:r>
            <a:r>
              <a:rPr b="1" dirty="0">
                <a:solidFill>
                  <a:srgbClr val="D97706"/>
                </a:solidFill>
                <a:latin typeface="Arial"/>
              </a:rPr>
              <a:t>: </a:t>
            </a:r>
            <a:r>
              <a:rPr dirty="0" err="1">
                <a:solidFill>
                  <a:srgbClr val="1E293B"/>
                </a:solidFill>
                <a:latin typeface="Arial"/>
              </a:rPr>
              <a:t>Sąd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Najwyższy</a:t>
            </a:r>
            <a:r>
              <a:rPr dirty="0">
                <a:solidFill>
                  <a:srgbClr val="1E293B"/>
                </a:solidFill>
                <a:latin typeface="Arial"/>
              </a:rPr>
              <a:t> (IV KK 97/23) </a:t>
            </a:r>
            <a:r>
              <a:rPr dirty="0" err="1">
                <a:solidFill>
                  <a:srgbClr val="1E293B"/>
                </a:solidFill>
                <a:latin typeface="Arial"/>
              </a:rPr>
              <a:t>przesądził</a:t>
            </a:r>
            <a:r>
              <a:rPr dirty="0">
                <a:solidFill>
                  <a:srgbClr val="1E293B"/>
                </a:solidFill>
                <a:latin typeface="Arial"/>
              </a:rPr>
              <a:t>: </a:t>
            </a:r>
            <a:r>
              <a:rPr dirty="0" err="1">
                <a:solidFill>
                  <a:srgbClr val="1E293B"/>
                </a:solidFill>
                <a:latin typeface="Arial"/>
              </a:rPr>
              <a:t>sam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brak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powtórzenia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rozprawy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nie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unieważnia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wyroku</a:t>
            </a:r>
            <a:r>
              <a:rPr dirty="0">
                <a:solidFill>
                  <a:srgbClr val="1E293B"/>
                </a:solidFill>
                <a:latin typeface="Arial"/>
              </a:rPr>
              <a:t>. </a:t>
            </a:r>
            <a:r>
              <a:rPr dirty="0" err="1">
                <a:solidFill>
                  <a:srgbClr val="1E293B"/>
                </a:solidFill>
                <a:latin typeface="Arial"/>
              </a:rPr>
              <a:t>Formalny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błąd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nie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kasuje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już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automatycznie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orzeczenia</a:t>
            </a:r>
            <a:r>
              <a:rPr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Aft>
                <a:spcPts val="400"/>
              </a:spcAft>
              <a:defRPr sz="1100"/>
            </a:pPr>
            <a:r>
              <a:rPr b="1" dirty="0">
                <a:solidFill>
                  <a:srgbClr val="D97706"/>
                </a:solidFill>
                <a:latin typeface="Arial"/>
              </a:rPr>
              <a:t>• </a:t>
            </a:r>
            <a:r>
              <a:rPr b="1" dirty="0" err="1">
                <a:solidFill>
                  <a:srgbClr val="D97706"/>
                </a:solidFill>
                <a:latin typeface="Arial"/>
              </a:rPr>
              <a:t>Wymóg</a:t>
            </a:r>
            <a:r>
              <a:rPr b="1" dirty="0">
                <a:solidFill>
                  <a:srgbClr val="D97706"/>
                </a:solidFill>
                <a:latin typeface="Arial"/>
              </a:rPr>
              <a:t> </a:t>
            </a:r>
            <a:r>
              <a:rPr b="1" dirty="0" err="1">
                <a:solidFill>
                  <a:srgbClr val="D97706"/>
                </a:solidFill>
                <a:latin typeface="Arial"/>
              </a:rPr>
              <a:t>realnej</a:t>
            </a:r>
            <a:r>
              <a:rPr b="1" dirty="0">
                <a:solidFill>
                  <a:srgbClr val="D97706"/>
                </a:solidFill>
                <a:latin typeface="Arial"/>
              </a:rPr>
              <a:t> </a:t>
            </a:r>
            <a:r>
              <a:rPr b="1" dirty="0" err="1">
                <a:solidFill>
                  <a:srgbClr val="D97706"/>
                </a:solidFill>
                <a:latin typeface="Arial"/>
              </a:rPr>
              <a:t>szkody</a:t>
            </a:r>
            <a:r>
              <a:rPr b="1" dirty="0">
                <a:solidFill>
                  <a:srgbClr val="D97706"/>
                </a:solidFill>
                <a:latin typeface="Arial"/>
              </a:rPr>
              <a:t> </a:t>
            </a:r>
            <a:r>
              <a:rPr b="1" dirty="0" err="1">
                <a:solidFill>
                  <a:srgbClr val="D97706"/>
                </a:solidFill>
                <a:latin typeface="Arial"/>
              </a:rPr>
              <a:t>dla</a:t>
            </a:r>
            <a:r>
              <a:rPr b="1" dirty="0">
                <a:solidFill>
                  <a:srgbClr val="D97706"/>
                </a:solidFill>
                <a:latin typeface="Arial"/>
              </a:rPr>
              <a:t> </a:t>
            </a:r>
            <a:r>
              <a:rPr b="1" dirty="0" err="1">
                <a:solidFill>
                  <a:srgbClr val="D97706"/>
                </a:solidFill>
                <a:latin typeface="Arial"/>
              </a:rPr>
              <a:t>obwinionego</a:t>
            </a:r>
            <a:r>
              <a:rPr b="1" dirty="0">
                <a:solidFill>
                  <a:srgbClr val="D97706"/>
                </a:solidFill>
                <a:latin typeface="Arial"/>
              </a:rPr>
              <a:t>: </a:t>
            </a:r>
            <a:r>
              <a:rPr dirty="0">
                <a:solidFill>
                  <a:srgbClr val="1E293B"/>
                </a:solidFill>
                <a:latin typeface="Arial"/>
              </a:rPr>
              <a:t>Aby </a:t>
            </a:r>
            <a:r>
              <a:rPr dirty="0" err="1">
                <a:solidFill>
                  <a:srgbClr val="1E293B"/>
                </a:solidFill>
                <a:latin typeface="Arial"/>
              </a:rPr>
              <a:t>podważyć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wyrok</a:t>
            </a:r>
            <a:r>
              <a:rPr dirty="0">
                <a:solidFill>
                  <a:srgbClr val="1E293B"/>
                </a:solidFill>
                <a:latin typeface="Arial"/>
              </a:rPr>
              <a:t>, </a:t>
            </a:r>
            <a:r>
              <a:rPr dirty="0" err="1">
                <a:solidFill>
                  <a:srgbClr val="1E293B"/>
                </a:solidFill>
                <a:latin typeface="Arial"/>
              </a:rPr>
              <a:t>obwiniony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musi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udowodnić</a:t>
            </a:r>
            <a:r>
              <a:rPr dirty="0">
                <a:solidFill>
                  <a:srgbClr val="1E293B"/>
                </a:solidFill>
                <a:latin typeface="Arial"/>
              </a:rPr>
              <a:t>, </a:t>
            </a:r>
            <a:r>
              <a:rPr dirty="0" err="1">
                <a:solidFill>
                  <a:srgbClr val="1E293B"/>
                </a:solidFill>
                <a:latin typeface="Arial"/>
              </a:rPr>
              <a:t>że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brak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powtórki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realnie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pozbawił</a:t>
            </a:r>
            <a:r>
              <a:rPr dirty="0">
                <a:solidFill>
                  <a:srgbClr val="1E293B"/>
                </a:solidFill>
                <a:latin typeface="Arial"/>
              </a:rPr>
              <a:t> go </a:t>
            </a:r>
            <a:r>
              <a:rPr dirty="0" err="1">
                <a:solidFill>
                  <a:srgbClr val="1E293B"/>
                </a:solidFill>
                <a:latin typeface="Arial"/>
              </a:rPr>
              <a:t>obrony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i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wpłynął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niekorzystnie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na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końcowe</a:t>
            </a:r>
            <a:r>
              <a:rPr dirty="0">
                <a:solidFill>
                  <a:srgbClr val="1E293B"/>
                </a:solidFill>
                <a:latin typeface="Arial"/>
              </a:rPr>
              <a:t> </a:t>
            </a:r>
            <a:r>
              <a:rPr dirty="0" err="1">
                <a:solidFill>
                  <a:srgbClr val="1E293B"/>
                </a:solidFill>
                <a:latin typeface="Arial"/>
              </a:rPr>
              <a:t>orzeczenie</a:t>
            </a:r>
            <a:r>
              <a:rPr dirty="0">
                <a:solidFill>
                  <a:srgbClr val="1E293B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Przerwanie rozprawy uprzednio odroczonej zwalnia organ z zawiadamiania niestawiającej się strony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18872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188720"/>
          </a:xfrm>
          <a:prstGeom prst="rect">
            <a:avLst/>
          </a:prstGeom>
          <a:solidFill>
            <a:srgbClr val="111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47088"/>
            <a:ext cx="10362895" cy="9692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11E38"/>
                </a:solidFill>
                <a:latin typeface="Georgia"/>
              </a:defRPr>
            </a:pPr>
            <a:r>
              <a:t>Wyrok Sądu Apelacyjnego w Katowicach z dnia 25 października 2017 r., sygn. akt II AKa 207/17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„Dyspozycja art. 402 § 1 zd. 3 KPK odnosi się do przerwania danej konkretnej rozprawy. Bez znaczenia pozostaje to, że rozprawa aktualnie przerwana była uprzednio rozprawą odroczoną. Jeśli strona była prawidłowo powiadomiona o terminie rozprawy odroczonej i nie stawiła się bez usprawiedliwienia, to Sąd przerywając rozprawę nie ma obowiązku powiadamiania strony o kolejnym terminie...”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3108960"/>
            <a:ext cx="5257800" cy="32004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3108960"/>
            <a:ext cx="5257800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246120"/>
            <a:ext cx="4892040" cy="2971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Autonomia sesji podlegającej przerwaniu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Pojęcie „rozprawy przerwanej”: Każda sesja otwarta i prowadzona przez komisję jest traktowana autonomicznie w rozumieniu art. 402 § 1 zd. 3 KPK (w zw. z art. 305 PSWiN).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Brak kumulacji statusów: Fakt, że dany termin był wyznaczony w wyniku wcześniejszego odroczenia, nie zmienia reguł zarządzenia przerwy.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Zarządzenie przerwy na sali: Przewodniczący zarządza przerwę (do 21 dni) w trakcie sesji.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3108960"/>
            <a:ext cx="5257800" cy="32004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3108960"/>
            <a:ext cx="525780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246120"/>
            <a:ext cx="4892040" cy="2971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D97706"/>
                </a:solidFill>
                <a:latin typeface="Georgia"/>
              </a:defRPr>
            </a:pPr>
            <a:r>
              <a:t>Brak obowiązku powiadomienia a prawo do obrony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Wyłączenie obowiązku powiadomienia: Obowiązek zawiadomienia o nowym terminie nie spoczywa na organie w stosunku do osób, które „nie uczestniczyły w rozprawie przerwanej”.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Konsekwencja dla niestawiającego się obwinionego: Jeśli obwiniony nie przyszedł na rozprawę bez usprawiedliwienia, komisja przerywa posiedzenie np. na 7 dni i NIE MUSI go zawiadamiać o wznowieniu!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Brak naruszenia prawa do obrony: Postępowanie w kolejnym terminie pod nieobecność obwinionego jest w pełni legalne i nie stanowi wady procedury.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Nowe zarzuty rzecznika wymuszają odroczenie, chyba że obwiniony wyrazi zgodę na natychmiastowe rozpoznanie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0728655" cy="100584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91440" cy="100584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47088"/>
            <a:ext cx="10362895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B2A4A"/>
                </a:solidFill>
                <a:latin typeface="Georgia"/>
              </a:defRPr>
            </a:pPr>
            <a:r>
              <a:t>§ 35 Rozporządzenia MEiN z 8.06.2022 r. – Ujawnienie nowych przewinień na sali rozpraw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Jeżeli w toku rozprawy rzecznik zarzucił obwinionemu inne przewinienie niż objęte pierwotnym wnioskiem, przewodniczący odracza rozprawę, chyba że za zgodą obwinionego i obrońcy rozpozna sprawę od razu.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92608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2926080"/>
            <a:ext cx="5257800" cy="73152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8B1E3F"/>
                </a:solidFill>
                <a:latin typeface="Georgia"/>
              </a:defRPr>
            </a:pPr>
            <a:r>
              <a:t>Zasada ogólna: Obligatoryjne odroczenie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Cel gwarancyjny: Zagwarantowanie obwinionemu realnego prawa do obrony (art. 286 ust. 2 w zw. z art. 292 ust. 2 PSWiN).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Czas na przygotowanie: Obwiniony musi mieć czas na zapoznanie się z nowym zarzutem, zebranie przeciwdowodów i omówienie taktyki z obrońcą.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Obowiązek rzecznika (§ 35 ust. 2): Rzecznik uzupełnia formalny wniosek o wszczęcie postępowania i niezwłocznie zawiadamia rektora/ministra.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Wyznaczenie nowego terminu: Przewodniczący odracza posiedzenie i doręcza nowy wniosek.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02375" y="292608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2375" y="2926080"/>
            <a:ext cx="5257800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5255" y="306324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Wyjątek konsensualny: Natychmiastowe rozpoznanie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Łączna zgoda podmiotów: Warunkiem rozpoznania w tym samym dniu jest wyraźna, protokolowana zgoda ZARÓWNO obwinionego, JAK I jego obrońcy.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Sprzeciw obrońcy: Sprzeciw samego obrońcy (mimo zgody obwinionego) bezwzględnie blokuje rozpoznanie i wymusza odroczenie!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Brak zgody a próba zarządzenia „przerwy”: Niedopuszczalne jest zastąpienie odroczenia przerwą z § 33 w celu wymuszenia szybszego terminu przy braku zgody obwinionego.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B2A4A"/>
                </a:solidFill>
                <a:latin typeface="Georgia"/>
              </a:defRPr>
            </a:pPr>
            <a:r>
              <a:t>Zaniechanie prowadzenia od początku po odroczeniu: standard z art. 404 § 2 KPK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297180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2971800"/>
            <a:ext cx="5257800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310896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B2A4A"/>
                </a:solidFill>
                <a:latin typeface="Arial"/>
              </a:defRPr>
            </a:pPr>
            <a:r>
              <a:t>Reguła art. 404 § 2 KPK w zw. z art. 305 PSWiN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Treść dyspozycji: </a:t>
            </a:r>
            <a:r>
              <a:rPr sz="1000" b="0">
                <a:solidFill>
                  <a:srgbClr val="222222"/>
                </a:solidFill>
                <a:latin typeface="Arial"/>
              </a:rPr>
              <a:t>„Rozprawę odroczoną prowadzi się w nowym terminie od początku lub w dalszym ciągu, jeżeli skład sądu nie uległ zmianie”.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Znaczenie resetu: </a:t>
            </a:r>
            <a:r>
              <a:rPr sz="1000" b="0">
                <a:solidFill>
                  <a:srgbClr val="222222"/>
                </a:solidFill>
                <a:latin typeface="Arial"/>
              </a:rPr>
              <a:t>Prowadzenie od początku wymaga ponownego odczytania wniosku rzecznika, wyjaśnień obwinionego i przesłuchania świadków.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Zasada bezpośredniości: </a:t>
            </a:r>
            <a:r>
              <a:rPr sz="1000" b="0">
                <a:solidFill>
                  <a:srgbClr val="222222"/>
                </a:solidFill>
                <a:latin typeface="Arial"/>
              </a:rPr>
              <a:t>Gwarantuje składowi orzekającemu świeży i bezpośredni kontakt z dowodami po długiej przerwie.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1B2A4A"/>
                </a:solidFill>
                <a:latin typeface="Arial"/>
              </a:rPr>
              <a:t>• Konsensus dowodowy: </a:t>
            </a:r>
            <a:r>
              <a:rPr sz="1000" b="0">
                <a:solidFill>
                  <a:srgbClr val="222222"/>
                </a:solidFill>
                <a:latin typeface="Arial"/>
              </a:rPr>
              <a:t>Za zgodą stron dowody przeprowadzone przed odroczeniem mogą zostać uznane za ujawnione bez powtarzania.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02375" y="2971800"/>
            <a:ext cx="5257800" cy="338328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02375" y="2971800"/>
            <a:ext cx="525780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85255" y="3108960"/>
            <a:ext cx="4892040" cy="3154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2E5B88"/>
                </a:solidFill>
                <a:latin typeface="Arial"/>
              </a:defRPr>
            </a:pPr>
            <a:r>
              <a:t>Brak automatyzmu kasatoryjnego i zmiana składu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2E5B88"/>
                </a:solidFill>
                <a:latin typeface="Arial"/>
              </a:rPr>
              <a:t>• Względna przyczyna odwoławcza: </a:t>
            </a:r>
            <a:r>
              <a:rPr sz="1000" b="0">
                <a:solidFill>
                  <a:srgbClr val="222222"/>
                </a:solidFill>
                <a:latin typeface="Arial"/>
              </a:rPr>
              <a:t>Naruszenie art. 404 § 2 KPK to uchybienie procesowe (art. 438 pkt 2 KPK). Samo naruszenie formy nie wystarcza do skasowania orzeczenia.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2E5B88"/>
                </a:solidFill>
                <a:latin typeface="Arial"/>
              </a:rPr>
              <a:t>• Ciężar dowodu wpływu (SN IV KK 97/23): </a:t>
            </a:r>
            <a:r>
              <a:rPr sz="1000" b="0">
                <a:solidFill>
                  <a:srgbClr val="222222"/>
                </a:solidFill>
                <a:latin typeface="Arial"/>
              </a:rPr>
              <a:t>Skarżący musi udowodnić, że kontynuacja zamiast prowadzenia od nowa wywarła negatywny i istotny wpływ na treść orzeczenia dyscyplinarnego.</a:t>
            </a:r>
          </a:p>
          <a:p>
            <a:pPr>
              <a:spcAft>
                <a:spcPts val="400"/>
              </a:spcAft>
            </a:pPr>
            <a:r>
              <a:rPr sz="1050" b="1">
                <a:solidFill>
                  <a:srgbClr val="2E5B88"/>
                </a:solidFill>
                <a:latin typeface="Arial"/>
              </a:rPr>
              <a:t>• Zmiana składu (art. 404 § 2a KPK): </a:t>
            </a:r>
            <a:r>
              <a:rPr sz="1000" b="0">
                <a:solidFill>
                  <a:srgbClr val="222222"/>
                </a:solidFill>
                <a:latin typeface="Arial"/>
              </a:rPr>
              <a:t>Jeżeli uległ zmianie jeden członek (np. student – art. 278 ust. 4 PSWiN), kontynuacja jest dopuszczalna tylko, gdy nie zagraża to prawidłowości orzekania, a nowy członek wnikliwie zaznajomi się z aktami.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1737360"/>
            <a:ext cx="10725912" cy="1097280"/>
          </a:xfrm>
          <a:prstGeom prst="rect">
            <a:avLst/>
          </a:prstGeom>
          <a:solidFill>
            <a:srgbClr val="F8F9FA"/>
          </a:solidFill>
          <a:ln w="12700"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31520" y="1737360"/>
            <a:ext cx="91440" cy="1097280"/>
          </a:xfrm>
          <a:prstGeom prst="rect">
            <a:avLst/>
          </a:prstGeom>
          <a:solidFill>
            <a:srgbClr val="8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0120" y="1810512"/>
            <a:ext cx="1036015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  <a:defRPr sz="1100" b="1">
                <a:solidFill>
                  <a:srgbClr val="8B0000"/>
                </a:solidFill>
                <a:latin typeface="Arial"/>
              </a:defRPr>
            </a:pPr>
            <a:r>
              <a:t>Postanowienie Sądu Najwyższego – Izba Karna z dnia 5 kwietnia 2023 r., sygn. akt IV KK 97/23</a:t>
            </a:r>
          </a:p>
          <a:p>
            <a:pPr algn="l">
              <a:spcAft>
                <a:spcPts val="400"/>
              </a:spcAft>
              <a:defRPr sz="1000" b="0">
                <a:solidFill>
                  <a:srgbClr val="222222"/>
                </a:solidFill>
                <a:latin typeface="Georgia"/>
              </a:defRPr>
            </a:pPr>
            <a:r>
              <a:t>„Naruszenie art. 404 § 2 KPK poprzez zaniechanie prowadzenia rozprawy od początku po odroczeniu nie stanowi przyczyny uchylenia wyroku bez wykazania przez stronę, że uchybienie to mogło mieć istotny wpływ na treść wyroku, i to wpływ niekorzystny dla strony podnoszącej zarzut takiego uchybienia.”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Syntetyczne zestawienie instytucji wstrzymujących i tamujących bieg postępowania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737360"/>
          <a:ext cx="10728655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Instytucja</a:t>
                      </a:r>
                    </a:p>
                  </a:txBody>
                  <a:tcPr>
                    <a:solidFill>
                      <a:srgbClr val="111E3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Organ decydujący</a:t>
                      </a:r>
                    </a:p>
                  </a:txBody>
                  <a:tcPr>
                    <a:solidFill>
                      <a:srgbClr val="111E3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Forma aktu</a:t>
                      </a:r>
                    </a:p>
                  </a:txBody>
                  <a:tcPr>
                    <a:solidFill>
                      <a:srgbClr val="111E3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Limit czasu</a:t>
                      </a:r>
                    </a:p>
                  </a:txBody>
                  <a:tcPr>
                    <a:solidFill>
                      <a:srgbClr val="111E3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Skutek procesowy</a:t>
                      </a:r>
                    </a:p>
                  </a:txBody>
                  <a:tcPr>
                    <a:solidFill>
                      <a:srgbClr val="111E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1B2A4A"/>
                          </a:solidFill>
                          <a:latin typeface="Arial"/>
                        </a:defRPr>
                      </a:pPr>
                      <a:r>
                        <a:t>Przerwa w rozprawie</a:t>
                      </a:r>
                      <a:br/>
                      <a:r>
                        <a:t>(§ 33 rozporządzenia)</a:t>
                      </a:r>
                    </a:p>
                  </a:txBody>
                  <a:tcPr>
                    <a:solidFill>
                      <a:srgbClr val="EA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Przewodniczący składu orzekającego</a:t>
                      </a:r>
                    </a:p>
                  </a:txBody>
                  <a:tcPr>
                    <a:solidFill>
                      <a:srgbClr val="EA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Zarządzenie (wpis do protokołu)</a:t>
                      </a:r>
                    </a:p>
                  </a:txBody>
                  <a:tcPr>
                    <a:solidFill>
                      <a:srgbClr val="EA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Maksymalnie 21 dni (sztywny rygor)</a:t>
                      </a:r>
                    </a:p>
                  </a:txBody>
                  <a:tcPr>
                    <a:solidFill>
                      <a:srgbClr val="EA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Zasada kontynuacji sesji; brak powtarzania czynności dowodowych</a:t>
                      </a:r>
                    </a:p>
                  </a:txBody>
                  <a:tcPr>
                    <a:solidFill>
                      <a:srgbClr val="EA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1B2A4A"/>
                          </a:solidFill>
                          <a:latin typeface="Arial"/>
                        </a:defRPr>
                      </a:pPr>
                      <a:r>
                        <a:t>Odroczenie rozprawy</a:t>
                      </a:r>
                      <a:br/>
                      <a:r>
                        <a:t>(§ 30, § 34, § 35)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Przewodniczący składu orzekającego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Zarządzenie o ustaleniu nowego terminu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Brak limitu sztywnego (wyznaczenie daty)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Zasada ciągłości KPK; co do zasady prowadzenie od początku (reset)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1B2A4A"/>
                          </a:solidFill>
                          <a:latin typeface="Arial"/>
                        </a:defRPr>
                      </a:pPr>
                      <a:r>
                        <a:t>Zawieszenie postępowania</a:t>
                      </a:r>
                      <a:br/>
                      <a:r>
                        <a:t>(art. 297 PSWiN, § 25)</a:t>
                      </a:r>
                    </a:p>
                  </a:txBody>
                  <a:tcPr>
                    <a:solidFill>
                      <a:srgbClr val="EA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Przewodniczący składu orzekającego</a:t>
                      </a:r>
                    </a:p>
                  </a:txBody>
                  <a:tcPr>
                    <a:solidFill>
                      <a:srgbClr val="EA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Postanowienie (zażalenie do komisji - 14 dni)</a:t>
                      </a:r>
                    </a:p>
                  </a:txBody>
                  <a:tcPr>
                    <a:solidFill>
                      <a:srgbClr val="EA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Czas trwania śledztwa / procesu karnego</a:t>
                      </a:r>
                    </a:p>
                  </a:txBody>
                  <a:tcPr>
                    <a:solidFill>
                      <a:srgbClr val="EA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Spoczynek postępowania; nie wstrzymuje 5-letniego przedawnienia karalności</a:t>
                      </a:r>
                    </a:p>
                  </a:txBody>
                  <a:tcPr>
                    <a:solidFill>
                      <a:srgbClr val="EA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1B2A4A"/>
                          </a:solidFill>
                          <a:latin typeface="Arial"/>
                        </a:defRPr>
                      </a:pPr>
                      <a:r>
                        <a:t>Postępowanie mediacyjne</a:t>
                      </a:r>
                      <a:br/>
                      <a:r>
                        <a:t>(art. 287 ust. 3, § 48-53)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Rzecznik dyscyplinarny / komisja / rektor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Postanowienie o skierowaniu (za zgodą stron)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Termin wyznaczony przez organ (+ przedłużenie)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Wstrzymanie czynności dowodowych; możliwość umorzenia po ugodzie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B2A4A"/>
                </a:solidFill>
                <a:latin typeface="Georgia"/>
              </a:defRPr>
            </a:pPr>
            <a:r>
              <a:t>Casus 1: Przekroczenie limitu przerwy a zarzut naruszenia art. 404 § 2 KPK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338328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3383280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74520"/>
            <a:ext cx="3017520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B2A4A"/>
                </a:solidFill>
                <a:latin typeface="Georgia"/>
              </a:defRPr>
            </a:pPr>
            <a:r>
              <a:t>Stan faktyczny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Postępowanie dyscyplinarne: Przeciwko profesorowi toczy się postępowanie przed uczelnianą komisją dyscyplinarną.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Zarządzenie przerwy: Na posiedzeniu 10 maja przewodniczący zarządził przerwę w rozprawie z uwagi na konieczność zapoznania się z opinią biegłego.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Wyznaczenie terminu: Przewodniczący wyznaczył termin wznowienia rozprawy na dzień 28 czerwca (49 dni przerwy).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Brak postanowienia: 28 czerwca komisja kontynuowała rozprawę bez wydawania żadnych postanowień o odroczeniu czy prowadzeniu w dalszym ciągu.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73575" y="1737360"/>
            <a:ext cx="338328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73575" y="1737360"/>
            <a:ext cx="3383280" cy="73152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56455" y="1874520"/>
            <a:ext cx="3017520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2E5B88"/>
                </a:solidFill>
                <a:latin typeface="Arial"/>
              </a:defRPr>
            </a:pPr>
            <a:r>
              <a:t>Problem prawny</a:t>
            </a:r>
          </a:p>
          <a:p>
            <a:pPr>
              <a:spcAft>
                <a:spcPts val="400"/>
              </a:spcAft>
            </a:pPr>
            <a:r>
              <a:rPr sz="1000" b="1">
                <a:solidFill>
                  <a:srgbClr val="2E5B88"/>
                </a:solidFill>
                <a:latin typeface="Arial"/>
              </a:rPr>
              <a:t>• Konwersja czynności: </a:t>
            </a:r>
            <a:r>
              <a:rPr sz="950" b="0">
                <a:solidFill>
                  <a:srgbClr val="222222"/>
                </a:solidFill>
                <a:latin typeface="Arial"/>
              </a:rPr>
              <a:t>Czy 49-dniowa przerwa stała się z mocy prawa odroczeniem (§ 33 rozporządzenia MEiN w zw. z wyrokiem SO w Koszalinie V Ka 328/13)?</a:t>
            </a:r>
          </a:p>
          <a:p>
            <a:pPr>
              <a:spcAft>
                <a:spcPts val="400"/>
              </a:spcAft>
            </a:pPr>
            <a:r>
              <a:rPr sz="1000" b="1">
                <a:solidFill>
                  <a:srgbClr val="2E5B88"/>
                </a:solidFill>
                <a:latin typeface="Arial"/>
              </a:rPr>
              <a:t>• Brak resetu rozprawy: </a:t>
            </a:r>
            <a:r>
              <a:rPr sz="950" b="0">
                <a:solidFill>
                  <a:srgbClr val="222222"/>
                </a:solidFill>
                <a:latin typeface="Arial"/>
              </a:rPr>
              <a:t>Czy zaniechanie prowadzenia rozprawy od początku w nowym terminie stanowiło naruszenie art. 404 § 2 KPK w zw. z art. 305 PSWiN?</a:t>
            </a:r>
          </a:p>
          <a:p>
            <a:pPr>
              <a:spcAft>
                <a:spcPts val="400"/>
              </a:spcAft>
            </a:pPr>
            <a:r>
              <a:rPr sz="1000" b="1">
                <a:solidFill>
                  <a:srgbClr val="2E5B88"/>
                </a:solidFill>
                <a:latin typeface="Arial"/>
              </a:rPr>
              <a:t>• Wpływ ewolucji prawa i tezy SN: </a:t>
            </a:r>
            <a:r>
              <a:rPr sz="950" b="0">
                <a:solidFill>
                  <a:srgbClr val="222222"/>
                </a:solidFill>
                <a:latin typeface="Arial"/>
              </a:rPr>
              <a:t>Czy w świetle zmiany art. 404 § 2 KPK oraz postanowienia SN z 5.04.2023 r. (IV KK 97/23) brak formalnego postanowienia lub resetu skutkuje automatycznym uchyleniem orzeczenia?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15630" y="1737360"/>
            <a:ext cx="3444544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15630" y="1737360"/>
            <a:ext cx="3444544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98510" y="1874520"/>
            <a:ext cx="3078784" cy="28007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8B0000"/>
                </a:solidFill>
                <a:latin typeface="Arial"/>
              </a:defRPr>
            </a:pPr>
            <a:r>
              <a:rPr dirty="0" err="1"/>
              <a:t>Rozstrzygnięcie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ocena</a:t>
            </a:r>
            <a:r>
              <a:rPr dirty="0"/>
              <a:t> </a:t>
            </a:r>
            <a:r>
              <a:rPr dirty="0" err="1"/>
              <a:t>prawna</a:t>
            </a:r>
            <a:endParaRPr dirty="0"/>
          </a:p>
          <a:p>
            <a:pPr>
              <a:spcAft>
                <a:spcPts val="400"/>
              </a:spcAft>
            </a:pPr>
            <a:r>
              <a:rPr sz="1000" b="1" dirty="0">
                <a:solidFill>
                  <a:srgbClr val="8B0000"/>
                </a:solidFill>
                <a:latin typeface="Arial"/>
              </a:rPr>
              <a:t>• </a:t>
            </a:r>
            <a:r>
              <a:rPr sz="1000" b="1" dirty="0" err="1">
                <a:solidFill>
                  <a:srgbClr val="8B0000"/>
                </a:solidFill>
                <a:latin typeface="Arial"/>
              </a:rPr>
              <a:t>Nastąpiła</a:t>
            </a:r>
            <a:r>
              <a:rPr sz="1000" b="1" dirty="0">
                <a:solidFill>
                  <a:srgbClr val="8B0000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8B0000"/>
                </a:solidFill>
                <a:latin typeface="Arial"/>
              </a:rPr>
              <a:t>konwersja</a:t>
            </a:r>
            <a:r>
              <a:rPr sz="1000" b="1" dirty="0">
                <a:solidFill>
                  <a:srgbClr val="8B0000"/>
                </a:solidFill>
                <a:latin typeface="Arial"/>
              </a:rPr>
              <a:t> w </a:t>
            </a:r>
            <a:r>
              <a:rPr sz="1000" b="1" dirty="0" err="1">
                <a:solidFill>
                  <a:srgbClr val="8B0000"/>
                </a:solidFill>
                <a:latin typeface="Arial"/>
              </a:rPr>
              <a:t>odroczenie</a:t>
            </a:r>
            <a:r>
              <a:rPr sz="1000" b="1" dirty="0">
                <a:solidFill>
                  <a:srgbClr val="8B0000"/>
                </a:solidFill>
                <a:latin typeface="Arial"/>
              </a:rPr>
              <a:t>: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Zgodnie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z § 33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rozporządzenia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limit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przerwy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wynosi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21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dni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. 49-dniowa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pauza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przekształciła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posiedzenie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w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rozprawę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odroczoną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(</a:t>
            </a:r>
            <a:r>
              <a:rPr lang="pl-PL" sz="950" b="0" dirty="0" err="1">
                <a:solidFill>
                  <a:srgbClr val="222222"/>
                </a:solidFill>
                <a:latin typeface="Arial"/>
              </a:rPr>
              <a:t>por.S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O w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Koszalinie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V Ka 328/13).</a:t>
            </a:r>
          </a:p>
          <a:p>
            <a:pPr>
              <a:spcAft>
                <a:spcPts val="400"/>
              </a:spcAft>
            </a:pPr>
            <a:r>
              <a:rPr sz="1000" b="1" dirty="0">
                <a:solidFill>
                  <a:srgbClr val="8B0000"/>
                </a:solidFill>
                <a:latin typeface="Arial"/>
              </a:rPr>
              <a:t>• </a:t>
            </a:r>
            <a:r>
              <a:rPr sz="1000" b="1" dirty="0" err="1">
                <a:solidFill>
                  <a:srgbClr val="8B0000"/>
                </a:solidFill>
                <a:latin typeface="Arial"/>
              </a:rPr>
              <a:t>Zmiana</a:t>
            </a:r>
            <a:r>
              <a:rPr sz="1000" b="1" dirty="0">
                <a:solidFill>
                  <a:srgbClr val="8B0000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8B0000"/>
                </a:solidFill>
                <a:latin typeface="Arial"/>
              </a:rPr>
              <a:t>stanu</a:t>
            </a:r>
            <a:r>
              <a:rPr sz="1000" b="1" dirty="0">
                <a:solidFill>
                  <a:srgbClr val="8B0000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8B0000"/>
                </a:solidFill>
                <a:latin typeface="Arial"/>
              </a:rPr>
              <a:t>prawnego</a:t>
            </a:r>
            <a:r>
              <a:rPr sz="1000" b="1" dirty="0">
                <a:solidFill>
                  <a:srgbClr val="8B0000"/>
                </a:solidFill>
                <a:latin typeface="Arial"/>
              </a:rPr>
              <a:t> po 2013 r.: 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W 2013 r.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traktowano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to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jako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bezwzględną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podstawę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uchylenia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.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Jednak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obecne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brzmienie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art. 404 § 2 KPK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zrównuje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prowadzenie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od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początku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i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w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dalszym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ciągu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.</a:t>
            </a:r>
          </a:p>
          <a:p>
            <a:pPr>
              <a:spcAft>
                <a:spcPts val="400"/>
              </a:spcAft>
            </a:pPr>
            <a:r>
              <a:rPr sz="1000" b="1" dirty="0">
                <a:solidFill>
                  <a:srgbClr val="8B0000"/>
                </a:solidFill>
                <a:latin typeface="Arial"/>
              </a:rPr>
              <a:t>• Brak </a:t>
            </a:r>
            <a:r>
              <a:rPr sz="1000" b="1" dirty="0" err="1">
                <a:solidFill>
                  <a:srgbClr val="8B0000"/>
                </a:solidFill>
                <a:latin typeface="Arial"/>
              </a:rPr>
              <a:t>automatyzmu</a:t>
            </a:r>
            <a:r>
              <a:rPr sz="1000" b="1" dirty="0">
                <a:solidFill>
                  <a:srgbClr val="8B0000"/>
                </a:solidFill>
                <a:latin typeface="Arial"/>
              </a:rPr>
              <a:t> (</a:t>
            </a:r>
            <a:r>
              <a:rPr lang="pl-PL" sz="1000" b="1" dirty="0">
                <a:solidFill>
                  <a:srgbClr val="8B0000"/>
                </a:solidFill>
                <a:latin typeface="Arial"/>
              </a:rPr>
              <a:t>zob.</a:t>
            </a:r>
            <a:r>
              <a:rPr sz="1000" b="1" dirty="0">
                <a:solidFill>
                  <a:srgbClr val="8B0000"/>
                </a:solidFill>
                <a:latin typeface="Arial"/>
              </a:rPr>
              <a:t>SN IV KK 97/23):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Naruszenie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art. 404 § 2 KPK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nie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stanowi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przyczyny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uchylenia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wyroku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bez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wykazania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istotnego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i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niekorzystnego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wpływu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uchybienia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na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treść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orzeczenia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.</a:t>
            </a:r>
          </a:p>
          <a:p>
            <a:pPr>
              <a:spcAft>
                <a:spcPts val="400"/>
              </a:spcAft>
            </a:pPr>
            <a:r>
              <a:rPr sz="1000" b="1" dirty="0">
                <a:solidFill>
                  <a:srgbClr val="8B0000"/>
                </a:solidFill>
                <a:latin typeface="Arial"/>
              </a:rPr>
              <a:t>• </a:t>
            </a:r>
            <a:r>
              <a:rPr sz="1000" b="1" dirty="0" err="1">
                <a:solidFill>
                  <a:srgbClr val="8B0000"/>
                </a:solidFill>
                <a:latin typeface="Arial"/>
              </a:rPr>
              <a:t>Konkluzja</a:t>
            </a:r>
            <a:r>
              <a:rPr sz="1000" b="1" dirty="0">
                <a:solidFill>
                  <a:srgbClr val="8B0000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8B0000"/>
                </a:solidFill>
                <a:latin typeface="Arial"/>
              </a:rPr>
              <a:t>odwoławcza</a:t>
            </a:r>
            <a:r>
              <a:rPr sz="1000" b="1" dirty="0">
                <a:solidFill>
                  <a:srgbClr val="8B0000"/>
                </a:solidFill>
                <a:latin typeface="Arial"/>
              </a:rPr>
              <a:t>: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Jeżeli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obwiniony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nie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wykazał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,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że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zaniechanie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ponownego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przesłuchania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świadków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uniemożliwiło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mu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obronę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,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odwołanie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zostanie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oddalone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, a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orzeczenie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utrzymane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 w </a:t>
            </a:r>
            <a:r>
              <a:rPr sz="950" b="0" dirty="0" err="1">
                <a:solidFill>
                  <a:srgbClr val="222222"/>
                </a:solidFill>
                <a:latin typeface="Arial"/>
              </a:rPr>
              <a:t>mocy</a:t>
            </a:r>
            <a:r>
              <a:rPr sz="950" b="0" dirty="0">
                <a:solidFill>
                  <a:srgbClr val="222222"/>
                </a:solidFill>
                <a:latin typeface="Arial"/>
              </a:rPr>
              <a:t>!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Casus 2: Niestawiennictwo na odroczonej rozprawie a brak powiadomienia po zarządzeniu przerwy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338328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3383280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74520"/>
            <a:ext cx="3017520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B2A4A"/>
                </a:solidFill>
                <a:latin typeface="Georgia"/>
              </a:defRPr>
            </a:pPr>
            <a:r>
              <a:t>Stan faktyczny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Odroczona rozprawa: Rozprawa została uprzednio odroczona z powodu choroby obrońcy na dzień 15 listopada.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Prawidłowe wezwanie: Obwiniony został prawidłowo wezwany za zwrotnym potwierdzeniem odbioru 20 dni przed terminem.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Niestawiennictwo: 15 listopada obwiniony nie stawił się bez usprawiedliwienia. Komisja prowadziła rozprawę pod jego nieobecność (§ 34 ust. 1).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Przerwa: Z powodu zasłabnięcia świadka przewodniczący przerwał rozprawę do 22 listopada (7 dni) i nie wysłał zawiadomienia obwinionemu.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73575" y="1737360"/>
            <a:ext cx="338328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73575" y="1737360"/>
            <a:ext cx="3383280" cy="73152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56455" y="1874520"/>
            <a:ext cx="3017520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8B1E3F"/>
                </a:solidFill>
                <a:latin typeface="Georgia"/>
              </a:defRPr>
            </a:pPr>
            <a:r>
              <a:t>Problem prawny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1. Czy komisja miała obowiązek zawiadomić nieobecnego obwinionego o terminie wznowienia przerwanej rozprawy (22 listopada)?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2. Czy fakt, że rozprawa z 15 listopada była uprzednio rozprawą odroczoną, nakładał szczególny obowiązek powiadomienia?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3. Czy wydanie orzeczenia 22 listopada naruszyło prawo obwinionego do obrony w świetle wyroku SA w Katowicach II AKa 207/17?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15630" y="1737360"/>
            <a:ext cx="3444544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15630" y="1737360"/>
            <a:ext cx="3444544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98510" y="1874520"/>
            <a:ext cx="3078784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D97706"/>
                </a:solidFill>
                <a:latin typeface="Georgia"/>
              </a:defRPr>
            </a:pPr>
            <a:r>
              <a:t>Rozstrzygnięcie i ocena prawna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Zastosowanie tezy SA w Katowicach II AKa 207/17: Dyspozycja art. 402 § 1 zd. 3 KPK odnosi się do danej konkretnej sesji podlegającej przerwaniu.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Bez znaczenia odroczenie: Bez znaczenia pozostaje fakt, że rozprawa z 15 listopada była uprzednio odroczona.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Brak obowiązku powiadamiania: Sąd/komisja nie ma obowiązku powiadamiania osób, które bez usprawiedliwienia nie uczestniczyły w rozprawie przerwanej.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Legalność orzeczenia: Postępowanie było w pełni prawidłowe; zarzut naruszenia prawa do obrony jest bezzasadny.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Arial"/>
              </a:defRPr>
            </a:pP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11E38"/>
                </a:solidFill>
                <a:latin typeface="Georgia"/>
              </a:defRPr>
            </a:pPr>
            <a:r>
              <a:t>Casus 3: Prawomocny wyrok karny po 6 latach obliguje komisję do umorzenia z powodu przedawnienia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338328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3383280" cy="73152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74520"/>
            <a:ext cx="3017520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B2A4A"/>
                </a:solidFill>
                <a:latin typeface="Georgia"/>
              </a:defRPr>
            </a:pPr>
            <a:r>
              <a:t>Stan faktyczny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Zarzut dyscyplinarny: Wobec adiunkta wszczęto postępowanie dyscyplinarne w marcu 2020 r. w sprawie przyjęcia korzyści majątkowej (art. 287 ust. 2 pkt 6 PSWiN).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Zawieszenie postępowania: W lipcu 2020 r. przewodniczący zawiesił postępowanie na mocy art. 297 PSWiN z uwagi na śledztwo prokuratury.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Wyrok karny: Prawomocny wyrok skazujący sądu karnego zapadł w maju 2026 r. (po 6 latach od wszczęcia).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Podjęcie: W czerwcu 2026 r. przewodniczący podjął postępowanie i wyznaczył rozprawę w celu wymierzenia kary.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73575" y="1737360"/>
            <a:ext cx="3383280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73575" y="1737360"/>
            <a:ext cx="3383280" cy="73152"/>
          </a:xfrm>
          <a:prstGeom prst="rect">
            <a:avLst/>
          </a:prstGeom>
          <a:solidFill>
            <a:srgbClr val="8B1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56455" y="1874520"/>
            <a:ext cx="3017520" cy="434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8B1E3F"/>
                </a:solidFill>
                <a:latin typeface="Georgia"/>
              </a:defRPr>
            </a:pPr>
            <a:r>
              <a:t>Problem prawny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1. Czy związanie prawomocnym wyrokiem skazującym (art. 278 ust. 7 PSWiN) pozwala komisji na ukaranie obwinionego?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2. Jaki wpływ miało 6-letnie zawieszenie postępowania na bieg terminu przedawnienia karalności z art. 298 ust. 1 PSWiN?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3. Czy korupcja (art. 287 ust. 2 pkt 6) mieści się w katalogu przewinień nieprzedawnialnych z art. 298 ust. 3 PSWiN?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4. Jakie orzeczenie musi wydać komisja?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15630" y="1536192"/>
            <a:ext cx="3444544" cy="4572000"/>
          </a:xfrm>
          <a:prstGeom prst="rect">
            <a:avLst/>
          </a:prstGeom>
          <a:solidFill>
            <a:srgbClr val="EAEEF4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15630" y="1737360"/>
            <a:ext cx="3444544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98510" y="1874520"/>
            <a:ext cx="3078784" cy="580671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D97706"/>
                </a:solidFill>
                <a:latin typeface="Georgia"/>
              </a:defRPr>
            </a:pPr>
            <a:r>
              <a:rPr dirty="0" err="1"/>
              <a:t>Rozstrzygnięcie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ocena</a:t>
            </a:r>
            <a:r>
              <a:rPr dirty="0"/>
              <a:t> </a:t>
            </a:r>
            <a:r>
              <a:rPr dirty="0" err="1"/>
              <a:t>prawna</a:t>
            </a:r>
            <a:endParaRPr dirty="0"/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spoczynku</a:t>
            </a:r>
            <a:r>
              <a:rPr dirty="0"/>
              <a:t> </a:t>
            </a:r>
            <a:r>
              <a:rPr dirty="0" err="1"/>
              <a:t>przedawnienia</a:t>
            </a:r>
            <a:r>
              <a:rPr dirty="0"/>
              <a:t>: </a:t>
            </a:r>
            <a:r>
              <a:rPr dirty="0" err="1"/>
              <a:t>Zawieszenie</a:t>
            </a:r>
            <a:r>
              <a:rPr dirty="0"/>
              <a:t> z art. 297 </a:t>
            </a:r>
            <a:r>
              <a:rPr dirty="0" err="1"/>
              <a:t>PSWiN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wstrzymuje</a:t>
            </a:r>
            <a:r>
              <a:rPr dirty="0"/>
              <a:t> </a:t>
            </a:r>
            <a:r>
              <a:rPr dirty="0" err="1"/>
              <a:t>biegu</a:t>
            </a:r>
            <a:r>
              <a:rPr dirty="0"/>
              <a:t> </a:t>
            </a:r>
            <a:r>
              <a:rPr dirty="0" err="1"/>
              <a:t>przedawnienia</a:t>
            </a:r>
            <a:r>
              <a:rPr dirty="0"/>
              <a:t>. Termin 5 </a:t>
            </a:r>
            <a:r>
              <a:rPr dirty="0" err="1"/>
              <a:t>lat</a:t>
            </a:r>
            <a:r>
              <a:rPr dirty="0"/>
              <a:t> </a:t>
            </a:r>
            <a:r>
              <a:rPr dirty="0" err="1"/>
              <a:t>upłynął</a:t>
            </a:r>
            <a:r>
              <a:rPr dirty="0"/>
              <a:t> w </a:t>
            </a:r>
            <a:r>
              <a:rPr dirty="0" err="1"/>
              <a:t>marcu</a:t>
            </a:r>
            <a:r>
              <a:rPr dirty="0"/>
              <a:t> 2025 r.!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wyłączenia</a:t>
            </a:r>
            <a:r>
              <a:rPr dirty="0"/>
              <a:t>: </a:t>
            </a:r>
            <a:r>
              <a:rPr dirty="0" err="1"/>
              <a:t>Nieprzedawnialne</a:t>
            </a:r>
            <a:r>
              <a:rPr dirty="0"/>
              <a:t> </a:t>
            </a:r>
            <a:r>
              <a:rPr dirty="0" err="1"/>
              <a:t>są</a:t>
            </a:r>
            <a:r>
              <a:rPr dirty="0"/>
              <a:t> </a:t>
            </a:r>
            <a:r>
              <a:rPr dirty="0" err="1"/>
              <a:t>tylko</a:t>
            </a:r>
            <a:r>
              <a:rPr dirty="0"/>
              <a:t> </a:t>
            </a:r>
            <a:r>
              <a:rPr dirty="0" err="1"/>
              <a:t>czyny</a:t>
            </a:r>
            <a:r>
              <a:rPr dirty="0"/>
              <a:t> z pkt 1–5 (</a:t>
            </a:r>
            <a:r>
              <a:rPr dirty="0" err="1"/>
              <a:t>plagiat</a:t>
            </a:r>
            <a:r>
              <a:rPr dirty="0"/>
              <a:t>, </a:t>
            </a:r>
            <a:r>
              <a:rPr dirty="0" err="1"/>
              <a:t>fałszerstwo</a:t>
            </a:r>
            <a:r>
              <a:rPr dirty="0"/>
              <a:t>). </a:t>
            </a:r>
            <a:r>
              <a:rPr dirty="0" err="1"/>
              <a:t>Czyn</a:t>
            </a:r>
            <a:r>
              <a:rPr dirty="0"/>
              <a:t> z pkt 6 (</a:t>
            </a:r>
            <a:r>
              <a:rPr dirty="0" err="1"/>
              <a:t>korupcja</a:t>
            </a:r>
            <a:r>
              <a:rPr dirty="0"/>
              <a:t>) </a:t>
            </a:r>
            <a:r>
              <a:rPr dirty="0" err="1"/>
              <a:t>podlega</a:t>
            </a:r>
            <a:r>
              <a:rPr dirty="0"/>
              <a:t> </a:t>
            </a:r>
            <a:r>
              <a:rPr dirty="0" err="1"/>
              <a:t>normalnemu</a:t>
            </a:r>
            <a:r>
              <a:rPr dirty="0"/>
              <a:t> </a:t>
            </a:r>
            <a:r>
              <a:rPr dirty="0" err="1"/>
              <a:t>przedawnieniu</a:t>
            </a:r>
            <a:r>
              <a:rPr dirty="0"/>
              <a:t>!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Obligatoryjne</a:t>
            </a:r>
            <a:r>
              <a:rPr dirty="0"/>
              <a:t> </a:t>
            </a:r>
            <a:r>
              <a:rPr dirty="0" err="1"/>
              <a:t>umorzenie</a:t>
            </a:r>
            <a:r>
              <a:rPr dirty="0"/>
              <a:t>: </a:t>
            </a:r>
            <a:r>
              <a:rPr dirty="0" err="1"/>
              <a:t>Zgodnie</a:t>
            </a:r>
            <a:r>
              <a:rPr dirty="0"/>
              <a:t> z art. 294 </a:t>
            </a:r>
            <a:r>
              <a:rPr dirty="0" err="1"/>
              <a:t>ust</a:t>
            </a:r>
            <a:r>
              <a:rPr dirty="0"/>
              <a:t>. 3 pkt 4 </a:t>
            </a:r>
            <a:r>
              <a:rPr dirty="0" err="1"/>
              <a:t>PSWiN</a:t>
            </a:r>
            <a:r>
              <a:rPr dirty="0"/>
              <a:t> </a:t>
            </a:r>
            <a:r>
              <a:rPr dirty="0" err="1"/>
              <a:t>komisja</a:t>
            </a:r>
            <a:r>
              <a:rPr dirty="0"/>
              <a:t> MUSI </a:t>
            </a:r>
            <a:r>
              <a:rPr dirty="0" err="1"/>
              <a:t>wydać</a:t>
            </a:r>
            <a:r>
              <a:rPr dirty="0"/>
              <a:t> </a:t>
            </a:r>
            <a:r>
              <a:rPr dirty="0" err="1"/>
              <a:t>orzeczenie</a:t>
            </a:r>
            <a:r>
              <a:rPr dirty="0"/>
              <a:t> o </a:t>
            </a:r>
            <a:r>
              <a:rPr dirty="0" err="1"/>
              <a:t>umorzeniu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rPr dirty="0"/>
              <a:t>• Mimo </a:t>
            </a:r>
            <a:r>
              <a:rPr dirty="0" err="1"/>
              <a:t>skazania</a:t>
            </a:r>
            <a:r>
              <a:rPr dirty="0"/>
              <a:t> w </a:t>
            </a:r>
            <a:r>
              <a:rPr dirty="0" err="1"/>
              <a:t>procesie</a:t>
            </a:r>
            <a:r>
              <a:rPr dirty="0"/>
              <a:t> </a:t>
            </a:r>
            <a:r>
              <a:rPr dirty="0" err="1"/>
              <a:t>karnym</a:t>
            </a:r>
            <a:r>
              <a:rPr dirty="0"/>
              <a:t>, </a:t>
            </a:r>
            <a:r>
              <a:rPr dirty="0" err="1"/>
              <a:t>orzeczenie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</a:t>
            </a:r>
            <a:r>
              <a:rPr dirty="0" err="1"/>
              <a:t>dyscyplinarnej</a:t>
            </a:r>
            <a:r>
              <a:rPr dirty="0"/>
              <a:t> jest prawnie </a:t>
            </a:r>
            <a:r>
              <a:rPr dirty="0" err="1"/>
              <a:t>niedopuszczalne</a:t>
            </a:r>
            <a:r>
              <a:rPr lang="pl-PL" dirty="0"/>
              <a:t> - </a:t>
            </a:r>
            <a:r>
              <a:rPr lang="pl-PL" sz="1200" dirty="0">
                <a:solidFill>
                  <a:srgbClr val="1E293B"/>
                </a:solidFill>
                <a:latin typeface="Arial"/>
              </a:rPr>
              <a:t>Orzeczenie kary dyscyplinarnej jest prawnie niedopuszczalne, ponieważ wystąpiła ujemna przesłanka procesowa w postaci przedawnienia karalności.</a:t>
            </a:r>
          </a:p>
          <a:p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art. 124 ust. 1 pkt 1 w zw. z art. 113 pkt 5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PSWiN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reguluje kwestię ustania zatrudnienia:</a:t>
            </a:r>
          </a:p>
          <a:p>
            <a:pPr lvl="0"/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Stosunek pracy nauczyciela akademickiego wygasa z mocy samego prawa w razie niespełniania warunków z art. 113, w tym w przypadku prawomocnego skazania za umyślne przestępstwo lub umyślne przestępstwo skarbowe (art. 113 pkt 5)</a:t>
            </a:r>
          </a:p>
          <a:p>
            <a:pPr>
              <a:spcAft>
                <a:spcPts val="500"/>
              </a:spcAft>
              <a:defRPr sz="1200">
                <a:solidFill>
                  <a:srgbClr val="1E293B"/>
                </a:solidFill>
                <a:latin typeface="Arial"/>
              </a:defRPr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7950</Words>
  <Application>Microsoft Office PowerPoint</Application>
  <PresentationFormat>Panoramiczny</PresentationFormat>
  <Paragraphs>423</Paragraphs>
  <Slides>30</Slides>
  <Notes>30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Agnieszka Ziółkowska</cp:lastModifiedBy>
  <cp:revision>7</cp:revision>
  <dcterms:created xsi:type="dcterms:W3CDTF">2013-01-27T09:14:16Z</dcterms:created>
  <dcterms:modified xsi:type="dcterms:W3CDTF">2026-10-21T08:27:58Z</dcterms:modified>
  <cp:category/>
</cp:coreProperties>
</file>