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306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04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93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Szczegółowa analiza publikacji dr hab. Beaty Baran-Wesołowskiej (UJ) z 'Pracy i Zabezpieczenia Społecznego' (2022) zawartej w pliku 'dodać.docx'. Wskazanie 4 dyrektyw prof. M. Cieślaka z k.p.k., materialnoprawnego charakteru terminu 30 dni, wyłączności trybu wnioskowego (brak z urzędu) oraz dopuszczalności orzeczeń częściowo reformatoryjnych (a maiori ad minus). Podkreśl, że procedura wznowieniowa nie jest trzecią instancją, lecz strażnikiem sprawiedliwości wyrównawczej.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10362895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Problemy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ostępowania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owodowego</a:t>
            </a:r>
            <a:br>
              <a:rPr dirty="0"/>
            </a:br>
            <a:r>
              <a:rPr dirty="0"/>
              <a:t>w </a:t>
            </a:r>
            <a:r>
              <a:rPr lang="pl-PL" dirty="0"/>
              <a:t>o</a:t>
            </a:r>
            <a:r>
              <a:rPr dirty="0" err="1"/>
              <a:t>dpowiedzialności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yscyplinarnej</a:t>
            </a:r>
            <a:br>
              <a:rPr dirty="0"/>
            </a:br>
            <a:r>
              <a:rPr lang="pl-PL" dirty="0"/>
              <a:t>n</a:t>
            </a:r>
            <a:r>
              <a:rPr dirty="0" err="1"/>
              <a:t>auczycieli</a:t>
            </a:r>
            <a:r>
              <a:rPr dirty="0"/>
              <a:t> </a:t>
            </a:r>
            <a:r>
              <a:rPr lang="pl-PL" dirty="0"/>
              <a:t>a</a:t>
            </a:r>
            <a:r>
              <a:rPr dirty="0" err="1"/>
              <a:t>kademickich</a:t>
            </a:r>
            <a:endParaRPr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lang="pl-PL"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rPr lang="pl-PL" dirty="0"/>
              <a:t>Dr hab. Agnieszka Ziółkowska, prof. UŚ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369524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rPr dirty="0" err="1"/>
              <a:t>Akademicka</a:t>
            </a:r>
            <a:r>
              <a:rPr dirty="0"/>
              <a:t> </a:t>
            </a:r>
            <a:r>
              <a:rPr dirty="0" err="1"/>
              <a:t>Odpowiedzialność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|   </a:t>
            </a:r>
            <a:r>
              <a:rPr dirty="0" err="1"/>
              <a:t>Toruń</a:t>
            </a:r>
            <a:r>
              <a:rPr dirty="0"/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6206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HARMONOGRAM I METODYKA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Ramowy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/>
              <a:t>lan (180 min)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19933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rPr dirty="0"/>
              <a:t>MODUŁ I (45 min)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Postępowanie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yjaśniające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Rola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obiektywizm</a:t>
            </a:r>
            <a:r>
              <a:rPr dirty="0"/>
              <a:t> </a:t>
            </a:r>
            <a:r>
              <a:rPr dirty="0" err="1"/>
              <a:t>Rzecznika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Prawa </a:t>
            </a:r>
            <a:r>
              <a:rPr dirty="0" err="1"/>
              <a:t>badanej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(§ 13)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art. 233 kk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pytań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Wymogi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z § 14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Dowody</a:t>
            </a:r>
            <a:r>
              <a:rPr dirty="0"/>
              <a:t> IT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opinie</a:t>
            </a:r>
            <a:r>
              <a:rPr dirty="0"/>
              <a:t> </a:t>
            </a:r>
            <a:r>
              <a:rPr dirty="0" err="1"/>
              <a:t>biegłych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3-dniowy </a:t>
            </a:r>
            <a:r>
              <a:rPr dirty="0" err="1"/>
              <a:t>wgląd</a:t>
            </a:r>
            <a:r>
              <a:rPr dirty="0"/>
              <a:t> </a:t>
            </a:r>
            <a:r>
              <a:rPr dirty="0" err="1"/>
              <a:t>końcowy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2907792" y="1691640"/>
            <a:ext cx="19933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rPr dirty="0"/>
              <a:t>MODUŁ II (30 min)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Wstępna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ontrola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rzygotowanie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wykaz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(§ 16)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(§ 20)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 (30 </a:t>
            </a:r>
            <a:r>
              <a:rPr dirty="0" err="1"/>
              <a:t>dni</a:t>
            </a:r>
            <a:r>
              <a:rPr dirty="0"/>
              <a:t>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obronę</a:t>
            </a:r>
            <a:r>
              <a:rPr dirty="0"/>
              <a:t> (min. 14 </a:t>
            </a:r>
            <a:r>
              <a:rPr dirty="0" err="1"/>
              <a:t>dni</a:t>
            </a:r>
            <a:r>
              <a:rPr dirty="0"/>
              <a:t>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Obrona</a:t>
            </a:r>
            <a:r>
              <a:rPr dirty="0"/>
              <a:t> </a:t>
            </a:r>
            <a:r>
              <a:rPr dirty="0" err="1"/>
              <a:t>obligatoryjna</a:t>
            </a:r>
            <a:r>
              <a:rPr dirty="0"/>
              <a:t> (§ 24)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84064" y="1691640"/>
            <a:ext cx="19933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rPr dirty="0"/>
              <a:t>MODUŁ III (45 min)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Dowody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rzed</a:t>
            </a:r>
            <a:r>
              <a:rPr dirty="0"/>
              <a:t> </a:t>
            </a:r>
            <a:r>
              <a:rPr dirty="0" err="1"/>
              <a:t>Komisją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Inicjatywa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biegli</a:t>
            </a:r>
            <a:r>
              <a:rPr dirty="0"/>
              <a:t> (§ 26-27)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Przebieg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 (§ 30)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Przerwa</a:t>
            </a:r>
            <a:r>
              <a:rPr dirty="0"/>
              <a:t> (21 </a:t>
            </a:r>
            <a:r>
              <a:rPr dirty="0" err="1"/>
              <a:t>dni</a:t>
            </a:r>
            <a:r>
              <a:rPr dirty="0"/>
              <a:t>) vs </a:t>
            </a:r>
            <a:r>
              <a:rPr dirty="0" err="1"/>
              <a:t>Odroczenie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Student w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weto</a:t>
            </a:r>
            <a:r>
              <a:rPr dirty="0"/>
              <a:t> (§ 31)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Częściowa</a:t>
            </a:r>
            <a:r>
              <a:rPr dirty="0"/>
              <a:t> </a:t>
            </a:r>
            <a:r>
              <a:rPr dirty="0" err="1"/>
              <a:t>jawność</a:t>
            </a:r>
            <a:r>
              <a:rPr dirty="0"/>
              <a:t> (art. 293 </a:t>
            </a:r>
            <a:r>
              <a:rPr dirty="0" err="1"/>
              <a:t>ust</a:t>
            </a:r>
            <a:r>
              <a:rPr dirty="0"/>
              <a:t>. 5)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Tajność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wyrokowanie</a:t>
            </a:r>
            <a:endParaRPr dirty="0"/>
          </a:p>
        </p:txBody>
      </p:sp>
      <p:sp>
        <p:nvSpPr>
          <p:cNvPr id="7" name="Rounded Rectangle 6"/>
          <p:cNvSpPr/>
          <p:nvPr/>
        </p:nvSpPr>
        <p:spPr>
          <a:xfrm>
            <a:off x="7260336" y="1691640"/>
            <a:ext cx="19933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rPr dirty="0"/>
              <a:t>MODUŁ IV (15 min)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Instancja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dwoławcza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Swobodna</a:t>
            </a:r>
            <a:r>
              <a:rPr dirty="0"/>
              <a:t>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(§ 39)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Wytyczne</a:t>
            </a:r>
            <a:r>
              <a:rPr dirty="0"/>
              <a:t> </a:t>
            </a:r>
            <a:r>
              <a:rPr dirty="0" err="1"/>
              <a:t>kasatoryjne</a:t>
            </a:r>
            <a:r>
              <a:rPr dirty="0"/>
              <a:t> (§ 46)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kognicji</a:t>
            </a:r>
            <a:r>
              <a:rPr dirty="0"/>
              <a:t> WSA (</a:t>
            </a:r>
            <a:r>
              <a:rPr dirty="0" err="1"/>
              <a:t>orzecznictwo</a:t>
            </a:r>
            <a:r>
              <a:rPr dirty="0"/>
              <a:t>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Wznowienie</a:t>
            </a:r>
            <a:r>
              <a:rPr dirty="0"/>
              <a:t> </a:t>
            </a:r>
            <a:r>
              <a:rPr dirty="0" err="1"/>
              <a:t>wg</a:t>
            </a:r>
            <a:r>
              <a:rPr dirty="0"/>
              <a:t> SN (art. 296)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Zasada </a:t>
            </a:r>
            <a:r>
              <a:rPr dirty="0" err="1"/>
              <a:t>trafnej</a:t>
            </a:r>
            <a:r>
              <a:rPr dirty="0"/>
              <a:t> </a:t>
            </a:r>
            <a:r>
              <a:rPr dirty="0" err="1"/>
              <a:t>reakcji</a:t>
            </a:r>
            <a:r>
              <a:rPr dirty="0"/>
              <a:t> (</a:t>
            </a:r>
            <a:r>
              <a:rPr dirty="0" err="1"/>
              <a:t>Cieślak</a:t>
            </a:r>
            <a:r>
              <a:rPr dirty="0"/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436608" y="1691640"/>
            <a:ext cx="1993392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rPr dirty="0"/>
              <a:t>MODUŁ V (45 min)</a:t>
            </a:r>
          </a:p>
          <a:p>
            <a:pPr>
              <a:spcAft>
                <a:spcPts val="1000"/>
              </a:spcAft>
              <a:defRPr sz="13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Warsztat</a:t>
            </a:r>
            <a:r>
              <a:rPr lang="pl-PL" dirty="0"/>
              <a:t> k</a:t>
            </a:r>
            <a:r>
              <a:rPr dirty="0" err="1"/>
              <a:t>azusowy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Podział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4 </a:t>
            </a:r>
            <a:r>
              <a:rPr dirty="0" err="1"/>
              <a:t>zespoły</a:t>
            </a:r>
            <a:r>
              <a:rPr dirty="0"/>
              <a:t> (~7-8 </a:t>
            </a:r>
            <a:r>
              <a:rPr dirty="0" err="1"/>
              <a:t>os</a:t>
            </a:r>
            <a:r>
              <a:rPr dirty="0"/>
              <a:t>.)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Kazus 1: Wady </a:t>
            </a:r>
            <a:r>
              <a:rPr dirty="0" err="1"/>
              <a:t>śledztwa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§ 14</a:t>
            </a:r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Kazus 2: </a:t>
            </a:r>
            <a:r>
              <a:rPr dirty="0" err="1"/>
              <a:t>Weto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termin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Kazus 3: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sesji</a:t>
            </a:r>
            <a:endParaRPr dirty="0"/>
          </a:p>
          <a:p>
            <a:pPr>
              <a:spcAft>
                <a:spcPts val="4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• Kazus 4: </a:t>
            </a:r>
            <a:r>
              <a:rPr dirty="0" err="1"/>
              <a:t>Biegły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czyny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 / 49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C5FD"/>
                </a:solidFill>
                <a:latin typeface="Arial"/>
              </a:defRPr>
            </a:pPr>
            <a:r>
              <a:rPr dirty="0"/>
              <a:t>MODUŁ I  •  CZAS TRWANIA: 45 </a:t>
            </a:r>
            <a:r>
              <a:rPr dirty="0" err="1"/>
              <a:t>minut</a:t>
            </a:r>
            <a:endParaRPr dirty="0"/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Postępowanie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yjaśniające</a:t>
            </a:r>
            <a:r>
              <a:rPr dirty="0"/>
              <a:t> u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Dyscyplinarnego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t>Akademicka Odpowiedzialność Dyscyplinarna | Postępowanie Dowodowe   •   Slajd 3 / 49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gromadzi</a:t>
            </a:r>
            <a:r>
              <a:rPr dirty="0"/>
              <a:t> </a:t>
            </a:r>
            <a:r>
              <a:rPr dirty="0" err="1"/>
              <a:t>materiał</a:t>
            </a:r>
            <a:r>
              <a:rPr dirty="0"/>
              <a:t> </a:t>
            </a:r>
            <a:r>
              <a:rPr dirty="0" err="1"/>
              <a:t>bezstronnie</a:t>
            </a:r>
            <a:r>
              <a:rPr dirty="0"/>
              <a:t> z </a:t>
            </a:r>
            <a:r>
              <a:rPr dirty="0" err="1"/>
              <a:t>celem</a:t>
            </a:r>
            <a:r>
              <a:rPr dirty="0"/>
              <a:t> </a:t>
            </a:r>
            <a:r>
              <a:rPr dirty="0" err="1"/>
              <a:t>uprawdopodobnienia</a:t>
            </a:r>
            <a:r>
              <a:rPr dirty="0"/>
              <a:t> </a:t>
            </a:r>
            <a:r>
              <a:rPr dirty="0" err="1"/>
              <a:t>czynu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/>
              <a:t>Art. 277 </a:t>
            </a:r>
            <a:r>
              <a:rPr dirty="0" err="1"/>
              <a:t>oraz</a:t>
            </a:r>
            <a:r>
              <a:rPr dirty="0"/>
              <a:t> art. 287 </a:t>
            </a:r>
            <a:r>
              <a:rPr dirty="0" err="1"/>
              <a:t>ustawy</a:t>
            </a:r>
            <a:r>
              <a:rPr dirty="0"/>
              <a:t> w </a:t>
            </a:r>
            <a:r>
              <a:rPr dirty="0" err="1"/>
              <a:t>zw</a:t>
            </a:r>
            <a:r>
              <a:rPr dirty="0"/>
              <a:t>. z § 13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Katalog</a:t>
            </a:r>
            <a:r>
              <a:rPr dirty="0"/>
              <a:t> </a:t>
            </a:r>
            <a:r>
              <a:rPr lang="pl-PL" dirty="0"/>
              <a:t>c</a:t>
            </a:r>
            <a:r>
              <a:rPr dirty="0" err="1"/>
              <a:t>zynności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1 pkt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Przesłuchiwanie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zasięganie</a:t>
            </a:r>
            <a:r>
              <a:rPr dirty="0"/>
              <a:t> </a:t>
            </a:r>
            <a:r>
              <a:rPr dirty="0" err="1"/>
              <a:t>opinii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1 pkt 1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ust</a:t>
            </a:r>
            <a:r>
              <a:rPr dirty="0"/>
              <a:t>. 5).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Przeprowadzanie</a:t>
            </a:r>
            <a:r>
              <a:rPr dirty="0"/>
              <a:t>, </a:t>
            </a:r>
            <a:r>
              <a:rPr dirty="0" err="1"/>
              <a:t>zabezpieczanie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utrwalanie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(</a:t>
            </a:r>
            <a:r>
              <a:rPr dirty="0" err="1"/>
              <a:t>dokumenty</a:t>
            </a:r>
            <a:r>
              <a:rPr dirty="0"/>
              <a:t>, </a:t>
            </a:r>
            <a:r>
              <a:rPr dirty="0" err="1"/>
              <a:t>logi</a:t>
            </a:r>
            <a:r>
              <a:rPr dirty="0"/>
              <a:t> IT, </a:t>
            </a:r>
            <a:r>
              <a:rPr dirty="0" err="1"/>
              <a:t>oględziny</a:t>
            </a:r>
            <a:r>
              <a:rPr dirty="0"/>
              <a:t>, </a:t>
            </a:r>
            <a:r>
              <a:rPr dirty="0" err="1"/>
              <a:t>eksperyment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Zasada </a:t>
            </a:r>
            <a:r>
              <a:rPr dirty="0" err="1"/>
              <a:t>obiektywizmu</a:t>
            </a:r>
            <a:r>
              <a:rPr dirty="0"/>
              <a:t>: </a:t>
            </a:r>
            <a:r>
              <a:rPr dirty="0" err="1"/>
              <a:t>badanie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przemawiających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niekorzyść</a:t>
            </a:r>
            <a:r>
              <a:rPr dirty="0"/>
              <a:t> </a:t>
            </a:r>
            <a:r>
              <a:rPr lang="pl-PL" dirty="0"/>
              <a:t> NA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Samodzielność</a:t>
            </a:r>
            <a:r>
              <a:rPr dirty="0"/>
              <a:t> </a:t>
            </a:r>
            <a:r>
              <a:rPr dirty="0" err="1"/>
              <a:t>dowodowa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sam</a:t>
            </a:r>
            <a:r>
              <a:rPr dirty="0"/>
              <a:t> </a:t>
            </a:r>
            <a:r>
              <a:rPr dirty="0" err="1"/>
              <a:t>decyduje</a:t>
            </a:r>
            <a:r>
              <a:rPr dirty="0"/>
              <a:t>, </a:t>
            </a:r>
            <a:r>
              <a:rPr dirty="0" err="1"/>
              <a:t>jakie</a:t>
            </a:r>
            <a:r>
              <a:rPr dirty="0"/>
              <a:t> </a:t>
            </a:r>
            <a:r>
              <a:rPr dirty="0" err="1"/>
              <a:t>źródła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</a:t>
            </a:r>
            <a:r>
              <a:rPr dirty="0" err="1"/>
              <a:t>zabezpieczyć</a:t>
            </a:r>
            <a:r>
              <a:rPr dirty="0"/>
              <a:t> (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wiążących</a:t>
            </a:r>
            <a:r>
              <a:rPr dirty="0"/>
              <a:t> </a:t>
            </a:r>
            <a:r>
              <a:rPr dirty="0" err="1"/>
              <a:t>poleceń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 co do </a:t>
            </a:r>
            <a:r>
              <a:rPr dirty="0" err="1"/>
              <a:t>dowodów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Forma </a:t>
            </a:r>
            <a:r>
              <a:rPr dirty="0" err="1"/>
              <a:t>głównie</a:t>
            </a:r>
            <a:r>
              <a:rPr dirty="0"/>
              <a:t> </a:t>
            </a:r>
            <a:r>
              <a:rPr dirty="0" err="1"/>
              <a:t>pisemna</a:t>
            </a:r>
            <a:r>
              <a:rPr dirty="0"/>
              <a:t>: </a:t>
            </a:r>
            <a:r>
              <a:rPr dirty="0" err="1"/>
              <a:t>gromadzenie</a:t>
            </a:r>
            <a:r>
              <a:rPr dirty="0"/>
              <a:t> </a:t>
            </a:r>
            <a:r>
              <a:rPr dirty="0" err="1"/>
              <a:t>protokołów</a:t>
            </a:r>
            <a:r>
              <a:rPr dirty="0"/>
              <a:t>, </a:t>
            </a:r>
            <a:r>
              <a:rPr dirty="0" err="1"/>
              <a:t>urzędowych</a:t>
            </a:r>
            <a:r>
              <a:rPr dirty="0"/>
              <a:t> </a:t>
            </a:r>
            <a:r>
              <a:rPr dirty="0" err="1"/>
              <a:t>notatek</a:t>
            </a:r>
            <a:r>
              <a:rPr dirty="0"/>
              <a:t>, </a:t>
            </a:r>
            <a:r>
              <a:rPr dirty="0" err="1"/>
              <a:t>baz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ekspertyz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Obligatoryjne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ezwanie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arzuty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1 pkt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Wezwanie</a:t>
            </a:r>
            <a:r>
              <a:rPr dirty="0"/>
              <a:t> </a:t>
            </a:r>
            <a:r>
              <a:rPr lang="pl-PL" dirty="0"/>
              <a:t>NA</a:t>
            </a:r>
            <a:r>
              <a:rPr dirty="0"/>
              <a:t>: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wezwanie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formalnego</a:t>
            </a:r>
            <a:r>
              <a:rPr dirty="0"/>
              <a:t> </a:t>
            </a:r>
            <a:r>
              <a:rPr dirty="0" err="1"/>
              <a:t>przedstawienia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złożenia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zajęcia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 </a:t>
            </a:r>
            <a:r>
              <a:rPr dirty="0" err="1"/>
              <a:t>wobec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zebranych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Granica </a:t>
            </a:r>
            <a:r>
              <a:rPr dirty="0" err="1"/>
              <a:t>uprawdopodobnienia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orzeka</a:t>
            </a:r>
            <a:r>
              <a:rPr dirty="0"/>
              <a:t> o </a:t>
            </a:r>
            <a:r>
              <a:rPr dirty="0" err="1"/>
              <a:t>winie</a:t>
            </a:r>
            <a:r>
              <a:rPr dirty="0"/>
              <a:t> – </a:t>
            </a:r>
            <a:r>
              <a:rPr dirty="0" err="1"/>
              <a:t>bada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zarzut</a:t>
            </a:r>
            <a:r>
              <a:rPr dirty="0"/>
              <a:t> jest </a:t>
            </a:r>
            <a:r>
              <a:rPr dirty="0" err="1"/>
              <a:t>dostatecznie</a:t>
            </a:r>
            <a:r>
              <a:rPr dirty="0"/>
              <a:t> </a:t>
            </a:r>
            <a:r>
              <a:rPr dirty="0" err="1"/>
              <a:t>uprawdopodobniony</a:t>
            </a:r>
            <a:r>
              <a:rPr dirty="0"/>
              <a:t> do </a:t>
            </a:r>
            <a:r>
              <a:rPr dirty="0" err="1"/>
              <a:t>skierowania</a:t>
            </a:r>
            <a:r>
              <a:rPr dirty="0"/>
              <a:t> </a:t>
            </a:r>
            <a:r>
              <a:rPr dirty="0" err="1"/>
              <a:t>skargi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Ciężar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: </a:t>
            </a:r>
            <a:r>
              <a:rPr dirty="0" err="1"/>
              <a:t>spoczywa</a:t>
            </a:r>
            <a:r>
              <a:rPr dirty="0"/>
              <a:t> w </a:t>
            </a:r>
            <a:r>
              <a:rPr dirty="0" err="1"/>
              <a:t>całości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Rzeczniku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quasi-</a:t>
            </a:r>
            <a:r>
              <a:rPr dirty="0" err="1"/>
              <a:t>oskarżycielu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Przedawnienie</a:t>
            </a:r>
            <a:r>
              <a:rPr dirty="0"/>
              <a:t> </a:t>
            </a:r>
            <a:r>
              <a:rPr dirty="0" err="1"/>
              <a:t>karalności</a:t>
            </a:r>
            <a:r>
              <a:rPr dirty="0"/>
              <a:t>: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wszczynania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po 5 </a:t>
            </a:r>
            <a:r>
              <a:rPr dirty="0" err="1"/>
              <a:t>latach</a:t>
            </a:r>
            <a:r>
              <a:rPr dirty="0"/>
              <a:t> od </a:t>
            </a:r>
            <a:r>
              <a:rPr dirty="0" err="1"/>
              <a:t>czynu</a:t>
            </a:r>
            <a:r>
              <a:rPr dirty="0"/>
              <a:t> (z </a:t>
            </a:r>
            <a:r>
              <a:rPr dirty="0" err="1"/>
              <a:t>wyłączeniem</a:t>
            </a:r>
            <a:r>
              <a:rPr dirty="0"/>
              <a:t> </a:t>
            </a:r>
            <a:r>
              <a:rPr dirty="0" err="1"/>
              <a:t>plagiatu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korupcji</a:t>
            </a:r>
            <a:r>
              <a:rPr dirty="0"/>
              <a:t> – art. 288 </a:t>
            </a:r>
            <a:r>
              <a:rPr dirty="0" err="1"/>
              <a:t>ustawy</a:t>
            </a:r>
            <a:r>
              <a:rPr dirty="0"/>
              <a:t>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GWARANCJA FORMALNA: Przedstawienie zarzutów i umożliwienie ustosunkowania się do zebranych dowodów (§ 13 ust. 1 pkt 2) to obligatoryjny warunek zakończenia śledztwa.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rPr dirty="0" err="1"/>
              <a:t>Akademicka</a:t>
            </a:r>
            <a:r>
              <a:rPr dirty="0"/>
              <a:t> </a:t>
            </a:r>
            <a:r>
              <a:rPr dirty="0" err="1"/>
              <a:t>Odpowiedzialność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|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  •   </a:t>
            </a:r>
            <a:r>
              <a:rPr dirty="0" err="1"/>
              <a:t>Slajd</a:t>
            </a:r>
            <a:r>
              <a:rPr dirty="0"/>
              <a:t> 4 / 49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Odmowa wyjaśnień chroni obwinionego i nie tworzy domniemania winy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13 ust. 1 pkt 2 oraz § 13 ust. 7 rozporządzenia MEiN w zw. z art. 74 § 1 k.p.k.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Status</a:t>
            </a:r>
            <a:r>
              <a:rPr lang="pl-PL" dirty="0"/>
              <a:t> NA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Na </a:t>
            </a:r>
            <a:r>
              <a:rPr dirty="0" err="1"/>
              <a:t>etapie</a:t>
            </a:r>
            <a:r>
              <a:rPr dirty="0"/>
              <a:t> </a:t>
            </a:r>
            <a:r>
              <a:rPr lang="pl-PL" dirty="0"/>
              <a:t>postępowania wyjaśniającego</a:t>
            </a:r>
            <a:r>
              <a:rPr dirty="0"/>
              <a:t> </a:t>
            </a:r>
            <a:r>
              <a:rPr dirty="0" err="1"/>
              <a:t>występuje</a:t>
            </a:r>
            <a:r>
              <a:rPr dirty="0"/>
              <a:t> </a:t>
            </a:r>
            <a:r>
              <a:rPr dirty="0" err="1"/>
              <a:t>formalnie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'</a:t>
            </a:r>
            <a:r>
              <a:rPr dirty="0" err="1"/>
              <a:t>osoba</a:t>
            </a:r>
            <a:r>
              <a:rPr dirty="0"/>
              <a:t>, </a:t>
            </a:r>
            <a:r>
              <a:rPr dirty="0" err="1"/>
              <a:t>której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' (</a:t>
            </a:r>
            <a:r>
              <a:rPr dirty="0" err="1"/>
              <a:t>nie</a:t>
            </a:r>
            <a:r>
              <a:rPr dirty="0"/>
              <a:t> '</a:t>
            </a:r>
            <a:r>
              <a:rPr dirty="0" err="1"/>
              <a:t>obwiniony</a:t>
            </a:r>
            <a:r>
              <a:rPr dirty="0"/>
              <a:t>').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prawie</a:t>
            </a:r>
            <a:r>
              <a:rPr dirty="0"/>
              <a:t> do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,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korzystania</a:t>
            </a:r>
            <a:r>
              <a:rPr dirty="0"/>
              <a:t> z </a:t>
            </a:r>
            <a:r>
              <a:rPr dirty="0" err="1"/>
              <a:t>pomocy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od </a:t>
            </a:r>
            <a:r>
              <a:rPr dirty="0" err="1"/>
              <a:t>pierwszej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dowodowej</a:t>
            </a:r>
            <a:r>
              <a:rPr dirty="0"/>
              <a:t> (art. 286 </a:t>
            </a:r>
            <a:r>
              <a:rPr dirty="0" err="1"/>
              <a:t>ust</a:t>
            </a:r>
            <a:r>
              <a:rPr dirty="0"/>
              <a:t>. 2 pkt 4 </a:t>
            </a:r>
            <a:r>
              <a:rPr dirty="0" err="1"/>
              <a:t>ustawy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każdym</a:t>
            </a:r>
            <a:r>
              <a:rPr dirty="0"/>
              <a:t> </a:t>
            </a:r>
            <a:r>
              <a:rPr dirty="0" err="1"/>
              <a:t>etapie</a:t>
            </a:r>
            <a:r>
              <a:rPr dirty="0"/>
              <a:t> </a:t>
            </a:r>
            <a:r>
              <a:rPr dirty="0" err="1"/>
              <a:t>zbierania</a:t>
            </a:r>
            <a:r>
              <a:rPr dirty="0"/>
              <a:t> </a:t>
            </a:r>
            <a:r>
              <a:rPr dirty="0" err="1"/>
              <a:t>materiałów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żądania</a:t>
            </a:r>
            <a:r>
              <a:rPr dirty="0"/>
              <a:t> </a:t>
            </a:r>
            <a:r>
              <a:rPr dirty="0" err="1"/>
              <a:t>ustnego</a:t>
            </a:r>
            <a:r>
              <a:rPr dirty="0"/>
              <a:t> </a:t>
            </a:r>
            <a:r>
              <a:rPr dirty="0" err="1"/>
              <a:t>podania</a:t>
            </a:r>
            <a:r>
              <a:rPr dirty="0"/>
              <a:t> </a:t>
            </a:r>
            <a:r>
              <a:rPr dirty="0" err="1"/>
              <a:t>podstaw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sporządzenia</a:t>
            </a:r>
            <a:r>
              <a:rPr dirty="0"/>
              <a:t> </a:t>
            </a:r>
            <a:r>
              <a:rPr dirty="0" err="1"/>
              <a:t>uzasadnienia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Bierność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rocesowa</a:t>
            </a:r>
            <a:r>
              <a:rPr dirty="0"/>
              <a:t> a </a:t>
            </a:r>
            <a:r>
              <a:rPr lang="pl-PL" dirty="0"/>
              <a:t>b</a:t>
            </a:r>
            <a:r>
              <a:rPr dirty="0" err="1"/>
              <a:t>ieg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prawy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7)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Skorzystanie</a:t>
            </a:r>
            <a:r>
              <a:rPr dirty="0"/>
              <a:t> z </a:t>
            </a:r>
            <a:r>
              <a:rPr dirty="0" err="1"/>
              <a:t>milczenia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traktowane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poszlaka</a:t>
            </a:r>
            <a:r>
              <a:rPr dirty="0"/>
              <a:t> winy ani </a:t>
            </a:r>
            <a:r>
              <a:rPr dirty="0" err="1"/>
              <a:t>okoliczność</a:t>
            </a:r>
            <a:r>
              <a:rPr dirty="0"/>
              <a:t> </a:t>
            </a:r>
            <a:r>
              <a:rPr dirty="0" err="1"/>
              <a:t>obciążająca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Zasada nemo se ipsum </a:t>
            </a:r>
            <a:r>
              <a:rPr dirty="0" err="1"/>
              <a:t>accusare</a:t>
            </a:r>
            <a:r>
              <a:rPr dirty="0"/>
              <a:t> </a:t>
            </a:r>
            <a:r>
              <a:rPr dirty="0" err="1"/>
              <a:t>tenetur</a:t>
            </a:r>
            <a:r>
              <a:rPr dirty="0"/>
              <a:t> –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obowiązku</a:t>
            </a:r>
            <a:r>
              <a:rPr dirty="0"/>
              <a:t> </a:t>
            </a:r>
            <a:r>
              <a:rPr dirty="0" err="1"/>
              <a:t>dostarczania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przeciw</a:t>
            </a:r>
            <a:r>
              <a:rPr dirty="0"/>
              <a:t> </a:t>
            </a:r>
            <a:r>
              <a:rPr dirty="0" err="1"/>
              <a:t>sobie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Nieusprawiedliwione</a:t>
            </a:r>
            <a:r>
              <a:rPr dirty="0"/>
              <a:t>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odmowa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wstrzymują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7).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kontynuuje</a:t>
            </a:r>
            <a:r>
              <a:rPr dirty="0"/>
              <a:t> </a:t>
            </a:r>
            <a:r>
              <a:rPr dirty="0" err="1"/>
              <a:t>zbieranie</a:t>
            </a:r>
            <a:r>
              <a:rPr dirty="0"/>
              <a:t> </a:t>
            </a:r>
            <a:r>
              <a:rPr dirty="0" err="1"/>
              <a:t>pozostałych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(</a:t>
            </a:r>
            <a:r>
              <a:rPr dirty="0" err="1"/>
              <a:t>dokumenty</a:t>
            </a:r>
            <a:r>
              <a:rPr dirty="0"/>
              <a:t>, </a:t>
            </a:r>
            <a:r>
              <a:rPr dirty="0" err="1"/>
              <a:t>zeznania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, </a:t>
            </a:r>
            <a:r>
              <a:rPr dirty="0" err="1"/>
              <a:t>biegli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wymuszania</a:t>
            </a:r>
            <a:r>
              <a:rPr dirty="0"/>
              <a:t> </a:t>
            </a:r>
            <a:r>
              <a:rPr dirty="0" err="1"/>
              <a:t>oświadczeń</a:t>
            </a:r>
            <a:r>
              <a:rPr dirty="0"/>
              <a:t>: </a:t>
            </a:r>
            <a:r>
              <a:rPr dirty="0" err="1"/>
              <a:t>niedopuszczalne</a:t>
            </a:r>
            <a:r>
              <a:rPr dirty="0"/>
              <a:t> jest </a:t>
            </a:r>
            <a:r>
              <a:rPr dirty="0" err="1"/>
              <a:t>uzależnianie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 od '</a:t>
            </a:r>
            <a:r>
              <a:rPr dirty="0" err="1"/>
              <a:t>współpracy</a:t>
            </a:r>
            <a:r>
              <a:rPr dirty="0"/>
              <a:t>' </a:t>
            </a:r>
            <a:r>
              <a:rPr dirty="0" err="1"/>
              <a:t>nauczyciela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PUŁAPKA PRAKTYCZNA: Traktowanie odmowy wyjaśnień jako dowodu nielojalności lub zatajania prawdy stanowi rażące naruszenie prawa do obrony i gwarancji konstytucyjnych.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5 / 49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Pouczenie z art. 233 k.k. i zakaz pytań sugerujących gwarantują ważność dowodu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13 ust. 2, 3 i 6 rozporządzenia MEiN oraz art. 233 § 1 i 2 Kodeksu karnego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Wymogi</a:t>
            </a:r>
            <a:r>
              <a:rPr dirty="0"/>
              <a:t> </a:t>
            </a:r>
            <a:r>
              <a:rPr lang="pl-PL" dirty="0"/>
              <a:t>f</a:t>
            </a:r>
            <a:r>
              <a:rPr dirty="0" err="1"/>
              <a:t>ormalne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rzesłuchania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3 </a:t>
            </a:r>
            <a:r>
              <a:rPr dirty="0" err="1"/>
              <a:t>i</a:t>
            </a:r>
            <a:r>
              <a:rPr dirty="0"/>
              <a:t> 6)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odpowiedzialności</a:t>
            </a:r>
            <a:r>
              <a:rPr dirty="0"/>
              <a:t> </a:t>
            </a:r>
            <a:r>
              <a:rPr dirty="0" err="1"/>
              <a:t>karnej</a:t>
            </a:r>
            <a:r>
              <a:rPr dirty="0"/>
              <a:t> za </a:t>
            </a:r>
            <a:r>
              <a:rPr dirty="0" err="1"/>
              <a:t>fałszywe</a:t>
            </a:r>
            <a:r>
              <a:rPr dirty="0"/>
              <a:t> </a:t>
            </a:r>
            <a:r>
              <a:rPr dirty="0" err="1"/>
              <a:t>zeznania</a:t>
            </a:r>
            <a:r>
              <a:rPr dirty="0"/>
              <a:t> (art. 233 </a:t>
            </a:r>
            <a:r>
              <a:rPr dirty="0" err="1"/>
              <a:t>k.k.</a:t>
            </a:r>
            <a:r>
              <a:rPr dirty="0"/>
              <a:t>)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nastąpić</a:t>
            </a:r>
            <a:r>
              <a:rPr dirty="0"/>
              <a:t> PRZED </a:t>
            </a:r>
            <a:r>
              <a:rPr dirty="0" err="1"/>
              <a:t>zeznaniami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Świadek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złożyć</a:t>
            </a:r>
            <a:r>
              <a:rPr dirty="0"/>
              <a:t> </a:t>
            </a:r>
            <a:r>
              <a:rPr dirty="0" err="1"/>
              <a:t>podpis</a:t>
            </a:r>
            <a:r>
              <a:rPr dirty="0"/>
              <a:t> pod </a:t>
            </a:r>
            <a:r>
              <a:rPr dirty="0" err="1"/>
              <a:t>oświadczeniem</a:t>
            </a:r>
            <a:r>
              <a:rPr dirty="0"/>
              <a:t> o </a:t>
            </a:r>
            <a:r>
              <a:rPr dirty="0" err="1"/>
              <a:t>pouczeniu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zrozumieniu</a:t>
            </a:r>
            <a:r>
              <a:rPr dirty="0"/>
              <a:t> </a:t>
            </a:r>
            <a:r>
              <a:rPr dirty="0" err="1"/>
              <a:t>rygoru</a:t>
            </a:r>
            <a:r>
              <a:rPr dirty="0"/>
              <a:t> </a:t>
            </a:r>
            <a:r>
              <a:rPr dirty="0" err="1"/>
              <a:t>bezpośrednio</a:t>
            </a:r>
            <a:r>
              <a:rPr dirty="0"/>
              <a:t> w </a:t>
            </a:r>
            <a:r>
              <a:rPr dirty="0" err="1"/>
              <a:t>protokole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podpisu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uprzedzenia</a:t>
            </a:r>
            <a:r>
              <a:rPr dirty="0"/>
              <a:t> = </a:t>
            </a:r>
            <a:r>
              <a:rPr dirty="0" err="1"/>
              <a:t>bezwzględna</a:t>
            </a:r>
            <a:r>
              <a:rPr dirty="0"/>
              <a:t> </a:t>
            </a:r>
            <a:r>
              <a:rPr dirty="0" err="1"/>
              <a:t>bezskuteczność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 z </a:t>
            </a:r>
            <a:r>
              <a:rPr dirty="0" err="1"/>
              <a:t>zeznań</a:t>
            </a:r>
            <a:r>
              <a:rPr dirty="0"/>
              <a:t> w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dyscyplinarnym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zdalne</a:t>
            </a:r>
            <a:r>
              <a:rPr dirty="0"/>
              <a:t>: </a:t>
            </a:r>
            <a:r>
              <a:rPr dirty="0" err="1"/>
              <a:t>dopuszczalność</a:t>
            </a:r>
            <a:r>
              <a:rPr dirty="0"/>
              <a:t> </a:t>
            </a:r>
            <a:r>
              <a:rPr dirty="0" err="1"/>
              <a:t>wideokonferencji</a:t>
            </a:r>
            <a:r>
              <a:rPr dirty="0"/>
              <a:t> z </a:t>
            </a:r>
            <a:r>
              <a:rPr dirty="0" err="1"/>
              <a:t>jednoczesnym</a:t>
            </a:r>
            <a:r>
              <a:rPr dirty="0"/>
              <a:t> </a:t>
            </a:r>
            <a:r>
              <a:rPr dirty="0" err="1"/>
              <a:t>bezpośrednim</a:t>
            </a:r>
            <a:r>
              <a:rPr dirty="0"/>
              <a:t> </a:t>
            </a:r>
            <a:r>
              <a:rPr dirty="0" err="1"/>
              <a:t>przekazem</a:t>
            </a:r>
            <a:r>
              <a:rPr dirty="0"/>
              <a:t> </a:t>
            </a:r>
            <a:r>
              <a:rPr dirty="0" err="1"/>
              <a:t>obrazu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dźwięku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6).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weryfikacji</a:t>
            </a:r>
            <a:r>
              <a:rPr dirty="0"/>
              <a:t> </a:t>
            </a:r>
            <a:r>
              <a:rPr dirty="0" err="1"/>
              <a:t>tożsamości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przesłuchiwanej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odległość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Zakaz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ytań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ugerujących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Bezwzględny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zadawania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sugerujących</a:t>
            </a:r>
            <a:r>
              <a:rPr dirty="0"/>
              <a:t> </a:t>
            </a:r>
            <a:r>
              <a:rPr dirty="0" err="1"/>
              <a:t>osobie</a:t>
            </a:r>
            <a:r>
              <a:rPr dirty="0"/>
              <a:t> </a:t>
            </a:r>
            <a:r>
              <a:rPr dirty="0" err="1"/>
              <a:t>przesłuchiwanej</a:t>
            </a:r>
            <a:r>
              <a:rPr dirty="0"/>
              <a:t> </a:t>
            </a:r>
            <a:r>
              <a:rPr dirty="0" err="1"/>
              <a:t>treść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Struktura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: </a:t>
            </a:r>
            <a:r>
              <a:rPr dirty="0" err="1"/>
              <a:t>najpierw</a:t>
            </a:r>
            <a:r>
              <a:rPr dirty="0"/>
              <a:t> </a:t>
            </a:r>
            <a:r>
              <a:rPr dirty="0" err="1"/>
              <a:t>swobodna</a:t>
            </a:r>
            <a:r>
              <a:rPr dirty="0"/>
              <a:t> </a:t>
            </a:r>
            <a:r>
              <a:rPr dirty="0" err="1"/>
              <a:t>wypowiedź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, </a:t>
            </a:r>
            <a:r>
              <a:rPr dirty="0" err="1"/>
              <a:t>dopiero</a:t>
            </a:r>
            <a:r>
              <a:rPr dirty="0"/>
              <a:t> </a:t>
            </a:r>
            <a:r>
              <a:rPr dirty="0" err="1"/>
              <a:t>potem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uzupełniające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kontrolne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narzucające</a:t>
            </a:r>
            <a:r>
              <a:rPr dirty="0"/>
              <a:t> </a:t>
            </a:r>
            <a:r>
              <a:rPr dirty="0" err="1"/>
              <a:t>wersję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powodują</a:t>
            </a:r>
            <a:r>
              <a:rPr dirty="0"/>
              <a:t> </a:t>
            </a:r>
            <a:r>
              <a:rPr dirty="0" err="1"/>
              <a:t>dyskwalifikację</a:t>
            </a:r>
            <a:r>
              <a:rPr dirty="0"/>
              <a:t> </a:t>
            </a:r>
            <a:r>
              <a:rPr dirty="0" err="1"/>
              <a:t>wiarygodności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W </a:t>
            </a:r>
            <a:r>
              <a:rPr dirty="0" err="1"/>
              <a:t>protokole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rejestrować</a:t>
            </a:r>
            <a:r>
              <a:rPr dirty="0"/>
              <a:t> </a:t>
            </a:r>
            <a:r>
              <a:rPr dirty="0" err="1"/>
              <a:t>wierny</a:t>
            </a:r>
            <a:r>
              <a:rPr dirty="0"/>
              <a:t> </a:t>
            </a:r>
            <a:r>
              <a:rPr dirty="0" err="1"/>
              <a:t>zapis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, a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'</a:t>
            </a:r>
            <a:r>
              <a:rPr dirty="0" err="1"/>
              <a:t>streszczenie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Zadawanie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podchwytliwych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podstawę</a:t>
            </a:r>
            <a:r>
              <a:rPr dirty="0"/>
              <a:t> do </a:t>
            </a:r>
            <a:r>
              <a:rPr dirty="0" err="1"/>
              <a:t>zarzutu</a:t>
            </a:r>
            <a:r>
              <a:rPr dirty="0"/>
              <a:t> </a:t>
            </a:r>
            <a:r>
              <a:rPr dirty="0" err="1"/>
              <a:t>przekroczenia</a:t>
            </a:r>
            <a:r>
              <a:rPr dirty="0"/>
              <a:t> </a:t>
            </a:r>
            <a:r>
              <a:rPr dirty="0" err="1"/>
              <a:t>uprawnień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rPr dirty="0"/>
              <a:t>WADA :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bez </a:t>
            </a:r>
            <a:r>
              <a:rPr dirty="0" err="1"/>
              <a:t>własnoręcznego</a:t>
            </a:r>
            <a:r>
              <a:rPr dirty="0"/>
              <a:t> </a:t>
            </a:r>
            <a:r>
              <a:rPr dirty="0" err="1"/>
              <a:t>podpisu</a:t>
            </a:r>
            <a:r>
              <a:rPr dirty="0"/>
              <a:t> pod </a:t>
            </a:r>
            <a:r>
              <a:rPr dirty="0" err="1"/>
              <a:t>pouczeniem</a:t>
            </a:r>
            <a:r>
              <a:rPr dirty="0"/>
              <a:t> z art. 233 </a:t>
            </a:r>
            <a:r>
              <a:rPr dirty="0" err="1"/>
              <a:t>k.k.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podstawą</a:t>
            </a:r>
            <a:r>
              <a:rPr dirty="0"/>
              <a:t> </a:t>
            </a:r>
            <a:r>
              <a:rPr dirty="0" err="1"/>
              <a:t>ustaleń</a:t>
            </a:r>
            <a:r>
              <a:rPr dirty="0"/>
              <a:t> </a:t>
            </a:r>
            <a:r>
              <a:rPr dirty="0" err="1"/>
              <a:t>faktycznych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3).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6 / 49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WZÓR AKTU (ETAP RZECZNIKA)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Wzór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ezwania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rzesłuchanie</a:t>
            </a:r>
            <a:r>
              <a:rPr dirty="0"/>
              <a:t> </a:t>
            </a:r>
            <a:r>
              <a:rPr dirty="0" err="1"/>
              <a:t>wraz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oucze</a:t>
            </a:r>
            <a:r>
              <a:rPr lang="pl-PL" dirty="0" err="1"/>
              <a:t>niami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Struktura</a:t>
            </a:r>
            <a:r>
              <a:rPr dirty="0"/>
              <a:t> </a:t>
            </a:r>
            <a:r>
              <a:rPr dirty="0" err="1"/>
              <a:t>oficjalnego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</a:t>
            </a:r>
            <a:r>
              <a:rPr dirty="0" err="1"/>
              <a:t>źródeł</a:t>
            </a:r>
            <a:r>
              <a:rPr dirty="0"/>
              <a:t> </a:t>
            </a:r>
            <a:r>
              <a:rPr dirty="0" err="1"/>
              <a:t>szkoleniowych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§ 4 </a:t>
            </a:r>
            <a:r>
              <a:rPr dirty="0" err="1"/>
              <a:t>rozporządzenia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Treść</a:t>
            </a:r>
            <a:r>
              <a:rPr dirty="0"/>
              <a:t> </a:t>
            </a:r>
            <a:r>
              <a:rPr lang="pl-PL" dirty="0"/>
              <a:t>f</a:t>
            </a:r>
            <a:r>
              <a:rPr dirty="0" err="1"/>
              <a:t>ormularza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ezwania</a:t>
            </a:r>
            <a:r>
              <a:rPr dirty="0"/>
              <a:t> </a:t>
            </a:r>
            <a:endParaRPr lang="pl-PL"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lang="pl-PL" dirty="0"/>
              <a:t>• Organ wzywający: Rzecznik Dyscyplinarny ds. Nauczycieli Akademickich [Nazwa Uczelni].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prawna</a:t>
            </a:r>
            <a:r>
              <a:rPr dirty="0"/>
              <a:t>: § 13 </a:t>
            </a:r>
            <a:r>
              <a:rPr dirty="0" err="1"/>
              <a:t>ust</a:t>
            </a:r>
            <a:r>
              <a:rPr dirty="0"/>
              <a:t>. 1 pkt 1 (</a:t>
            </a:r>
            <a:r>
              <a:rPr dirty="0" err="1"/>
              <a:t>świadek</a:t>
            </a:r>
            <a:r>
              <a:rPr dirty="0"/>
              <a:t>) </a:t>
            </a:r>
            <a:r>
              <a:rPr dirty="0" err="1"/>
              <a:t>lub</a:t>
            </a:r>
            <a:r>
              <a:rPr dirty="0"/>
              <a:t> pkt 2 (</a:t>
            </a:r>
            <a:r>
              <a:rPr dirty="0" err="1"/>
              <a:t>osoba</a:t>
            </a:r>
            <a:r>
              <a:rPr dirty="0"/>
              <a:t> </a:t>
            </a:r>
            <a:r>
              <a:rPr dirty="0" err="1"/>
              <a:t>badana</a:t>
            </a:r>
            <a:r>
              <a:rPr dirty="0"/>
              <a:t>)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 z 8.06.2022 r.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miejsce</a:t>
            </a:r>
            <a:r>
              <a:rPr dirty="0"/>
              <a:t>: data, </a:t>
            </a:r>
            <a:r>
              <a:rPr dirty="0" err="1"/>
              <a:t>godzina</a:t>
            </a:r>
            <a:r>
              <a:rPr dirty="0"/>
              <a:t>, </a:t>
            </a:r>
            <a:r>
              <a:rPr dirty="0" err="1"/>
              <a:t>dokładny</a:t>
            </a:r>
            <a:r>
              <a:rPr dirty="0"/>
              <a:t> </a:t>
            </a:r>
            <a:r>
              <a:rPr dirty="0" err="1"/>
              <a:t>numer</a:t>
            </a:r>
            <a:r>
              <a:rPr dirty="0"/>
              <a:t> </a:t>
            </a:r>
            <a:r>
              <a:rPr dirty="0" err="1"/>
              <a:t>gabinetu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Określenie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: </a:t>
            </a:r>
            <a:r>
              <a:rPr dirty="0" err="1"/>
              <a:t>zwięzły</a:t>
            </a:r>
            <a:r>
              <a:rPr dirty="0"/>
              <a:t> </a:t>
            </a:r>
            <a:r>
              <a:rPr dirty="0" err="1"/>
              <a:t>opis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</a:t>
            </a:r>
            <a:r>
              <a:rPr dirty="0" err="1"/>
              <a:t>stanowiącego</a:t>
            </a:r>
            <a:r>
              <a:rPr dirty="0"/>
              <a:t> </a:t>
            </a:r>
            <a:r>
              <a:rPr dirty="0" err="1"/>
              <a:t>przedmiot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</a:t>
            </a:r>
            <a:r>
              <a:rPr dirty="0" err="1"/>
              <a:t>stawiennictwa</a:t>
            </a:r>
            <a:r>
              <a:rPr dirty="0"/>
              <a:t>: '</a:t>
            </a:r>
            <a:r>
              <a:rPr dirty="0" err="1"/>
              <a:t>Stawiennictwo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wezwanie</a:t>
            </a:r>
            <a:r>
              <a:rPr dirty="0"/>
              <a:t> jest </a:t>
            </a:r>
            <a:r>
              <a:rPr dirty="0" err="1"/>
              <a:t>obowiązkowe</a:t>
            </a:r>
            <a:r>
              <a:rPr dirty="0"/>
              <a:t>.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stawić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z </a:t>
            </a:r>
            <a:r>
              <a:rPr dirty="0" err="1"/>
              <a:t>dowodem</a:t>
            </a:r>
            <a:r>
              <a:rPr dirty="0"/>
              <a:t> </a:t>
            </a:r>
            <a:r>
              <a:rPr dirty="0" err="1"/>
              <a:t>tożsamości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mObywatelem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Podpis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Obligatoryjn</a:t>
            </a:r>
            <a:r>
              <a:rPr lang="pl-PL" dirty="0"/>
              <a:t>e p</a:t>
            </a:r>
            <a:r>
              <a:rPr dirty="0" err="1"/>
              <a:t>oucze</a:t>
            </a:r>
            <a:r>
              <a:rPr lang="pl-PL" dirty="0" err="1"/>
              <a:t>nia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: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korzystania</a:t>
            </a:r>
            <a:r>
              <a:rPr dirty="0"/>
              <a:t> z </a:t>
            </a:r>
            <a:r>
              <a:rPr dirty="0" err="1"/>
              <a:t>pomocy</a:t>
            </a:r>
            <a:r>
              <a:rPr dirty="0"/>
              <a:t> </a:t>
            </a:r>
            <a:r>
              <a:rPr dirty="0" err="1"/>
              <a:t>wybranego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(art. 286 </a:t>
            </a:r>
            <a:r>
              <a:rPr dirty="0" err="1"/>
              <a:t>ust</a:t>
            </a:r>
            <a:r>
              <a:rPr dirty="0"/>
              <a:t>. 2 pkt 4 </a:t>
            </a:r>
            <a:r>
              <a:rPr dirty="0" err="1"/>
              <a:t>ustawy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Kary </a:t>
            </a:r>
            <a:r>
              <a:rPr dirty="0" err="1"/>
              <a:t>pieniężne</a:t>
            </a:r>
            <a:r>
              <a:rPr dirty="0"/>
              <a:t>: </a:t>
            </a:r>
            <a:r>
              <a:rPr dirty="0" err="1"/>
              <a:t>pouczenie</a:t>
            </a:r>
            <a:r>
              <a:rPr dirty="0"/>
              <a:t> o art. 287 </a:t>
            </a:r>
            <a:r>
              <a:rPr dirty="0" err="1"/>
              <a:t>ust</a:t>
            </a:r>
            <a:r>
              <a:rPr dirty="0"/>
              <a:t>. 5 </a:t>
            </a:r>
            <a:r>
              <a:rPr dirty="0" err="1"/>
              <a:t>ustawy</a:t>
            </a:r>
            <a:r>
              <a:rPr dirty="0"/>
              <a:t> – </a:t>
            </a:r>
            <a:r>
              <a:rPr dirty="0" err="1"/>
              <a:t>możliwość</a:t>
            </a:r>
            <a:r>
              <a:rPr dirty="0"/>
              <a:t> </a:t>
            </a:r>
            <a:r>
              <a:rPr dirty="0" err="1"/>
              <a:t>wystąpienia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rejonowego</a:t>
            </a:r>
            <a:r>
              <a:rPr dirty="0"/>
              <a:t> o </a:t>
            </a:r>
            <a:r>
              <a:rPr dirty="0" err="1"/>
              <a:t>karę</a:t>
            </a:r>
            <a:r>
              <a:rPr dirty="0"/>
              <a:t> do 1500 </a:t>
            </a:r>
            <a:r>
              <a:rPr dirty="0" err="1"/>
              <a:t>zł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Zwolnienie</a:t>
            </a:r>
            <a:r>
              <a:rPr dirty="0"/>
              <a:t> </a:t>
            </a:r>
            <a:r>
              <a:rPr dirty="0" err="1"/>
              <a:t>lekarskie</a:t>
            </a:r>
            <a:r>
              <a:rPr dirty="0"/>
              <a:t>: </a:t>
            </a:r>
            <a:r>
              <a:rPr dirty="0" err="1"/>
              <a:t>usprawiedliwienie</a:t>
            </a:r>
            <a:r>
              <a:rPr dirty="0"/>
              <a:t> </a:t>
            </a:r>
            <a:r>
              <a:rPr dirty="0" err="1"/>
              <a:t>niestawiennictwa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zaświadczenia</a:t>
            </a:r>
            <a:r>
              <a:rPr dirty="0"/>
              <a:t> </a:t>
            </a:r>
            <a:r>
              <a:rPr dirty="0" err="1"/>
              <a:t>lekarza</a:t>
            </a:r>
            <a:r>
              <a:rPr dirty="0"/>
              <a:t> </a:t>
            </a:r>
            <a:r>
              <a:rPr dirty="0" err="1"/>
              <a:t>sądowego</a:t>
            </a:r>
            <a:r>
              <a:rPr dirty="0"/>
              <a:t> (art. 117 § 2a </a:t>
            </a:r>
            <a:r>
              <a:rPr dirty="0" err="1"/>
              <a:t>k.p.k.</a:t>
            </a:r>
            <a:r>
              <a:rPr dirty="0"/>
              <a:t> w </a:t>
            </a:r>
            <a:r>
              <a:rPr dirty="0" err="1"/>
              <a:t>zw</a:t>
            </a:r>
            <a:r>
              <a:rPr dirty="0"/>
              <a:t>. z art. 301 </a:t>
            </a:r>
            <a:r>
              <a:rPr dirty="0" err="1"/>
              <a:t>ustawy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Prawa </a:t>
            </a:r>
            <a:r>
              <a:rPr dirty="0" err="1"/>
              <a:t>świadka</a:t>
            </a:r>
            <a:r>
              <a:rPr dirty="0"/>
              <a:t>: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prawie</a:t>
            </a:r>
            <a:r>
              <a:rPr dirty="0"/>
              <a:t> do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(art. 182, 183, 185 </a:t>
            </a:r>
            <a:r>
              <a:rPr dirty="0" err="1"/>
              <a:t>k.p.k.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tamowania</a:t>
            </a:r>
            <a:r>
              <a:rPr dirty="0"/>
              <a:t> </a:t>
            </a:r>
            <a:r>
              <a:rPr dirty="0" err="1"/>
              <a:t>biegu</a:t>
            </a:r>
            <a:r>
              <a:rPr dirty="0"/>
              <a:t>: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wstrzymuje</a:t>
            </a:r>
            <a:r>
              <a:rPr dirty="0"/>
              <a:t>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śledztwa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WARUNEK : Aby </a:t>
            </a:r>
            <a:r>
              <a:rPr dirty="0" err="1"/>
              <a:t>nałożyć</a:t>
            </a:r>
            <a:r>
              <a:rPr dirty="0"/>
              <a:t> </a:t>
            </a:r>
            <a:r>
              <a:rPr dirty="0" err="1"/>
              <a:t>karę</a:t>
            </a:r>
            <a:r>
              <a:rPr dirty="0"/>
              <a:t> </a:t>
            </a:r>
            <a:r>
              <a:rPr dirty="0" err="1"/>
              <a:t>porządkową</a:t>
            </a:r>
            <a:r>
              <a:rPr dirty="0"/>
              <a:t> 1500 </a:t>
            </a:r>
            <a:r>
              <a:rPr dirty="0" err="1"/>
              <a:t>zł</a:t>
            </a:r>
            <a:r>
              <a:rPr dirty="0"/>
              <a:t>, </a:t>
            </a:r>
            <a:r>
              <a:rPr dirty="0" err="1"/>
              <a:t>wezwanie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zawierać</a:t>
            </a:r>
            <a:r>
              <a:rPr dirty="0"/>
              <a:t> </a:t>
            </a:r>
            <a:r>
              <a:rPr dirty="0" err="1"/>
              <a:t>pełne</a:t>
            </a:r>
            <a:r>
              <a:rPr dirty="0"/>
              <a:t>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skutkach</a:t>
            </a:r>
            <a:r>
              <a:rPr dirty="0"/>
              <a:t> </a:t>
            </a:r>
            <a:r>
              <a:rPr dirty="0" err="1"/>
              <a:t>niestawiennictwa</a:t>
            </a:r>
            <a:r>
              <a:rPr dirty="0"/>
              <a:t> (§ 4 pkt 4).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7 / 49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Prawidłowe stosowanie art. 182, 183 i 185 k.p.k. chroni zeznania przed wadliwością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Zasady wyłączenia i uchylenia się od zeznań w sprawach akademickich (§ 13 ust. 4)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Art. 182 </a:t>
            </a:r>
            <a:r>
              <a:rPr dirty="0" err="1"/>
              <a:t>i</a:t>
            </a:r>
            <a:r>
              <a:rPr dirty="0"/>
              <a:t> Art. 185 </a:t>
            </a:r>
            <a:r>
              <a:rPr dirty="0" err="1"/>
              <a:t>k.p.k.</a:t>
            </a:r>
            <a:r>
              <a:rPr dirty="0"/>
              <a:t> – </a:t>
            </a:r>
            <a:r>
              <a:rPr dirty="0" err="1"/>
              <a:t>Relacje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sobiste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Art. 182 </a:t>
            </a:r>
            <a:r>
              <a:rPr dirty="0" err="1"/>
              <a:t>k.p.k.</a:t>
            </a:r>
            <a:r>
              <a:rPr dirty="0"/>
              <a:t> (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najbliższe</a:t>
            </a:r>
            <a:r>
              <a:rPr dirty="0"/>
              <a:t>):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całkowitej</a:t>
            </a:r>
            <a:r>
              <a:rPr dirty="0"/>
              <a:t>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</a:t>
            </a:r>
            <a:r>
              <a:rPr dirty="0" err="1"/>
              <a:t>przysługuje</a:t>
            </a:r>
            <a:r>
              <a:rPr dirty="0"/>
              <a:t> </a:t>
            </a:r>
            <a:r>
              <a:rPr dirty="0" err="1"/>
              <a:t>małżonkowi</a:t>
            </a:r>
            <a:r>
              <a:rPr dirty="0"/>
              <a:t>, </a:t>
            </a:r>
            <a:r>
              <a:rPr dirty="0" err="1"/>
              <a:t>wstępnym</a:t>
            </a:r>
            <a:r>
              <a:rPr dirty="0"/>
              <a:t>, </a:t>
            </a:r>
            <a:r>
              <a:rPr dirty="0" err="1"/>
              <a:t>zstępnym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rodzeństwu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Trwałość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: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</a:t>
            </a:r>
            <a:r>
              <a:rPr dirty="0" err="1"/>
              <a:t>trwa</a:t>
            </a:r>
            <a:r>
              <a:rPr dirty="0"/>
              <a:t> </a:t>
            </a:r>
            <a:r>
              <a:rPr dirty="0" err="1"/>
              <a:t>także</a:t>
            </a:r>
            <a:r>
              <a:rPr dirty="0"/>
              <a:t> po </a:t>
            </a:r>
            <a:r>
              <a:rPr dirty="0" err="1"/>
              <a:t>ustaniu</a:t>
            </a:r>
            <a:r>
              <a:rPr dirty="0"/>
              <a:t> </a:t>
            </a:r>
            <a:r>
              <a:rPr dirty="0" err="1"/>
              <a:t>małżeństwa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przysposobienia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uprzedzenia</a:t>
            </a:r>
            <a:r>
              <a:rPr dirty="0"/>
              <a:t>: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pouczenia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PRZED </a:t>
            </a:r>
            <a:r>
              <a:rPr dirty="0" err="1"/>
              <a:t>rozpoczęciem</a:t>
            </a:r>
            <a:r>
              <a:rPr dirty="0"/>
              <a:t>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oświadczenia</a:t>
            </a:r>
            <a:r>
              <a:rPr dirty="0"/>
              <a:t> o </a:t>
            </a:r>
            <a:r>
              <a:rPr dirty="0" err="1"/>
              <a:t>odmowie</a:t>
            </a:r>
            <a:r>
              <a:rPr dirty="0"/>
              <a:t>: </a:t>
            </a:r>
            <a:r>
              <a:rPr dirty="0" err="1"/>
              <a:t>zeznania</a:t>
            </a:r>
            <a:r>
              <a:rPr dirty="0"/>
              <a:t> </a:t>
            </a:r>
            <a:r>
              <a:rPr dirty="0" err="1"/>
              <a:t>wcześniej</a:t>
            </a:r>
            <a:r>
              <a:rPr dirty="0"/>
              <a:t> </a:t>
            </a:r>
            <a:r>
              <a:rPr dirty="0" err="1"/>
              <a:t>złożone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tę</a:t>
            </a:r>
            <a:r>
              <a:rPr dirty="0"/>
              <a:t> </a:t>
            </a:r>
            <a:r>
              <a:rPr dirty="0" err="1"/>
              <a:t>osobę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służyć</a:t>
            </a:r>
            <a:r>
              <a:rPr dirty="0"/>
              <a:t> za </a:t>
            </a:r>
            <a:r>
              <a:rPr dirty="0" err="1"/>
              <a:t>dowód</a:t>
            </a:r>
            <a:r>
              <a:rPr dirty="0"/>
              <a:t> ani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odtworzone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Art. 185 </a:t>
            </a:r>
            <a:r>
              <a:rPr dirty="0" err="1"/>
              <a:t>k.p.k.</a:t>
            </a:r>
            <a:r>
              <a:rPr dirty="0"/>
              <a:t> (</a:t>
            </a:r>
            <a:r>
              <a:rPr dirty="0" err="1"/>
              <a:t>Bliski</a:t>
            </a:r>
            <a:r>
              <a:rPr dirty="0"/>
              <a:t> </a:t>
            </a:r>
            <a:r>
              <a:rPr dirty="0" err="1"/>
              <a:t>stosunek</a:t>
            </a:r>
            <a:r>
              <a:rPr dirty="0"/>
              <a:t>): </a:t>
            </a:r>
            <a:r>
              <a:rPr dirty="0" err="1"/>
              <a:t>możliwość</a:t>
            </a:r>
            <a:r>
              <a:rPr dirty="0"/>
              <a:t> </a:t>
            </a:r>
            <a:r>
              <a:rPr dirty="0" err="1"/>
              <a:t>zwolnienia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z </a:t>
            </a:r>
            <a:r>
              <a:rPr dirty="0" err="1"/>
              <a:t>zeznań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pozostaje</a:t>
            </a:r>
            <a:r>
              <a:rPr dirty="0"/>
              <a:t> z </a:t>
            </a:r>
            <a:r>
              <a:rPr dirty="0" err="1"/>
              <a:t>osobą</a:t>
            </a:r>
            <a:r>
              <a:rPr dirty="0"/>
              <a:t> </a:t>
            </a:r>
            <a:r>
              <a:rPr dirty="0" err="1"/>
              <a:t>badaną</a:t>
            </a:r>
            <a:r>
              <a:rPr dirty="0"/>
              <a:t> w </a:t>
            </a:r>
            <a:r>
              <a:rPr dirty="0" err="1"/>
              <a:t>szczególnie</a:t>
            </a:r>
            <a:r>
              <a:rPr dirty="0"/>
              <a:t> </a:t>
            </a:r>
            <a:r>
              <a:rPr dirty="0" err="1"/>
              <a:t>bliskim</a:t>
            </a:r>
            <a:r>
              <a:rPr dirty="0"/>
              <a:t> </a:t>
            </a:r>
            <a:r>
              <a:rPr dirty="0" err="1"/>
              <a:t>stosunku</a:t>
            </a:r>
            <a:r>
              <a:rPr dirty="0"/>
              <a:t> </a:t>
            </a:r>
            <a:r>
              <a:rPr dirty="0" err="1"/>
              <a:t>osobistym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Art. 183 </a:t>
            </a:r>
            <a:r>
              <a:rPr dirty="0" err="1"/>
              <a:t>k.p.k.</a:t>
            </a:r>
            <a:r>
              <a:rPr dirty="0"/>
              <a:t> – </a:t>
            </a:r>
            <a:r>
              <a:rPr dirty="0" err="1"/>
              <a:t>Prawo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dmowy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dpowiedzi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uchylenia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od </a:t>
            </a:r>
            <a:r>
              <a:rPr dirty="0" err="1"/>
              <a:t>odpowiedzi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konkretne</a:t>
            </a:r>
            <a:r>
              <a:rPr dirty="0"/>
              <a:t> </a:t>
            </a:r>
            <a:r>
              <a:rPr dirty="0" err="1"/>
              <a:t>pytanie</a:t>
            </a:r>
            <a:r>
              <a:rPr dirty="0"/>
              <a:t>, </a:t>
            </a:r>
            <a:r>
              <a:rPr dirty="0" err="1"/>
              <a:t>jeżeli</a:t>
            </a:r>
            <a:r>
              <a:rPr dirty="0"/>
              <a:t> </a:t>
            </a:r>
            <a:r>
              <a:rPr dirty="0" err="1"/>
              <a:t>mogłaby</a:t>
            </a:r>
            <a:r>
              <a:rPr dirty="0"/>
              <a:t> </a:t>
            </a:r>
            <a:r>
              <a:rPr dirty="0" err="1"/>
              <a:t>narazić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bliskich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odpowiedzialność</a:t>
            </a:r>
            <a:r>
              <a:rPr dirty="0"/>
              <a:t> </a:t>
            </a:r>
            <a:r>
              <a:rPr dirty="0" err="1"/>
              <a:t>karną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dyscyplinarną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Kluczowe</a:t>
            </a:r>
            <a:r>
              <a:rPr dirty="0"/>
              <a:t> w </a:t>
            </a:r>
            <a:r>
              <a:rPr dirty="0" err="1"/>
              <a:t>sprawach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: </a:t>
            </a:r>
            <a:r>
              <a:rPr dirty="0" err="1"/>
              <a:t>częste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zarzutach</a:t>
            </a:r>
            <a:r>
              <a:rPr dirty="0"/>
              <a:t> </a:t>
            </a:r>
            <a:r>
              <a:rPr dirty="0" err="1"/>
              <a:t>fałszowania</a:t>
            </a:r>
            <a:r>
              <a:rPr dirty="0"/>
              <a:t> </a:t>
            </a:r>
            <a:r>
              <a:rPr dirty="0" err="1"/>
              <a:t>badań</a:t>
            </a:r>
            <a:r>
              <a:rPr dirty="0"/>
              <a:t>, </a:t>
            </a:r>
            <a:r>
              <a:rPr dirty="0" err="1"/>
              <a:t>plagiatu</a:t>
            </a:r>
            <a:r>
              <a:rPr dirty="0"/>
              <a:t> </a:t>
            </a:r>
            <a:r>
              <a:rPr dirty="0" err="1"/>
              <a:t>zespołowego</a:t>
            </a:r>
            <a:r>
              <a:rPr dirty="0"/>
              <a:t>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mobbingu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wydziale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Granice</a:t>
            </a:r>
            <a:r>
              <a:rPr dirty="0"/>
              <a:t> </a:t>
            </a:r>
            <a:r>
              <a:rPr dirty="0" err="1"/>
              <a:t>uprawnienia</a:t>
            </a:r>
            <a:r>
              <a:rPr dirty="0"/>
              <a:t>: </a:t>
            </a:r>
            <a:r>
              <a:rPr dirty="0" err="1"/>
              <a:t>świadek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odmówić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w </a:t>
            </a:r>
            <a:r>
              <a:rPr dirty="0" err="1"/>
              <a:t>całości</a:t>
            </a:r>
            <a:r>
              <a:rPr dirty="0"/>
              <a:t>, a </a:t>
            </a:r>
            <a:r>
              <a:rPr dirty="0" err="1"/>
              <a:t>jedynie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newralgiczne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Nie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obstrukcji</a:t>
            </a:r>
            <a:r>
              <a:rPr dirty="0"/>
              <a:t>: </a:t>
            </a:r>
            <a:r>
              <a:rPr dirty="0" err="1"/>
              <a:t>skorzystanie</a:t>
            </a:r>
            <a:r>
              <a:rPr dirty="0"/>
              <a:t> z art. 183 </a:t>
            </a:r>
            <a:r>
              <a:rPr dirty="0" err="1"/>
              <a:t>k.p.k.</a:t>
            </a:r>
            <a:r>
              <a:rPr dirty="0"/>
              <a:t> jest w </a:t>
            </a:r>
            <a:r>
              <a:rPr dirty="0" err="1"/>
              <a:t>pełni</a:t>
            </a:r>
            <a:r>
              <a:rPr dirty="0"/>
              <a:t> </a:t>
            </a:r>
            <a:r>
              <a:rPr dirty="0" err="1"/>
              <a:t>legalne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karane</a:t>
            </a:r>
            <a:r>
              <a:rPr dirty="0"/>
              <a:t> </a:t>
            </a:r>
            <a:r>
              <a:rPr dirty="0" err="1"/>
              <a:t>grzywną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zmuszać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do </a:t>
            </a:r>
            <a:r>
              <a:rPr dirty="0" err="1"/>
              <a:t>ujawnienia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obciążających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8 / 49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WZÓR AKTU (ETAP RZECZNIKA)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Wzór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rotokołu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rzesłuchania</a:t>
            </a:r>
            <a:r>
              <a:rPr dirty="0"/>
              <a:t> </a:t>
            </a:r>
            <a:r>
              <a:rPr lang="pl-PL" dirty="0"/>
              <a:t>ś</a:t>
            </a:r>
            <a:r>
              <a:rPr dirty="0" err="1"/>
              <a:t>wiadka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Struktura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dowodowej</a:t>
            </a:r>
            <a:r>
              <a:rPr dirty="0"/>
              <a:t> ze </a:t>
            </a:r>
            <a:r>
              <a:rPr dirty="0" err="1"/>
              <a:t>źródeł</a:t>
            </a:r>
            <a:r>
              <a:rPr dirty="0"/>
              <a:t> </a:t>
            </a:r>
            <a:r>
              <a:rPr dirty="0" err="1"/>
              <a:t>szkoleniowych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3-4 </a:t>
            </a:r>
            <a:r>
              <a:rPr dirty="0" err="1"/>
              <a:t>i</a:t>
            </a:r>
            <a:r>
              <a:rPr dirty="0"/>
              <a:t> § 14)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Część</a:t>
            </a:r>
            <a:r>
              <a:rPr dirty="0"/>
              <a:t> </a:t>
            </a:r>
            <a:r>
              <a:rPr lang="pl-PL" dirty="0"/>
              <a:t>f</a:t>
            </a:r>
            <a:r>
              <a:rPr dirty="0" err="1"/>
              <a:t>ormalna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ouczenia</a:t>
            </a:r>
            <a:r>
              <a:rPr dirty="0"/>
              <a:t> 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Nagłówek</a:t>
            </a:r>
            <a:r>
              <a:rPr dirty="0"/>
              <a:t>: </a:t>
            </a:r>
            <a:r>
              <a:rPr dirty="0" err="1"/>
              <a:t>Miejsce</a:t>
            </a:r>
            <a:r>
              <a:rPr dirty="0"/>
              <a:t>, data, </a:t>
            </a:r>
            <a:r>
              <a:rPr dirty="0" err="1"/>
              <a:t>oznaczenie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</a:t>
            </a:r>
            <a:r>
              <a:rPr dirty="0" err="1"/>
              <a:t>protokolanta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Tryb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: </a:t>
            </a:r>
            <a:r>
              <a:rPr dirty="0" err="1"/>
              <a:t>bezpośredni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zdalny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odległość</a:t>
            </a:r>
            <a:r>
              <a:rPr dirty="0"/>
              <a:t> (ze </a:t>
            </a:r>
            <a:r>
              <a:rPr dirty="0" err="1"/>
              <a:t>wskazaniem</a:t>
            </a:r>
            <a:r>
              <a:rPr dirty="0"/>
              <a:t> platformy/</a:t>
            </a:r>
            <a:r>
              <a:rPr dirty="0" err="1"/>
              <a:t>programu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Dane </a:t>
            </a:r>
            <a:r>
              <a:rPr dirty="0" err="1"/>
              <a:t>osobowe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: </a:t>
            </a:r>
            <a:r>
              <a:rPr dirty="0" err="1"/>
              <a:t>imię</a:t>
            </a:r>
            <a:r>
              <a:rPr dirty="0"/>
              <a:t>, </a:t>
            </a:r>
            <a:r>
              <a:rPr dirty="0" err="1"/>
              <a:t>nazwisko</a:t>
            </a:r>
            <a:r>
              <a:rPr dirty="0"/>
              <a:t>, </a:t>
            </a:r>
            <a:r>
              <a:rPr dirty="0" err="1"/>
              <a:t>stanowisko</a:t>
            </a:r>
            <a:r>
              <a:rPr dirty="0"/>
              <a:t>, </a:t>
            </a:r>
            <a:r>
              <a:rPr dirty="0" err="1"/>
              <a:t>adres</a:t>
            </a:r>
            <a:r>
              <a:rPr dirty="0"/>
              <a:t>, </a:t>
            </a:r>
            <a:r>
              <a:rPr dirty="0" err="1"/>
              <a:t>stosunek</a:t>
            </a:r>
            <a:r>
              <a:rPr dirty="0"/>
              <a:t> do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badanej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Karalność</a:t>
            </a:r>
            <a:r>
              <a:rPr dirty="0"/>
              <a:t> za </a:t>
            </a:r>
            <a:r>
              <a:rPr dirty="0" err="1"/>
              <a:t>fałszywe</a:t>
            </a:r>
            <a:r>
              <a:rPr dirty="0"/>
              <a:t> </a:t>
            </a:r>
            <a:r>
              <a:rPr dirty="0" err="1"/>
              <a:t>zeznania</a:t>
            </a:r>
            <a:r>
              <a:rPr dirty="0"/>
              <a:t>: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pytanie</a:t>
            </a:r>
            <a:r>
              <a:rPr dirty="0"/>
              <a:t> o </a:t>
            </a:r>
            <a:r>
              <a:rPr dirty="0" err="1"/>
              <a:t>uprzednią</a:t>
            </a:r>
            <a:r>
              <a:rPr dirty="0"/>
              <a:t> </a:t>
            </a:r>
            <a:r>
              <a:rPr dirty="0" err="1"/>
              <a:t>karalność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Pouczenie</a:t>
            </a:r>
            <a:r>
              <a:rPr dirty="0"/>
              <a:t> z art. 233 </a:t>
            </a:r>
            <a:r>
              <a:rPr dirty="0" err="1"/>
              <a:t>k.k.</a:t>
            </a:r>
            <a:r>
              <a:rPr dirty="0"/>
              <a:t>: </a:t>
            </a:r>
            <a:r>
              <a:rPr dirty="0" err="1"/>
              <a:t>formuła</a:t>
            </a:r>
            <a:r>
              <a:rPr dirty="0"/>
              <a:t> </a:t>
            </a:r>
            <a:r>
              <a:rPr dirty="0" err="1"/>
              <a:t>uprzedzenia</a:t>
            </a:r>
            <a:r>
              <a:rPr dirty="0"/>
              <a:t> o </a:t>
            </a:r>
            <a:r>
              <a:rPr dirty="0" err="1"/>
              <a:t>odpowiedzialności</a:t>
            </a:r>
            <a:r>
              <a:rPr dirty="0"/>
              <a:t> </a:t>
            </a:r>
            <a:r>
              <a:rPr dirty="0" err="1"/>
              <a:t>karnej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WŁASNORĘCZNY PODPIS ŚWIADKA: </a:t>
            </a:r>
            <a:r>
              <a:rPr dirty="0" err="1"/>
              <a:t>świadek</a:t>
            </a:r>
            <a:r>
              <a:rPr dirty="0"/>
              <a:t> </a:t>
            </a:r>
            <a:r>
              <a:rPr dirty="0" err="1"/>
              <a:t>potwierdza</a:t>
            </a:r>
            <a:r>
              <a:rPr dirty="0"/>
              <a:t> </a:t>
            </a:r>
            <a:r>
              <a:rPr dirty="0" err="1"/>
              <a:t>podpisem</a:t>
            </a:r>
            <a:r>
              <a:rPr dirty="0"/>
              <a:t> </a:t>
            </a:r>
            <a:r>
              <a:rPr dirty="0" err="1"/>
              <a:t>zrozumienie</a:t>
            </a:r>
            <a:r>
              <a:rPr dirty="0"/>
              <a:t> </a:t>
            </a:r>
            <a:r>
              <a:rPr dirty="0" err="1"/>
              <a:t>pouczenia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rozpoczęciem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Część</a:t>
            </a:r>
            <a:r>
              <a:rPr dirty="0"/>
              <a:t> </a:t>
            </a:r>
            <a:r>
              <a:rPr lang="pl-PL" dirty="0"/>
              <a:t>m</a:t>
            </a:r>
            <a:r>
              <a:rPr dirty="0" err="1"/>
              <a:t>erytoryczna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odpisy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ońcowe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Inne </a:t>
            </a:r>
            <a:r>
              <a:rPr dirty="0" err="1"/>
              <a:t>pouczenia</a:t>
            </a:r>
            <a:r>
              <a:rPr dirty="0"/>
              <a:t>: </a:t>
            </a:r>
            <a:r>
              <a:rPr dirty="0" err="1"/>
              <a:t>Adnotacja</a:t>
            </a:r>
            <a:r>
              <a:rPr dirty="0"/>
              <a:t> o </a:t>
            </a:r>
            <a:r>
              <a:rPr dirty="0" err="1"/>
              <a:t>pouczeniu</a:t>
            </a:r>
            <a:r>
              <a:rPr dirty="0"/>
              <a:t> z art. 182, 183 </a:t>
            </a:r>
            <a:r>
              <a:rPr dirty="0" err="1"/>
              <a:t>i</a:t>
            </a:r>
            <a:r>
              <a:rPr dirty="0"/>
              <a:t> 185 </a:t>
            </a:r>
            <a:r>
              <a:rPr dirty="0" err="1"/>
              <a:t>k.p.k.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utrwalaniu</a:t>
            </a:r>
            <a:r>
              <a:rPr dirty="0"/>
              <a:t> </a:t>
            </a:r>
            <a:r>
              <a:rPr dirty="0" err="1"/>
              <a:t>dźwięku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Godzina</a:t>
            </a:r>
            <a:r>
              <a:rPr dirty="0"/>
              <a:t> </a:t>
            </a:r>
            <a:r>
              <a:rPr dirty="0" err="1"/>
              <a:t>rozpoczęcia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dokładny</a:t>
            </a:r>
            <a:r>
              <a:rPr dirty="0"/>
              <a:t> </a:t>
            </a:r>
            <a:r>
              <a:rPr dirty="0" err="1"/>
              <a:t>zapis</a:t>
            </a:r>
            <a:r>
              <a:rPr dirty="0"/>
              <a:t> </a:t>
            </a:r>
            <a:r>
              <a:rPr dirty="0" err="1"/>
              <a:t>czasu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Treść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: </a:t>
            </a:r>
            <a:r>
              <a:rPr dirty="0" err="1"/>
              <a:t>faza</a:t>
            </a:r>
            <a:r>
              <a:rPr dirty="0"/>
              <a:t> </a:t>
            </a:r>
            <a:r>
              <a:rPr dirty="0" err="1"/>
              <a:t>swobodnej</a:t>
            </a:r>
            <a:r>
              <a:rPr dirty="0"/>
              <a:t> </a:t>
            </a:r>
            <a:r>
              <a:rPr dirty="0" err="1"/>
              <a:t>narracji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z </a:t>
            </a:r>
            <a:r>
              <a:rPr dirty="0" err="1"/>
              <a:t>odpowiedziami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Omówienie</a:t>
            </a:r>
            <a:r>
              <a:rPr dirty="0"/>
              <a:t> </a:t>
            </a:r>
            <a:r>
              <a:rPr dirty="0" err="1"/>
              <a:t>poprawek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uzupełnień</a:t>
            </a:r>
            <a:r>
              <a:rPr dirty="0"/>
              <a:t>: </a:t>
            </a:r>
            <a:r>
              <a:rPr dirty="0" err="1"/>
              <a:t>adnotacja</a:t>
            </a:r>
            <a:r>
              <a:rPr dirty="0"/>
              <a:t> o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poprawek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opis</a:t>
            </a:r>
            <a:r>
              <a:rPr dirty="0"/>
              <a:t> </a:t>
            </a:r>
            <a:r>
              <a:rPr dirty="0" err="1"/>
              <a:t>zmian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Godzina</a:t>
            </a:r>
            <a:r>
              <a:rPr dirty="0"/>
              <a:t>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adnotacja</a:t>
            </a:r>
            <a:r>
              <a:rPr dirty="0"/>
              <a:t>: '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osobiście</a:t>
            </a:r>
            <a:r>
              <a:rPr dirty="0"/>
              <a:t> </a:t>
            </a:r>
            <a:r>
              <a:rPr dirty="0" err="1"/>
              <a:t>odczytałem</a:t>
            </a:r>
            <a:r>
              <a:rPr dirty="0"/>
              <a:t> /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został</a:t>
            </a:r>
            <a:r>
              <a:rPr dirty="0"/>
              <a:t> mi </a:t>
            </a:r>
            <a:r>
              <a:rPr dirty="0" err="1"/>
              <a:t>odczytany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PODPISY: </a:t>
            </a:r>
            <a:r>
              <a:rPr dirty="0" err="1"/>
              <a:t>Świadek</a:t>
            </a:r>
            <a:r>
              <a:rPr dirty="0"/>
              <a:t>, </a:t>
            </a:r>
            <a:r>
              <a:rPr dirty="0" err="1"/>
              <a:t>Protokolant</a:t>
            </a:r>
            <a:r>
              <a:rPr dirty="0"/>
              <a:t>,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ZASADA KOMPLETNOŚCI: Protokół musi być podpisany przez wszystkich obecnych. Brak podpisu pod pouczeniem art. 233 k.k. dyskwalifikuje cały dowód.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9 / 49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Wymogi formalne protokołu z czynności dowodowej (§ 14 rozporządzenia)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14 ust. 1 i 2 rozporządzenia MEiN – obligatoryjna treść i rygory podpisów czynności śledczych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Obligatoryjne</a:t>
            </a:r>
            <a:r>
              <a:rPr dirty="0"/>
              <a:t> </a:t>
            </a:r>
            <a:r>
              <a:rPr lang="pl-PL" dirty="0"/>
              <a:t>e</a:t>
            </a:r>
            <a:r>
              <a:rPr dirty="0" err="1"/>
              <a:t>lementy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rotokołu</a:t>
            </a:r>
            <a:r>
              <a:rPr dirty="0"/>
              <a:t> (§ 14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1. </a:t>
            </a:r>
            <a:r>
              <a:rPr dirty="0" err="1"/>
              <a:t>Rodzaj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precyzyjne</a:t>
            </a:r>
            <a:r>
              <a:rPr dirty="0"/>
              <a:t> </a:t>
            </a:r>
            <a:r>
              <a:rPr dirty="0" err="1"/>
              <a:t>oznaczenie</a:t>
            </a:r>
            <a:r>
              <a:rPr dirty="0"/>
              <a:t> (np.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,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badanej</a:t>
            </a:r>
            <a:r>
              <a:rPr dirty="0"/>
              <a:t>, </a:t>
            </a:r>
            <a:r>
              <a:rPr dirty="0" err="1"/>
              <a:t>eksperyment</a:t>
            </a:r>
            <a:r>
              <a:rPr dirty="0"/>
              <a:t> </a:t>
            </a:r>
            <a:r>
              <a:rPr dirty="0" err="1"/>
              <a:t>procesowy</a:t>
            </a:r>
            <a:r>
              <a:rPr dirty="0"/>
              <a:t>, </a:t>
            </a:r>
            <a:r>
              <a:rPr dirty="0" err="1"/>
              <a:t>oględziny</a:t>
            </a:r>
            <a:r>
              <a:rPr dirty="0"/>
              <a:t> </a:t>
            </a:r>
            <a:r>
              <a:rPr dirty="0" err="1"/>
              <a:t>rzeczy</a:t>
            </a:r>
            <a:r>
              <a:rPr dirty="0"/>
              <a:t>/</a:t>
            </a:r>
            <a:r>
              <a:rPr dirty="0" err="1"/>
              <a:t>dokumentów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2.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dokładne</a:t>
            </a:r>
            <a:r>
              <a:rPr dirty="0"/>
              <a:t> </a:t>
            </a:r>
            <a:r>
              <a:rPr dirty="0" err="1"/>
              <a:t>wskazanie</a:t>
            </a:r>
            <a:r>
              <a:rPr dirty="0"/>
              <a:t> </a:t>
            </a:r>
            <a:r>
              <a:rPr dirty="0" err="1"/>
              <a:t>godziny</a:t>
            </a:r>
            <a:r>
              <a:rPr dirty="0"/>
              <a:t> </a:t>
            </a:r>
            <a:r>
              <a:rPr dirty="0" err="1"/>
              <a:t>rozpoczęcia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zakończenia</a:t>
            </a:r>
            <a:r>
              <a:rPr dirty="0"/>
              <a:t> (</a:t>
            </a:r>
            <a:r>
              <a:rPr dirty="0" err="1"/>
              <a:t>kluczowe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badania</a:t>
            </a:r>
            <a:r>
              <a:rPr dirty="0"/>
              <a:t> </a:t>
            </a:r>
            <a:r>
              <a:rPr dirty="0" err="1"/>
              <a:t>ciągłości</a:t>
            </a:r>
            <a:r>
              <a:rPr dirty="0"/>
              <a:t>, </a:t>
            </a:r>
            <a:r>
              <a:rPr dirty="0" err="1"/>
              <a:t>przerw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presji</a:t>
            </a:r>
            <a:r>
              <a:rPr dirty="0"/>
              <a:t> </a:t>
            </a:r>
            <a:r>
              <a:rPr dirty="0" err="1"/>
              <a:t>czasowej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3. </a:t>
            </a:r>
            <a:r>
              <a:rPr dirty="0" err="1"/>
              <a:t>Miejsce</a:t>
            </a:r>
            <a:r>
              <a:rPr dirty="0"/>
              <a:t> </a:t>
            </a:r>
            <a:r>
              <a:rPr dirty="0" err="1"/>
              <a:t>dokonania</a:t>
            </a:r>
            <a:r>
              <a:rPr dirty="0"/>
              <a:t>: </a:t>
            </a:r>
            <a:r>
              <a:rPr dirty="0" err="1"/>
              <a:t>miasto</a:t>
            </a:r>
            <a:r>
              <a:rPr dirty="0"/>
              <a:t>, </a:t>
            </a:r>
            <a:r>
              <a:rPr dirty="0" err="1"/>
              <a:t>gmach</a:t>
            </a:r>
            <a:r>
              <a:rPr dirty="0"/>
              <a:t>, </a:t>
            </a:r>
            <a:r>
              <a:rPr dirty="0" err="1"/>
              <a:t>numer</a:t>
            </a:r>
            <a:r>
              <a:rPr dirty="0"/>
              <a:t> </a:t>
            </a:r>
            <a:r>
              <a:rPr dirty="0" err="1"/>
              <a:t>gabinetu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wskazanie</a:t>
            </a:r>
            <a:r>
              <a:rPr dirty="0"/>
              <a:t> platformy IT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przesłuchaniu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odległość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6).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4. </a:t>
            </a:r>
            <a:r>
              <a:rPr dirty="0" err="1"/>
              <a:t>Uczestnicy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pełne</a:t>
            </a:r>
            <a:r>
              <a:rPr dirty="0"/>
              <a:t> </a:t>
            </a:r>
            <a:r>
              <a:rPr dirty="0" err="1"/>
              <a:t>dane</a:t>
            </a:r>
            <a:r>
              <a:rPr dirty="0"/>
              <a:t> </a:t>
            </a:r>
            <a:r>
              <a:rPr dirty="0" err="1"/>
              <a:t>osobowe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role </a:t>
            </a:r>
            <a:r>
              <a:rPr dirty="0" err="1"/>
              <a:t>procesowe</a:t>
            </a:r>
            <a:r>
              <a:rPr dirty="0"/>
              <a:t> (</a:t>
            </a:r>
            <a:r>
              <a:rPr dirty="0" err="1"/>
              <a:t>rzecznik</a:t>
            </a:r>
            <a:r>
              <a:rPr dirty="0"/>
              <a:t>, </a:t>
            </a:r>
            <a:r>
              <a:rPr dirty="0" err="1"/>
              <a:t>protokolant</a:t>
            </a:r>
            <a:r>
              <a:rPr dirty="0"/>
              <a:t>, </a:t>
            </a:r>
            <a:r>
              <a:rPr dirty="0" err="1"/>
              <a:t>osoba</a:t>
            </a:r>
            <a:r>
              <a:rPr dirty="0"/>
              <a:t> </a:t>
            </a:r>
            <a:r>
              <a:rPr dirty="0" err="1"/>
              <a:t>przesłuchiwana</a:t>
            </a:r>
            <a:r>
              <a:rPr dirty="0"/>
              <a:t>, </a:t>
            </a:r>
            <a:r>
              <a:rPr dirty="0" err="1"/>
              <a:t>obrońca</a:t>
            </a:r>
            <a:r>
              <a:rPr dirty="0"/>
              <a:t>, </a:t>
            </a:r>
            <a:r>
              <a:rPr dirty="0" err="1"/>
              <a:t>biegły</a:t>
            </a:r>
            <a:r>
              <a:rPr dirty="0"/>
              <a:t>, </a:t>
            </a:r>
            <a:r>
              <a:rPr dirty="0" err="1"/>
              <a:t>tłumacz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5. </a:t>
            </a:r>
            <a:r>
              <a:rPr dirty="0" err="1"/>
              <a:t>Przebieg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wierny</a:t>
            </a:r>
            <a:r>
              <a:rPr dirty="0"/>
              <a:t> </a:t>
            </a:r>
            <a:r>
              <a:rPr dirty="0" err="1"/>
              <a:t>zapis</a:t>
            </a:r>
            <a:r>
              <a:rPr dirty="0"/>
              <a:t> </a:t>
            </a:r>
            <a:r>
              <a:rPr dirty="0" err="1"/>
              <a:t>relacji</a:t>
            </a:r>
            <a:r>
              <a:rPr dirty="0"/>
              <a:t> </a:t>
            </a:r>
            <a:r>
              <a:rPr dirty="0" err="1"/>
              <a:t>spontanicznej</a:t>
            </a:r>
            <a:r>
              <a:rPr dirty="0"/>
              <a:t>,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, </a:t>
            </a:r>
            <a:r>
              <a:rPr dirty="0" err="1"/>
              <a:t>oświadczeń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zgłoszonych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Rygor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odpisów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ażność</a:t>
            </a:r>
            <a:r>
              <a:rPr dirty="0"/>
              <a:t> </a:t>
            </a:r>
            <a:r>
              <a:rPr lang="pl-PL" dirty="0"/>
              <a:t>c</a:t>
            </a:r>
            <a:r>
              <a:rPr dirty="0" err="1"/>
              <a:t>zynności</a:t>
            </a:r>
            <a:r>
              <a:rPr dirty="0"/>
              <a:t> (§ 14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podpisuje</a:t>
            </a:r>
            <a:r>
              <a:rPr dirty="0"/>
              <a:t> (§ 14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podpisują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 ORAZ WSZYSCY </a:t>
            </a:r>
            <a:r>
              <a:rPr dirty="0" err="1"/>
              <a:t>uczestnicy</a:t>
            </a:r>
            <a:r>
              <a:rPr dirty="0"/>
              <a:t> </a:t>
            </a:r>
            <a:r>
              <a:rPr dirty="0" err="1"/>
              <a:t>danej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Odmowa</a:t>
            </a:r>
            <a:r>
              <a:rPr dirty="0"/>
              <a:t> </a:t>
            </a:r>
            <a:r>
              <a:rPr dirty="0" err="1"/>
              <a:t>podpisu</a:t>
            </a:r>
            <a:r>
              <a:rPr dirty="0"/>
              <a:t>: </a:t>
            </a:r>
            <a:r>
              <a:rPr dirty="0" err="1"/>
              <a:t>każda</a:t>
            </a:r>
            <a:r>
              <a:rPr dirty="0"/>
              <a:t> </a:t>
            </a:r>
            <a:r>
              <a:rPr dirty="0" err="1"/>
              <a:t>odmowa</a:t>
            </a:r>
            <a:r>
              <a:rPr dirty="0"/>
              <a:t> </a:t>
            </a:r>
            <a:r>
              <a:rPr dirty="0" err="1"/>
              <a:t>podpisania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jej</a:t>
            </a:r>
            <a:r>
              <a:rPr dirty="0"/>
              <a:t> </a:t>
            </a:r>
            <a:r>
              <a:rPr dirty="0" err="1"/>
              <a:t>przyczyny</a:t>
            </a:r>
            <a:r>
              <a:rPr dirty="0"/>
              <a:t> </a:t>
            </a:r>
            <a:r>
              <a:rPr dirty="0" err="1"/>
              <a:t>muszą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wyraźnie</a:t>
            </a:r>
            <a:r>
              <a:rPr dirty="0"/>
              <a:t> </a:t>
            </a:r>
            <a:r>
              <a:rPr dirty="0" err="1"/>
              <a:t>odnotowane</a:t>
            </a:r>
            <a:r>
              <a:rPr dirty="0"/>
              <a:t> w </a:t>
            </a:r>
            <a:r>
              <a:rPr dirty="0" err="1"/>
              <a:t>protokole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Omówienie</a:t>
            </a:r>
            <a:r>
              <a:rPr dirty="0"/>
              <a:t> </a:t>
            </a:r>
            <a:r>
              <a:rPr dirty="0" err="1"/>
              <a:t>poprawek</a:t>
            </a:r>
            <a:r>
              <a:rPr dirty="0"/>
              <a:t>: </a:t>
            </a:r>
            <a:r>
              <a:rPr dirty="0" err="1"/>
              <a:t>skreślenia</a:t>
            </a:r>
            <a:r>
              <a:rPr dirty="0"/>
              <a:t>, </a:t>
            </a:r>
            <a:r>
              <a:rPr dirty="0" err="1"/>
              <a:t>poprawki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uzupełnienia</a:t>
            </a:r>
            <a:r>
              <a:rPr dirty="0"/>
              <a:t> </a:t>
            </a:r>
            <a:r>
              <a:rPr dirty="0" err="1"/>
              <a:t>muszą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omówione</a:t>
            </a:r>
            <a:r>
              <a:rPr dirty="0"/>
              <a:t> w </a:t>
            </a:r>
            <a:r>
              <a:rPr dirty="0" err="1"/>
              <a:t>treści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złożeniem</a:t>
            </a:r>
            <a:r>
              <a:rPr dirty="0"/>
              <a:t> </a:t>
            </a:r>
            <a:r>
              <a:rPr dirty="0" err="1"/>
              <a:t>podpisów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Adnotacja</a:t>
            </a:r>
            <a:r>
              <a:rPr dirty="0"/>
              <a:t> o </a:t>
            </a:r>
            <a:r>
              <a:rPr dirty="0" err="1"/>
              <a:t>odczytaniu</a:t>
            </a:r>
            <a:r>
              <a:rPr dirty="0"/>
              <a:t>: </a:t>
            </a:r>
            <a:r>
              <a:rPr dirty="0" err="1"/>
              <a:t>stwierdzenie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został</a:t>
            </a:r>
            <a:r>
              <a:rPr dirty="0"/>
              <a:t> </a:t>
            </a:r>
            <a:r>
              <a:rPr dirty="0" err="1"/>
              <a:t>odczytany</a:t>
            </a:r>
            <a:r>
              <a:rPr dirty="0"/>
              <a:t> </a:t>
            </a:r>
            <a:r>
              <a:rPr dirty="0" err="1"/>
              <a:t>osobiście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uczestnika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odczytany</a:t>
            </a:r>
            <a:r>
              <a:rPr dirty="0"/>
              <a:t> mu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: </a:t>
            </a:r>
            <a:r>
              <a:rPr dirty="0" err="1"/>
              <a:t>czynności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</a:t>
            </a:r>
            <a:r>
              <a:rPr dirty="0" err="1"/>
              <a:t>nieutrwalone</a:t>
            </a:r>
            <a:r>
              <a:rPr dirty="0"/>
              <a:t> w </a:t>
            </a:r>
            <a:r>
              <a:rPr dirty="0" err="1"/>
              <a:t>protokole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mocy</a:t>
            </a:r>
            <a:r>
              <a:rPr dirty="0"/>
              <a:t> </a:t>
            </a:r>
            <a:r>
              <a:rPr dirty="0" err="1"/>
              <a:t>procesowej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RYGOR PROCEDURALNY: Z każdej czynności w postępowaniu wyjaśniającym sporządza się protokół; brak podpisu rzecznika lub uczestnika bez odnotowania przyczyn dyskwalifikuje moc dowodową dokumentu.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10 / 49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Środki przymusu procesowego egzekwuje wyłącznie właściwy sąd rejonowy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287 ust. 5 oraz art. 293 ust. 6 ustawy – Prawo o szkolnictwie wyższym i nauce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Katalog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ankcji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orządkowych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Kogo </a:t>
            </a:r>
            <a:r>
              <a:rPr dirty="0" err="1"/>
              <a:t>dotyczy</a:t>
            </a:r>
            <a:r>
              <a:rPr dirty="0"/>
              <a:t>: </a:t>
            </a:r>
            <a:r>
              <a:rPr dirty="0" err="1"/>
              <a:t>świadek</a:t>
            </a:r>
            <a:r>
              <a:rPr dirty="0"/>
              <a:t>, </a:t>
            </a:r>
            <a:r>
              <a:rPr dirty="0" err="1"/>
              <a:t>biegły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osoba</a:t>
            </a:r>
            <a:r>
              <a:rPr dirty="0"/>
              <a:t>, </a:t>
            </a:r>
            <a:r>
              <a:rPr dirty="0" err="1"/>
              <a:t>której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: </a:t>
            </a:r>
            <a:r>
              <a:rPr dirty="0" err="1"/>
              <a:t>nieusprawiedliwione</a:t>
            </a:r>
            <a:r>
              <a:rPr dirty="0"/>
              <a:t>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wezwanie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bezpodstawna</a:t>
            </a:r>
            <a:r>
              <a:rPr dirty="0"/>
              <a:t> </a:t>
            </a:r>
            <a:r>
              <a:rPr dirty="0" err="1"/>
              <a:t>odmowa</a:t>
            </a:r>
            <a:r>
              <a:rPr dirty="0"/>
              <a:t>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Wymiar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: kara </a:t>
            </a:r>
            <a:r>
              <a:rPr dirty="0" err="1"/>
              <a:t>pieniężna</a:t>
            </a:r>
            <a:r>
              <a:rPr dirty="0"/>
              <a:t> do </a:t>
            </a:r>
            <a:r>
              <a:rPr dirty="0" err="1"/>
              <a:t>kwoty</a:t>
            </a:r>
            <a:r>
              <a:rPr dirty="0"/>
              <a:t> 1500 </a:t>
            </a:r>
            <a:r>
              <a:rPr dirty="0" err="1"/>
              <a:t>zł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Organ </a:t>
            </a:r>
            <a:r>
              <a:rPr dirty="0" err="1"/>
              <a:t>nakładający</a:t>
            </a:r>
            <a:r>
              <a:rPr dirty="0"/>
              <a:t>: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Sąd</a:t>
            </a:r>
            <a:r>
              <a:rPr dirty="0"/>
              <a:t> </a:t>
            </a:r>
            <a:r>
              <a:rPr dirty="0" err="1"/>
              <a:t>Rejonowy</a:t>
            </a:r>
            <a:r>
              <a:rPr dirty="0"/>
              <a:t> </a:t>
            </a:r>
            <a:r>
              <a:rPr dirty="0" err="1"/>
              <a:t>właściwy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miejsca</a:t>
            </a:r>
            <a:r>
              <a:rPr dirty="0"/>
              <a:t> </a:t>
            </a:r>
            <a:r>
              <a:rPr dirty="0" err="1"/>
              <a:t>zamieszkania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wezwanej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władztwa</a:t>
            </a:r>
            <a:r>
              <a:rPr dirty="0"/>
              <a:t> </a:t>
            </a:r>
            <a:r>
              <a:rPr dirty="0" err="1"/>
              <a:t>bezpośredniego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ani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nakładają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samodzielnie</a:t>
            </a:r>
            <a:r>
              <a:rPr dirty="0"/>
              <a:t> – </a:t>
            </a:r>
            <a:r>
              <a:rPr dirty="0" err="1"/>
              <a:t>kierują</a:t>
            </a:r>
            <a:r>
              <a:rPr dirty="0"/>
              <a:t> </a:t>
            </a:r>
            <a:r>
              <a:rPr dirty="0" err="1"/>
              <a:t>formalny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powszechnego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Warunki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ażności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niosku</a:t>
            </a:r>
            <a:r>
              <a:rPr dirty="0"/>
              <a:t> do </a:t>
            </a:r>
            <a:r>
              <a:rPr lang="pl-PL" dirty="0"/>
              <a:t>s</a:t>
            </a:r>
            <a:r>
              <a:rPr dirty="0" err="1"/>
              <a:t>ądu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Prawidłowe</a:t>
            </a:r>
            <a:r>
              <a:rPr dirty="0"/>
              <a:t> </a:t>
            </a:r>
            <a:r>
              <a:rPr dirty="0" err="1"/>
              <a:t>doręczenie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za </a:t>
            </a:r>
            <a:r>
              <a:rPr dirty="0" err="1"/>
              <a:t>zwrotnym</a:t>
            </a:r>
            <a:r>
              <a:rPr dirty="0"/>
              <a:t> </a:t>
            </a:r>
            <a:r>
              <a:rPr dirty="0" err="1"/>
              <a:t>potwierdzeniem</a:t>
            </a:r>
            <a:r>
              <a:rPr dirty="0"/>
              <a:t> </a:t>
            </a:r>
            <a:r>
              <a:rPr dirty="0" err="1"/>
              <a:t>odbioru</a:t>
            </a:r>
            <a:r>
              <a:rPr dirty="0"/>
              <a:t> (ZPO).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Zawarcie</a:t>
            </a:r>
            <a:r>
              <a:rPr dirty="0"/>
              <a:t> w </a:t>
            </a:r>
            <a:r>
              <a:rPr dirty="0" err="1"/>
              <a:t>wezwaniu</a:t>
            </a:r>
            <a:r>
              <a:rPr dirty="0"/>
              <a:t> </a:t>
            </a:r>
            <a:r>
              <a:rPr dirty="0" err="1"/>
              <a:t>wyraźnego</a:t>
            </a:r>
            <a:r>
              <a:rPr dirty="0"/>
              <a:t> </a:t>
            </a:r>
            <a:r>
              <a:rPr dirty="0" err="1"/>
              <a:t>pouczenia</a:t>
            </a:r>
            <a:r>
              <a:rPr dirty="0"/>
              <a:t> o </a:t>
            </a:r>
            <a:r>
              <a:rPr dirty="0" err="1"/>
              <a:t>możliwości</a:t>
            </a:r>
            <a:r>
              <a:rPr dirty="0"/>
              <a:t> </a:t>
            </a:r>
            <a:r>
              <a:rPr dirty="0" err="1"/>
              <a:t>nałożenia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pieniężnej</a:t>
            </a:r>
            <a:r>
              <a:rPr dirty="0"/>
              <a:t> z art. 287 </a:t>
            </a:r>
            <a:r>
              <a:rPr dirty="0" err="1"/>
              <a:t>ust</a:t>
            </a:r>
            <a:r>
              <a:rPr dirty="0"/>
              <a:t>. 5.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usprawiedliwienia</a:t>
            </a:r>
            <a:r>
              <a:rPr dirty="0"/>
              <a:t> w </a:t>
            </a:r>
            <a:r>
              <a:rPr dirty="0" err="1"/>
              <a:t>wyznaczonym</a:t>
            </a:r>
            <a:r>
              <a:rPr dirty="0"/>
              <a:t> </a:t>
            </a:r>
            <a:r>
              <a:rPr dirty="0" err="1"/>
              <a:t>terminie</a:t>
            </a:r>
            <a:r>
              <a:rPr dirty="0"/>
              <a:t> (</a:t>
            </a:r>
            <a:r>
              <a:rPr dirty="0" err="1"/>
              <a:t>zwolnienie</a:t>
            </a:r>
            <a:r>
              <a:rPr dirty="0"/>
              <a:t> </a:t>
            </a:r>
            <a:r>
              <a:rPr dirty="0" err="1"/>
              <a:t>lekarskie</a:t>
            </a:r>
            <a:r>
              <a:rPr dirty="0"/>
              <a:t> od </a:t>
            </a:r>
            <a:r>
              <a:rPr dirty="0" err="1"/>
              <a:t>lekarza</a:t>
            </a:r>
            <a:r>
              <a:rPr dirty="0"/>
              <a:t> </a:t>
            </a:r>
            <a:r>
              <a:rPr dirty="0" err="1"/>
              <a:t>sądowego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zaświadczenie</a:t>
            </a:r>
            <a:r>
              <a:rPr dirty="0"/>
              <a:t> </a:t>
            </a:r>
            <a:r>
              <a:rPr dirty="0" err="1"/>
              <a:t>uczelniane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Wada </a:t>
            </a:r>
            <a:r>
              <a:rPr dirty="0" err="1"/>
              <a:t>bezprawności</a:t>
            </a:r>
            <a:r>
              <a:rPr dirty="0"/>
              <a:t>: </a:t>
            </a:r>
            <a:r>
              <a:rPr dirty="0" err="1"/>
              <a:t>wnoszenie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skutecznie</a:t>
            </a:r>
            <a:r>
              <a:rPr dirty="0"/>
              <a:t> </a:t>
            </a:r>
            <a:r>
              <a:rPr dirty="0" err="1"/>
              <a:t>skorzystał</a:t>
            </a:r>
            <a:r>
              <a:rPr dirty="0"/>
              <a:t> z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odmowy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 (art. 183 </a:t>
            </a:r>
            <a:r>
              <a:rPr dirty="0" err="1"/>
              <a:t>k.p.k.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Odpowiedzialność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: </a:t>
            </a:r>
            <a:r>
              <a:rPr dirty="0" err="1"/>
              <a:t>niestawiennictwo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też</a:t>
            </a:r>
            <a:r>
              <a:rPr dirty="0"/>
              <a:t> </a:t>
            </a:r>
            <a:r>
              <a:rPr dirty="0" err="1"/>
              <a:t>odrębnym</a:t>
            </a:r>
            <a:r>
              <a:rPr dirty="0"/>
              <a:t> </a:t>
            </a:r>
            <a:r>
              <a:rPr dirty="0" err="1"/>
              <a:t>deliktem</a:t>
            </a:r>
            <a:r>
              <a:rPr dirty="0"/>
              <a:t> </a:t>
            </a:r>
            <a:r>
              <a:rPr dirty="0" err="1"/>
              <a:t>pracowniczym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OGRANICZENIE USTAWOWE: Wniosek do sądu jest bezprawny, jeżeli wezwanie nie zawierało pouczenia o karze pieniężnej z art. 287 ust. 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11 / 49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Wydruki cyfrowe wymagają uwierzytelnienia przez administratora IT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Standard zabezpieczania dowodów elektronicznych w sprawach akademickich (§ 13 ust. 1 i 5)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Status </a:t>
            </a:r>
            <a:r>
              <a:rPr lang="pl-PL" dirty="0"/>
              <a:t>p</a:t>
            </a:r>
            <a:r>
              <a:rPr dirty="0" err="1"/>
              <a:t>rawny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ydruków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Prywatny</a:t>
            </a:r>
            <a:r>
              <a:rPr dirty="0"/>
              <a:t> </a:t>
            </a:r>
            <a:r>
              <a:rPr dirty="0" err="1"/>
              <a:t>wydruk</a:t>
            </a:r>
            <a:r>
              <a:rPr dirty="0"/>
              <a:t> e-</a:t>
            </a:r>
            <a:r>
              <a:rPr dirty="0" err="1"/>
              <a:t>maila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wiadomości</a:t>
            </a:r>
            <a:r>
              <a:rPr dirty="0"/>
              <a:t> z </a:t>
            </a:r>
            <a:r>
              <a:rPr dirty="0" err="1"/>
              <a:t>komunikatora</a:t>
            </a:r>
            <a:r>
              <a:rPr dirty="0"/>
              <a:t> jest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dokumentem</a:t>
            </a:r>
            <a:r>
              <a:rPr dirty="0"/>
              <a:t> </a:t>
            </a:r>
            <a:r>
              <a:rPr dirty="0" err="1"/>
              <a:t>prywatnym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Podatność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modyfikacje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manipulację</a:t>
            </a:r>
            <a:r>
              <a:rPr dirty="0"/>
              <a:t> (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domniemania</a:t>
            </a:r>
            <a:r>
              <a:rPr dirty="0"/>
              <a:t> </a:t>
            </a:r>
            <a:r>
              <a:rPr dirty="0" err="1"/>
              <a:t>autentyczności</a:t>
            </a:r>
            <a:r>
              <a:rPr dirty="0"/>
              <a:t> </a:t>
            </a:r>
            <a:r>
              <a:rPr dirty="0" err="1"/>
              <a:t>treści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Zakwestionowanie</a:t>
            </a:r>
            <a:r>
              <a:rPr dirty="0"/>
              <a:t> </a:t>
            </a:r>
            <a:r>
              <a:rPr dirty="0" err="1"/>
              <a:t>maila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paraliżuje</a:t>
            </a:r>
            <a:r>
              <a:rPr dirty="0"/>
              <a:t> </a:t>
            </a:r>
            <a:r>
              <a:rPr dirty="0" err="1"/>
              <a:t>dowód</a:t>
            </a:r>
            <a:r>
              <a:rPr dirty="0"/>
              <a:t> bez </a:t>
            </a:r>
            <a:r>
              <a:rPr dirty="0" err="1"/>
              <a:t>wsparcia</a:t>
            </a:r>
            <a:r>
              <a:rPr dirty="0"/>
              <a:t> </a:t>
            </a:r>
            <a:r>
              <a:rPr dirty="0" err="1"/>
              <a:t>serwerowego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Ryzyko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: </a:t>
            </a:r>
            <a:r>
              <a:rPr dirty="0" err="1"/>
              <a:t>oparcie</a:t>
            </a:r>
            <a:r>
              <a:rPr dirty="0"/>
              <a:t> </a:t>
            </a:r>
            <a:r>
              <a:rPr dirty="0" err="1"/>
              <a:t>zarzutu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zrzutach</a:t>
            </a:r>
            <a:r>
              <a:rPr dirty="0"/>
              <a:t> </a:t>
            </a:r>
            <a:r>
              <a:rPr dirty="0" err="1"/>
              <a:t>ekranu</a:t>
            </a:r>
            <a:r>
              <a:rPr dirty="0"/>
              <a:t> bez </a:t>
            </a:r>
            <a:r>
              <a:rPr dirty="0" err="1"/>
              <a:t>nagłówków</a:t>
            </a:r>
            <a:r>
              <a:rPr dirty="0"/>
              <a:t> MIME/SMTP.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sumy</a:t>
            </a:r>
            <a:r>
              <a:rPr dirty="0"/>
              <a:t> </a:t>
            </a:r>
            <a:r>
              <a:rPr dirty="0" err="1"/>
              <a:t>kontrolnej</a:t>
            </a:r>
            <a:r>
              <a:rPr dirty="0"/>
              <a:t> </a:t>
            </a:r>
            <a:r>
              <a:rPr dirty="0" err="1"/>
              <a:t>wyklucza</a:t>
            </a:r>
            <a:r>
              <a:rPr dirty="0"/>
              <a:t> </a:t>
            </a:r>
            <a:r>
              <a:rPr dirty="0" err="1"/>
              <a:t>uznanie</a:t>
            </a:r>
            <a:r>
              <a:rPr dirty="0"/>
              <a:t> </a:t>
            </a:r>
            <a:r>
              <a:rPr dirty="0" err="1"/>
              <a:t>kserokopii</a:t>
            </a:r>
            <a:r>
              <a:rPr dirty="0"/>
              <a:t> za </a:t>
            </a:r>
            <a:r>
              <a:rPr dirty="0" err="1"/>
              <a:t>dowód</a:t>
            </a:r>
            <a:r>
              <a:rPr dirty="0"/>
              <a:t> </a:t>
            </a:r>
            <a:r>
              <a:rPr dirty="0" err="1"/>
              <a:t>twardy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Uwierzytelnienie</a:t>
            </a:r>
            <a:r>
              <a:rPr dirty="0"/>
              <a:t> w </a:t>
            </a:r>
            <a:r>
              <a:rPr lang="pl-PL" dirty="0"/>
              <a:t>ś</a:t>
            </a:r>
            <a:r>
              <a:rPr dirty="0" err="1"/>
              <a:t>rodowisku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i</a:t>
            </a:r>
            <a:r>
              <a:rPr dirty="0"/>
              <a:t> 5)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Logi </a:t>
            </a:r>
            <a:r>
              <a:rPr dirty="0" err="1"/>
              <a:t>systemowe</a:t>
            </a:r>
            <a:r>
              <a:rPr dirty="0"/>
              <a:t> USOS: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administratora</a:t>
            </a:r>
            <a:r>
              <a:rPr dirty="0"/>
              <a:t> </a:t>
            </a:r>
            <a:r>
              <a:rPr dirty="0" err="1"/>
              <a:t>uczelnianego</a:t>
            </a:r>
            <a:r>
              <a:rPr dirty="0"/>
              <a:t> z </a:t>
            </a:r>
            <a:r>
              <a:rPr dirty="0" err="1"/>
              <a:t>datą</a:t>
            </a:r>
            <a:r>
              <a:rPr dirty="0"/>
              <a:t>, </a:t>
            </a:r>
            <a:r>
              <a:rPr dirty="0" err="1"/>
              <a:t>godziną</a:t>
            </a:r>
            <a:r>
              <a:rPr dirty="0"/>
              <a:t>, IP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loginem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Karty </a:t>
            </a:r>
            <a:r>
              <a:rPr dirty="0" err="1"/>
              <a:t>dostępu</a:t>
            </a:r>
            <a:r>
              <a:rPr dirty="0"/>
              <a:t>: </a:t>
            </a:r>
            <a:r>
              <a:rPr dirty="0" err="1"/>
              <a:t>zabezpieczenie</a:t>
            </a:r>
            <a:r>
              <a:rPr dirty="0"/>
              <a:t> </a:t>
            </a:r>
            <a:r>
              <a:rPr dirty="0" err="1"/>
              <a:t>rejestru</a:t>
            </a:r>
            <a:r>
              <a:rPr dirty="0"/>
              <a:t> </a:t>
            </a:r>
            <a:r>
              <a:rPr dirty="0" err="1"/>
              <a:t>wejść</a:t>
            </a:r>
            <a:r>
              <a:rPr dirty="0"/>
              <a:t>/</a:t>
            </a:r>
            <a:r>
              <a:rPr dirty="0" err="1"/>
              <a:t>wyjść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pion </a:t>
            </a:r>
            <a:r>
              <a:rPr dirty="0" err="1"/>
              <a:t>bezpieczeństwa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Poczta</a:t>
            </a:r>
            <a:r>
              <a:rPr dirty="0"/>
              <a:t> </a:t>
            </a:r>
            <a:r>
              <a:rPr dirty="0" err="1"/>
              <a:t>służbowa</a:t>
            </a:r>
            <a:r>
              <a:rPr dirty="0"/>
              <a:t>: </a:t>
            </a:r>
            <a:r>
              <a:rPr dirty="0" err="1"/>
              <a:t>protokolarne</a:t>
            </a:r>
            <a:r>
              <a:rPr dirty="0"/>
              <a:t> </a:t>
            </a:r>
            <a:r>
              <a:rPr dirty="0" err="1"/>
              <a:t>zabezpieczenie</a:t>
            </a:r>
            <a:r>
              <a:rPr dirty="0"/>
              <a:t> </a:t>
            </a:r>
            <a:r>
              <a:rPr dirty="0" err="1"/>
              <a:t>kontenera</a:t>
            </a:r>
            <a:r>
              <a:rPr dirty="0"/>
              <a:t> </a:t>
            </a:r>
            <a:r>
              <a:rPr dirty="0" err="1"/>
              <a:t>pocztowego</a:t>
            </a:r>
            <a:r>
              <a:rPr dirty="0"/>
              <a:t> z </a:t>
            </a:r>
            <a:r>
              <a:rPr dirty="0" err="1"/>
              <a:t>serwera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</a:t>
            </a:r>
            <a:r>
              <a:rPr dirty="0" err="1"/>
              <a:t>informatyka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5): </a:t>
            </a:r>
            <a:r>
              <a:rPr dirty="0" err="1"/>
              <a:t>konieczna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sporach</a:t>
            </a:r>
            <a:r>
              <a:rPr dirty="0"/>
              <a:t> o </a:t>
            </a:r>
            <a:r>
              <a:rPr dirty="0" err="1"/>
              <a:t>autentyczność</a:t>
            </a:r>
            <a:r>
              <a:rPr dirty="0"/>
              <a:t> </a:t>
            </a:r>
            <a:r>
              <a:rPr dirty="0" err="1"/>
              <a:t>modyfikacji</a:t>
            </a:r>
            <a:r>
              <a:rPr dirty="0"/>
              <a:t> w </a:t>
            </a:r>
            <a:r>
              <a:rPr dirty="0" err="1"/>
              <a:t>systemach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Badania</a:t>
            </a:r>
            <a:r>
              <a:rPr dirty="0"/>
              <a:t> </a:t>
            </a:r>
            <a:r>
              <a:rPr dirty="0" err="1"/>
              <a:t>antyplagiatowe</a:t>
            </a:r>
            <a:r>
              <a:rPr dirty="0"/>
              <a:t>: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</a:t>
            </a:r>
            <a:r>
              <a:rPr dirty="0" err="1"/>
              <a:t>lingwisty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analiza</a:t>
            </a:r>
            <a:r>
              <a:rPr dirty="0"/>
              <a:t> z </a:t>
            </a:r>
            <a:r>
              <a:rPr dirty="0" err="1"/>
              <a:t>Jednolitego</a:t>
            </a:r>
            <a:r>
              <a:rPr dirty="0"/>
              <a:t> </a:t>
            </a:r>
            <a:r>
              <a:rPr dirty="0" err="1"/>
              <a:t>Systemu</a:t>
            </a:r>
            <a:r>
              <a:rPr dirty="0"/>
              <a:t> </a:t>
            </a:r>
            <a:r>
              <a:rPr dirty="0" err="1"/>
              <a:t>Antyplagiatowego</a:t>
            </a:r>
            <a:r>
              <a:rPr dirty="0"/>
              <a:t> (JSA).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STANDARD DOWODOWY: Sprawdzenie logów USOS i bazy poczty służbowej wymaga protokolarnego udziału administratora IT uczelni.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12 / 49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Tajemnica mediacji stanowi bezwzględny zakaz dowodowy chroniący ugodę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48 ust. 6 rozporządzenia MEiN oraz art. 178a k.p.k. w zw. z art. 305 ustawy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Zakres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chrony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6)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Mediatora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wolno</a:t>
            </a:r>
            <a:r>
              <a:rPr dirty="0"/>
              <a:t> </a:t>
            </a:r>
            <a:r>
              <a:rPr dirty="0" err="1"/>
              <a:t>przesłuchiwać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co do </a:t>
            </a:r>
            <a:r>
              <a:rPr dirty="0" err="1"/>
              <a:t>faktów</a:t>
            </a:r>
            <a:r>
              <a:rPr dirty="0"/>
              <a:t>, o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dowiedział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mediacji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ma </a:t>
            </a:r>
            <a:r>
              <a:rPr dirty="0" err="1"/>
              <a:t>charakter</a:t>
            </a:r>
            <a:r>
              <a:rPr dirty="0"/>
              <a:t> </a:t>
            </a:r>
            <a:r>
              <a:rPr dirty="0" err="1"/>
              <a:t>bezwzględny</a:t>
            </a:r>
            <a:r>
              <a:rPr dirty="0"/>
              <a:t>: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uchylony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, </a:t>
            </a:r>
            <a:r>
              <a:rPr dirty="0" err="1"/>
              <a:t>Ministra</a:t>
            </a:r>
            <a:r>
              <a:rPr dirty="0"/>
              <a:t> ani za </a:t>
            </a:r>
            <a:r>
              <a:rPr dirty="0" err="1"/>
              <a:t>zgodą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Poufność</a:t>
            </a:r>
            <a:r>
              <a:rPr dirty="0"/>
              <a:t> </a:t>
            </a:r>
            <a:r>
              <a:rPr dirty="0" err="1"/>
              <a:t>obejmuje</a:t>
            </a:r>
            <a:r>
              <a:rPr dirty="0"/>
              <a:t> </a:t>
            </a:r>
            <a:r>
              <a:rPr dirty="0" err="1"/>
              <a:t>wszelkie</a:t>
            </a:r>
            <a:r>
              <a:rPr dirty="0"/>
              <a:t> </a:t>
            </a:r>
            <a:r>
              <a:rPr dirty="0" err="1"/>
              <a:t>oświadczenia</a:t>
            </a:r>
            <a:r>
              <a:rPr dirty="0"/>
              <a:t>, </a:t>
            </a:r>
            <a:r>
              <a:rPr dirty="0" err="1"/>
              <a:t>przeprosiny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propozycje</a:t>
            </a:r>
            <a:r>
              <a:rPr dirty="0"/>
              <a:t> </a:t>
            </a:r>
            <a:r>
              <a:rPr dirty="0" err="1"/>
              <a:t>ugodowe</a:t>
            </a:r>
            <a:r>
              <a:rPr dirty="0"/>
              <a:t> </a:t>
            </a:r>
            <a:r>
              <a:rPr dirty="0" err="1"/>
              <a:t>składane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Cel </a:t>
            </a:r>
            <a:r>
              <a:rPr dirty="0" err="1"/>
              <a:t>gwarancji</a:t>
            </a:r>
            <a:r>
              <a:rPr dirty="0"/>
              <a:t>: </a:t>
            </a:r>
            <a:r>
              <a:rPr dirty="0" err="1"/>
              <a:t>zapewnienie</a:t>
            </a:r>
            <a:r>
              <a:rPr dirty="0"/>
              <a:t> </a:t>
            </a:r>
            <a:r>
              <a:rPr dirty="0" err="1"/>
              <a:t>zaufania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do </a:t>
            </a:r>
            <a:r>
              <a:rPr dirty="0" err="1"/>
              <a:t>mediacji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polubownego</a:t>
            </a:r>
            <a:r>
              <a:rPr dirty="0"/>
              <a:t> </a:t>
            </a:r>
            <a:r>
              <a:rPr dirty="0" err="1"/>
              <a:t>rozwiązania</a:t>
            </a:r>
            <a:r>
              <a:rPr dirty="0"/>
              <a:t> </a:t>
            </a:r>
            <a:r>
              <a:rPr dirty="0" err="1"/>
              <a:t>sporu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dowodowy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także</a:t>
            </a:r>
            <a:r>
              <a:rPr dirty="0"/>
              <a:t> </a:t>
            </a:r>
            <a:r>
              <a:rPr dirty="0" err="1"/>
              <a:t>dokumentów</a:t>
            </a:r>
            <a:r>
              <a:rPr dirty="0"/>
              <a:t> </a:t>
            </a:r>
            <a:r>
              <a:rPr dirty="0" err="1"/>
              <a:t>roboczych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notatek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Skutki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łamania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akazu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owodowego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uchybienie</a:t>
            </a:r>
            <a:r>
              <a:rPr dirty="0"/>
              <a:t> </a:t>
            </a:r>
            <a:r>
              <a:rPr dirty="0" err="1"/>
              <a:t>procesowe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takiego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dirty="0" err="1"/>
              <a:t>podlega</a:t>
            </a:r>
            <a:r>
              <a:rPr dirty="0"/>
              <a:t> </a:t>
            </a:r>
            <a:r>
              <a:rPr dirty="0" err="1"/>
              <a:t>bezwzględnemu</a:t>
            </a:r>
            <a:r>
              <a:rPr dirty="0"/>
              <a:t> </a:t>
            </a:r>
            <a:r>
              <a:rPr dirty="0" err="1"/>
              <a:t>wyłączeniu</a:t>
            </a:r>
            <a:r>
              <a:rPr dirty="0"/>
              <a:t> z </a:t>
            </a:r>
            <a:r>
              <a:rPr dirty="0" err="1"/>
              <a:t>akt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Komisja</a:t>
            </a:r>
            <a:r>
              <a:rPr dirty="0"/>
              <a:t> ma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zignorować</a:t>
            </a:r>
            <a:r>
              <a:rPr dirty="0"/>
              <a:t> </a:t>
            </a:r>
            <a:r>
              <a:rPr dirty="0" err="1"/>
              <a:t>wszelkie</a:t>
            </a:r>
            <a:r>
              <a:rPr dirty="0"/>
              <a:t> </a:t>
            </a:r>
            <a:r>
              <a:rPr dirty="0" err="1"/>
              <a:t>fakty</a:t>
            </a:r>
            <a:r>
              <a:rPr dirty="0"/>
              <a:t> </a:t>
            </a:r>
            <a:r>
              <a:rPr dirty="0" err="1"/>
              <a:t>ujawnione</a:t>
            </a:r>
            <a:r>
              <a:rPr dirty="0"/>
              <a:t> z </a:t>
            </a:r>
            <a:r>
              <a:rPr dirty="0" err="1"/>
              <a:t>naruszeniem</a:t>
            </a:r>
            <a:r>
              <a:rPr dirty="0"/>
              <a:t> § 48 </a:t>
            </a:r>
            <a:r>
              <a:rPr dirty="0" err="1"/>
              <a:t>ust</a:t>
            </a:r>
            <a:r>
              <a:rPr dirty="0"/>
              <a:t>. 6.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Sprawozdanie</a:t>
            </a:r>
            <a:r>
              <a:rPr dirty="0"/>
              <a:t> </a:t>
            </a:r>
            <a:r>
              <a:rPr dirty="0" err="1"/>
              <a:t>mediatora</a:t>
            </a:r>
            <a:r>
              <a:rPr dirty="0"/>
              <a:t> (§ 52):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informację</a:t>
            </a:r>
            <a:r>
              <a:rPr dirty="0"/>
              <a:t> o </a:t>
            </a:r>
            <a:r>
              <a:rPr dirty="0" err="1"/>
              <a:t>zawarciu</a:t>
            </a:r>
            <a:r>
              <a:rPr dirty="0"/>
              <a:t> </a:t>
            </a:r>
            <a:r>
              <a:rPr dirty="0" err="1"/>
              <a:t>ugody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porozumienia</a:t>
            </a:r>
            <a:r>
              <a:rPr dirty="0"/>
              <a:t> – bez </a:t>
            </a:r>
            <a:r>
              <a:rPr dirty="0" err="1"/>
              <a:t>opisu</a:t>
            </a:r>
            <a:r>
              <a:rPr dirty="0"/>
              <a:t>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rozmów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Ugoda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7): </a:t>
            </a:r>
            <a:r>
              <a:rPr dirty="0" err="1"/>
              <a:t>zawarcie</a:t>
            </a:r>
            <a:r>
              <a:rPr dirty="0"/>
              <a:t> </a:t>
            </a:r>
            <a:r>
              <a:rPr dirty="0" err="1"/>
              <a:t>ugody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podstawą</a:t>
            </a:r>
            <a:r>
              <a:rPr dirty="0"/>
              <a:t> do </a:t>
            </a:r>
            <a:r>
              <a:rPr dirty="0" err="1"/>
              <a:t>umorzenia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ZAKAZ BEZWZGLĘDNY: Wszelkie oświadczenia złożone przed mediatorem są prawnie niewykorzystywalne w dalszym toku postępowania dyscyplinarnego.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13 / 49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I: POSTĘPOWANIE WYJAŚNIAJĄCE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Końcowy wgląd w akta i 3-dniowy termin na wnioski zamykają postępowanie wyjaśniające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13 ust. 8 rozporządzenia MEiN – gwarancja prawa do obrony przed wniesieniem skargi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Procedura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ońcowego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aznajomienia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: </a:t>
            </a:r>
            <a:r>
              <a:rPr dirty="0" err="1"/>
              <a:t>formalne</a:t>
            </a:r>
            <a:r>
              <a:rPr dirty="0"/>
              <a:t> </a:t>
            </a:r>
            <a:r>
              <a:rPr dirty="0" err="1"/>
              <a:t>zawiadomienie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badanej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o </a:t>
            </a:r>
            <a:r>
              <a:rPr dirty="0" err="1"/>
              <a:t>zakończeniu</a:t>
            </a:r>
            <a:r>
              <a:rPr dirty="0"/>
              <a:t> </a:t>
            </a:r>
            <a:r>
              <a:rPr dirty="0" err="1"/>
              <a:t>zbierania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Udostępnienie</a:t>
            </a:r>
            <a:r>
              <a:rPr dirty="0"/>
              <a:t> </a:t>
            </a:r>
            <a:r>
              <a:rPr dirty="0" err="1"/>
              <a:t>pełnych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: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wglądu</a:t>
            </a:r>
            <a:r>
              <a:rPr dirty="0"/>
              <a:t>, </a:t>
            </a:r>
            <a:r>
              <a:rPr dirty="0" err="1"/>
              <a:t>sporządzania</a:t>
            </a:r>
            <a:r>
              <a:rPr dirty="0"/>
              <a:t> </a:t>
            </a:r>
            <a:r>
              <a:rPr dirty="0" err="1"/>
              <a:t>notatek</a:t>
            </a:r>
            <a:r>
              <a:rPr dirty="0"/>
              <a:t>, </a:t>
            </a:r>
            <a:r>
              <a:rPr dirty="0" err="1"/>
              <a:t>odpisów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fotokopii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Uczestnicy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osoba</a:t>
            </a:r>
            <a:r>
              <a:rPr dirty="0"/>
              <a:t> </a:t>
            </a:r>
            <a:r>
              <a:rPr dirty="0" err="1"/>
              <a:t>badana</a:t>
            </a:r>
            <a:r>
              <a:rPr dirty="0"/>
              <a:t>, </a:t>
            </a:r>
            <a:r>
              <a:rPr dirty="0" err="1"/>
              <a:t>obrońca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Czynność</a:t>
            </a:r>
            <a:r>
              <a:rPr dirty="0"/>
              <a:t> </a:t>
            </a:r>
            <a:r>
              <a:rPr dirty="0" err="1"/>
              <a:t>dokumentuje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formalnym</a:t>
            </a:r>
            <a:r>
              <a:rPr dirty="0"/>
              <a:t> </a:t>
            </a:r>
            <a:r>
              <a:rPr dirty="0" err="1"/>
              <a:t>protokole</a:t>
            </a:r>
            <a:r>
              <a:rPr dirty="0"/>
              <a:t> </a:t>
            </a:r>
            <a:r>
              <a:rPr dirty="0" err="1"/>
              <a:t>końcowego</a:t>
            </a:r>
            <a:r>
              <a:rPr dirty="0"/>
              <a:t> </a:t>
            </a:r>
            <a:r>
              <a:rPr dirty="0" err="1"/>
              <a:t>zaznajomienia</a:t>
            </a:r>
            <a:r>
              <a:rPr dirty="0"/>
              <a:t> </a:t>
            </a:r>
            <a:r>
              <a:rPr dirty="0" err="1"/>
              <a:t>podpisywanym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obecnych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Udostępnieniu</a:t>
            </a:r>
            <a:r>
              <a:rPr dirty="0"/>
              <a:t> </a:t>
            </a:r>
            <a:r>
              <a:rPr dirty="0" err="1"/>
              <a:t>podlegają</a:t>
            </a:r>
            <a:r>
              <a:rPr dirty="0"/>
              <a:t> </a:t>
            </a:r>
            <a:r>
              <a:rPr dirty="0" err="1"/>
              <a:t>wszystkie</a:t>
            </a:r>
            <a:r>
              <a:rPr dirty="0"/>
              <a:t> </a:t>
            </a:r>
            <a:r>
              <a:rPr dirty="0" err="1"/>
              <a:t>tomy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, w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opinie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zabezpieczone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cyfrowe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3-Dniowy </a:t>
            </a:r>
            <a:r>
              <a:rPr lang="pl-PL" dirty="0"/>
              <a:t>t</a:t>
            </a:r>
            <a:r>
              <a:rPr dirty="0" err="1"/>
              <a:t>ermin</a:t>
            </a:r>
            <a:r>
              <a:rPr dirty="0"/>
              <a:t> </a:t>
            </a:r>
            <a:r>
              <a:rPr lang="pl-PL" dirty="0"/>
              <a:t>(z</a:t>
            </a:r>
            <a:r>
              <a:rPr dirty="0" err="1"/>
              <a:t>awity</a:t>
            </a:r>
            <a:r>
              <a:rPr lang="pl-PL" dirty="0"/>
              <a:t>)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nioski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Termin: </a:t>
            </a:r>
            <a:r>
              <a:rPr dirty="0" err="1"/>
              <a:t>ściśle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od </a:t>
            </a:r>
            <a:r>
              <a:rPr dirty="0" err="1"/>
              <a:t>dnia</a:t>
            </a:r>
            <a:r>
              <a:rPr dirty="0"/>
              <a:t> </a:t>
            </a:r>
            <a:r>
              <a:rPr dirty="0" err="1"/>
              <a:t>doręczenia</a:t>
            </a:r>
            <a:r>
              <a:rPr dirty="0"/>
              <a:t> </a:t>
            </a:r>
            <a:r>
              <a:rPr dirty="0" err="1"/>
              <a:t>zawiadomienia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złożenie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 o </a:t>
            </a:r>
            <a:r>
              <a:rPr dirty="0" err="1"/>
              <a:t>uzupełnienie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: </a:t>
            </a:r>
            <a:r>
              <a:rPr dirty="0" err="1"/>
              <a:t>merytoryczne</a:t>
            </a:r>
            <a:r>
              <a:rPr dirty="0"/>
              <a:t> </a:t>
            </a:r>
            <a:r>
              <a:rPr dirty="0" err="1"/>
              <a:t>rozpoznanie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 – </a:t>
            </a:r>
            <a:r>
              <a:rPr dirty="0" err="1"/>
              <a:t>wydanie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o </a:t>
            </a:r>
            <a:r>
              <a:rPr dirty="0" err="1"/>
              <a:t>uzupełnieniu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odmowie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Wniesienie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upływem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= 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uchybienia</a:t>
            </a:r>
            <a:r>
              <a:rPr dirty="0"/>
              <a:t>: </a:t>
            </a:r>
            <a:r>
              <a:rPr dirty="0" err="1"/>
              <a:t>obligatoryjny</a:t>
            </a:r>
            <a:r>
              <a:rPr dirty="0"/>
              <a:t> </a:t>
            </a:r>
            <a:r>
              <a:rPr dirty="0" err="1"/>
              <a:t>zwrot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komisję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posiedzeniu</a:t>
            </a:r>
            <a:r>
              <a:rPr dirty="0"/>
              <a:t> </a:t>
            </a:r>
            <a:r>
              <a:rPr dirty="0" err="1"/>
              <a:t>niejawnym</a:t>
            </a:r>
            <a:r>
              <a:rPr dirty="0"/>
              <a:t> (§ 21 </a:t>
            </a:r>
            <a:r>
              <a:rPr dirty="0" err="1"/>
              <a:t>ust</a:t>
            </a:r>
            <a:r>
              <a:rPr dirty="0"/>
              <a:t>. 1 pkt 2).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Dopiero</a:t>
            </a:r>
            <a:r>
              <a:rPr dirty="0"/>
              <a:t> po </a:t>
            </a:r>
            <a:r>
              <a:rPr dirty="0" err="1"/>
              <a:t>upływie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po </a:t>
            </a:r>
            <a:r>
              <a:rPr dirty="0" err="1"/>
              <a:t>uzupełnieniu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sporządzić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wszczęcie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PUŁAPKA POŚPIECHU: Skierowanie wniosku o ukaranie do komisji z pominięciem końcowego wglądu w akta skutkuje zwrotem sprawy przez komisję.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14 / 49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WZÓR AKTU  (ETAP RZECZNIKA)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Wzór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rotokołu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ońcowego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aznajomienia</a:t>
            </a:r>
            <a:r>
              <a:rPr dirty="0"/>
              <a:t> z </a:t>
            </a:r>
            <a:r>
              <a:rPr lang="pl-PL" dirty="0"/>
              <a:t>m</a:t>
            </a:r>
            <a:r>
              <a:rPr dirty="0" err="1"/>
              <a:t>ateriałami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/>
              <a:t>(§ 13 </a:t>
            </a:r>
            <a:r>
              <a:rPr dirty="0" err="1"/>
              <a:t>ust</a:t>
            </a:r>
            <a:r>
              <a:rPr dirty="0"/>
              <a:t>. 8)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Struktura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rotokołu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aznajomienia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Oznaczenie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, </a:t>
            </a:r>
            <a:r>
              <a:rPr dirty="0" err="1"/>
              <a:t>Nauczyciel</a:t>
            </a:r>
            <a:r>
              <a:rPr dirty="0"/>
              <a:t> </a:t>
            </a:r>
            <a:r>
              <a:rPr dirty="0" err="1"/>
              <a:t>Akademicki</a:t>
            </a:r>
            <a:r>
              <a:rPr dirty="0"/>
              <a:t>, </a:t>
            </a:r>
            <a:r>
              <a:rPr dirty="0" err="1"/>
              <a:t>Obrońca</a:t>
            </a:r>
            <a:r>
              <a:rPr dirty="0"/>
              <a:t> (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uczestniczy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trwania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: </a:t>
            </a:r>
            <a:r>
              <a:rPr dirty="0" err="1"/>
              <a:t>dokładne</a:t>
            </a:r>
            <a:r>
              <a:rPr dirty="0"/>
              <a:t> </a:t>
            </a:r>
            <a:r>
              <a:rPr dirty="0" err="1"/>
              <a:t>godziny</a:t>
            </a:r>
            <a:r>
              <a:rPr dirty="0"/>
              <a:t> </a:t>
            </a:r>
            <a:r>
              <a:rPr dirty="0" err="1"/>
              <a:t>przeglądania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 (od HH:MM do HH:MM).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Zakres</a:t>
            </a:r>
            <a:r>
              <a:rPr dirty="0"/>
              <a:t> </a:t>
            </a:r>
            <a:r>
              <a:rPr dirty="0" err="1"/>
              <a:t>udostępnienia</a:t>
            </a:r>
            <a:r>
              <a:rPr dirty="0"/>
              <a:t>: </a:t>
            </a:r>
            <a:r>
              <a:rPr dirty="0" err="1"/>
              <a:t>wskazanie</a:t>
            </a:r>
            <a:r>
              <a:rPr dirty="0"/>
              <a:t> </a:t>
            </a:r>
            <a:r>
              <a:rPr dirty="0" err="1"/>
              <a:t>numerów</a:t>
            </a:r>
            <a:r>
              <a:rPr dirty="0"/>
              <a:t> </a:t>
            </a:r>
            <a:r>
              <a:rPr dirty="0" err="1"/>
              <a:t>udostępnionych</a:t>
            </a:r>
            <a:r>
              <a:rPr dirty="0"/>
              <a:t> kart </a:t>
            </a:r>
            <a:r>
              <a:rPr dirty="0" err="1"/>
              <a:t>akt</a:t>
            </a:r>
            <a:r>
              <a:rPr dirty="0"/>
              <a:t> (np. od </a:t>
            </a:r>
            <a:r>
              <a:rPr dirty="0" err="1"/>
              <a:t>karty</a:t>
            </a:r>
            <a:r>
              <a:rPr dirty="0"/>
              <a:t> 1 do </a:t>
            </a:r>
            <a:r>
              <a:rPr dirty="0" err="1"/>
              <a:t>karty</a:t>
            </a:r>
            <a:r>
              <a:rPr dirty="0"/>
              <a:t> 145).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Wydane</a:t>
            </a:r>
            <a:r>
              <a:rPr dirty="0"/>
              <a:t> </a:t>
            </a:r>
            <a:r>
              <a:rPr dirty="0" err="1"/>
              <a:t>kopie</a:t>
            </a:r>
            <a:r>
              <a:rPr dirty="0"/>
              <a:t>: </a:t>
            </a:r>
            <a:r>
              <a:rPr dirty="0" err="1"/>
              <a:t>wyszczególnienie</a:t>
            </a:r>
            <a:r>
              <a:rPr dirty="0"/>
              <a:t> kart, z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wydano</a:t>
            </a:r>
            <a:r>
              <a:rPr dirty="0"/>
              <a:t> </a:t>
            </a:r>
            <a:r>
              <a:rPr dirty="0" err="1"/>
              <a:t>fotokopie</a:t>
            </a:r>
            <a:r>
              <a:rPr dirty="0"/>
              <a:t>/</a:t>
            </a:r>
            <a:r>
              <a:rPr dirty="0" err="1"/>
              <a:t>skany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strony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Adnotacja</a:t>
            </a:r>
            <a:r>
              <a:rPr dirty="0"/>
              <a:t> o </a:t>
            </a:r>
            <a:r>
              <a:rPr dirty="0" err="1"/>
              <a:t>odczytaniu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złożeniem</a:t>
            </a:r>
            <a:r>
              <a:rPr dirty="0"/>
              <a:t> </a:t>
            </a:r>
            <a:r>
              <a:rPr dirty="0" err="1"/>
              <a:t>podpisów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PODPISY: Osoba </a:t>
            </a:r>
            <a:r>
              <a:rPr dirty="0" err="1"/>
              <a:t>badana</a:t>
            </a:r>
            <a:r>
              <a:rPr dirty="0"/>
              <a:t>, </a:t>
            </a:r>
            <a:r>
              <a:rPr dirty="0" err="1"/>
              <a:t>Obrońca</a:t>
            </a:r>
            <a:r>
              <a:rPr dirty="0"/>
              <a:t>,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Pouczenie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świadczenie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trony</a:t>
            </a:r>
            <a:r>
              <a:rPr dirty="0"/>
              <a:t> 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POUCZENIE O TERMINIE 3 DNI: '</a:t>
            </a:r>
            <a:r>
              <a:rPr dirty="0" err="1"/>
              <a:t>Nauczyciel</a:t>
            </a:r>
            <a:r>
              <a:rPr dirty="0"/>
              <a:t> </a:t>
            </a:r>
            <a:r>
              <a:rPr dirty="0" err="1"/>
              <a:t>został</a:t>
            </a:r>
            <a:r>
              <a:rPr dirty="0"/>
              <a:t> </a:t>
            </a:r>
            <a:r>
              <a:rPr dirty="0" err="1"/>
              <a:t>pouczony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w </a:t>
            </a:r>
            <a:r>
              <a:rPr dirty="0" err="1"/>
              <a:t>terminie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przysługuje</a:t>
            </a:r>
            <a:r>
              <a:rPr dirty="0"/>
              <a:t> mu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złożenia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uzupełnienie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OŚWIADCZENIE STRONY: </a:t>
            </a:r>
            <a:r>
              <a:rPr dirty="0" err="1"/>
              <a:t>odnotowanie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[ ] 'Nie </a:t>
            </a:r>
            <a:r>
              <a:rPr dirty="0" err="1"/>
              <a:t>zgłaszam</a:t>
            </a:r>
            <a:r>
              <a:rPr dirty="0"/>
              <a:t> </a:t>
            </a:r>
            <a:r>
              <a:rPr dirty="0" err="1"/>
              <a:t>wniosków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będę</a:t>
            </a:r>
            <a:r>
              <a:rPr dirty="0"/>
              <a:t> </a:t>
            </a:r>
            <a:r>
              <a:rPr dirty="0" err="1"/>
              <a:t>składał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uzupełnienie</a:t>
            </a:r>
            <a:r>
              <a:rPr dirty="0"/>
              <a:t>', LUB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[ ] 'W </a:t>
            </a:r>
            <a:r>
              <a:rPr dirty="0" err="1"/>
              <a:t>terminie</a:t>
            </a:r>
            <a:r>
              <a:rPr dirty="0"/>
              <a:t> </a:t>
            </a:r>
            <a:r>
              <a:rPr dirty="0" err="1"/>
              <a:t>ustawowym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złożę</a:t>
            </a:r>
            <a:r>
              <a:rPr dirty="0"/>
              <a:t> </a:t>
            </a:r>
            <a:r>
              <a:rPr dirty="0" err="1"/>
              <a:t>pisemny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uzupełnienie</a:t>
            </a:r>
            <a:r>
              <a:rPr dirty="0"/>
              <a:t> o </a:t>
            </a:r>
            <a:r>
              <a:rPr dirty="0" err="1"/>
              <a:t>dowód</a:t>
            </a:r>
            <a:r>
              <a:rPr dirty="0"/>
              <a:t> z...'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Uwagi</a:t>
            </a:r>
            <a:r>
              <a:rPr dirty="0"/>
              <a:t> do </a:t>
            </a:r>
            <a:r>
              <a:rPr dirty="0" err="1"/>
              <a:t>protokołu</a:t>
            </a:r>
            <a:r>
              <a:rPr dirty="0"/>
              <a:t>: </a:t>
            </a:r>
            <a:r>
              <a:rPr dirty="0" err="1"/>
              <a:t>miejsce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zgłoszenie</a:t>
            </a:r>
            <a:r>
              <a:rPr dirty="0"/>
              <a:t> </a:t>
            </a:r>
            <a:r>
              <a:rPr dirty="0" err="1"/>
              <a:t>ewentualnych</a:t>
            </a:r>
            <a:r>
              <a:rPr dirty="0"/>
              <a:t> </a:t>
            </a:r>
            <a:r>
              <a:rPr dirty="0" err="1"/>
              <a:t>zastrzeżeń</a:t>
            </a:r>
            <a:r>
              <a:rPr dirty="0"/>
              <a:t> co do </a:t>
            </a:r>
            <a:r>
              <a:rPr dirty="0" err="1"/>
              <a:t>kompletności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podpisu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: </a:t>
            </a:r>
            <a:r>
              <a:rPr dirty="0" err="1"/>
              <a:t>odnotowanie</a:t>
            </a:r>
            <a:r>
              <a:rPr dirty="0"/>
              <a:t> </a:t>
            </a:r>
            <a:r>
              <a:rPr dirty="0" err="1"/>
              <a:t>przyczyn</a:t>
            </a:r>
            <a:r>
              <a:rPr dirty="0"/>
              <a:t> </a:t>
            </a:r>
            <a:r>
              <a:rPr dirty="0" err="1"/>
              <a:t>ewentualnej</a:t>
            </a:r>
            <a:r>
              <a:rPr dirty="0"/>
              <a:t> </a:t>
            </a:r>
            <a:r>
              <a:rPr dirty="0" err="1"/>
              <a:t>odmowy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DOWÓD GWARANCJI PROCESOWYCH: Podpisany protokół końcowego wglądu w akta stanowi dla Komisji dowód, że prawo do obrony nie zostało naruszone.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15 / 49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C5FD"/>
                </a:solidFill>
                <a:latin typeface="Arial"/>
              </a:defRPr>
            </a:pPr>
            <a:r>
              <a:rPr dirty="0"/>
              <a:t>MODUŁ II  •  CZAS TRWANIA: 30 </a:t>
            </a:r>
            <a:r>
              <a:rPr dirty="0" err="1"/>
              <a:t>minut</a:t>
            </a:r>
            <a:endParaRPr dirty="0"/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Wstępna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ontrola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rzygotowanie</a:t>
            </a:r>
            <a:r>
              <a:rPr dirty="0"/>
              <a:t> do </a:t>
            </a:r>
            <a:r>
              <a:rPr lang="pl-PL" dirty="0"/>
              <a:t>o</a:t>
            </a:r>
            <a:r>
              <a:rPr dirty="0" err="1"/>
              <a:t>rzekania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t>Akademicka Odpowiedzialność Dyscyplinarna | Postępowanie Dowodowe   •   Slajd 16 / 49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II: KONTROLA I PRZYGOTOWANIE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Wniosek o ukaranie wyznacza granice skargi i zawiera wykaz dowodów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16 rozporządzenia MEiN – konstrukcja wniosku i wymóg sporządzenia wykazów dowodowych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Elementy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kładowe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niosku</a:t>
            </a:r>
            <a:r>
              <a:rPr dirty="0"/>
              <a:t> (§ 16)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Dane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badanej</a:t>
            </a:r>
            <a:r>
              <a:rPr dirty="0"/>
              <a:t>: </a:t>
            </a:r>
            <a:r>
              <a:rPr dirty="0" err="1"/>
              <a:t>imiona</a:t>
            </a:r>
            <a:r>
              <a:rPr dirty="0"/>
              <a:t>, </a:t>
            </a:r>
            <a:r>
              <a:rPr dirty="0" err="1"/>
              <a:t>nazwisko</a:t>
            </a:r>
            <a:r>
              <a:rPr dirty="0"/>
              <a:t>, </a:t>
            </a:r>
            <a:r>
              <a:rPr dirty="0" err="1"/>
              <a:t>tytuł</a:t>
            </a:r>
            <a:r>
              <a:rPr dirty="0"/>
              <a:t>/</a:t>
            </a:r>
            <a:r>
              <a:rPr dirty="0" err="1"/>
              <a:t>stopień</a:t>
            </a:r>
            <a:r>
              <a:rPr dirty="0"/>
              <a:t>, </a:t>
            </a:r>
            <a:r>
              <a:rPr dirty="0" err="1"/>
              <a:t>stanowisko</a:t>
            </a:r>
            <a:r>
              <a:rPr dirty="0"/>
              <a:t>, PESEL, </a:t>
            </a:r>
            <a:r>
              <a:rPr dirty="0" err="1"/>
              <a:t>adres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Dokładne</a:t>
            </a:r>
            <a:r>
              <a:rPr dirty="0"/>
              <a:t> </a:t>
            </a:r>
            <a:r>
              <a:rPr dirty="0" err="1"/>
              <a:t>określenie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: </a:t>
            </a:r>
            <a:r>
              <a:rPr dirty="0" err="1"/>
              <a:t>czas</a:t>
            </a:r>
            <a:r>
              <a:rPr dirty="0"/>
              <a:t>, </a:t>
            </a:r>
            <a:r>
              <a:rPr dirty="0" err="1"/>
              <a:t>miejsce</a:t>
            </a:r>
            <a:r>
              <a:rPr dirty="0"/>
              <a:t>,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popełnienia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skutki</a:t>
            </a:r>
            <a:r>
              <a:rPr dirty="0"/>
              <a:t> </a:t>
            </a:r>
            <a:r>
              <a:rPr dirty="0" err="1"/>
              <a:t>przewinienia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Kwalifikacja</a:t>
            </a:r>
            <a:r>
              <a:rPr dirty="0"/>
              <a:t> </a:t>
            </a:r>
            <a:r>
              <a:rPr dirty="0" err="1"/>
              <a:t>prawna</a:t>
            </a:r>
            <a:r>
              <a:rPr dirty="0"/>
              <a:t>: </a:t>
            </a:r>
            <a:r>
              <a:rPr dirty="0" err="1"/>
              <a:t>naruszone</a:t>
            </a:r>
            <a:r>
              <a:rPr dirty="0"/>
              <a:t> </a:t>
            </a:r>
            <a:r>
              <a:rPr dirty="0" err="1"/>
              <a:t>przepisy</a:t>
            </a:r>
            <a:r>
              <a:rPr dirty="0"/>
              <a:t> </a:t>
            </a:r>
            <a:r>
              <a:rPr dirty="0" err="1"/>
              <a:t>ustawy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kodeksów</a:t>
            </a:r>
            <a:r>
              <a:rPr dirty="0"/>
              <a:t> </a:t>
            </a:r>
            <a:r>
              <a:rPr dirty="0" err="1"/>
              <a:t>etyki</a:t>
            </a:r>
            <a:r>
              <a:rPr dirty="0"/>
              <a:t> </a:t>
            </a:r>
            <a:r>
              <a:rPr dirty="0" err="1"/>
              <a:t>akademickiej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Proponowana</a:t>
            </a:r>
            <a:r>
              <a:rPr dirty="0"/>
              <a:t> kara </a:t>
            </a:r>
            <a:r>
              <a:rPr dirty="0" err="1"/>
              <a:t>dyscyplinarna</a:t>
            </a:r>
            <a:r>
              <a:rPr dirty="0"/>
              <a:t>: </a:t>
            </a:r>
            <a:r>
              <a:rPr dirty="0" err="1"/>
              <a:t>wybór</a:t>
            </a:r>
            <a:r>
              <a:rPr dirty="0"/>
              <a:t> z </a:t>
            </a:r>
            <a:r>
              <a:rPr dirty="0" err="1"/>
              <a:t>katalogu</a:t>
            </a:r>
            <a:r>
              <a:rPr dirty="0"/>
              <a:t> art. 276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ustawy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Uzasadnienie</a:t>
            </a:r>
            <a:r>
              <a:rPr dirty="0"/>
              <a:t> </a:t>
            </a:r>
            <a:r>
              <a:rPr dirty="0" err="1"/>
              <a:t>faktyczne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prawne</a:t>
            </a:r>
            <a:r>
              <a:rPr dirty="0"/>
              <a:t>: </a:t>
            </a:r>
            <a:r>
              <a:rPr dirty="0" err="1"/>
              <a:t>szczegółowa</a:t>
            </a:r>
            <a:r>
              <a:rPr dirty="0"/>
              <a:t> </a:t>
            </a:r>
            <a:r>
              <a:rPr dirty="0" err="1"/>
              <a:t>analiza</a:t>
            </a:r>
            <a:r>
              <a:rPr dirty="0"/>
              <a:t> </a:t>
            </a:r>
            <a:r>
              <a:rPr dirty="0" err="1"/>
              <a:t>materiału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 ze </a:t>
            </a:r>
            <a:r>
              <a:rPr dirty="0" err="1"/>
              <a:t>śledztwa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Zasada </a:t>
            </a:r>
            <a:r>
              <a:rPr dirty="0" err="1"/>
              <a:t>skargowości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orzeka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w </a:t>
            </a:r>
            <a:r>
              <a:rPr dirty="0" err="1"/>
              <a:t>granicach</a:t>
            </a:r>
            <a:r>
              <a:rPr dirty="0"/>
              <a:t> </a:t>
            </a:r>
            <a:r>
              <a:rPr dirty="0" err="1"/>
              <a:t>zarzutu</a:t>
            </a:r>
            <a:r>
              <a:rPr dirty="0"/>
              <a:t> ze </a:t>
            </a:r>
            <a:r>
              <a:rPr dirty="0" err="1"/>
              <a:t>skargi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Wykazy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</a:t>
            </a:r>
            <a:r>
              <a:rPr dirty="0"/>
              <a:t> w </a:t>
            </a:r>
            <a:r>
              <a:rPr lang="pl-PL" dirty="0"/>
              <a:t>(ś</a:t>
            </a:r>
            <a:r>
              <a:rPr dirty="0" err="1"/>
              <a:t>wietle</a:t>
            </a:r>
            <a:r>
              <a:rPr lang="pl-PL" dirty="0"/>
              <a:t> </a:t>
            </a:r>
            <a:r>
              <a:rPr dirty="0"/>
              <a:t>§ 16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Lista </a:t>
            </a:r>
            <a:r>
              <a:rPr dirty="0" err="1"/>
              <a:t>świadków</a:t>
            </a:r>
            <a:r>
              <a:rPr dirty="0"/>
              <a:t> z </a:t>
            </a:r>
            <a:r>
              <a:rPr dirty="0" err="1"/>
              <a:t>tezą</a:t>
            </a:r>
            <a:r>
              <a:rPr dirty="0"/>
              <a:t> </a:t>
            </a:r>
            <a:r>
              <a:rPr dirty="0" err="1"/>
              <a:t>dowodową</a:t>
            </a:r>
            <a:r>
              <a:rPr dirty="0"/>
              <a:t> (§ 16 </a:t>
            </a:r>
            <a:r>
              <a:rPr dirty="0" err="1"/>
              <a:t>ust</a:t>
            </a:r>
            <a:r>
              <a:rPr dirty="0"/>
              <a:t>. 2 pkt 4): np. prof. Jan Kowalski (</a:t>
            </a:r>
            <a:r>
              <a:rPr dirty="0" err="1"/>
              <a:t>przebieg</a:t>
            </a:r>
            <a:r>
              <a:rPr dirty="0"/>
              <a:t> </a:t>
            </a:r>
            <a:r>
              <a:rPr dirty="0" err="1"/>
              <a:t>egzaminu</a:t>
            </a:r>
            <a:r>
              <a:rPr dirty="0"/>
              <a:t>), dr Anna Nowak (data </a:t>
            </a:r>
            <a:r>
              <a:rPr dirty="0" err="1"/>
              <a:t>przekazania</a:t>
            </a:r>
            <a:r>
              <a:rPr dirty="0"/>
              <a:t> </a:t>
            </a:r>
            <a:r>
              <a:rPr dirty="0" err="1"/>
              <a:t>utworu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Adresy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: </a:t>
            </a:r>
            <a:r>
              <a:rPr dirty="0" err="1"/>
              <a:t>załączane</a:t>
            </a:r>
            <a:r>
              <a:rPr dirty="0"/>
              <a:t> do </a:t>
            </a:r>
            <a:r>
              <a:rPr dirty="0" err="1"/>
              <a:t>wiadomości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(§ 16 </a:t>
            </a:r>
            <a:r>
              <a:rPr dirty="0" err="1"/>
              <a:t>ust</a:t>
            </a:r>
            <a:r>
              <a:rPr dirty="0"/>
              <a:t>. 4).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zaniechanie</a:t>
            </a:r>
            <a:r>
              <a:rPr dirty="0"/>
              <a:t> </a:t>
            </a:r>
            <a:r>
              <a:rPr dirty="0" err="1"/>
              <a:t>wzywania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wnosić</a:t>
            </a:r>
            <a:r>
              <a:rPr dirty="0"/>
              <a:t> o </a:t>
            </a:r>
            <a:r>
              <a:rPr dirty="0" err="1"/>
              <a:t>odczytanie</a:t>
            </a:r>
            <a:r>
              <a:rPr dirty="0"/>
              <a:t> </a:t>
            </a:r>
            <a:r>
              <a:rPr dirty="0" err="1"/>
              <a:t>protokołów</a:t>
            </a:r>
            <a:r>
              <a:rPr dirty="0"/>
              <a:t> ze </a:t>
            </a:r>
            <a:r>
              <a:rPr dirty="0" err="1"/>
              <a:t>śledztwa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Wykaz</a:t>
            </a:r>
            <a:r>
              <a:rPr dirty="0"/>
              <a:t> </a:t>
            </a:r>
            <a:r>
              <a:rPr dirty="0" err="1"/>
              <a:t>dokumentów</a:t>
            </a:r>
            <a:r>
              <a:rPr dirty="0"/>
              <a:t> ze </a:t>
            </a:r>
            <a:r>
              <a:rPr dirty="0" err="1"/>
              <a:t>wskazaniem</a:t>
            </a:r>
            <a:r>
              <a:rPr dirty="0"/>
              <a:t> kart </a:t>
            </a:r>
            <a:r>
              <a:rPr dirty="0" err="1"/>
              <a:t>akt</a:t>
            </a:r>
            <a:r>
              <a:rPr dirty="0"/>
              <a:t> (§ 16 </a:t>
            </a:r>
            <a:r>
              <a:rPr dirty="0" err="1"/>
              <a:t>ust</a:t>
            </a:r>
            <a:r>
              <a:rPr dirty="0"/>
              <a:t>. 2 pkt 5):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egzaminu</a:t>
            </a:r>
            <a:r>
              <a:rPr dirty="0"/>
              <a:t> (k. 4-5), </a:t>
            </a:r>
            <a:r>
              <a:rPr dirty="0" err="1"/>
              <a:t>wydruk</a:t>
            </a:r>
            <a:r>
              <a:rPr dirty="0"/>
              <a:t> USOS/e-mail (k. 8),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</a:t>
            </a:r>
            <a:r>
              <a:rPr dirty="0" err="1"/>
              <a:t>antyplagiatowego</a:t>
            </a:r>
            <a:r>
              <a:rPr dirty="0"/>
              <a:t> (k. 22-35), </a:t>
            </a:r>
            <a:r>
              <a:rPr dirty="0" err="1"/>
              <a:t>nagranie</a:t>
            </a:r>
            <a:r>
              <a:rPr dirty="0"/>
              <a:t> video (k. 12).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Przekazanie</a:t>
            </a:r>
            <a:r>
              <a:rPr dirty="0"/>
              <a:t> </a:t>
            </a:r>
            <a:r>
              <a:rPr dirty="0" err="1"/>
              <a:t>całości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: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przekazuje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pełną</a:t>
            </a:r>
            <a:r>
              <a:rPr dirty="0"/>
              <a:t> </a:t>
            </a:r>
            <a:r>
              <a:rPr dirty="0" err="1"/>
              <a:t>dokumentację</a:t>
            </a:r>
            <a:r>
              <a:rPr dirty="0"/>
              <a:t> </a:t>
            </a:r>
            <a:r>
              <a:rPr dirty="0" err="1"/>
              <a:t>śledztwa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ZASADA SKARGOWOŚCI: Komisja dyscyplinarna może orzekać wyłącznie w granicach czynu zarzuconego we wniosku o ukaranie (tożsamość czynu).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17 / 49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II: KONTROLA I PRZYGOTOWANIE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Wstępna ocena Przewodniczącego: znaczne trudności i znikoma szkodliwość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20 rozporządzenia MEiN – badanie braków śledztwa i przesłanek umorzenia z art. 294 ust. 3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Pojęcie</a:t>
            </a:r>
            <a:r>
              <a:rPr dirty="0"/>
              <a:t> '</a:t>
            </a:r>
            <a:r>
              <a:rPr lang="pl-PL" dirty="0"/>
              <a:t>z</a:t>
            </a:r>
            <a:r>
              <a:rPr dirty="0" err="1"/>
              <a:t>nacznych</a:t>
            </a:r>
            <a:r>
              <a:rPr dirty="0"/>
              <a:t> </a:t>
            </a:r>
            <a:r>
              <a:rPr lang="pl-PL" dirty="0"/>
              <a:t>t</a:t>
            </a:r>
            <a:r>
              <a:rPr dirty="0" err="1"/>
              <a:t>rudności</a:t>
            </a:r>
            <a:r>
              <a:rPr dirty="0"/>
              <a:t>' (§ 20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Braki</a:t>
            </a:r>
            <a:r>
              <a:rPr dirty="0"/>
              <a:t> </a:t>
            </a:r>
            <a:r>
              <a:rPr dirty="0" err="1"/>
              <a:t>nienadające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do </a:t>
            </a:r>
            <a:r>
              <a:rPr dirty="0" err="1"/>
              <a:t>usunięcia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: </a:t>
            </a:r>
            <a:r>
              <a:rPr dirty="0" err="1"/>
              <a:t>luki</a:t>
            </a:r>
            <a:r>
              <a:rPr dirty="0"/>
              <a:t> w </a:t>
            </a:r>
            <a:r>
              <a:rPr dirty="0" err="1"/>
              <a:t>dowodach</a:t>
            </a:r>
            <a:r>
              <a:rPr dirty="0"/>
              <a:t>, </a:t>
            </a:r>
            <a:r>
              <a:rPr dirty="0" err="1"/>
              <a:t>których</a:t>
            </a:r>
            <a:r>
              <a:rPr dirty="0"/>
              <a:t> </a:t>
            </a:r>
            <a:r>
              <a:rPr dirty="0" err="1"/>
              <a:t>uzupełnienie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sali</a:t>
            </a:r>
            <a:r>
              <a:rPr dirty="0"/>
              <a:t> </a:t>
            </a:r>
            <a:r>
              <a:rPr dirty="0" err="1"/>
              <a:t>sparaliżowałoby</a:t>
            </a:r>
            <a:r>
              <a:rPr dirty="0"/>
              <a:t> </a:t>
            </a:r>
            <a:r>
              <a:rPr dirty="0" err="1"/>
              <a:t>bieg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Przykłady</a:t>
            </a:r>
            <a:r>
              <a:rPr dirty="0"/>
              <a:t> </a:t>
            </a:r>
            <a:r>
              <a:rPr dirty="0" err="1"/>
              <a:t>znacznych</a:t>
            </a:r>
            <a:r>
              <a:rPr dirty="0"/>
              <a:t> </a:t>
            </a:r>
            <a:r>
              <a:rPr dirty="0" err="1"/>
              <a:t>trudności</a:t>
            </a:r>
            <a:r>
              <a:rPr dirty="0"/>
              <a:t>: </a:t>
            </a:r>
            <a:r>
              <a:rPr dirty="0" err="1"/>
              <a:t>konieczność</a:t>
            </a:r>
            <a:r>
              <a:rPr dirty="0"/>
              <a:t> </a:t>
            </a:r>
            <a:r>
              <a:rPr dirty="0" err="1"/>
              <a:t>powołania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do </a:t>
            </a:r>
            <a:r>
              <a:rPr dirty="0" err="1"/>
              <a:t>wielotygodniowej</a:t>
            </a:r>
            <a:r>
              <a:rPr dirty="0"/>
              <a:t> </a:t>
            </a:r>
            <a:r>
              <a:rPr dirty="0" err="1"/>
              <a:t>ekspertyzy</a:t>
            </a:r>
            <a:r>
              <a:rPr dirty="0"/>
              <a:t>, </a:t>
            </a:r>
            <a:r>
              <a:rPr dirty="0" err="1"/>
              <a:t>poszukiwanie</a:t>
            </a:r>
            <a:r>
              <a:rPr dirty="0"/>
              <a:t> </a:t>
            </a:r>
            <a:r>
              <a:rPr dirty="0" err="1"/>
              <a:t>rozproszonych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Braki</a:t>
            </a:r>
            <a:r>
              <a:rPr dirty="0"/>
              <a:t> </a:t>
            </a:r>
            <a:r>
              <a:rPr dirty="0" err="1"/>
              <a:t>formalne</a:t>
            </a:r>
            <a:r>
              <a:rPr dirty="0"/>
              <a:t> </a:t>
            </a:r>
            <a:r>
              <a:rPr dirty="0" err="1"/>
              <a:t>przesłuchań</a:t>
            </a:r>
            <a:r>
              <a:rPr dirty="0"/>
              <a:t>: </a:t>
            </a:r>
            <a:r>
              <a:rPr dirty="0" err="1"/>
              <a:t>konieczność</a:t>
            </a:r>
            <a:r>
              <a:rPr dirty="0"/>
              <a:t> </a:t>
            </a:r>
            <a:r>
              <a:rPr dirty="0" err="1"/>
              <a:t>powtórzenia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</a:t>
            </a:r>
            <a:r>
              <a:rPr dirty="0" err="1"/>
              <a:t>kluczowych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z </a:t>
            </a:r>
            <a:r>
              <a:rPr dirty="0" err="1"/>
              <a:t>powodu</a:t>
            </a:r>
            <a:r>
              <a:rPr dirty="0"/>
              <a:t>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pouczenia</a:t>
            </a:r>
            <a:r>
              <a:rPr dirty="0"/>
              <a:t> z art. 233 </a:t>
            </a:r>
            <a:r>
              <a:rPr dirty="0" err="1"/>
              <a:t>k.k.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/>
              <a:t>Rozstrzygnięcie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: </a:t>
            </a:r>
            <a:r>
              <a:rPr dirty="0" err="1"/>
              <a:t>skierowanie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zwrotu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 (§ 20 </a:t>
            </a:r>
            <a:r>
              <a:rPr dirty="0" err="1"/>
              <a:t>ust</a:t>
            </a:r>
            <a:r>
              <a:rPr dirty="0"/>
              <a:t>. 2 pkt 3a).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Zarządzenie</a:t>
            </a:r>
            <a:r>
              <a:rPr dirty="0"/>
              <a:t> </a:t>
            </a:r>
            <a:r>
              <a:rPr dirty="0" err="1"/>
              <a:t>wydawane</a:t>
            </a:r>
            <a:r>
              <a:rPr dirty="0"/>
              <a:t> </a:t>
            </a:r>
            <a:r>
              <a:rPr dirty="0" err="1"/>
              <a:t>niezwłocznie</a:t>
            </a:r>
            <a:r>
              <a:rPr dirty="0"/>
              <a:t> po </a:t>
            </a:r>
            <a:r>
              <a:rPr dirty="0" err="1"/>
              <a:t>wpłynięciu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Pojęcie</a:t>
            </a:r>
            <a:r>
              <a:rPr dirty="0"/>
              <a:t> '</a:t>
            </a:r>
            <a:r>
              <a:rPr lang="pl-PL" dirty="0"/>
              <a:t>z</a:t>
            </a:r>
            <a:r>
              <a:rPr dirty="0" err="1"/>
              <a:t>nikomej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zkodliwości</a:t>
            </a:r>
            <a:r>
              <a:rPr dirty="0"/>
              <a:t>' (Art. 294 </a:t>
            </a:r>
            <a:r>
              <a:rPr dirty="0" err="1"/>
              <a:t>ust</a:t>
            </a:r>
            <a:r>
              <a:rPr dirty="0"/>
              <a:t>. 3)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 </a:t>
            </a:r>
            <a:r>
              <a:rPr dirty="0" err="1"/>
              <a:t>umorzenia</a:t>
            </a:r>
            <a:r>
              <a:rPr dirty="0"/>
              <a:t> z art. 294 </a:t>
            </a:r>
            <a:r>
              <a:rPr dirty="0" err="1"/>
              <a:t>ust</a:t>
            </a:r>
            <a:r>
              <a:rPr dirty="0"/>
              <a:t>. 3 pkt 1: </a:t>
            </a:r>
            <a:r>
              <a:rPr dirty="0" err="1"/>
              <a:t>znikoma</a:t>
            </a:r>
            <a:r>
              <a:rPr dirty="0"/>
              <a:t> </a:t>
            </a:r>
            <a:r>
              <a:rPr dirty="0" err="1"/>
              <a:t>szkodliwość</a:t>
            </a:r>
            <a:r>
              <a:rPr dirty="0"/>
              <a:t> </a:t>
            </a:r>
            <a:r>
              <a:rPr dirty="0" err="1"/>
              <a:t>społeczna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Kryteria</a:t>
            </a:r>
            <a:r>
              <a:rPr dirty="0"/>
              <a:t> </a:t>
            </a:r>
            <a:r>
              <a:rPr dirty="0" err="1"/>
              <a:t>oceny</a:t>
            </a:r>
            <a:r>
              <a:rPr dirty="0"/>
              <a:t> (art. 115 § 2 </a:t>
            </a:r>
            <a:r>
              <a:rPr dirty="0" err="1"/>
              <a:t>k.k.</a:t>
            </a:r>
            <a:r>
              <a:rPr dirty="0"/>
              <a:t> w </a:t>
            </a:r>
            <a:r>
              <a:rPr dirty="0" err="1"/>
              <a:t>zw</a:t>
            </a:r>
            <a:r>
              <a:rPr dirty="0"/>
              <a:t>. z art. 305 </a:t>
            </a:r>
            <a:r>
              <a:rPr dirty="0" err="1"/>
              <a:t>ustawy</a:t>
            </a:r>
            <a:r>
              <a:rPr dirty="0"/>
              <a:t>): </a:t>
            </a:r>
            <a:r>
              <a:rPr dirty="0" err="1"/>
              <a:t>rodzaj</a:t>
            </a:r>
            <a:r>
              <a:rPr dirty="0"/>
              <a:t> </a:t>
            </a:r>
            <a:r>
              <a:rPr dirty="0" err="1"/>
              <a:t>naruszonego</a:t>
            </a:r>
            <a:r>
              <a:rPr dirty="0"/>
              <a:t> dobra, </a:t>
            </a:r>
            <a:r>
              <a:rPr dirty="0" err="1"/>
              <a:t>rozmiar</a:t>
            </a:r>
            <a:r>
              <a:rPr dirty="0"/>
              <a:t> </a:t>
            </a:r>
            <a:r>
              <a:rPr dirty="0" err="1"/>
              <a:t>wyrządzonej</a:t>
            </a:r>
            <a:r>
              <a:rPr dirty="0"/>
              <a:t> </a:t>
            </a:r>
            <a:r>
              <a:rPr dirty="0" err="1"/>
              <a:t>szkody</a:t>
            </a:r>
            <a:r>
              <a:rPr dirty="0"/>
              <a:t>, </a:t>
            </a:r>
            <a:r>
              <a:rPr dirty="0" err="1"/>
              <a:t>motywacja</a:t>
            </a:r>
            <a:r>
              <a:rPr dirty="0"/>
              <a:t> </a:t>
            </a:r>
            <a:r>
              <a:rPr dirty="0" err="1"/>
              <a:t>sprawcy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W </a:t>
            </a:r>
            <a:r>
              <a:rPr dirty="0" err="1"/>
              <a:t>realiach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: </a:t>
            </a:r>
            <a:r>
              <a:rPr dirty="0" err="1"/>
              <a:t>drobne</a:t>
            </a:r>
            <a:r>
              <a:rPr dirty="0"/>
              <a:t> </a:t>
            </a:r>
            <a:r>
              <a:rPr dirty="0" err="1"/>
              <a:t>spóźnienia</a:t>
            </a:r>
            <a:r>
              <a:rPr dirty="0"/>
              <a:t> bez </a:t>
            </a:r>
            <a:r>
              <a:rPr dirty="0" err="1"/>
              <a:t>uszczerbku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dydaktyki</a:t>
            </a:r>
            <a:r>
              <a:rPr dirty="0"/>
              <a:t>, </a:t>
            </a:r>
            <a:r>
              <a:rPr dirty="0" err="1"/>
              <a:t>incydentalne</a:t>
            </a:r>
            <a:r>
              <a:rPr dirty="0"/>
              <a:t> </a:t>
            </a:r>
            <a:r>
              <a:rPr dirty="0" err="1"/>
              <a:t>uchybienia</a:t>
            </a:r>
            <a:r>
              <a:rPr dirty="0"/>
              <a:t> </a:t>
            </a:r>
            <a:r>
              <a:rPr dirty="0" err="1"/>
              <a:t>formalne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celowości</a:t>
            </a:r>
            <a:r>
              <a:rPr dirty="0"/>
              <a:t> </a:t>
            </a:r>
            <a:r>
              <a:rPr dirty="0" err="1"/>
              <a:t>represji</a:t>
            </a:r>
            <a:r>
              <a:rPr dirty="0"/>
              <a:t>: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byłoby</a:t>
            </a:r>
            <a:r>
              <a:rPr dirty="0"/>
              <a:t> </a:t>
            </a:r>
            <a:r>
              <a:rPr dirty="0" err="1"/>
              <a:t>niecelowe</a:t>
            </a:r>
            <a:r>
              <a:rPr dirty="0"/>
              <a:t> ze </a:t>
            </a:r>
            <a:r>
              <a:rPr dirty="0" err="1"/>
              <a:t>względów</a:t>
            </a:r>
            <a:r>
              <a:rPr dirty="0"/>
              <a:t> </a:t>
            </a:r>
            <a:r>
              <a:rPr dirty="0" err="1"/>
              <a:t>wychowawczych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umorzenie</a:t>
            </a:r>
            <a:r>
              <a:rPr dirty="0"/>
              <a:t>: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znikomej</a:t>
            </a:r>
            <a:r>
              <a:rPr dirty="0"/>
              <a:t> </a:t>
            </a:r>
            <a:r>
              <a:rPr dirty="0" err="1"/>
              <a:t>szkodliwości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umorzyć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FILTR FORMALNY: </a:t>
            </a:r>
            <a:r>
              <a:rPr dirty="0" err="1"/>
              <a:t>Skierowanie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z </a:t>
            </a:r>
            <a:r>
              <a:rPr dirty="0" err="1"/>
              <a:t>brakami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niejawne</a:t>
            </a:r>
            <a:r>
              <a:rPr dirty="0"/>
              <a:t> </a:t>
            </a:r>
            <a:r>
              <a:rPr dirty="0" err="1"/>
              <a:t>zapobiega</a:t>
            </a:r>
            <a:r>
              <a:rPr dirty="0"/>
              <a:t> </a:t>
            </a:r>
            <a:r>
              <a:rPr dirty="0" err="1"/>
              <a:t>przewlekłości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18 / 49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II: KONTROLA I PRZYGOTOWANIE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Posiedzenie niejawne w terminie 30 dni filtruje wady postępowania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21 rozporządzenia MEiN – postanowienie o zwrocie wniosku Rzecznikowi do uzupełnienia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Zasady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osiedzenia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iejawnego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 </a:t>
            </a:r>
            <a:r>
              <a:rPr dirty="0" err="1"/>
              <a:t>odbycia</a:t>
            </a:r>
            <a:r>
              <a:rPr dirty="0"/>
              <a:t>: </a:t>
            </a:r>
            <a:r>
              <a:rPr dirty="0" err="1"/>
              <a:t>ściśle</a:t>
            </a:r>
            <a:r>
              <a:rPr dirty="0"/>
              <a:t> w </a:t>
            </a:r>
            <a:r>
              <a:rPr dirty="0" err="1"/>
              <a:t>terminie</a:t>
            </a:r>
            <a:r>
              <a:rPr dirty="0"/>
              <a:t> 30 </a:t>
            </a:r>
            <a:r>
              <a:rPr dirty="0" err="1"/>
              <a:t>dni</a:t>
            </a:r>
            <a:r>
              <a:rPr dirty="0"/>
              <a:t> od </a:t>
            </a:r>
            <a:r>
              <a:rPr dirty="0" err="1"/>
              <a:t>dnia</a:t>
            </a:r>
            <a:r>
              <a:rPr dirty="0"/>
              <a:t> </a:t>
            </a:r>
            <a:r>
              <a:rPr dirty="0" err="1"/>
              <a:t>wydania</a:t>
            </a:r>
            <a:r>
              <a:rPr dirty="0"/>
              <a:t> </a:t>
            </a:r>
            <a:r>
              <a:rPr dirty="0" err="1"/>
              <a:t>zarządzenia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: </a:t>
            </a:r>
            <a:r>
              <a:rPr dirty="0" err="1"/>
              <a:t>pełny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(min. 3 </a:t>
            </a:r>
            <a:r>
              <a:rPr dirty="0" err="1"/>
              <a:t>członków</a:t>
            </a:r>
            <a:r>
              <a:rPr dirty="0"/>
              <a:t>, w </a:t>
            </a:r>
            <a:r>
              <a:rPr dirty="0" err="1"/>
              <a:t>tym</a:t>
            </a:r>
            <a:r>
              <a:rPr dirty="0"/>
              <a:t> student)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protokolant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jawności</a:t>
            </a:r>
            <a:r>
              <a:rPr dirty="0"/>
              <a:t>: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odbywa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bez </a:t>
            </a:r>
            <a:r>
              <a:rPr dirty="0" err="1"/>
              <a:t>udziału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(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,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Tryb</a:t>
            </a:r>
            <a:r>
              <a:rPr dirty="0"/>
              <a:t> </a:t>
            </a:r>
            <a:r>
              <a:rPr dirty="0" err="1"/>
              <a:t>zdalny</a:t>
            </a:r>
            <a:r>
              <a:rPr dirty="0"/>
              <a:t>: </a:t>
            </a:r>
            <a:r>
              <a:rPr dirty="0" err="1"/>
              <a:t>posiedzenie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odbyć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użyciu</a:t>
            </a:r>
            <a:r>
              <a:rPr dirty="0"/>
              <a:t> </a:t>
            </a:r>
            <a:r>
              <a:rPr dirty="0" err="1"/>
              <a:t>urządzeń</a:t>
            </a:r>
            <a:r>
              <a:rPr dirty="0"/>
              <a:t> </a:t>
            </a:r>
            <a:r>
              <a:rPr dirty="0" err="1"/>
              <a:t>teleinformatycznych</a:t>
            </a:r>
            <a:r>
              <a:rPr dirty="0"/>
              <a:t> (§ 19 </a:t>
            </a:r>
            <a:r>
              <a:rPr dirty="0" err="1"/>
              <a:t>ust</a:t>
            </a:r>
            <a:r>
              <a:rPr dirty="0"/>
              <a:t>. 2).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Dokumentowanie</a:t>
            </a:r>
            <a:r>
              <a:rPr dirty="0"/>
              <a:t>: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sporządzenie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podpisywanego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protokolanta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Postanowienie</a:t>
            </a:r>
            <a:r>
              <a:rPr dirty="0"/>
              <a:t> o </a:t>
            </a:r>
            <a:r>
              <a:rPr lang="pl-PL" dirty="0"/>
              <a:t>u</a:t>
            </a:r>
            <a:r>
              <a:rPr dirty="0" err="1"/>
              <a:t>zupełnieniu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owodów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Podstawa</a:t>
            </a:r>
            <a:r>
              <a:rPr dirty="0"/>
              <a:t>: § 21 </a:t>
            </a:r>
            <a:r>
              <a:rPr dirty="0" err="1"/>
              <a:t>ust</a:t>
            </a:r>
            <a:r>
              <a:rPr dirty="0"/>
              <a:t>. 1 pkt 2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Obowiązkowa</a:t>
            </a:r>
            <a:r>
              <a:rPr dirty="0"/>
              <a:t> </a:t>
            </a:r>
            <a:r>
              <a:rPr dirty="0" err="1"/>
              <a:t>treść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: </a:t>
            </a:r>
            <a:r>
              <a:rPr dirty="0" err="1"/>
              <a:t>precyzyjne</a:t>
            </a:r>
            <a:r>
              <a:rPr dirty="0"/>
              <a:t> </a:t>
            </a:r>
            <a:r>
              <a:rPr dirty="0" err="1"/>
              <a:t>wskazanie</a:t>
            </a:r>
            <a:r>
              <a:rPr dirty="0"/>
              <a:t> </a:t>
            </a:r>
            <a:r>
              <a:rPr dirty="0" err="1"/>
              <a:t>zakresu</a:t>
            </a:r>
            <a:r>
              <a:rPr dirty="0"/>
              <a:t> </a:t>
            </a:r>
            <a:r>
              <a:rPr dirty="0" err="1"/>
              <a:t>koniecznych</a:t>
            </a:r>
            <a:r>
              <a:rPr dirty="0"/>
              <a:t> </a:t>
            </a:r>
            <a:r>
              <a:rPr dirty="0" err="1"/>
              <a:t>czynności</a:t>
            </a:r>
            <a:r>
              <a:rPr dirty="0"/>
              <a:t> (np.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X </a:t>
            </a:r>
            <a:r>
              <a:rPr dirty="0" err="1"/>
              <a:t>i</a:t>
            </a:r>
            <a:r>
              <a:rPr dirty="0"/>
              <a:t> Y,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Rygor</a:t>
            </a:r>
            <a:r>
              <a:rPr dirty="0"/>
              <a:t> </a:t>
            </a:r>
            <a:r>
              <a:rPr dirty="0" err="1"/>
              <a:t>czasowy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zakreśla</a:t>
            </a:r>
            <a:r>
              <a:rPr dirty="0"/>
              <a:t>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uzupełnienia</a:t>
            </a:r>
            <a:r>
              <a:rPr dirty="0"/>
              <a:t> – MAKSYMALNIE DO 30 DNI (§ 21 </a:t>
            </a:r>
            <a:r>
              <a:rPr dirty="0" err="1"/>
              <a:t>ust</a:t>
            </a:r>
            <a:r>
              <a:rPr dirty="0"/>
              <a:t>. 2).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Alternatywne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: </a:t>
            </a:r>
            <a:r>
              <a:rPr dirty="0" err="1"/>
              <a:t>umorzenie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(§ 21 </a:t>
            </a:r>
            <a:r>
              <a:rPr dirty="0" err="1"/>
              <a:t>ust</a:t>
            </a:r>
            <a:r>
              <a:rPr dirty="0"/>
              <a:t>. 1 pkt 1)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skierowanie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(pkt 3).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Doręczenie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: </a:t>
            </a:r>
            <a:r>
              <a:rPr dirty="0" err="1"/>
              <a:t>rzecznikowi</a:t>
            </a:r>
            <a:r>
              <a:rPr dirty="0"/>
              <a:t>, </a:t>
            </a:r>
            <a:r>
              <a:rPr dirty="0" err="1"/>
              <a:t>obwinionemu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organowi</a:t>
            </a:r>
            <a:r>
              <a:rPr dirty="0"/>
              <a:t>, </a:t>
            </a:r>
            <a:r>
              <a:rPr dirty="0" err="1"/>
              <a:t>który</a:t>
            </a:r>
            <a:r>
              <a:rPr dirty="0"/>
              <a:t> </a:t>
            </a:r>
            <a:r>
              <a:rPr dirty="0" err="1"/>
              <a:t>powołał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RYGOR TERMINOWY: Rzecznik ma maksymalnie 30 dni na realizację wytycznych dowodowych komisji i ponowne przekazanie sprawy.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19 / 49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WZÓR AKTU (ETAP KOMISJI)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Wzór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o </a:t>
            </a:r>
            <a:r>
              <a:rPr lang="pl-PL" dirty="0"/>
              <a:t>z</a:t>
            </a:r>
            <a:r>
              <a:rPr dirty="0" err="1"/>
              <a:t>wrocie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prawy</a:t>
            </a:r>
            <a:r>
              <a:rPr dirty="0"/>
              <a:t> </a:t>
            </a:r>
            <a:r>
              <a:rPr dirty="0" err="1"/>
              <a:t>Rzecznikowi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Formularz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</a:t>
            </a:r>
            <a:r>
              <a:rPr dirty="0" err="1"/>
              <a:t>posiedzenia</a:t>
            </a:r>
            <a:r>
              <a:rPr dirty="0"/>
              <a:t> </a:t>
            </a:r>
            <a:r>
              <a:rPr dirty="0" err="1"/>
              <a:t>niejawnego</a:t>
            </a:r>
            <a:r>
              <a:rPr dirty="0"/>
              <a:t> (§ 21 </a:t>
            </a:r>
            <a:r>
              <a:rPr dirty="0" err="1"/>
              <a:t>ust</a:t>
            </a:r>
            <a:r>
              <a:rPr dirty="0"/>
              <a:t>. 1 pkt 2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ust</a:t>
            </a:r>
            <a:r>
              <a:rPr dirty="0"/>
              <a:t>. 2)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Część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stępna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ostanowienia</a:t>
            </a:r>
            <a:r>
              <a:rPr dirty="0"/>
              <a:t> 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Oznaczenie</a:t>
            </a:r>
            <a:r>
              <a:rPr dirty="0"/>
              <a:t> </a:t>
            </a:r>
            <a:r>
              <a:rPr dirty="0" err="1"/>
              <a:t>organu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ds.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 [Nazwa </a:t>
            </a:r>
            <a:r>
              <a:rPr dirty="0" err="1"/>
              <a:t>Uczelni</a:t>
            </a:r>
            <a:r>
              <a:rPr dirty="0"/>
              <a:t>].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: </a:t>
            </a:r>
            <a:r>
              <a:rPr dirty="0" err="1"/>
              <a:t>Przewodniczący</a:t>
            </a:r>
            <a:r>
              <a:rPr dirty="0"/>
              <a:t>, </a:t>
            </a:r>
            <a:r>
              <a:rPr dirty="0" err="1"/>
              <a:t>Członkowie</a:t>
            </a:r>
            <a:r>
              <a:rPr dirty="0"/>
              <a:t> (w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przedstawiciel</a:t>
            </a:r>
            <a:r>
              <a:rPr dirty="0"/>
              <a:t> </a:t>
            </a:r>
            <a:r>
              <a:rPr dirty="0" err="1"/>
              <a:t>studentów</a:t>
            </a:r>
            <a:r>
              <a:rPr dirty="0"/>
              <a:t>), </a:t>
            </a:r>
            <a:r>
              <a:rPr dirty="0" err="1"/>
              <a:t>Protokolant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Data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tryb</a:t>
            </a:r>
            <a:r>
              <a:rPr dirty="0"/>
              <a:t>: 'po </a:t>
            </a:r>
            <a:r>
              <a:rPr dirty="0" err="1"/>
              <a:t>rozpoznaniu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posiedzeniu</a:t>
            </a:r>
            <a:r>
              <a:rPr dirty="0"/>
              <a:t> </a:t>
            </a:r>
            <a:r>
              <a:rPr dirty="0" err="1"/>
              <a:t>niejawnym</a:t>
            </a:r>
            <a:r>
              <a:rPr dirty="0"/>
              <a:t> w </a:t>
            </a:r>
            <a:r>
              <a:rPr dirty="0" err="1"/>
              <a:t>dniu</a:t>
            </a:r>
            <a:r>
              <a:rPr dirty="0"/>
              <a:t> [Data]...'.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Dane </a:t>
            </a:r>
            <a:r>
              <a:rPr dirty="0" err="1"/>
              <a:t>obwinionego</a:t>
            </a:r>
            <a:r>
              <a:rPr dirty="0"/>
              <a:t>: </a:t>
            </a:r>
            <a:r>
              <a:rPr dirty="0" err="1"/>
              <a:t>stopień</a:t>
            </a:r>
            <a:r>
              <a:rPr dirty="0"/>
              <a:t>, </a:t>
            </a:r>
            <a:r>
              <a:rPr dirty="0" err="1"/>
              <a:t>imię</a:t>
            </a:r>
            <a:r>
              <a:rPr dirty="0"/>
              <a:t>, </a:t>
            </a:r>
            <a:r>
              <a:rPr dirty="0" err="1"/>
              <a:t>nazwisko</a:t>
            </a:r>
            <a:r>
              <a:rPr dirty="0"/>
              <a:t>, </a:t>
            </a:r>
            <a:r>
              <a:rPr dirty="0" err="1"/>
              <a:t>stanowisko</a:t>
            </a:r>
            <a:r>
              <a:rPr dirty="0"/>
              <a:t>, data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miejsce</a:t>
            </a:r>
            <a:r>
              <a:rPr dirty="0"/>
              <a:t> </a:t>
            </a:r>
            <a:r>
              <a:rPr dirty="0" err="1"/>
              <a:t>urodzenia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Opis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: </a:t>
            </a:r>
            <a:r>
              <a:rPr dirty="0" err="1"/>
              <a:t>zarzut</a:t>
            </a:r>
            <a:r>
              <a:rPr dirty="0"/>
              <a:t> </a:t>
            </a:r>
            <a:r>
              <a:rPr dirty="0" err="1"/>
              <a:t>uchybienia</a:t>
            </a:r>
            <a:r>
              <a:rPr dirty="0"/>
              <a:t> </a:t>
            </a:r>
            <a:r>
              <a:rPr dirty="0" err="1"/>
              <a:t>obowiązkom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godności</a:t>
            </a:r>
            <a:r>
              <a:rPr dirty="0"/>
              <a:t> </a:t>
            </a:r>
            <a:r>
              <a:rPr dirty="0" err="1"/>
              <a:t>zawodu</a:t>
            </a:r>
            <a:r>
              <a:rPr dirty="0"/>
              <a:t> (art. 275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ustawy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prawna</a:t>
            </a:r>
            <a:r>
              <a:rPr dirty="0"/>
              <a:t>: § 21 </a:t>
            </a:r>
            <a:r>
              <a:rPr dirty="0" err="1"/>
              <a:t>ust</a:t>
            </a:r>
            <a:r>
              <a:rPr dirty="0"/>
              <a:t>. 1 pkt 2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ust</a:t>
            </a:r>
            <a:r>
              <a:rPr dirty="0"/>
              <a:t>. 2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 z 8.06.2022 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Sentencja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ytyczne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Formuła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: '</a:t>
            </a:r>
            <a:r>
              <a:rPr dirty="0" err="1"/>
              <a:t>postanawia</a:t>
            </a:r>
            <a:r>
              <a:rPr dirty="0"/>
              <a:t> </a:t>
            </a:r>
            <a:r>
              <a:rPr dirty="0" err="1"/>
              <a:t>przekazać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 </a:t>
            </a:r>
            <a:r>
              <a:rPr dirty="0" err="1"/>
              <a:t>dyscyplinarnemu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uzupełnienia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Ścisłe</a:t>
            </a:r>
            <a:r>
              <a:rPr dirty="0"/>
              <a:t> </a:t>
            </a:r>
            <a:r>
              <a:rPr dirty="0" err="1"/>
              <a:t>określenie</a:t>
            </a:r>
            <a:r>
              <a:rPr dirty="0"/>
              <a:t> </a:t>
            </a:r>
            <a:r>
              <a:rPr dirty="0" err="1"/>
              <a:t>zakresu</a:t>
            </a:r>
            <a:r>
              <a:rPr dirty="0"/>
              <a:t> </a:t>
            </a:r>
            <a:r>
              <a:rPr dirty="0" err="1"/>
              <a:t>braków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•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X </a:t>
            </a:r>
            <a:r>
              <a:rPr dirty="0" err="1"/>
              <a:t>i</a:t>
            </a:r>
            <a:r>
              <a:rPr dirty="0"/>
              <a:t> Y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okoliczność</a:t>
            </a:r>
            <a:r>
              <a:rPr dirty="0"/>
              <a:t>...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• </a:t>
            </a:r>
            <a:r>
              <a:rPr dirty="0" err="1"/>
              <a:t>Zasięgnięcie</a:t>
            </a:r>
            <a:r>
              <a:rPr dirty="0"/>
              <a:t> </a:t>
            </a:r>
            <a:r>
              <a:rPr dirty="0" err="1"/>
              <a:t>opinii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z </a:t>
            </a:r>
            <a:r>
              <a:rPr dirty="0" err="1"/>
              <a:t>zakresu</a:t>
            </a:r>
            <a:r>
              <a:rPr dirty="0"/>
              <a:t>...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• </a:t>
            </a:r>
            <a:r>
              <a:rPr dirty="0" err="1"/>
              <a:t>Zabezpieczenie</a:t>
            </a:r>
            <a:r>
              <a:rPr dirty="0"/>
              <a:t> </a:t>
            </a:r>
            <a:r>
              <a:rPr dirty="0" err="1"/>
              <a:t>uwierzytelnionych</a:t>
            </a:r>
            <a:r>
              <a:rPr dirty="0"/>
              <a:t> </a:t>
            </a:r>
            <a:r>
              <a:rPr dirty="0" err="1"/>
              <a:t>logów</a:t>
            </a:r>
            <a:r>
              <a:rPr dirty="0"/>
              <a:t> z </a:t>
            </a:r>
            <a:r>
              <a:rPr dirty="0" err="1"/>
              <a:t>systemu</a:t>
            </a:r>
            <a:r>
              <a:rPr dirty="0"/>
              <a:t> USOS...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: 'w </a:t>
            </a:r>
            <a:r>
              <a:rPr dirty="0" err="1"/>
              <a:t>terminie</a:t>
            </a:r>
            <a:r>
              <a:rPr dirty="0"/>
              <a:t> [</a:t>
            </a:r>
            <a:r>
              <a:rPr dirty="0" err="1"/>
              <a:t>Liczba</a:t>
            </a:r>
            <a:r>
              <a:rPr dirty="0"/>
              <a:t>, </a:t>
            </a:r>
            <a:r>
              <a:rPr dirty="0" err="1"/>
              <a:t>maks</a:t>
            </a:r>
            <a:r>
              <a:rPr dirty="0"/>
              <a:t>. 30] </a:t>
            </a:r>
            <a:r>
              <a:rPr dirty="0" err="1"/>
              <a:t>dni</a:t>
            </a:r>
            <a:r>
              <a:rPr dirty="0"/>
              <a:t>'.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Podpisy</a:t>
            </a:r>
            <a:r>
              <a:rPr dirty="0"/>
              <a:t> </a:t>
            </a:r>
            <a:r>
              <a:rPr dirty="0" err="1"/>
              <a:t>całego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 pod </a:t>
            </a:r>
            <a:r>
              <a:rPr dirty="0" err="1"/>
              <a:t>postanowieniem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ZWIĄZANIE WYTYCZNYMI: </a:t>
            </a:r>
            <a:r>
              <a:rPr dirty="0" err="1"/>
              <a:t>Rzecznik</a:t>
            </a:r>
            <a:r>
              <a:rPr dirty="0"/>
              <a:t> jest </a:t>
            </a:r>
            <a:r>
              <a:rPr dirty="0" err="1"/>
              <a:t>ściśle</a:t>
            </a:r>
            <a:r>
              <a:rPr dirty="0"/>
              <a:t> </a:t>
            </a:r>
            <a:r>
              <a:rPr dirty="0" err="1"/>
              <a:t>związany</a:t>
            </a:r>
            <a:r>
              <a:rPr dirty="0"/>
              <a:t> </a:t>
            </a:r>
            <a:r>
              <a:rPr dirty="0" err="1"/>
              <a:t>zakresem</a:t>
            </a:r>
            <a:r>
              <a:rPr dirty="0"/>
              <a:t> </a:t>
            </a:r>
            <a:r>
              <a:rPr dirty="0" err="1"/>
              <a:t>uzupełnienia</a:t>
            </a:r>
            <a:r>
              <a:rPr dirty="0"/>
              <a:t> </a:t>
            </a:r>
            <a:r>
              <a:rPr dirty="0" err="1"/>
              <a:t>wskazanym</a:t>
            </a:r>
            <a:r>
              <a:rPr dirty="0"/>
              <a:t> w </a:t>
            </a:r>
            <a:r>
              <a:rPr dirty="0" err="1"/>
              <a:t>postanowieniu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omisji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20 / 49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II: KONTROLA I PRZYGOTOWANIE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Ustawowy czas na przygotowanie obrony (min. 14 dni) gwarantuje rzetelny proces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23 rozporządzenia MEiN – minimalny odstęp czasu i doręczenie składu orzekającego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Minimalny</a:t>
            </a:r>
            <a:r>
              <a:rPr dirty="0"/>
              <a:t> </a:t>
            </a:r>
            <a:r>
              <a:rPr lang="pl-PL" dirty="0"/>
              <a:t>t</a:t>
            </a:r>
            <a:r>
              <a:rPr dirty="0" err="1"/>
              <a:t>ermin</a:t>
            </a:r>
            <a:r>
              <a:rPr dirty="0"/>
              <a:t> 14 </a:t>
            </a:r>
            <a:r>
              <a:rPr dirty="0" err="1"/>
              <a:t>Dni</a:t>
            </a:r>
            <a:r>
              <a:rPr dirty="0"/>
              <a:t> (§ 23 </a:t>
            </a:r>
            <a:r>
              <a:rPr dirty="0" err="1"/>
              <a:t>ust</a:t>
            </a:r>
            <a:r>
              <a:rPr dirty="0"/>
              <a:t>. 3)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Między</a:t>
            </a:r>
            <a:r>
              <a:rPr dirty="0"/>
              <a:t> </a:t>
            </a:r>
            <a:r>
              <a:rPr dirty="0" err="1"/>
              <a:t>doręczeniem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a </a:t>
            </a:r>
            <a:r>
              <a:rPr dirty="0" err="1"/>
              <a:t>terminem</a:t>
            </a:r>
            <a:r>
              <a:rPr dirty="0"/>
              <a:t> </a:t>
            </a:r>
            <a:r>
              <a:rPr dirty="0" err="1"/>
              <a:t>posiedzenia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upłynąć</a:t>
            </a:r>
            <a:r>
              <a:rPr dirty="0"/>
              <a:t> co </a:t>
            </a:r>
            <a:r>
              <a:rPr dirty="0" err="1"/>
              <a:t>najmniej</a:t>
            </a:r>
            <a:r>
              <a:rPr dirty="0"/>
              <a:t> 14 </a:t>
            </a:r>
            <a:r>
              <a:rPr dirty="0" err="1"/>
              <a:t>dni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Liczy </a:t>
            </a:r>
            <a:r>
              <a:rPr dirty="0" err="1"/>
              <a:t>się</a:t>
            </a:r>
            <a:r>
              <a:rPr dirty="0"/>
              <a:t> data DORĘCZENIA, a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wysłania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z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Ustawowy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przygotowanie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gwarantuje</a:t>
            </a:r>
            <a:r>
              <a:rPr dirty="0"/>
              <a:t> </a:t>
            </a:r>
            <a:r>
              <a:rPr dirty="0" err="1"/>
              <a:t>analizę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kontakt</a:t>
            </a:r>
            <a:r>
              <a:rPr dirty="0"/>
              <a:t> z </a:t>
            </a:r>
            <a:r>
              <a:rPr dirty="0" err="1"/>
              <a:t>obrońcą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naruszenia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: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przewodniczący</a:t>
            </a:r>
            <a:r>
              <a:rPr dirty="0"/>
              <a:t> MA OBOWIĄZEK </a:t>
            </a:r>
            <a:r>
              <a:rPr dirty="0" err="1"/>
              <a:t>wyznaczenia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Doręczenie</a:t>
            </a:r>
            <a:r>
              <a:rPr dirty="0"/>
              <a:t> </a:t>
            </a:r>
            <a:r>
              <a:rPr dirty="0" err="1"/>
              <a:t>pism</a:t>
            </a:r>
            <a:r>
              <a:rPr dirty="0"/>
              <a:t>: </a:t>
            </a:r>
            <a:r>
              <a:rPr dirty="0" err="1"/>
              <a:t>wyłącznie</a:t>
            </a:r>
            <a:r>
              <a:rPr dirty="0"/>
              <a:t> za </a:t>
            </a:r>
            <a:r>
              <a:rPr dirty="0" err="1"/>
              <a:t>zwrotnym</a:t>
            </a:r>
            <a:r>
              <a:rPr dirty="0"/>
              <a:t> </a:t>
            </a:r>
            <a:r>
              <a:rPr dirty="0" err="1"/>
              <a:t>potwierdzeniem</a:t>
            </a:r>
            <a:r>
              <a:rPr dirty="0"/>
              <a:t> </a:t>
            </a:r>
            <a:r>
              <a:rPr dirty="0" err="1"/>
              <a:t>odbioru</a:t>
            </a:r>
            <a:r>
              <a:rPr dirty="0"/>
              <a:t> (ZPO) do </a:t>
            </a:r>
            <a:r>
              <a:rPr dirty="0" err="1"/>
              <a:t>rąk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Wymogi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ezwania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j</a:t>
            </a:r>
            <a:r>
              <a:rPr dirty="0" err="1"/>
              <a:t>awność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kładu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załączniki</a:t>
            </a:r>
            <a:r>
              <a:rPr dirty="0"/>
              <a:t> do </a:t>
            </a:r>
            <a:r>
              <a:rPr dirty="0" err="1"/>
              <a:t>pierwszego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(§ 23 </a:t>
            </a:r>
            <a:r>
              <a:rPr dirty="0" err="1"/>
              <a:t>ust</a:t>
            </a:r>
            <a:r>
              <a:rPr dirty="0"/>
              <a:t>. 2):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1. </a:t>
            </a:r>
            <a:r>
              <a:rPr dirty="0" err="1"/>
              <a:t>Odpis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</a:t>
            </a:r>
            <a:r>
              <a:rPr dirty="0" err="1"/>
              <a:t>wraz</a:t>
            </a:r>
            <a:r>
              <a:rPr dirty="0"/>
              <a:t> z </a:t>
            </a:r>
            <a:r>
              <a:rPr dirty="0" err="1"/>
              <a:t>załącznikami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dowodami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2. </a:t>
            </a:r>
            <a:r>
              <a:rPr dirty="0" err="1"/>
              <a:t>Pouczenie</a:t>
            </a:r>
            <a:r>
              <a:rPr dirty="0"/>
              <a:t> o </a:t>
            </a:r>
            <a:r>
              <a:rPr dirty="0" err="1"/>
              <a:t>uprawnieniach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skutkach</a:t>
            </a:r>
            <a:r>
              <a:rPr dirty="0"/>
              <a:t> </a:t>
            </a:r>
            <a:r>
              <a:rPr dirty="0" err="1"/>
              <a:t>niestawiennictwa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3. Lista </a:t>
            </a:r>
            <a:r>
              <a:rPr dirty="0" err="1"/>
              <a:t>członków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 (</a:t>
            </a:r>
            <a:r>
              <a:rPr dirty="0" err="1"/>
              <a:t>umożliwienie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wyłączenie</a:t>
            </a:r>
            <a:r>
              <a:rPr dirty="0"/>
              <a:t> z § 3).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dostępu</a:t>
            </a:r>
            <a:r>
              <a:rPr dirty="0"/>
              <a:t> do </a:t>
            </a:r>
            <a:r>
              <a:rPr dirty="0" err="1"/>
              <a:t>akt</a:t>
            </a:r>
            <a:r>
              <a:rPr dirty="0"/>
              <a:t> (§ 23 </a:t>
            </a:r>
            <a:r>
              <a:rPr dirty="0" err="1"/>
              <a:t>ust</a:t>
            </a:r>
            <a:r>
              <a:rPr dirty="0"/>
              <a:t>. 4):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przeglądania</a:t>
            </a:r>
            <a:r>
              <a:rPr dirty="0"/>
              <a:t> </a:t>
            </a:r>
            <a:r>
              <a:rPr dirty="0" err="1"/>
              <a:t>akt</a:t>
            </a:r>
            <a:r>
              <a:rPr dirty="0"/>
              <a:t>, </a:t>
            </a:r>
            <a:r>
              <a:rPr dirty="0" err="1"/>
              <a:t>sporządzania</a:t>
            </a:r>
            <a:r>
              <a:rPr dirty="0"/>
              <a:t> </a:t>
            </a:r>
            <a:r>
              <a:rPr dirty="0" err="1"/>
              <a:t>notatek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fotokopii</a:t>
            </a:r>
            <a:r>
              <a:rPr dirty="0"/>
              <a:t> w </a:t>
            </a:r>
            <a:r>
              <a:rPr dirty="0" err="1"/>
              <a:t>obecności</a:t>
            </a:r>
            <a:r>
              <a:rPr dirty="0"/>
              <a:t> </a:t>
            </a:r>
            <a:r>
              <a:rPr dirty="0" err="1"/>
              <a:t>wyznaczonej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Powiadomienie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ministra</a:t>
            </a:r>
            <a:r>
              <a:rPr dirty="0"/>
              <a:t> o </a:t>
            </a:r>
            <a:r>
              <a:rPr dirty="0" err="1"/>
              <a:t>terminie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miejscu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(§ 23 </a:t>
            </a:r>
            <a:r>
              <a:rPr dirty="0" err="1"/>
              <a:t>ust</a:t>
            </a:r>
            <a:r>
              <a:rPr dirty="0"/>
              <a:t>. 1 pkt 2).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WADA BEZWZGLĘDNA: Przeprowadzenie rozprawy przed upływem 14 dni wbrew sprzeciwowi obrony stanowi bezwzględną przyczynę uchylenia orzeczenia.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21 / 49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II: KONTROLA I PRZYGOTOWANIE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Obrona obligatoryjna wymusza wyznaczenie obrońcy min. 14 dni przed sesją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293 ust. 4 ustawy oraz § 24 rozporządzenia MEiN – ochrona w sprawach najcięższych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Przesłanki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brony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bligatoryjnej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wnosi</a:t>
            </a:r>
            <a:r>
              <a:rPr dirty="0"/>
              <a:t> we </a:t>
            </a:r>
            <a:r>
              <a:rPr dirty="0" err="1"/>
              <a:t>wniosku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o </a:t>
            </a:r>
            <a:r>
              <a:rPr dirty="0" err="1"/>
              <a:t>wymierzenie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1. </a:t>
            </a:r>
            <a:r>
              <a:rPr dirty="0" err="1"/>
              <a:t>Wydalenia</a:t>
            </a:r>
            <a:r>
              <a:rPr dirty="0"/>
              <a:t> z </a:t>
            </a:r>
            <a:r>
              <a:rPr dirty="0" err="1"/>
              <a:t>pracy</a:t>
            </a:r>
            <a:r>
              <a:rPr dirty="0"/>
              <a:t> w </a:t>
            </a:r>
            <a:r>
              <a:rPr dirty="0" err="1"/>
              <a:t>uczelni</a:t>
            </a:r>
            <a:r>
              <a:rPr dirty="0"/>
              <a:t> (art. 276 </a:t>
            </a:r>
            <a:r>
              <a:rPr dirty="0" err="1"/>
              <a:t>ust</a:t>
            </a:r>
            <a:r>
              <a:rPr dirty="0"/>
              <a:t>. 1 pkt 6).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2. </a:t>
            </a:r>
            <a:r>
              <a:rPr dirty="0" err="1"/>
              <a:t>Wydalenia</a:t>
            </a:r>
            <a:r>
              <a:rPr dirty="0"/>
              <a:t> z </a:t>
            </a:r>
            <a:r>
              <a:rPr dirty="0" err="1"/>
              <a:t>zakazem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6 </a:t>
            </a:r>
            <a:r>
              <a:rPr dirty="0" err="1"/>
              <a:t>mies</a:t>
            </a:r>
            <a:r>
              <a:rPr dirty="0"/>
              <a:t>. - 5 </a:t>
            </a:r>
            <a:r>
              <a:rPr dirty="0" err="1"/>
              <a:t>lat</a:t>
            </a:r>
            <a:r>
              <a:rPr dirty="0"/>
              <a:t> (pkt 7).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3. </a:t>
            </a:r>
            <a:r>
              <a:rPr dirty="0" err="1"/>
              <a:t>Pozbawienia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wykonywania</a:t>
            </a:r>
            <a:r>
              <a:rPr dirty="0"/>
              <a:t> </a:t>
            </a:r>
            <a:r>
              <a:rPr dirty="0" err="1"/>
              <a:t>zawodu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10 </a:t>
            </a:r>
            <a:r>
              <a:rPr dirty="0" err="1"/>
              <a:t>lat</a:t>
            </a:r>
            <a:r>
              <a:rPr dirty="0"/>
              <a:t> (pkt 8).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obrońcy</a:t>
            </a:r>
            <a:r>
              <a:rPr dirty="0"/>
              <a:t> z </a:t>
            </a:r>
            <a:r>
              <a:rPr dirty="0" err="1"/>
              <a:t>wyboru</a:t>
            </a:r>
            <a:r>
              <a:rPr dirty="0"/>
              <a:t>: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wyznacza</a:t>
            </a:r>
            <a:r>
              <a:rPr dirty="0"/>
              <a:t> </a:t>
            </a:r>
            <a:r>
              <a:rPr dirty="0" err="1"/>
              <a:t>obrońcę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</a:t>
            </a:r>
            <a:r>
              <a:rPr dirty="0" err="1"/>
              <a:t>spośród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 w </a:t>
            </a:r>
            <a:r>
              <a:rPr dirty="0" err="1"/>
              <a:t>tych</a:t>
            </a:r>
            <a:r>
              <a:rPr dirty="0"/>
              <a:t> </a:t>
            </a:r>
            <a:r>
              <a:rPr dirty="0" err="1"/>
              <a:t>sprawach</a:t>
            </a:r>
            <a:r>
              <a:rPr dirty="0"/>
              <a:t> jest </a:t>
            </a:r>
            <a:r>
              <a:rPr dirty="0" err="1"/>
              <a:t>bezwzględnie</a:t>
            </a:r>
            <a:r>
              <a:rPr dirty="0"/>
              <a:t> </a:t>
            </a:r>
            <a:r>
              <a:rPr dirty="0" err="1"/>
              <a:t>obowiązkowa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Rygor</a:t>
            </a:r>
            <a:r>
              <a:rPr dirty="0"/>
              <a:t> </a:t>
            </a:r>
            <a:r>
              <a:rPr lang="pl-PL" dirty="0"/>
              <a:t>c</a:t>
            </a:r>
            <a:r>
              <a:rPr dirty="0" err="1"/>
              <a:t>zasowy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yznaczenia</a:t>
            </a:r>
            <a:r>
              <a:rPr dirty="0"/>
              <a:t> (§ 24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nastąpić</a:t>
            </a:r>
            <a:r>
              <a:rPr dirty="0"/>
              <a:t> </a:t>
            </a:r>
            <a:r>
              <a:rPr dirty="0" err="1"/>
              <a:t>najpóźniej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14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terminem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Cel: </a:t>
            </a:r>
            <a:r>
              <a:rPr dirty="0" err="1"/>
              <a:t>zapewnienie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realnego</a:t>
            </a:r>
            <a:r>
              <a:rPr dirty="0"/>
              <a:t> </a:t>
            </a:r>
            <a:r>
              <a:rPr dirty="0" err="1"/>
              <a:t>czasu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zapoznanie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z </a:t>
            </a:r>
            <a:r>
              <a:rPr dirty="0" err="1"/>
              <a:t>aktami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przygotowanie</a:t>
            </a:r>
            <a:r>
              <a:rPr dirty="0"/>
              <a:t> </a:t>
            </a:r>
            <a:r>
              <a:rPr dirty="0" err="1"/>
              <a:t>linii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kilka</a:t>
            </a:r>
            <a:r>
              <a:rPr dirty="0"/>
              <a:t>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sesją</a:t>
            </a:r>
            <a:r>
              <a:rPr dirty="0"/>
              <a:t> = </a:t>
            </a:r>
            <a:r>
              <a:rPr dirty="0" err="1"/>
              <a:t>iluzoryczność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wada</a:t>
            </a:r>
            <a:r>
              <a:rPr dirty="0"/>
              <a:t> </a:t>
            </a:r>
            <a:r>
              <a:rPr dirty="0" err="1"/>
              <a:t>kasatoryjna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Wniosek</a:t>
            </a:r>
            <a:r>
              <a:rPr dirty="0"/>
              <a:t> o </a:t>
            </a:r>
            <a:r>
              <a:rPr dirty="0" err="1"/>
              <a:t>zmianę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(§ 24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wnieść</a:t>
            </a:r>
            <a:r>
              <a:rPr dirty="0"/>
              <a:t> o </a:t>
            </a:r>
            <a:r>
              <a:rPr dirty="0" err="1"/>
              <a:t>zmianę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raz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Zwolnienie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: </a:t>
            </a:r>
            <a:r>
              <a:rPr dirty="0" err="1"/>
              <a:t>możliwe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z </a:t>
            </a:r>
            <a:r>
              <a:rPr dirty="0" err="1"/>
              <a:t>ważnych</a:t>
            </a:r>
            <a:r>
              <a:rPr dirty="0"/>
              <a:t> </a:t>
            </a:r>
            <a:r>
              <a:rPr dirty="0" err="1"/>
              <a:t>powodów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posiedzeniu</a:t>
            </a:r>
            <a:r>
              <a:rPr dirty="0"/>
              <a:t> </a:t>
            </a:r>
            <a:r>
              <a:rPr dirty="0" err="1"/>
              <a:t>niejawnym</a:t>
            </a:r>
            <a:r>
              <a:rPr dirty="0"/>
              <a:t> (§ 24 </a:t>
            </a:r>
            <a:r>
              <a:rPr dirty="0" err="1"/>
              <a:t>ust</a:t>
            </a:r>
            <a:r>
              <a:rPr dirty="0"/>
              <a:t>. 3-4).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RYGOR WAŻNOŚCI: Brak obrońcy na rozprawie przy wniosku o wydalenie z pracy unieważnia całe postępowanie przed komisją.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22 / 49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C5FD"/>
                </a:solidFill>
                <a:latin typeface="Arial"/>
              </a:defRPr>
            </a:pPr>
            <a:r>
              <a:rPr dirty="0"/>
              <a:t>MODUŁ III  •  CZAS TRWANIA: 45 </a:t>
            </a:r>
            <a:r>
              <a:rPr dirty="0" err="1"/>
              <a:t>minut</a:t>
            </a:r>
            <a:endParaRPr dirty="0"/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Postępowanie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omisją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yscyplinarną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t>Akademicka Odpowiedzialność Dyscyplinarna | Postępowanie Dowodowe   •   Slajd 23 / 49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Inicjatywa dowodowa stron, działanie z urzędu i opinia biegłego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26 oraz § 27 rozporządzenia MEiN – ramy dowodowe w postępowaniu przed komisją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Wnioski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tron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kładu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rzekającego</a:t>
            </a:r>
            <a:r>
              <a:rPr dirty="0"/>
              <a:t> (§ 26)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Inicjatywa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(§ 26 </a:t>
            </a:r>
            <a:r>
              <a:rPr dirty="0" err="1"/>
              <a:t>ust</a:t>
            </a:r>
            <a:r>
              <a:rPr dirty="0"/>
              <a:t>. 1): </a:t>
            </a:r>
            <a:r>
              <a:rPr dirty="0" err="1"/>
              <a:t>strony</a:t>
            </a:r>
            <a:r>
              <a:rPr dirty="0"/>
              <a:t> (</a:t>
            </a:r>
            <a:r>
              <a:rPr dirty="0" err="1"/>
              <a:t>rzecznik</a:t>
            </a:r>
            <a:r>
              <a:rPr dirty="0"/>
              <a:t>, </a:t>
            </a:r>
            <a:r>
              <a:rPr dirty="0" err="1"/>
              <a:t>obwiniony</a:t>
            </a:r>
            <a:r>
              <a:rPr dirty="0"/>
              <a:t>)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obrońca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zgłaszać</a:t>
            </a:r>
            <a:r>
              <a:rPr dirty="0"/>
              <a:t> </a:t>
            </a:r>
            <a:r>
              <a:rPr dirty="0" err="1"/>
              <a:t>wnioski</a:t>
            </a:r>
            <a:r>
              <a:rPr dirty="0"/>
              <a:t> o </a:t>
            </a:r>
            <a:r>
              <a:rPr dirty="0" err="1"/>
              <a:t>dopuszczenie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mających</a:t>
            </a:r>
            <a:r>
              <a:rPr dirty="0"/>
              <a:t> </a:t>
            </a:r>
            <a:r>
              <a:rPr dirty="0" err="1"/>
              <a:t>istotne</a:t>
            </a:r>
            <a:r>
              <a:rPr dirty="0"/>
              <a:t> </a:t>
            </a:r>
            <a:r>
              <a:rPr dirty="0" err="1"/>
              <a:t>znaczenie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Inicjatywa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(§ 26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dopuścić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z </a:t>
            </a:r>
            <a:r>
              <a:rPr dirty="0" err="1"/>
              <a:t>własnej</a:t>
            </a:r>
            <a:r>
              <a:rPr dirty="0"/>
              <a:t> </a:t>
            </a:r>
            <a:r>
              <a:rPr dirty="0" err="1"/>
              <a:t>inicjatywy</a:t>
            </a:r>
            <a:r>
              <a:rPr dirty="0"/>
              <a:t> w </a:t>
            </a:r>
            <a:r>
              <a:rPr dirty="0" err="1"/>
              <a:t>poszukiwaniu</a:t>
            </a:r>
            <a:r>
              <a:rPr dirty="0"/>
              <a:t> </a:t>
            </a:r>
            <a:r>
              <a:rPr dirty="0" err="1"/>
              <a:t>prawdy</a:t>
            </a:r>
            <a:r>
              <a:rPr dirty="0"/>
              <a:t> </a:t>
            </a:r>
            <a:r>
              <a:rPr dirty="0" err="1"/>
              <a:t>materialnej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Weto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(§ 26 </a:t>
            </a:r>
            <a:r>
              <a:rPr dirty="0" err="1"/>
              <a:t>ust</a:t>
            </a:r>
            <a:r>
              <a:rPr dirty="0"/>
              <a:t>. 3):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MA OBOWIĄZEK </a:t>
            </a:r>
            <a:r>
              <a:rPr dirty="0" err="1"/>
              <a:t>wezwać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, co do </a:t>
            </a:r>
            <a:r>
              <a:rPr dirty="0" err="1"/>
              <a:t>którego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żądał</a:t>
            </a:r>
            <a:r>
              <a:rPr dirty="0"/>
              <a:t> </a:t>
            </a:r>
            <a:r>
              <a:rPr dirty="0" err="1"/>
              <a:t>odczytania</a:t>
            </a:r>
            <a:r>
              <a:rPr dirty="0"/>
              <a:t> </a:t>
            </a:r>
            <a:r>
              <a:rPr dirty="0" err="1"/>
              <a:t>protokołu</a:t>
            </a:r>
            <a:r>
              <a:rPr lang="pl-PL" dirty="0"/>
              <a:t>- jeżeli jest to niezbędne!!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 </a:t>
            </a:r>
            <a:r>
              <a:rPr dirty="0" err="1"/>
              <a:t>niezbędności</a:t>
            </a:r>
            <a:r>
              <a:rPr dirty="0"/>
              <a:t>: </a:t>
            </a:r>
            <a:r>
              <a:rPr dirty="0" err="1"/>
              <a:t>wezwanie</a:t>
            </a:r>
            <a:r>
              <a:rPr dirty="0"/>
              <a:t> </a:t>
            </a:r>
            <a:r>
              <a:rPr dirty="0" err="1"/>
              <a:t>następuje</a:t>
            </a:r>
            <a:r>
              <a:rPr dirty="0"/>
              <a:t>, </a:t>
            </a:r>
            <a:r>
              <a:rPr dirty="0" err="1"/>
              <a:t>jeżeli</a:t>
            </a:r>
            <a:r>
              <a:rPr dirty="0"/>
              <a:t> jest to </a:t>
            </a:r>
            <a:r>
              <a:rPr dirty="0" err="1"/>
              <a:t>niezbędne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arbitralnego</a:t>
            </a:r>
            <a:r>
              <a:rPr dirty="0"/>
              <a:t> </a:t>
            </a:r>
            <a:r>
              <a:rPr dirty="0" err="1"/>
              <a:t>oddalenia</a:t>
            </a:r>
            <a:r>
              <a:rPr dirty="0"/>
              <a:t>: </a:t>
            </a:r>
            <a:r>
              <a:rPr dirty="0" err="1"/>
              <a:t>oddalenie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bez </a:t>
            </a:r>
            <a:r>
              <a:rPr dirty="0" err="1"/>
              <a:t>merytorycznej</a:t>
            </a:r>
            <a:r>
              <a:rPr dirty="0"/>
              <a:t> </a:t>
            </a:r>
            <a:r>
              <a:rPr dirty="0" err="1"/>
              <a:t>podstawy</a:t>
            </a:r>
            <a:r>
              <a:rPr dirty="0"/>
              <a:t> to 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Dowód</a:t>
            </a:r>
            <a:r>
              <a:rPr dirty="0"/>
              <a:t> z </a:t>
            </a:r>
            <a:r>
              <a:rPr lang="pl-PL" dirty="0"/>
              <a:t>o</a:t>
            </a:r>
            <a:r>
              <a:rPr dirty="0" err="1"/>
              <a:t>pinii</a:t>
            </a:r>
            <a:r>
              <a:rPr dirty="0"/>
              <a:t> </a:t>
            </a:r>
            <a:r>
              <a:rPr lang="pl-PL" dirty="0"/>
              <a:t>b</a:t>
            </a:r>
            <a:r>
              <a:rPr dirty="0" err="1"/>
              <a:t>iegłego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Komisją</a:t>
            </a:r>
            <a:r>
              <a:rPr dirty="0"/>
              <a:t> (§ 27)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 </a:t>
            </a:r>
            <a:r>
              <a:rPr dirty="0" err="1"/>
              <a:t>wiadomości</a:t>
            </a:r>
            <a:r>
              <a:rPr dirty="0"/>
              <a:t> </a:t>
            </a:r>
            <a:r>
              <a:rPr dirty="0" err="1"/>
              <a:t>specjalnych</a:t>
            </a:r>
            <a:r>
              <a:rPr dirty="0"/>
              <a:t> (§ 27 </a:t>
            </a:r>
            <a:r>
              <a:rPr dirty="0" err="1"/>
              <a:t>ust</a:t>
            </a:r>
            <a:r>
              <a:rPr dirty="0"/>
              <a:t>. 1):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zasięgnąć</a:t>
            </a:r>
            <a:r>
              <a:rPr dirty="0"/>
              <a:t> </a:t>
            </a:r>
            <a:r>
              <a:rPr dirty="0" err="1"/>
              <a:t>opinii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rozstrzygnięcie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wiedzy</a:t>
            </a:r>
            <a:r>
              <a:rPr dirty="0"/>
              <a:t> </a:t>
            </a:r>
            <a:r>
              <a:rPr dirty="0" err="1"/>
              <a:t>specjalistycznej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Forma </a:t>
            </a:r>
            <a:r>
              <a:rPr dirty="0" err="1"/>
              <a:t>pisemna</a:t>
            </a:r>
            <a:r>
              <a:rPr dirty="0"/>
              <a:t> (§ 27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biegły</a:t>
            </a:r>
            <a:r>
              <a:rPr dirty="0"/>
              <a:t> </a:t>
            </a:r>
            <a:r>
              <a:rPr dirty="0" err="1"/>
              <a:t>składa</a:t>
            </a:r>
            <a:r>
              <a:rPr dirty="0"/>
              <a:t> </a:t>
            </a:r>
            <a:r>
              <a:rPr dirty="0" err="1"/>
              <a:t>opinię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piśmie</a:t>
            </a:r>
            <a:r>
              <a:rPr dirty="0"/>
              <a:t>, co </a:t>
            </a:r>
            <a:r>
              <a:rPr dirty="0" err="1"/>
              <a:t>zapewnia</a:t>
            </a:r>
            <a:r>
              <a:rPr dirty="0"/>
              <a:t> </a:t>
            </a:r>
            <a:r>
              <a:rPr dirty="0" err="1"/>
              <a:t>stronom</a:t>
            </a:r>
            <a:r>
              <a:rPr dirty="0"/>
              <a:t> </a:t>
            </a:r>
            <a:r>
              <a:rPr dirty="0" err="1"/>
              <a:t>możliwość</a:t>
            </a:r>
            <a:r>
              <a:rPr dirty="0"/>
              <a:t> </a:t>
            </a:r>
            <a:r>
              <a:rPr dirty="0" err="1"/>
              <a:t>zapoznania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z </a:t>
            </a:r>
            <a:r>
              <a:rPr dirty="0" err="1"/>
              <a:t>nią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rozprawą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Wezwanie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(§ 27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biegły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wezwany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złożenia</a:t>
            </a:r>
            <a:r>
              <a:rPr dirty="0"/>
              <a:t> </a:t>
            </a:r>
            <a:r>
              <a:rPr dirty="0" err="1"/>
              <a:t>ustnych</a:t>
            </a:r>
            <a:r>
              <a:rPr dirty="0"/>
              <a:t> </a:t>
            </a:r>
            <a:r>
              <a:rPr dirty="0" err="1"/>
              <a:t>wyjaśnień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metodologii</a:t>
            </a:r>
            <a:r>
              <a:rPr dirty="0"/>
              <a:t>: </a:t>
            </a:r>
            <a:r>
              <a:rPr dirty="0" err="1"/>
              <a:t>obrona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zadawać</a:t>
            </a:r>
            <a:r>
              <a:rPr dirty="0"/>
              <a:t> </a:t>
            </a:r>
            <a:r>
              <a:rPr dirty="0" err="1"/>
              <a:t>pytania</a:t>
            </a:r>
            <a:r>
              <a:rPr dirty="0"/>
              <a:t> </a:t>
            </a:r>
            <a:r>
              <a:rPr dirty="0" err="1"/>
              <a:t>biegłemu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składać</a:t>
            </a:r>
            <a:r>
              <a:rPr dirty="0"/>
              <a:t> </a:t>
            </a:r>
            <a:r>
              <a:rPr dirty="0" err="1"/>
              <a:t>zarzuty</a:t>
            </a:r>
            <a:r>
              <a:rPr dirty="0"/>
              <a:t> do </a:t>
            </a:r>
            <a:r>
              <a:rPr dirty="0" err="1"/>
              <a:t>ekspertyzy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Niezależność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jest </a:t>
            </a:r>
            <a:r>
              <a:rPr dirty="0" err="1"/>
              <a:t>związany</a:t>
            </a:r>
            <a:r>
              <a:rPr dirty="0"/>
              <a:t> </a:t>
            </a:r>
            <a:r>
              <a:rPr dirty="0" err="1"/>
              <a:t>opinią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, </a:t>
            </a:r>
            <a:r>
              <a:rPr dirty="0" err="1"/>
              <a:t>lecz</a:t>
            </a:r>
            <a:r>
              <a:rPr dirty="0"/>
              <a:t> </a:t>
            </a:r>
            <a:r>
              <a:rPr dirty="0" err="1"/>
              <a:t>odmienna</a:t>
            </a:r>
            <a:r>
              <a:rPr dirty="0"/>
              <a:t> </a:t>
            </a:r>
            <a:r>
              <a:rPr dirty="0" err="1"/>
              <a:t>ocena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wszechstronnego</a:t>
            </a:r>
            <a:r>
              <a:rPr dirty="0"/>
              <a:t> </a:t>
            </a:r>
            <a:r>
              <a:rPr dirty="0" err="1"/>
              <a:t>uzasadnienia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ZASADA KONTRADYKTORYJNOŚCI: Strony mają pełną swobodę zgłaszania nowych dowodów (§ 26 ust. 1), a komisja nie może zastępować wezwania świadka protokołem wbrew żądaniu obrony (§ 26 ust. 3).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24 / 49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Przeprowadzanie dowodów na rozprawie dyscyplinarnej (§ 30 rozporządzenia)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30 ust. 1–7 rozporządzenia MEiN – kolejność przesłuchań, wady opinii i formy szczególne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Kolejność</a:t>
            </a:r>
            <a:r>
              <a:rPr dirty="0"/>
              <a:t> </a:t>
            </a:r>
            <a:r>
              <a:rPr lang="pl-PL" dirty="0"/>
              <a:t>c</a:t>
            </a:r>
            <a:r>
              <a:rPr dirty="0" err="1"/>
              <a:t>zynności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prawnienia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1–3)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Kolejność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1): po </a:t>
            </a:r>
            <a:r>
              <a:rPr dirty="0" err="1"/>
              <a:t>wysłuchaniu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przesłuchuje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, </a:t>
            </a:r>
            <a:r>
              <a:rPr dirty="0" err="1"/>
              <a:t>przedstawia</a:t>
            </a:r>
            <a:r>
              <a:rPr dirty="0"/>
              <a:t> </a:t>
            </a:r>
            <a:r>
              <a:rPr dirty="0" err="1"/>
              <a:t>opinie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inne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Pouczenie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pouczenie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o </a:t>
            </a:r>
            <a:r>
              <a:rPr dirty="0" err="1"/>
              <a:t>prawie</a:t>
            </a:r>
            <a:r>
              <a:rPr dirty="0"/>
              <a:t> </a:t>
            </a:r>
            <a:r>
              <a:rPr dirty="0" err="1"/>
              <a:t>zadawania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wypowiadania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o </a:t>
            </a:r>
            <a:r>
              <a:rPr dirty="0" err="1"/>
              <a:t>każdym</a:t>
            </a:r>
            <a:r>
              <a:rPr dirty="0"/>
              <a:t> </a:t>
            </a:r>
            <a:r>
              <a:rPr dirty="0" err="1"/>
              <a:t>dowodzie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Kolejność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(art. 370 § 1 </a:t>
            </a:r>
            <a:r>
              <a:rPr dirty="0" err="1"/>
              <a:t>k.p.k.</a:t>
            </a:r>
            <a:r>
              <a:rPr dirty="0"/>
              <a:t>): </a:t>
            </a:r>
            <a:r>
              <a:rPr dirty="0" err="1"/>
              <a:t>najpierw</a:t>
            </a:r>
            <a:r>
              <a:rPr dirty="0"/>
              <a:t> </a:t>
            </a:r>
            <a:r>
              <a:rPr dirty="0" err="1"/>
              <a:t>wnioskodawca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, </a:t>
            </a:r>
            <a:r>
              <a:rPr dirty="0" err="1"/>
              <a:t>potem</a:t>
            </a:r>
            <a:r>
              <a:rPr dirty="0"/>
              <a:t> </a:t>
            </a:r>
            <a:r>
              <a:rPr dirty="0" err="1"/>
              <a:t>strona</a:t>
            </a:r>
            <a:r>
              <a:rPr dirty="0"/>
              <a:t> </a:t>
            </a:r>
            <a:r>
              <a:rPr dirty="0" err="1"/>
              <a:t>przeciwna</a:t>
            </a:r>
            <a:r>
              <a:rPr dirty="0"/>
              <a:t>, a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końcu</a:t>
            </a:r>
            <a:r>
              <a:rPr dirty="0"/>
              <a:t> </a:t>
            </a:r>
            <a:r>
              <a:rPr dirty="0" err="1"/>
              <a:t>członkowie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Wady </a:t>
            </a:r>
            <a:r>
              <a:rPr dirty="0" err="1"/>
              <a:t>opinii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3): </a:t>
            </a:r>
            <a:r>
              <a:rPr dirty="0" err="1"/>
              <a:t>opinia</a:t>
            </a:r>
            <a:r>
              <a:rPr dirty="0"/>
              <a:t> </a:t>
            </a:r>
            <a:r>
              <a:rPr dirty="0" err="1"/>
              <a:t>niepełna</a:t>
            </a:r>
            <a:r>
              <a:rPr dirty="0"/>
              <a:t>, </a:t>
            </a:r>
            <a:r>
              <a:rPr dirty="0" err="1"/>
              <a:t>niejasna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sprzeczna</a:t>
            </a:r>
            <a:r>
              <a:rPr dirty="0"/>
              <a:t> w </a:t>
            </a:r>
            <a:r>
              <a:rPr dirty="0" err="1"/>
              <a:t>samej</a:t>
            </a:r>
            <a:r>
              <a:rPr dirty="0"/>
              <a:t> </a:t>
            </a:r>
            <a:r>
              <a:rPr dirty="0" err="1"/>
              <a:t>sobie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między</a:t>
            </a:r>
            <a:r>
              <a:rPr dirty="0"/>
              <a:t> </a:t>
            </a:r>
            <a:r>
              <a:rPr dirty="0" err="1"/>
              <a:t>opiniami</a:t>
            </a:r>
            <a:r>
              <a:rPr dirty="0"/>
              <a:t> – </a:t>
            </a:r>
            <a:r>
              <a:rPr dirty="0" err="1"/>
              <a:t>wezwanie</a:t>
            </a:r>
            <a:r>
              <a:rPr dirty="0"/>
              <a:t> </a:t>
            </a:r>
            <a:r>
              <a:rPr dirty="0" err="1"/>
              <a:t>tych</a:t>
            </a:r>
            <a:r>
              <a:rPr dirty="0"/>
              <a:t> </a:t>
            </a:r>
            <a:r>
              <a:rPr dirty="0" err="1"/>
              <a:t>samych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 LUB </a:t>
            </a:r>
            <a:r>
              <a:rPr dirty="0" err="1"/>
              <a:t>powołanie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repliki</a:t>
            </a:r>
            <a:r>
              <a:rPr dirty="0"/>
              <a:t>: </a:t>
            </a:r>
            <a:r>
              <a:rPr dirty="0" err="1"/>
              <a:t>strony</a:t>
            </a:r>
            <a:r>
              <a:rPr dirty="0"/>
              <a:t> </a:t>
            </a:r>
            <a:r>
              <a:rPr dirty="0" err="1"/>
              <a:t>mają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do </a:t>
            </a:r>
            <a:r>
              <a:rPr dirty="0" err="1"/>
              <a:t>natychmiastowego</a:t>
            </a:r>
            <a:r>
              <a:rPr dirty="0"/>
              <a:t> </a:t>
            </a:r>
            <a:r>
              <a:rPr dirty="0" err="1"/>
              <a:t>komentarza</a:t>
            </a:r>
            <a:r>
              <a:rPr dirty="0"/>
              <a:t> po </a:t>
            </a:r>
            <a:r>
              <a:rPr dirty="0" err="1"/>
              <a:t>przeprowadzeniu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Odroczenie</a:t>
            </a:r>
            <a:r>
              <a:rPr dirty="0"/>
              <a:t>, </a:t>
            </a:r>
            <a:r>
              <a:rPr lang="pl-PL" dirty="0"/>
              <a:t>członek w</a:t>
            </a:r>
            <a:r>
              <a:rPr dirty="0" err="1"/>
              <a:t>yznaczony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dczytywanie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4–7)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Odroczenie</a:t>
            </a:r>
            <a:r>
              <a:rPr dirty="0"/>
              <a:t> z </a:t>
            </a:r>
            <a:r>
              <a:rPr dirty="0" err="1"/>
              <a:t>braku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4): </a:t>
            </a:r>
            <a:r>
              <a:rPr dirty="0" err="1"/>
              <a:t>nieobecność</a:t>
            </a:r>
            <a:r>
              <a:rPr dirty="0"/>
              <a:t> </a:t>
            </a:r>
            <a:r>
              <a:rPr dirty="0" err="1"/>
              <a:t>kluczowego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biegłego</a:t>
            </a:r>
            <a:r>
              <a:rPr dirty="0"/>
              <a:t> </a:t>
            </a:r>
            <a:r>
              <a:rPr dirty="0" err="1"/>
              <a:t>uprawnia</a:t>
            </a:r>
            <a:r>
              <a:rPr dirty="0"/>
              <a:t> do </a:t>
            </a:r>
            <a:r>
              <a:rPr dirty="0" err="1"/>
              <a:t>odroczenia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wyznaczenia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Wideokonferencja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5):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zdalne</a:t>
            </a:r>
            <a:r>
              <a:rPr dirty="0"/>
              <a:t> z </a:t>
            </a:r>
            <a:r>
              <a:rPr dirty="0" err="1"/>
              <a:t>jednoczesnym</a:t>
            </a:r>
            <a:r>
              <a:rPr dirty="0"/>
              <a:t> </a:t>
            </a:r>
            <a:r>
              <a:rPr dirty="0" err="1"/>
              <a:t>bezpośrednim</a:t>
            </a:r>
            <a:r>
              <a:rPr dirty="0"/>
              <a:t> </a:t>
            </a:r>
            <a:r>
              <a:rPr dirty="0" err="1"/>
              <a:t>przekazem</a:t>
            </a:r>
            <a:r>
              <a:rPr dirty="0"/>
              <a:t> </a:t>
            </a:r>
            <a:r>
              <a:rPr dirty="0" err="1"/>
              <a:t>obrazu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dźwięku</a:t>
            </a:r>
            <a:r>
              <a:rPr dirty="0"/>
              <a:t> w </a:t>
            </a:r>
            <a:r>
              <a:rPr dirty="0" err="1"/>
              <a:t>czasie</a:t>
            </a:r>
            <a:r>
              <a:rPr dirty="0"/>
              <a:t> </a:t>
            </a:r>
            <a:r>
              <a:rPr dirty="0" err="1"/>
              <a:t>rzeczywistym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lang="pl-PL" dirty="0"/>
              <a:t>Członek</a:t>
            </a:r>
            <a:r>
              <a:rPr dirty="0"/>
              <a:t> </a:t>
            </a:r>
            <a:r>
              <a:rPr dirty="0" err="1"/>
              <a:t>wyznaczony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6): </a:t>
            </a:r>
            <a:r>
              <a:rPr dirty="0" err="1"/>
              <a:t>przeszkoda</a:t>
            </a:r>
            <a:r>
              <a:rPr dirty="0"/>
              <a:t> </a:t>
            </a:r>
            <a:r>
              <a:rPr dirty="0" err="1"/>
              <a:t>trudna</a:t>
            </a:r>
            <a:r>
              <a:rPr dirty="0"/>
              <a:t> do </a:t>
            </a:r>
            <a:r>
              <a:rPr dirty="0" err="1"/>
              <a:t>usunięcia</a:t>
            </a:r>
            <a:r>
              <a:rPr dirty="0"/>
              <a:t> –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zlecone</a:t>
            </a:r>
            <a:r>
              <a:rPr dirty="0"/>
              <a:t> </a:t>
            </a:r>
            <a:r>
              <a:rPr dirty="0" err="1"/>
              <a:t>jednemu</a:t>
            </a:r>
            <a:r>
              <a:rPr dirty="0"/>
              <a:t> z </a:t>
            </a:r>
            <a:r>
              <a:rPr dirty="0" err="1"/>
              <a:t>członków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; </a:t>
            </a:r>
            <a:r>
              <a:rPr dirty="0" err="1"/>
              <a:t>doręczenie</a:t>
            </a:r>
            <a:r>
              <a:rPr dirty="0"/>
              <a:t> </a:t>
            </a:r>
            <a:r>
              <a:rPr dirty="0" err="1"/>
              <a:t>zawiadomienia</a:t>
            </a:r>
            <a:r>
              <a:rPr dirty="0"/>
              <a:t> min. 7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terminem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Odczytywanie</a:t>
            </a:r>
            <a:r>
              <a:rPr dirty="0"/>
              <a:t> </a:t>
            </a:r>
            <a:r>
              <a:rPr dirty="0" err="1"/>
              <a:t>protokołów</a:t>
            </a:r>
            <a:r>
              <a:rPr dirty="0"/>
              <a:t> (§ 30 </a:t>
            </a:r>
            <a:r>
              <a:rPr dirty="0" err="1"/>
              <a:t>ust</a:t>
            </a:r>
            <a:r>
              <a:rPr dirty="0"/>
              <a:t>. 7): </a:t>
            </a:r>
            <a:r>
              <a:rPr dirty="0" err="1"/>
              <a:t>dopuszczalność</a:t>
            </a:r>
            <a:r>
              <a:rPr dirty="0"/>
              <a:t> </a:t>
            </a:r>
            <a:r>
              <a:rPr dirty="0" err="1"/>
              <a:t>odczytania</a:t>
            </a:r>
            <a:r>
              <a:rPr dirty="0"/>
              <a:t> </a:t>
            </a:r>
            <a:r>
              <a:rPr dirty="0" err="1"/>
              <a:t>protokołów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, </a:t>
            </a:r>
            <a:r>
              <a:rPr dirty="0" err="1"/>
              <a:t>opinii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dokumentów</a:t>
            </a:r>
            <a:r>
              <a:rPr dirty="0"/>
              <a:t> z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wyjaśniającego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Wygodnictwo</a:t>
            </a:r>
            <a:r>
              <a:rPr dirty="0"/>
              <a:t> </a:t>
            </a:r>
            <a:r>
              <a:rPr dirty="0" err="1"/>
              <a:t>procesowe</a:t>
            </a:r>
            <a:r>
              <a:rPr dirty="0"/>
              <a:t>: </a:t>
            </a:r>
            <a:r>
              <a:rPr dirty="0" err="1"/>
              <a:t>odczytywanie</a:t>
            </a:r>
            <a:r>
              <a:rPr dirty="0"/>
              <a:t> </a:t>
            </a:r>
            <a:r>
              <a:rPr dirty="0" err="1"/>
              <a:t>protokołów</a:t>
            </a:r>
            <a:r>
              <a:rPr dirty="0"/>
              <a:t> </a:t>
            </a:r>
            <a:r>
              <a:rPr dirty="0" err="1"/>
              <a:t>wbrew</a:t>
            </a:r>
            <a:r>
              <a:rPr dirty="0"/>
              <a:t> </a:t>
            </a:r>
            <a:r>
              <a:rPr dirty="0" err="1"/>
              <a:t>żądaniu</a:t>
            </a:r>
            <a:r>
              <a:rPr dirty="0"/>
              <a:t> </a:t>
            </a:r>
            <a:r>
              <a:rPr dirty="0" err="1"/>
              <a:t>bezpośredniego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lang="pl-PL" dirty="0"/>
              <a:t>może wpływać na trwałość </a:t>
            </a:r>
            <a:r>
              <a:rPr dirty="0" err="1"/>
              <a:t>wyroku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GWARANCJA CZYNNEGO UDZIAŁU: Przewodniczący ma bezwzględny obowiązek umożliwić stronom zadanie pytań i wypowiedzenie się co do każdego przeprowadzanego dowodu (§ 30 ust. 2).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25 / 49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Przerwa zachowuje ciągłość sesji, a odroczenie wyznacza nowy termin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33, § 34 i § 35 rozporządzenia MEiN w zw. z art. 402 i 404 k.p.k. – dynamika rozprawy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Przerwa</a:t>
            </a:r>
            <a:r>
              <a:rPr dirty="0"/>
              <a:t> w </a:t>
            </a:r>
            <a:r>
              <a:rPr lang="pl-PL" dirty="0"/>
              <a:t>r</a:t>
            </a:r>
            <a:r>
              <a:rPr dirty="0" err="1"/>
              <a:t>ozprawie</a:t>
            </a:r>
            <a:r>
              <a:rPr dirty="0"/>
              <a:t> (§ 33)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: '</a:t>
            </a:r>
            <a:r>
              <a:rPr dirty="0" err="1"/>
              <a:t>ważne</a:t>
            </a:r>
            <a:r>
              <a:rPr dirty="0"/>
              <a:t> </a:t>
            </a:r>
            <a:r>
              <a:rPr dirty="0" err="1"/>
              <a:t>powody</a:t>
            </a:r>
            <a:r>
              <a:rPr dirty="0"/>
              <a:t>' (</a:t>
            </a:r>
            <a:r>
              <a:rPr dirty="0" err="1"/>
              <a:t>odpoczynek</a:t>
            </a:r>
            <a:r>
              <a:rPr dirty="0"/>
              <a:t>, </a:t>
            </a:r>
            <a:r>
              <a:rPr dirty="0" err="1"/>
              <a:t>analiza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dokumentu</a:t>
            </a:r>
            <a:r>
              <a:rPr dirty="0"/>
              <a:t>, </a:t>
            </a:r>
            <a:r>
              <a:rPr dirty="0" err="1"/>
              <a:t>krótka</a:t>
            </a:r>
            <a:r>
              <a:rPr dirty="0"/>
              <a:t> </a:t>
            </a:r>
            <a:r>
              <a:rPr dirty="0" err="1"/>
              <a:t>przeszkoda</a:t>
            </a:r>
            <a:r>
              <a:rPr dirty="0"/>
              <a:t> </a:t>
            </a:r>
            <a:r>
              <a:rPr dirty="0" err="1"/>
              <a:t>techniczna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Forma: </a:t>
            </a:r>
            <a:r>
              <a:rPr dirty="0" err="1"/>
              <a:t>zarządzenie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– </a:t>
            </a:r>
            <a:r>
              <a:rPr dirty="0" err="1"/>
              <a:t>wpis</a:t>
            </a:r>
            <a:r>
              <a:rPr dirty="0"/>
              <a:t> do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Limit </a:t>
            </a:r>
            <a:r>
              <a:rPr dirty="0" err="1"/>
              <a:t>czasowy</a:t>
            </a:r>
            <a:r>
              <a:rPr dirty="0"/>
              <a:t>: ŚCIŚLE OKREŚLONY – MAKSYMALNIE DO 21 DNI.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Ciągłość</a:t>
            </a:r>
            <a:r>
              <a:rPr dirty="0"/>
              <a:t> </a:t>
            </a:r>
            <a:r>
              <a:rPr dirty="0" err="1"/>
              <a:t>dowodowa</a:t>
            </a:r>
            <a:r>
              <a:rPr dirty="0"/>
              <a:t>: po </a:t>
            </a:r>
            <a:r>
              <a:rPr dirty="0" err="1"/>
              <a:t>przerwie</a:t>
            </a:r>
            <a:r>
              <a:rPr dirty="0"/>
              <a:t> </a:t>
            </a:r>
            <a:r>
              <a:rPr dirty="0" err="1"/>
              <a:t>rozprawa</a:t>
            </a:r>
            <a:r>
              <a:rPr dirty="0"/>
              <a:t> </a:t>
            </a:r>
            <a:r>
              <a:rPr dirty="0" err="1"/>
              <a:t>toczy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dalszym</a:t>
            </a:r>
            <a:r>
              <a:rPr dirty="0"/>
              <a:t> </a:t>
            </a:r>
            <a:r>
              <a:rPr dirty="0" err="1"/>
              <a:t>ciągu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przeprowadzone</a:t>
            </a:r>
            <a:r>
              <a:rPr dirty="0"/>
              <a:t> </a:t>
            </a:r>
            <a:r>
              <a:rPr dirty="0" err="1"/>
              <a:t>zachowują</a:t>
            </a:r>
            <a:r>
              <a:rPr dirty="0"/>
              <a:t> </a:t>
            </a:r>
            <a:r>
              <a:rPr dirty="0" err="1"/>
              <a:t>moc</a:t>
            </a:r>
            <a:r>
              <a:rPr dirty="0"/>
              <a:t> –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powtarza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odczytania</a:t>
            </a:r>
            <a:r>
              <a:rPr dirty="0"/>
              <a:t> </a:t>
            </a:r>
            <a:r>
              <a:rPr dirty="0" err="1"/>
              <a:t>skargi</a:t>
            </a:r>
            <a:r>
              <a:rPr dirty="0"/>
              <a:t> ani </a:t>
            </a:r>
            <a:r>
              <a:rPr dirty="0" err="1"/>
              <a:t>przesłuchań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Przekroczenie</a:t>
            </a:r>
            <a:r>
              <a:rPr dirty="0"/>
              <a:t> 21 </a:t>
            </a:r>
            <a:r>
              <a:rPr dirty="0" err="1"/>
              <a:t>dni</a:t>
            </a:r>
            <a:r>
              <a:rPr dirty="0"/>
              <a:t>: z </a:t>
            </a:r>
            <a:r>
              <a:rPr dirty="0" err="1"/>
              <a:t>mocy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</a:t>
            </a:r>
            <a:r>
              <a:rPr dirty="0" err="1"/>
              <a:t>wymusza</a:t>
            </a:r>
            <a:r>
              <a:rPr dirty="0"/>
              <a:t> </a:t>
            </a:r>
            <a:r>
              <a:rPr dirty="0" err="1"/>
              <a:t>traktowanie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odroczonej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Odroczenie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ozprawy</a:t>
            </a:r>
            <a:r>
              <a:rPr dirty="0"/>
              <a:t> (§ 34 </a:t>
            </a:r>
            <a:r>
              <a:rPr dirty="0" err="1"/>
              <a:t>i</a:t>
            </a:r>
            <a:r>
              <a:rPr dirty="0"/>
              <a:t> § 35)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Przesłanki</a:t>
            </a:r>
            <a:r>
              <a:rPr dirty="0"/>
              <a:t>: </a:t>
            </a:r>
            <a:r>
              <a:rPr dirty="0" err="1"/>
              <a:t>usprawiedliwiona</a:t>
            </a:r>
            <a:r>
              <a:rPr dirty="0"/>
              <a:t> </a:t>
            </a:r>
            <a:r>
              <a:rPr dirty="0" err="1"/>
              <a:t>nieobecność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,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kluczowego</a:t>
            </a:r>
            <a:r>
              <a:rPr dirty="0"/>
              <a:t> </a:t>
            </a:r>
            <a:r>
              <a:rPr dirty="0" err="1"/>
              <a:t>świadka</a:t>
            </a:r>
            <a:r>
              <a:rPr dirty="0"/>
              <a:t>, </a:t>
            </a:r>
            <a:r>
              <a:rPr dirty="0" err="1"/>
              <a:t>ujawnienie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czynów</a:t>
            </a:r>
            <a:r>
              <a:rPr dirty="0"/>
              <a:t> (§ 35).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Forma: </a:t>
            </a:r>
            <a:r>
              <a:rPr dirty="0" err="1"/>
              <a:t>zarządzenie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z </a:t>
            </a:r>
            <a:r>
              <a:rPr dirty="0" err="1"/>
              <a:t>wyznaczeniem</a:t>
            </a:r>
            <a:r>
              <a:rPr dirty="0"/>
              <a:t> </a:t>
            </a:r>
            <a:r>
              <a:rPr dirty="0" err="1"/>
              <a:t>nowej</a:t>
            </a:r>
            <a:r>
              <a:rPr dirty="0"/>
              <a:t> </a:t>
            </a:r>
            <a:r>
              <a:rPr dirty="0" err="1"/>
              <a:t>daty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LIMIT CZASU: PRZEPISY NIE WYZNACZAJĄ LIMITU 21 DNI –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sztywnego</a:t>
            </a:r>
            <a:r>
              <a:rPr dirty="0"/>
              <a:t> </a:t>
            </a:r>
            <a:r>
              <a:rPr dirty="0" err="1"/>
              <a:t>ograniczenia</a:t>
            </a:r>
            <a:r>
              <a:rPr dirty="0"/>
              <a:t> </a:t>
            </a:r>
            <a:r>
              <a:rPr dirty="0" err="1"/>
              <a:t>dniowego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odroczenie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dowodowy</a:t>
            </a:r>
            <a:r>
              <a:rPr dirty="0"/>
              <a:t> (</a:t>
            </a:r>
            <a:r>
              <a:rPr dirty="0" err="1"/>
              <a:t>k.p.k.</a:t>
            </a:r>
            <a:r>
              <a:rPr dirty="0"/>
              <a:t>): co do </a:t>
            </a:r>
            <a:r>
              <a:rPr dirty="0" err="1"/>
              <a:t>zasady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</a:t>
            </a:r>
            <a:r>
              <a:rPr dirty="0" err="1"/>
              <a:t>odroczoną</a:t>
            </a:r>
            <a:r>
              <a:rPr dirty="0"/>
              <a:t> </a:t>
            </a:r>
            <a:r>
              <a:rPr dirty="0" err="1"/>
              <a:t>prowadzi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OD POCZĄTKU.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powtórzenia</a:t>
            </a:r>
            <a:r>
              <a:rPr dirty="0"/>
              <a:t>: </a:t>
            </a:r>
            <a:r>
              <a:rPr dirty="0" err="1"/>
              <a:t>ponowne</a:t>
            </a:r>
            <a:r>
              <a:rPr dirty="0"/>
              <a:t> </a:t>
            </a:r>
            <a:r>
              <a:rPr dirty="0" err="1"/>
              <a:t>odczytanie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powtórzenie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osobowych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Rozszerzenie</a:t>
            </a:r>
            <a:r>
              <a:rPr dirty="0"/>
              <a:t> </a:t>
            </a:r>
            <a:r>
              <a:rPr dirty="0" err="1"/>
              <a:t>zarzutów</a:t>
            </a:r>
            <a:r>
              <a:rPr dirty="0"/>
              <a:t> (§ 35): </a:t>
            </a:r>
            <a:r>
              <a:rPr dirty="0" err="1"/>
              <a:t>nowy</a:t>
            </a:r>
            <a:r>
              <a:rPr dirty="0"/>
              <a:t> </a:t>
            </a:r>
            <a:r>
              <a:rPr dirty="0" err="1"/>
              <a:t>czyn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odroczenia</a:t>
            </a:r>
            <a:r>
              <a:rPr dirty="0"/>
              <a:t>, </a:t>
            </a:r>
            <a:r>
              <a:rPr dirty="0" err="1"/>
              <a:t>chyba</a:t>
            </a:r>
            <a:r>
              <a:rPr dirty="0"/>
              <a:t>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obrona</a:t>
            </a:r>
            <a:r>
              <a:rPr dirty="0"/>
              <a:t> </a:t>
            </a:r>
            <a:r>
              <a:rPr dirty="0" err="1"/>
              <a:t>wyrazi</a:t>
            </a:r>
            <a:r>
              <a:rPr dirty="0"/>
              <a:t> </a:t>
            </a:r>
            <a:r>
              <a:rPr dirty="0" err="1"/>
              <a:t>zgodę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natychmiastowe</a:t>
            </a:r>
            <a:r>
              <a:rPr dirty="0"/>
              <a:t> </a:t>
            </a:r>
            <a:r>
              <a:rPr dirty="0" err="1"/>
              <a:t>rozpoznanie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RÓŻNICA W SKUTKACH: Przerwa to pauza (max 21 dni, to samo posiedzenie). Odroczenie to nowy termin posiedzenia (brak limitu 21 dni) i zasada prowadzenia sprawy od początku.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26 / 49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Utrata statusu studenta przez członka komisji zrywa ciągłość składu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278 ust. 4 i art. 280 ustawy oraz art. 296 ust. 1 pkt 3 – bezwzględna wada orzeczenia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Ustawowe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ymogi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kładu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czelnianego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: co </a:t>
            </a:r>
            <a:r>
              <a:rPr dirty="0" err="1"/>
              <a:t>najmniej</a:t>
            </a:r>
            <a:r>
              <a:rPr dirty="0"/>
              <a:t> 3 </a:t>
            </a:r>
            <a:r>
              <a:rPr dirty="0" err="1"/>
              <a:t>członków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Parytet</a:t>
            </a:r>
            <a:r>
              <a:rPr dirty="0"/>
              <a:t> </a:t>
            </a:r>
            <a:r>
              <a:rPr dirty="0" err="1"/>
              <a:t>studencki</a:t>
            </a:r>
            <a:r>
              <a:rPr dirty="0"/>
              <a:t> (art. 278 </a:t>
            </a:r>
            <a:r>
              <a:rPr dirty="0" err="1"/>
              <a:t>ust</a:t>
            </a:r>
            <a:r>
              <a:rPr dirty="0"/>
              <a:t>. 4): w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uczelnianej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Radzie</a:t>
            </a:r>
            <a:r>
              <a:rPr dirty="0"/>
              <a:t> w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orzekającym</a:t>
            </a:r>
            <a:r>
              <a:rPr dirty="0"/>
              <a:t> MUSI </a:t>
            </a:r>
            <a:r>
              <a:rPr dirty="0" err="1"/>
              <a:t>zasiadać</a:t>
            </a:r>
            <a:r>
              <a:rPr dirty="0"/>
              <a:t> co </a:t>
            </a:r>
            <a:r>
              <a:rPr dirty="0" err="1"/>
              <a:t>najmniej</a:t>
            </a:r>
            <a:r>
              <a:rPr dirty="0"/>
              <a:t> 1 student.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: </a:t>
            </a:r>
            <a:r>
              <a:rPr dirty="0" err="1"/>
              <a:t>nauczyciel</a:t>
            </a:r>
            <a:r>
              <a:rPr dirty="0"/>
              <a:t> </a:t>
            </a:r>
            <a:r>
              <a:rPr dirty="0" err="1"/>
              <a:t>akademicki</a:t>
            </a:r>
            <a:r>
              <a:rPr dirty="0"/>
              <a:t> </a:t>
            </a:r>
            <a:r>
              <a:rPr dirty="0" err="1"/>
              <a:t>posiadający</a:t>
            </a:r>
            <a:r>
              <a:rPr dirty="0"/>
              <a:t> </a:t>
            </a:r>
            <a:r>
              <a:rPr dirty="0" err="1"/>
              <a:t>stopień</a:t>
            </a:r>
            <a:r>
              <a:rPr dirty="0"/>
              <a:t>/</a:t>
            </a:r>
            <a:r>
              <a:rPr dirty="0" err="1"/>
              <a:t>tytuł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niższy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</a:t>
            </a:r>
            <a:r>
              <a:rPr dirty="0" err="1"/>
              <a:t>obwiniony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Niezależność</a:t>
            </a:r>
            <a:r>
              <a:rPr dirty="0"/>
              <a:t>: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łączenia</a:t>
            </a:r>
            <a:r>
              <a:rPr dirty="0"/>
              <a:t> </a:t>
            </a:r>
            <a:r>
              <a:rPr dirty="0" err="1"/>
              <a:t>funkcji</a:t>
            </a:r>
            <a:r>
              <a:rPr dirty="0"/>
              <a:t> z </a:t>
            </a:r>
            <a:r>
              <a:rPr dirty="0" err="1"/>
              <a:t>organami</a:t>
            </a:r>
            <a:r>
              <a:rPr dirty="0"/>
              <a:t> </a:t>
            </a:r>
            <a:r>
              <a:rPr dirty="0" err="1"/>
              <a:t>jednoosobowymi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Utrata </a:t>
            </a:r>
            <a:r>
              <a:rPr dirty="0" err="1"/>
              <a:t>mandatu</a:t>
            </a:r>
            <a:r>
              <a:rPr dirty="0"/>
              <a:t>: </a:t>
            </a:r>
            <a:r>
              <a:rPr dirty="0" err="1"/>
              <a:t>następuje</a:t>
            </a:r>
            <a:r>
              <a:rPr dirty="0"/>
              <a:t> </a:t>
            </a:r>
            <a:r>
              <a:rPr dirty="0" err="1"/>
              <a:t>automatycznie</a:t>
            </a:r>
            <a:r>
              <a:rPr dirty="0"/>
              <a:t> z </a:t>
            </a:r>
            <a:r>
              <a:rPr dirty="0" err="1"/>
              <a:t>chwilą</a:t>
            </a:r>
            <a:r>
              <a:rPr dirty="0"/>
              <a:t> </a:t>
            </a:r>
            <a:r>
              <a:rPr dirty="0" err="1"/>
              <a:t>utraty</a:t>
            </a:r>
            <a:r>
              <a:rPr dirty="0"/>
              <a:t> </a:t>
            </a:r>
            <a:r>
              <a:rPr dirty="0" err="1"/>
              <a:t>statusu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Skutki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traty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tatusu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eset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owodowy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Obrona</a:t>
            </a:r>
            <a:r>
              <a:rPr dirty="0"/>
              <a:t> magisterium/</a:t>
            </a:r>
            <a:r>
              <a:rPr dirty="0" err="1"/>
              <a:t>skreślenie</a:t>
            </a:r>
            <a:r>
              <a:rPr dirty="0"/>
              <a:t>: </a:t>
            </a:r>
            <a:r>
              <a:rPr dirty="0" err="1"/>
              <a:t>skutkuje</a:t>
            </a:r>
            <a:r>
              <a:rPr dirty="0"/>
              <a:t> </a:t>
            </a:r>
            <a:r>
              <a:rPr dirty="0" err="1"/>
              <a:t>natychmiastowym</a:t>
            </a:r>
            <a:r>
              <a:rPr dirty="0"/>
              <a:t> </a:t>
            </a:r>
            <a:r>
              <a:rPr dirty="0" err="1"/>
              <a:t>wygaśnięciem</a:t>
            </a:r>
            <a:r>
              <a:rPr dirty="0"/>
              <a:t> </a:t>
            </a:r>
            <a:r>
              <a:rPr dirty="0" err="1"/>
              <a:t>członkostwa</a:t>
            </a:r>
            <a:r>
              <a:rPr dirty="0"/>
              <a:t> w </a:t>
            </a:r>
            <a:r>
              <a:rPr dirty="0" err="1"/>
              <a:t>komisji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Dalsze</a:t>
            </a:r>
            <a:r>
              <a:rPr dirty="0"/>
              <a:t> </a:t>
            </a:r>
            <a:r>
              <a:rPr dirty="0" err="1"/>
              <a:t>orzekanie</a:t>
            </a:r>
            <a:r>
              <a:rPr dirty="0"/>
              <a:t>: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wydane</a:t>
            </a:r>
            <a:r>
              <a:rPr dirty="0"/>
              <a:t> w </a:t>
            </a:r>
            <a:r>
              <a:rPr dirty="0" err="1"/>
              <a:t>takim</a:t>
            </a:r>
            <a:r>
              <a:rPr dirty="0"/>
              <a:t> </a:t>
            </a:r>
            <a:r>
              <a:rPr dirty="0" err="1"/>
              <a:t>składzie</a:t>
            </a:r>
            <a:r>
              <a:rPr dirty="0"/>
              <a:t> jest </a:t>
            </a:r>
            <a:r>
              <a:rPr dirty="0" err="1"/>
              <a:t>dotknięte</a:t>
            </a:r>
            <a:r>
              <a:rPr dirty="0"/>
              <a:t> </a:t>
            </a:r>
            <a:r>
              <a:rPr dirty="0" err="1"/>
              <a:t>nieważnością</a:t>
            </a:r>
            <a:r>
              <a:rPr dirty="0"/>
              <a:t> (</a:t>
            </a:r>
            <a:r>
              <a:rPr dirty="0" err="1"/>
              <a:t>nienależyty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Bezwzględna</a:t>
            </a:r>
            <a:r>
              <a:rPr dirty="0"/>
              <a:t> </a:t>
            </a:r>
            <a:r>
              <a:rPr dirty="0" err="1"/>
              <a:t>przyczyna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obligatoryjna</a:t>
            </a:r>
            <a:r>
              <a:rPr dirty="0"/>
              <a:t>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wznowienia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1 pkt 3).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Czynność</a:t>
            </a:r>
            <a:r>
              <a:rPr dirty="0"/>
              <a:t> </a:t>
            </a:r>
            <a:r>
              <a:rPr dirty="0" err="1"/>
              <a:t>naprawcza</a:t>
            </a:r>
            <a:r>
              <a:rPr dirty="0"/>
              <a:t>: </a:t>
            </a:r>
            <a:r>
              <a:rPr dirty="0" err="1"/>
              <a:t>powołanie</a:t>
            </a:r>
            <a:r>
              <a:rPr dirty="0"/>
              <a:t> </a:t>
            </a:r>
            <a:r>
              <a:rPr dirty="0" err="1"/>
              <a:t>nowego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 </a:t>
            </a:r>
            <a:r>
              <a:rPr dirty="0" err="1"/>
              <a:t>zarządzeniem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RESET DOWODOWY: z </a:t>
            </a:r>
            <a:r>
              <a:rPr dirty="0" err="1"/>
              <a:t>uwagi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zasadę</a:t>
            </a:r>
            <a:r>
              <a:rPr dirty="0"/>
              <a:t> </a:t>
            </a:r>
            <a:r>
              <a:rPr dirty="0" err="1"/>
              <a:t>bezpośredniości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w </a:t>
            </a:r>
            <a:r>
              <a:rPr dirty="0" err="1"/>
              <a:t>nowym</a:t>
            </a:r>
            <a:r>
              <a:rPr dirty="0"/>
              <a:t>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należy</a:t>
            </a:r>
            <a:r>
              <a:rPr dirty="0"/>
              <a:t> </a:t>
            </a:r>
            <a:r>
              <a:rPr dirty="0" err="1"/>
              <a:t>prowadzić</a:t>
            </a:r>
            <a:r>
              <a:rPr dirty="0"/>
              <a:t> OD POCZĄTKU.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WADA BEZWZGLĘDNA: Skład orzekający bez aktywnego studenta jest nielegalny. Wszelkie czynności dowodowe przeprowadzone w takim składzie są dotknięte nieważnością.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27 / 49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Zgoda na ukaranie bez dowodów wymaga braku sprzeciwu pokrzywdzonego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31 i § 32 rozporządzenia MEiN – konsensualne zakończenie sprawy dyscyplinarnej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Tryb</a:t>
            </a:r>
            <a:r>
              <a:rPr dirty="0"/>
              <a:t> </a:t>
            </a:r>
            <a:r>
              <a:rPr lang="pl-PL" dirty="0"/>
              <a:t>b</a:t>
            </a:r>
            <a:r>
              <a:rPr dirty="0" err="1"/>
              <a:t>ez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rzeprowadzania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owodów</a:t>
            </a:r>
            <a:r>
              <a:rPr dirty="0"/>
              <a:t> (§ 31)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Moment </a:t>
            </a:r>
            <a:r>
              <a:rPr dirty="0" err="1"/>
              <a:t>złożenia</a:t>
            </a:r>
            <a:r>
              <a:rPr dirty="0"/>
              <a:t> </a:t>
            </a:r>
            <a:r>
              <a:rPr dirty="0" err="1"/>
              <a:t>wniosku</a:t>
            </a:r>
            <a:r>
              <a:rPr dirty="0"/>
              <a:t>: do </a:t>
            </a:r>
            <a:r>
              <a:rPr dirty="0" err="1"/>
              <a:t>chwili</a:t>
            </a:r>
            <a:r>
              <a:rPr dirty="0"/>
              <a:t> </a:t>
            </a:r>
            <a:r>
              <a:rPr dirty="0" err="1"/>
              <a:t>zakończenia</a:t>
            </a:r>
            <a:r>
              <a:rPr dirty="0"/>
              <a:t> </a:t>
            </a:r>
            <a:r>
              <a:rPr dirty="0" err="1"/>
              <a:t>pierwszego</a:t>
            </a:r>
            <a:r>
              <a:rPr dirty="0"/>
              <a:t> </a:t>
            </a:r>
            <a:r>
              <a:rPr dirty="0" err="1"/>
              <a:t>przesłuchania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rozprawie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Przesłanki</a:t>
            </a:r>
            <a:r>
              <a:rPr dirty="0"/>
              <a:t> </a:t>
            </a:r>
            <a:r>
              <a:rPr dirty="0" err="1"/>
              <a:t>łączne</a:t>
            </a:r>
            <a:r>
              <a:rPr dirty="0"/>
              <a:t> </a:t>
            </a:r>
            <a:r>
              <a:rPr dirty="0" err="1"/>
              <a:t>stosowania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1. Wina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czynu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budzą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2.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 </a:t>
            </a:r>
            <a:r>
              <a:rPr dirty="0" err="1"/>
              <a:t>wyraża</a:t>
            </a:r>
            <a:r>
              <a:rPr dirty="0"/>
              <a:t> </a:t>
            </a:r>
            <a:r>
              <a:rPr dirty="0" err="1"/>
              <a:t>zgodę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proponowaną</a:t>
            </a:r>
            <a:r>
              <a:rPr dirty="0"/>
              <a:t> </a:t>
            </a:r>
            <a:r>
              <a:rPr dirty="0" err="1"/>
              <a:t>karę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3. POKRZYWDZONY NIE WNOSI SPRZECIWU</a:t>
            </a:r>
            <a:r>
              <a:rPr lang="pl-PL" dirty="0"/>
              <a:t> (odpowiednio stosuje się § 16 ust.3 – ale na tym etapie pokrzywdzony?)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uwzględnienia</a:t>
            </a:r>
            <a:r>
              <a:rPr dirty="0"/>
              <a:t>: </a:t>
            </a:r>
            <a:r>
              <a:rPr dirty="0" err="1"/>
              <a:t>wydanie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bez </a:t>
            </a:r>
            <a:r>
              <a:rPr dirty="0" err="1"/>
              <a:t>przeprowadzania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Niezależność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graniczenie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owodów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jest </a:t>
            </a:r>
            <a:r>
              <a:rPr dirty="0" err="1"/>
              <a:t>związana</a:t>
            </a:r>
            <a:r>
              <a:rPr dirty="0"/>
              <a:t> </a:t>
            </a:r>
            <a:r>
              <a:rPr dirty="0" err="1"/>
              <a:t>wnioskiem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 – </a:t>
            </a:r>
            <a:r>
              <a:rPr dirty="0" err="1"/>
              <a:t>samodzielnie</a:t>
            </a:r>
            <a:r>
              <a:rPr dirty="0"/>
              <a:t> </a:t>
            </a:r>
            <a:r>
              <a:rPr dirty="0" err="1"/>
              <a:t>bada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proponowana</a:t>
            </a:r>
            <a:r>
              <a:rPr dirty="0"/>
              <a:t> kara jest </a:t>
            </a:r>
            <a:r>
              <a:rPr dirty="0" err="1"/>
              <a:t>sprawiedliwa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jednostronnego</a:t>
            </a:r>
            <a:r>
              <a:rPr dirty="0"/>
              <a:t> </a:t>
            </a:r>
            <a:r>
              <a:rPr dirty="0" err="1"/>
              <a:t>podwyższania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: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uzna</a:t>
            </a:r>
            <a:r>
              <a:rPr dirty="0"/>
              <a:t> </a:t>
            </a:r>
            <a:r>
              <a:rPr dirty="0" err="1"/>
              <a:t>karę</a:t>
            </a:r>
            <a:r>
              <a:rPr dirty="0"/>
              <a:t> za </a:t>
            </a:r>
            <a:r>
              <a:rPr dirty="0" err="1"/>
              <a:t>zbyt</a:t>
            </a:r>
            <a:r>
              <a:rPr dirty="0"/>
              <a:t> </a:t>
            </a:r>
            <a:r>
              <a:rPr dirty="0" err="1"/>
              <a:t>łagodną</a:t>
            </a:r>
            <a:r>
              <a:rPr dirty="0"/>
              <a:t>, </a:t>
            </a:r>
            <a:r>
              <a:rPr dirty="0" err="1"/>
              <a:t>odrzuca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otwiera</a:t>
            </a:r>
            <a:r>
              <a:rPr dirty="0"/>
              <a:t> </a:t>
            </a:r>
            <a:r>
              <a:rPr dirty="0" err="1"/>
              <a:t>pełny</a:t>
            </a:r>
            <a:r>
              <a:rPr dirty="0"/>
              <a:t> </a:t>
            </a:r>
            <a:r>
              <a:rPr dirty="0" err="1"/>
              <a:t>proces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Częściowe</a:t>
            </a:r>
            <a:r>
              <a:rPr dirty="0"/>
              <a:t>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dowodowe</a:t>
            </a:r>
            <a:r>
              <a:rPr dirty="0"/>
              <a:t> (§ 32): </a:t>
            </a:r>
            <a:r>
              <a:rPr dirty="0" err="1"/>
              <a:t>przyznanie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pozwala</a:t>
            </a:r>
            <a:r>
              <a:rPr dirty="0"/>
              <a:t> </a:t>
            </a:r>
            <a:r>
              <a:rPr dirty="0" err="1"/>
              <a:t>ograniczyć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do </a:t>
            </a:r>
            <a:r>
              <a:rPr dirty="0" err="1"/>
              <a:t>najistotniejszych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konsensusu</a:t>
            </a:r>
            <a:r>
              <a:rPr dirty="0"/>
              <a:t>: </a:t>
            </a:r>
            <a:r>
              <a:rPr dirty="0" err="1"/>
              <a:t>częściowe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wymagają</a:t>
            </a:r>
            <a:r>
              <a:rPr dirty="0"/>
              <a:t> </a:t>
            </a:r>
            <a:r>
              <a:rPr dirty="0" err="1"/>
              <a:t>zgody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Umorzenie</a:t>
            </a:r>
            <a:r>
              <a:rPr dirty="0"/>
              <a:t> </a:t>
            </a:r>
            <a:r>
              <a:rPr dirty="0" err="1"/>
              <a:t>konsensualne</a:t>
            </a:r>
            <a:r>
              <a:rPr dirty="0"/>
              <a:t>: </a:t>
            </a:r>
            <a:r>
              <a:rPr dirty="0" err="1"/>
              <a:t>zawarcie</a:t>
            </a:r>
            <a:r>
              <a:rPr dirty="0"/>
              <a:t> </a:t>
            </a:r>
            <a:r>
              <a:rPr dirty="0" err="1"/>
              <a:t>ugody</a:t>
            </a:r>
            <a:r>
              <a:rPr dirty="0"/>
              <a:t> </a:t>
            </a:r>
            <a:r>
              <a:rPr dirty="0" err="1"/>
              <a:t>mediacyjnej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skutkować</a:t>
            </a:r>
            <a:r>
              <a:rPr dirty="0"/>
              <a:t> </a:t>
            </a:r>
            <a:r>
              <a:rPr dirty="0" err="1"/>
              <a:t>wnioskiem</a:t>
            </a:r>
            <a:r>
              <a:rPr dirty="0"/>
              <a:t> o </a:t>
            </a:r>
            <a:r>
              <a:rPr dirty="0" err="1"/>
              <a:t>odstąpienie</a:t>
            </a:r>
            <a:r>
              <a:rPr dirty="0"/>
              <a:t> od </a:t>
            </a:r>
            <a:r>
              <a:rPr dirty="0" err="1"/>
              <a:t>ukarania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lang="pl-PL" dirty="0"/>
              <a:t>„</a:t>
            </a:r>
            <a:r>
              <a:rPr dirty="0"/>
              <a:t>WETO</a:t>
            </a:r>
            <a:r>
              <a:rPr lang="pl-PL" dirty="0"/>
              <a:t>"</a:t>
            </a:r>
            <a:r>
              <a:rPr dirty="0"/>
              <a:t> POKRZYWDZONEGO: </a:t>
            </a:r>
            <a:r>
              <a:rPr dirty="0" err="1"/>
              <a:t>Zignorowanie</a:t>
            </a:r>
            <a:r>
              <a:rPr dirty="0"/>
              <a:t> </a:t>
            </a:r>
            <a:r>
              <a:rPr dirty="0" err="1"/>
              <a:t>sprzeciwu</a:t>
            </a:r>
            <a:r>
              <a:rPr dirty="0"/>
              <a:t> </a:t>
            </a:r>
            <a:r>
              <a:rPr dirty="0" err="1"/>
              <a:t>pokrzywdzonego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bez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§ 31 </a:t>
            </a:r>
            <a:r>
              <a:rPr dirty="0" err="1"/>
              <a:t>ust</a:t>
            </a:r>
            <a:r>
              <a:rPr dirty="0"/>
              <a:t>. 2 </a:t>
            </a:r>
            <a:r>
              <a:rPr dirty="0" err="1"/>
              <a:t>rozporządzenia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28 / 49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94415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rPr dirty="0"/>
              <a:t>TRYBY KONSENSUALNE A OCENA MATERIAŁU DOWODOWEGO  •  § 31 I § 32 ROZPORZĄDZENIA </a:t>
            </a:r>
            <a:r>
              <a:rPr dirty="0" err="1"/>
              <a:t>MEiN</a:t>
            </a:r>
            <a:endParaRPr dirty="0"/>
          </a:p>
          <a:p>
            <a:pPr>
              <a:spcAft>
                <a:spcPts val="200"/>
              </a:spcAft>
              <a:defRPr sz="2000" b="1">
                <a:solidFill>
                  <a:srgbClr val="0F172A"/>
                </a:solidFill>
                <a:latin typeface="Georgia"/>
              </a:defRPr>
            </a:pPr>
            <a:r>
              <a:rPr dirty="0" err="1"/>
              <a:t>Kiedy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przewinienia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wina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budzą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? </a:t>
            </a:r>
            <a:r>
              <a:rPr dirty="0" err="1"/>
              <a:t>Zestawienie</a:t>
            </a:r>
            <a:r>
              <a:rPr dirty="0"/>
              <a:t> </a:t>
            </a:r>
            <a:r>
              <a:rPr dirty="0" err="1"/>
              <a:t>praktyczne</a:t>
            </a:r>
            <a:endParaRPr dirty="0"/>
          </a:p>
          <a:p>
            <a:pPr>
              <a:defRPr sz="1100">
                <a:solidFill>
                  <a:srgbClr val="64748B"/>
                </a:solidFill>
                <a:latin typeface="Calibri"/>
              </a:defRPr>
            </a:pPr>
            <a:r>
              <a:rPr dirty="0" err="1"/>
              <a:t>Kryterium</a:t>
            </a:r>
            <a:r>
              <a:rPr dirty="0"/>
              <a:t> </a:t>
            </a:r>
            <a:r>
              <a:rPr dirty="0" err="1"/>
              <a:t>dopuszczalności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bez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 (§ 31)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ograniczenia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(§ 32)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1417320"/>
            <a:ext cx="11094415" cy="254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36192"/>
          <a:ext cx="110935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8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8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5785">
                <a:tc>
                  <a:txBody>
                    <a:bodyPr/>
                    <a:lstStyle/>
                    <a:p>
                      <a:pPr algn="l"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Przewinienie dyscyplinarne</a:t>
                      </a:r>
                    </a:p>
                  </a:txBody>
                  <a:tcPr marL="76200" marR="76200" marT="50800" marB="5080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Przesłanka SPEŁNIONA  (Brak wątpliwości)</a:t>
                      </a:r>
                    </a:p>
                  </a:txBody>
                  <a:tcPr marL="76200" marR="76200" marT="50800" marB="50800" anchor="ctr"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Przesłanka NIESPEŁNIONA  (Są wątpliwości)</a:t>
                      </a:r>
                    </a:p>
                  </a:txBody>
                  <a:tcPr marL="76200" marR="76200" marT="50800" marB="50800" anchor="ctr">
                    <a:solidFill>
                      <a:srgbClr val="99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Plagiat / Naruszenie praw autorskich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Raport antyplagiatowy wykazuje 90% dosłownego zapożyczenia z innej pracy, a nauczyciel podpisem potwierdził swoje autorstwo i przyznał się do błędu.</a:t>
                      </a:r>
                    </a:p>
                  </a:txBody>
                  <a:tcPr marL="63500" marR="63500" marT="38100" marB="38100" anchor="ctr"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Nauczyciel twierdzi, że zbieżność wynika z powszechnie stosowanej metodologii lub że to on był pierwotnym autorem koncepcji przedłożonej wcześniej w referacie.</a:t>
                      </a:r>
                    </a:p>
                  </a:txBody>
                  <a:tcPr marL="63500" marR="63500" marT="38100" marB="38100" anchor="ctr"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Absencja na zajęciach lub egzaminie</a:t>
                      </a:r>
                    </a:p>
                  </a:txBody>
                  <a:tcPr marL="63500" marR="63500" marT="38100" marB="381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Nauczyciel nie przyszedł na egzamin, nie przedstawił żadnego L4 ani usprawiedliwienia, a w pismach wprost przyznaje, że „zapomniał o terminie”.</a:t>
                      </a:r>
                    </a:p>
                  </a:txBody>
                  <a:tcPr marL="63500" marR="63500" marT="38100" marB="38100"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Nauczyciel przedstawia zwolnienie lekarskie lub twierdzi, że zgłaszał władzom wydziału konieczność zastępstwa, ale wniosek zagubił się w dziekanacie.</a:t>
                      </a:r>
                    </a:p>
                  </a:txBody>
                  <a:tcPr marL="63500" marR="63500" marT="38100" marB="38100" anchor="ctr">
                    <a:solidFill>
                      <a:srgbClr val="FE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Niewłaściwe zachowanie wobec studentów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Zdarzenie zostało nagrane (np. na platformie MS Teams/Zoom) lub wykładowca pisemnie przeprosił za użycie wulgaryzmów na wykładzie.</a:t>
                      </a:r>
                    </a:p>
                  </a:txBody>
                  <a:tcPr marL="63500" marR="63500" marT="38100" marB="38100" anchor="ctr"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Studenci i wykładowca przedstawiają zupełnie inne wersje przebiegu rozmowy w czterech oczach, brak jest świadków i nagrań.</a:t>
                      </a:r>
                    </a:p>
                  </a:txBody>
                  <a:tcPr marL="63500" marR="63500" marT="38100" marB="38100" anchor="ctr"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Fałszowanie dokumentacji akademickiej</a:t>
                      </a:r>
                    </a:p>
                  </a:txBody>
                  <a:tcPr marL="63500" marR="63500" marT="38100" marB="381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Wykładowca wpisał ocenę osobie, która nie jest studentem uczelni, co potwierdzają logi w systemie USOS i jego pisemne oświadczenie.</a:t>
                      </a:r>
                    </a:p>
                  </a:txBody>
                  <a:tcPr marL="63500" marR="63500" marT="38100" marB="38100"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Wpis w systemie powstał w wyniku błędu technicznego lub logowania z ogólnodostępnego komputera i nie wiadomo, kto go faktycznie dokonał.</a:t>
                      </a:r>
                    </a:p>
                  </a:txBody>
                  <a:tcPr marL="63500" marR="63500" marT="38100" marB="38100" anchor="ctr">
                    <a:solidFill>
                      <a:srgbClr val="FE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Niewłaściwe wykorzystanie środków finansowych / sprzętu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Nauczyciel kupił z grantu badawczego sprzęt elektroniczny, powierzył go członkowi rodziny do celów prywatnych i zostało to potwierdzone protokołem kontroli oraz jego pisemnym przyznaniem się.</a:t>
                      </a:r>
                    </a:p>
                  </a:txBody>
                  <a:tcPr marL="63500" marR="63500" marT="38100" marB="38100" anchor="ctr"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Wydatkowanie środków nastąpiło zgodnie z kosztorysem, ale zmieniły się rynkowe ceny materiałów i powstał spór interpretacyjny z kwesturą co do kwalifikowalności wydatku.</a:t>
                      </a:r>
                    </a:p>
                  </a:txBody>
                  <a:tcPr marL="63500" marR="63500" marT="38100" marB="38100" anchor="ctr"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Obniżanie autorytetu innych pracowników</a:t>
                      </a:r>
                    </a:p>
                  </a:txBody>
                  <a:tcPr marL="63500" marR="63500" marT="38100" marB="3810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Wykładowca opublikował na oficjalnym forum uczelni lub w mediach społecznościowych wpisy podważające kompetencje kolegów z katedry, używając przy tym imiennych wyzwisk.</a:t>
                      </a:r>
                    </a:p>
                  </a:txBody>
                  <a:tcPr marL="63500" marR="63500" marT="38100" marB="38100" anchor="ctr">
                    <a:solidFill>
                      <a:srgbClr val="DCFCE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Wypowiedzi padły podczas zamkniętej dyskusji naukowej na zebraniu katedry, a ocena czy miały charakter krytyki merytorycznej, czy złośliwego ataku osobistego jest sporna.</a:t>
                      </a:r>
                    </a:p>
                  </a:txBody>
                  <a:tcPr marL="63500" marR="63500" marT="38100" marB="38100" anchor="ctr">
                    <a:solidFill>
                      <a:srgbClr val="FEE2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5785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Fałszywe posługiwanie się tytułem naukowym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064E3B"/>
                          </a:solidFill>
                          <a:latin typeface="Calibri"/>
                        </a:defRPr>
                      </a:pPr>
                      <a:r>
                        <a:t>Doktoryzowany pracownik podpisał oficjalny dokument lub publikację jako „prof. dr hab.” przed nadaniem tytułu przez Prezydenta RP, co potwierdza pełna dokumentacja personalna.</a:t>
                      </a:r>
                    </a:p>
                  </a:txBody>
                  <a:tcPr marL="63500" marR="63500" marT="38100" marB="38100" anchor="ctr">
                    <a:solidFill>
                      <a:srgbClr val="F0FD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solidFill>
                            <a:srgbClr val="7F1D1D"/>
                          </a:solidFill>
                          <a:latin typeface="Calibri"/>
                        </a:defRPr>
                      </a:pPr>
                      <a:r>
                        <a:t>Pracownik posłużył się tytułem uzyskanym na zagranicznej uczelni, a sprawa wymaga przeprowadzenia skomplikowanej procedury nostryfikacji lub oceny równoważności dyplomu.</a:t>
                      </a:r>
                    </a:p>
                  </a:txBody>
                  <a:tcPr marL="63500" marR="63500" marT="38100" marB="38100" anchor="ctr"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217920"/>
            <a:ext cx="11094415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850" i="1">
                <a:solidFill>
                  <a:srgbClr val="64748B"/>
                </a:solidFill>
                <a:latin typeface="Calibri"/>
              </a:defRPr>
            </a:pPr>
            <a:r>
              <a:t>Zastosowanie procesowe: Ocena wymogu 'okoliczności czynu i wina nie budzą wątpliwości' warunkuje dopuszczalność skazania bez dowodów (§ 31) lub ograniczenia dowodów (§ 32 rozporządzenia MEiN). W kolumnie prawej bezwzględnie konieczne jest przeprowadzenie pełnego postępowania dowodowego na rozprawie.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Zasada częściowej jawności rozprawy dyscyplinarnej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293 ust. 5 ustawy – ramy obecności publiczności akademickiej i związków zawodowych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Katalog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odmiotów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prawnionych</a:t>
            </a:r>
            <a:r>
              <a:rPr dirty="0"/>
              <a:t> z </a:t>
            </a:r>
            <a:r>
              <a:rPr lang="pl-PL" dirty="0"/>
              <a:t>m</a:t>
            </a:r>
            <a:r>
              <a:rPr dirty="0" err="1"/>
              <a:t>ocy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rawa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Pracownicy</a:t>
            </a:r>
            <a:r>
              <a:rPr dirty="0"/>
              <a:t> </a:t>
            </a:r>
            <a:r>
              <a:rPr dirty="0" err="1"/>
              <a:t>danej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: pod </a:t>
            </a:r>
            <a:r>
              <a:rPr dirty="0" err="1"/>
              <a:t>pojęciem</a:t>
            </a:r>
            <a:r>
              <a:rPr dirty="0"/>
              <a:t> </a:t>
            </a:r>
            <a:r>
              <a:rPr dirty="0" err="1"/>
              <a:t>tym</a:t>
            </a:r>
            <a:r>
              <a:rPr dirty="0"/>
              <a:t> </a:t>
            </a:r>
            <a:r>
              <a:rPr dirty="0" err="1"/>
              <a:t>kryje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ściśle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uczelnia</a:t>
            </a:r>
            <a:r>
              <a:rPr dirty="0"/>
              <a:t> </a:t>
            </a:r>
            <a:r>
              <a:rPr dirty="0" err="1"/>
              <a:t>zatrudniająca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Samorząd</a:t>
            </a:r>
            <a:r>
              <a:rPr dirty="0"/>
              <a:t> </a:t>
            </a:r>
            <a:r>
              <a:rPr dirty="0" err="1"/>
              <a:t>studentów</a:t>
            </a:r>
            <a:r>
              <a:rPr dirty="0"/>
              <a:t> LUB </a:t>
            </a:r>
            <a:r>
              <a:rPr dirty="0" err="1"/>
              <a:t>doktorantów</a:t>
            </a:r>
            <a:r>
              <a:rPr dirty="0"/>
              <a:t>: </a:t>
            </a:r>
            <a:r>
              <a:rPr dirty="0" err="1"/>
              <a:t>przepis</a:t>
            </a:r>
            <a:r>
              <a:rPr dirty="0"/>
              <a:t> </a:t>
            </a:r>
            <a:r>
              <a:rPr dirty="0" err="1"/>
              <a:t>operuje</a:t>
            </a:r>
            <a:r>
              <a:rPr dirty="0"/>
              <a:t> </a:t>
            </a:r>
            <a:r>
              <a:rPr dirty="0" err="1"/>
              <a:t>spójnikiem</a:t>
            </a:r>
            <a:r>
              <a:rPr dirty="0"/>
              <a:t> '</a:t>
            </a:r>
            <a:r>
              <a:rPr dirty="0" err="1"/>
              <a:t>i</a:t>
            </a:r>
            <a:r>
              <a:rPr dirty="0"/>
              <a:t>', co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błąd</a:t>
            </a:r>
            <a:r>
              <a:rPr dirty="0"/>
              <a:t> –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zależy</a:t>
            </a:r>
            <a:r>
              <a:rPr dirty="0"/>
              <a:t> od </a:t>
            </a:r>
            <a:r>
              <a:rPr dirty="0" err="1"/>
              <a:t>tego</a:t>
            </a:r>
            <a:r>
              <a:rPr dirty="0"/>
              <a:t>, </a:t>
            </a:r>
            <a:r>
              <a:rPr dirty="0" err="1"/>
              <a:t>czyich</a:t>
            </a:r>
            <a:r>
              <a:rPr dirty="0"/>
              <a:t> </a:t>
            </a:r>
            <a:r>
              <a:rPr dirty="0" err="1"/>
              <a:t>praw</a:t>
            </a:r>
            <a:r>
              <a:rPr dirty="0"/>
              <a:t> </a:t>
            </a:r>
            <a:r>
              <a:rPr dirty="0" err="1"/>
              <a:t>dotyczy</a:t>
            </a:r>
            <a:r>
              <a:rPr dirty="0"/>
              <a:t> </a:t>
            </a:r>
            <a:r>
              <a:rPr dirty="0" err="1"/>
              <a:t>czyn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Pokrzywdzony</a:t>
            </a:r>
            <a:r>
              <a:rPr dirty="0"/>
              <a:t>: </a:t>
            </a:r>
            <a:r>
              <a:rPr dirty="0" err="1"/>
              <a:t>posiada</a:t>
            </a:r>
            <a:r>
              <a:rPr dirty="0"/>
              <a:t> </a:t>
            </a:r>
            <a:r>
              <a:rPr dirty="0" err="1"/>
              <a:t>bezwzględne</a:t>
            </a:r>
            <a:r>
              <a:rPr dirty="0"/>
              <a:t> </a:t>
            </a:r>
            <a:r>
              <a:rPr dirty="0" err="1"/>
              <a:t>ustawowe</a:t>
            </a:r>
            <a:r>
              <a:rPr dirty="0"/>
              <a:t>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obecności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sali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całej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dowodowej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Przedstawiciele</a:t>
            </a:r>
            <a:r>
              <a:rPr dirty="0"/>
              <a:t> </a:t>
            </a:r>
            <a:r>
              <a:rPr dirty="0" err="1"/>
              <a:t>organów</a:t>
            </a:r>
            <a:r>
              <a:rPr dirty="0"/>
              <a:t> </a:t>
            </a:r>
            <a:r>
              <a:rPr dirty="0" err="1"/>
              <a:t>nadzorczych</a:t>
            </a:r>
            <a:r>
              <a:rPr dirty="0"/>
              <a:t>: </a:t>
            </a:r>
            <a:r>
              <a:rPr dirty="0" err="1"/>
              <a:t>przedstawiciele</a:t>
            </a:r>
            <a:r>
              <a:rPr dirty="0"/>
              <a:t> Rady </a:t>
            </a:r>
            <a:r>
              <a:rPr dirty="0" err="1"/>
              <a:t>Głównej</a:t>
            </a:r>
            <a:r>
              <a:rPr dirty="0"/>
              <a:t> </a:t>
            </a:r>
            <a:r>
              <a:rPr dirty="0" err="1"/>
              <a:t>NiSW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ministra</a:t>
            </a:r>
            <a:r>
              <a:rPr dirty="0"/>
              <a:t> </a:t>
            </a:r>
            <a:r>
              <a:rPr dirty="0" err="1"/>
              <a:t>właściwego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nadzorującego</a:t>
            </a:r>
            <a:r>
              <a:rPr dirty="0"/>
              <a:t> (art. 435).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wpływu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sprzeciwić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obecności</a:t>
            </a:r>
            <a:r>
              <a:rPr dirty="0"/>
              <a:t> </a:t>
            </a:r>
            <a:r>
              <a:rPr dirty="0" err="1"/>
              <a:t>pracowników</a:t>
            </a:r>
            <a:r>
              <a:rPr dirty="0"/>
              <a:t> ani </a:t>
            </a:r>
            <a:r>
              <a:rPr dirty="0" err="1"/>
              <a:t>samorządu</a:t>
            </a:r>
            <a:r>
              <a:rPr dirty="0"/>
              <a:t> (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jedynie</a:t>
            </a:r>
            <a:r>
              <a:rPr dirty="0"/>
              <a:t> </a:t>
            </a:r>
            <a:r>
              <a:rPr dirty="0" err="1"/>
              <a:t>wnosić</a:t>
            </a:r>
            <a:r>
              <a:rPr dirty="0"/>
              <a:t> o </a:t>
            </a:r>
            <a:r>
              <a:rPr dirty="0" err="1"/>
              <a:t>wyłączenie</a:t>
            </a:r>
            <a:r>
              <a:rPr dirty="0"/>
              <a:t> </a:t>
            </a:r>
            <a:r>
              <a:rPr dirty="0" err="1"/>
              <a:t>jawności</a:t>
            </a:r>
            <a:r>
              <a:rPr dirty="0"/>
              <a:t>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Rygor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działu</a:t>
            </a:r>
            <a:r>
              <a:rPr dirty="0"/>
              <a:t> </a:t>
            </a:r>
            <a:r>
              <a:rPr dirty="0" err="1"/>
              <a:t>Związków</a:t>
            </a:r>
            <a:r>
              <a:rPr dirty="0"/>
              <a:t> </a:t>
            </a:r>
            <a:r>
              <a:rPr dirty="0" err="1"/>
              <a:t>Zawodowych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brońcy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Zgoda </a:t>
            </a:r>
            <a:r>
              <a:rPr dirty="0" err="1"/>
              <a:t>obwinionego</a:t>
            </a:r>
            <a:r>
              <a:rPr dirty="0"/>
              <a:t>: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przedstawiciela</a:t>
            </a:r>
            <a:r>
              <a:rPr dirty="0"/>
              <a:t> </a:t>
            </a:r>
            <a:r>
              <a:rPr dirty="0" err="1"/>
              <a:t>związku</a:t>
            </a:r>
            <a:r>
              <a:rPr dirty="0"/>
              <a:t> </a:t>
            </a:r>
            <a:r>
              <a:rPr dirty="0" err="1"/>
              <a:t>zawodowego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uprzedniej</a:t>
            </a:r>
            <a:r>
              <a:rPr dirty="0"/>
              <a:t>, </a:t>
            </a:r>
            <a:r>
              <a:rPr dirty="0" err="1"/>
              <a:t>wyraźnej</a:t>
            </a:r>
            <a:r>
              <a:rPr dirty="0"/>
              <a:t> </a:t>
            </a:r>
            <a:r>
              <a:rPr dirty="0" err="1"/>
              <a:t>zgody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członkostwa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formalnym</a:t>
            </a:r>
            <a:r>
              <a:rPr dirty="0"/>
              <a:t> </a:t>
            </a:r>
            <a:r>
              <a:rPr dirty="0" err="1"/>
              <a:t>członkiem</a:t>
            </a:r>
            <a:r>
              <a:rPr dirty="0"/>
              <a:t> </a:t>
            </a:r>
            <a:r>
              <a:rPr dirty="0" err="1"/>
              <a:t>danego</a:t>
            </a:r>
            <a:r>
              <a:rPr dirty="0"/>
              <a:t> </a:t>
            </a:r>
            <a:r>
              <a:rPr dirty="0" err="1"/>
              <a:t>związku</a:t>
            </a:r>
            <a:r>
              <a:rPr dirty="0"/>
              <a:t> –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wystarczy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związek</a:t>
            </a:r>
            <a:r>
              <a:rPr dirty="0"/>
              <a:t> </a:t>
            </a:r>
            <a:r>
              <a:rPr dirty="0" err="1"/>
              <a:t>reprezentuje</a:t>
            </a:r>
            <a:r>
              <a:rPr dirty="0"/>
              <a:t> </a:t>
            </a:r>
            <a:r>
              <a:rPr dirty="0" err="1"/>
              <a:t>ogół</a:t>
            </a:r>
            <a:r>
              <a:rPr dirty="0"/>
              <a:t> </a:t>
            </a:r>
            <a:r>
              <a:rPr dirty="0" err="1"/>
              <a:t>praw</a:t>
            </a:r>
            <a:r>
              <a:rPr dirty="0"/>
              <a:t> </a:t>
            </a:r>
            <a:r>
              <a:rPr dirty="0" err="1"/>
              <a:t>pracowniczych</a:t>
            </a:r>
            <a:r>
              <a:rPr dirty="0"/>
              <a:t>!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Status </a:t>
            </a:r>
            <a:r>
              <a:rPr dirty="0" err="1"/>
              <a:t>przedstawiciela</a:t>
            </a:r>
            <a:r>
              <a:rPr dirty="0"/>
              <a:t> </a:t>
            </a:r>
            <a:r>
              <a:rPr dirty="0" err="1"/>
              <a:t>związku</a:t>
            </a:r>
            <a:r>
              <a:rPr dirty="0"/>
              <a:t>: </a:t>
            </a:r>
            <a:r>
              <a:rPr dirty="0" err="1"/>
              <a:t>przedstawiciel</a:t>
            </a:r>
            <a:r>
              <a:rPr dirty="0"/>
              <a:t> </a:t>
            </a:r>
            <a:r>
              <a:rPr dirty="0" err="1"/>
              <a:t>związku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jest </a:t>
            </a:r>
            <a:r>
              <a:rPr dirty="0" err="1"/>
              <a:t>obrońcą</a:t>
            </a:r>
            <a:r>
              <a:rPr dirty="0"/>
              <a:t>; jest </a:t>
            </a:r>
            <a:r>
              <a:rPr dirty="0" err="1"/>
              <a:t>jedynie</a:t>
            </a:r>
            <a:r>
              <a:rPr dirty="0"/>
              <a:t> </a:t>
            </a:r>
            <a:r>
              <a:rPr dirty="0" err="1"/>
              <a:t>obserwatorem</a:t>
            </a:r>
            <a:r>
              <a:rPr dirty="0"/>
              <a:t> </a:t>
            </a:r>
            <a:r>
              <a:rPr dirty="0" err="1"/>
              <a:t>publiczności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Pozycja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: </a:t>
            </a:r>
            <a:r>
              <a:rPr dirty="0" err="1"/>
              <a:t>obrońca</a:t>
            </a:r>
            <a:r>
              <a:rPr dirty="0"/>
              <a:t> (z </a:t>
            </a:r>
            <a:r>
              <a:rPr dirty="0" err="1"/>
              <a:t>wyboru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urzędu</a:t>
            </a:r>
            <a:r>
              <a:rPr dirty="0"/>
              <a:t>) </a:t>
            </a:r>
            <a:r>
              <a:rPr dirty="0" err="1"/>
              <a:t>uczestniczy</a:t>
            </a:r>
            <a:r>
              <a:rPr dirty="0"/>
              <a:t> w </a:t>
            </a:r>
            <a:r>
              <a:rPr dirty="0" err="1"/>
              <a:t>sesji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mocy</a:t>
            </a:r>
            <a:r>
              <a:rPr dirty="0"/>
              <a:t> </a:t>
            </a:r>
            <a:r>
              <a:rPr dirty="0" err="1"/>
              <a:t>ogólnych</a:t>
            </a:r>
            <a:r>
              <a:rPr dirty="0"/>
              <a:t> </a:t>
            </a:r>
            <a:r>
              <a:rPr dirty="0" err="1"/>
              <a:t>gwarancji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(art. 286 </a:t>
            </a:r>
            <a:r>
              <a:rPr dirty="0" err="1"/>
              <a:t>ust</a:t>
            </a:r>
            <a:r>
              <a:rPr dirty="0"/>
              <a:t>. 2 pkt 4).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Niejasność</a:t>
            </a:r>
            <a:r>
              <a:rPr dirty="0"/>
              <a:t> </a:t>
            </a:r>
            <a:r>
              <a:rPr dirty="0" err="1"/>
              <a:t>terminologiczna</a:t>
            </a:r>
            <a:r>
              <a:rPr dirty="0"/>
              <a:t>: art. 293 </a:t>
            </a:r>
            <a:r>
              <a:rPr dirty="0" err="1"/>
              <a:t>ust</a:t>
            </a:r>
            <a:r>
              <a:rPr dirty="0"/>
              <a:t>. 3 </a:t>
            </a:r>
            <a:r>
              <a:rPr dirty="0" err="1"/>
              <a:t>mówi</a:t>
            </a:r>
            <a:r>
              <a:rPr dirty="0"/>
              <a:t> o '</a:t>
            </a:r>
            <a:r>
              <a:rPr dirty="0" err="1"/>
              <a:t>posiedzeniu</a:t>
            </a:r>
            <a:r>
              <a:rPr dirty="0"/>
              <a:t>', a </a:t>
            </a:r>
            <a:r>
              <a:rPr dirty="0" err="1"/>
              <a:t>ust</a:t>
            </a:r>
            <a:r>
              <a:rPr dirty="0"/>
              <a:t>. 5 o '</a:t>
            </a:r>
            <a:r>
              <a:rPr dirty="0" err="1"/>
              <a:t>rozprawie</a:t>
            </a:r>
            <a:r>
              <a:rPr dirty="0"/>
              <a:t>' – </a:t>
            </a:r>
            <a:r>
              <a:rPr dirty="0" err="1"/>
              <a:t>niespójność</a:t>
            </a:r>
            <a:r>
              <a:rPr dirty="0"/>
              <a:t> </a:t>
            </a:r>
            <a:r>
              <a:rPr dirty="0" err="1"/>
              <a:t>pojęciowa</a:t>
            </a:r>
            <a:r>
              <a:rPr dirty="0"/>
              <a:t> w </a:t>
            </a:r>
            <a:r>
              <a:rPr dirty="0" err="1"/>
              <a:t>tekście</a:t>
            </a:r>
            <a:r>
              <a:rPr dirty="0"/>
              <a:t> </a:t>
            </a:r>
            <a:r>
              <a:rPr dirty="0" err="1"/>
              <a:t>ustawy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RYGOR ZWIĄZKOWY: Udział przedstawiciela związku zawodowego wymaga kumulatywnie: zgody obwinionego ORAZ bycia przez obwinionego formalnym członkiem tego związku.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29 / 49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Wyłączenie jawności chroni dobra osobiste, lecz ogłoszenie wyroku jest jawne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18 ust. 2 rozporządzenia oraz art. 360-364 k.p.k. w zw. z art. 305 ustawy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Zasady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osiedzenia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iejawnego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Forma </a:t>
            </a:r>
            <a:r>
              <a:rPr dirty="0" err="1"/>
              <a:t>decyzji</a:t>
            </a:r>
            <a:r>
              <a:rPr dirty="0"/>
              <a:t>: </a:t>
            </a:r>
            <a:r>
              <a:rPr dirty="0" err="1"/>
              <a:t>zarządzenie</a:t>
            </a:r>
            <a:r>
              <a:rPr dirty="0"/>
              <a:t> </a:t>
            </a:r>
            <a:r>
              <a:rPr dirty="0" err="1"/>
              <a:t>przewodniczącego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rozprawą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postanowienie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Przesłanki</a:t>
            </a:r>
            <a:r>
              <a:rPr dirty="0"/>
              <a:t> </a:t>
            </a:r>
            <a:r>
              <a:rPr dirty="0" err="1"/>
              <a:t>wyłączenia</a:t>
            </a:r>
            <a:r>
              <a:rPr dirty="0"/>
              <a:t>: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dóbr</a:t>
            </a:r>
            <a:r>
              <a:rPr dirty="0"/>
              <a:t> </a:t>
            </a:r>
            <a:r>
              <a:rPr dirty="0" err="1"/>
              <a:t>osobistych</a:t>
            </a:r>
            <a:r>
              <a:rPr dirty="0"/>
              <a:t>, </a:t>
            </a:r>
            <a:r>
              <a:rPr dirty="0" err="1"/>
              <a:t>obyczajność</a:t>
            </a:r>
            <a:r>
              <a:rPr dirty="0"/>
              <a:t>,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</a:t>
            </a:r>
            <a:r>
              <a:rPr dirty="0" err="1"/>
              <a:t>niejawnych</a:t>
            </a:r>
            <a:r>
              <a:rPr dirty="0"/>
              <a:t>, </a:t>
            </a:r>
            <a:r>
              <a:rPr dirty="0" err="1"/>
              <a:t>zarzuty</a:t>
            </a:r>
            <a:r>
              <a:rPr dirty="0"/>
              <a:t> </a:t>
            </a:r>
            <a:r>
              <a:rPr dirty="0" err="1"/>
              <a:t>molestowania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Kto</a:t>
            </a:r>
            <a:r>
              <a:rPr dirty="0"/>
              <a:t> </a:t>
            </a:r>
            <a:r>
              <a:rPr dirty="0" err="1"/>
              <a:t>pozostaje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sali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orzekający</a:t>
            </a:r>
            <a:r>
              <a:rPr dirty="0"/>
              <a:t>, </a:t>
            </a:r>
            <a:r>
              <a:rPr dirty="0" err="1"/>
              <a:t>protokolant</a:t>
            </a:r>
            <a:r>
              <a:rPr dirty="0"/>
              <a:t>, </a:t>
            </a:r>
            <a:r>
              <a:rPr dirty="0" err="1"/>
              <a:t>rzecznik</a:t>
            </a:r>
            <a:r>
              <a:rPr dirty="0"/>
              <a:t>,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obrońca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Instytucja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zaufania</a:t>
            </a:r>
            <a:r>
              <a:rPr dirty="0"/>
              <a:t> (art. 361 § 2 </a:t>
            </a:r>
            <a:r>
              <a:rPr dirty="0" err="1"/>
              <a:t>k.p.k.</a:t>
            </a:r>
            <a:r>
              <a:rPr dirty="0"/>
              <a:t>):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żądać</a:t>
            </a:r>
            <a:r>
              <a:rPr dirty="0"/>
              <a:t> </a:t>
            </a:r>
            <a:r>
              <a:rPr dirty="0" err="1"/>
              <a:t>obecności</a:t>
            </a:r>
            <a:r>
              <a:rPr dirty="0"/>
              <a:t> po 2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zaufania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Świadkowie</a:t>
            </a:r>
            <a:r>
              <a:rPr dirty="0"/>
              <a:t> </a:t>
            </a:r>
            <a:r>
              <a:rPr dirty="0" err="1"/>
              <a:t>wchodzą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salę</a:t>
            </a:r>
            <a:r>
              <a:rPr dirty="0"/>
              <a:t> </a:t>
            </a:r>
            <a:r>
              <a:rPr dirty="0" err="1"/>
              <a:t>pojedynczo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składania</a:t>
            </a:r>
            <a:r>
              <a:rPr dirty="0"/>
              <a:t> </a:t>
            </a:r>
            <a:r>
              <a:rPr dirty="0" err="1"/>
              <a:t>swoich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Bezwzględna</a:t>
            </a:r>
            <a:r>
              <a:rPr dirty="0"/>
              <a:t> </a:t>
            </a:r>
            <a:r>
              <a:rPr lang="pl-PL" dirty="0"/>
              <a:t>j</a:t>
            </a:r>
            <a:r>
              <a:rPr dirty="0" err="1"/>
              <a:t>awność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entencji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rzeczenia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Nawet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całkowitym</a:t>
            </a:r>
            <a:r>
              <a:rPr dirty="0"/>
              <a:t> </a:t>
            </a:r>
            <a:r>
              <a:rPr dirty="0" err="1"/>
              <a:t>wyłączeniu</a:t>
            </a:r>
            <a:r>
              <a:rPr dirty="0"/>
              <a:t> </a:t>
            </a:r>
            <a:r>
              <a:rPr dirty="0" err="1"/>
              <a:t>jawności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ogłoszenie</a:t>
            </a:r>
            <a:r>
              <a:rPr dirty="0"/>
              <a:t> </a:t>
            </a:r>
            <a:r>
              <a:rPr dirty="0" err="1"/>
              <a:t>sentencji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jest ZAWSZE </a:t>
            </a:r>
            <a:r>
              <a:rPr dirty="0" err="1"/>
              <a:t>publiczne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nakazuje</a:t>
            </a:r>
            <a:r>
              <a:rPr dirty="0"/>
              <a:t> </a:t>
            </a:r>
            <a:r>
              <a:rPr dirty="0" err="1"/>
              <a:t>otwarcie</a:t>
            </a:r>
            <a:r>
              <a:rPr dirty="0"/>
              <a:t> </a:t>
            </a:r>
            <a:r>
              <a:rPr dirty="0" err="1"/>
              <a:t>drzwi</a:t>
            </a:r>
            <a:r>
              <a:rPr dirty="0"/>
              <a:t> </a:t>
            </a:r>
            <a:r>
              <a:rPr dirty="0" err="1"/>
              <a:t>sali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publiczności</a:t>
            </a:r>
            <a:r>
              <a:rPr dirty="0"/>
              <a:t> </a:t>
            </a:r>
            <a:r>
              <a:rPr dirty="0" err="1"/>
              <a:t>akademickiej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odczytaniem</a:t>
            </a:r>
            <a:r>
              <a:rPr dirty="0"/>
              <a:t> </a:t>
            </a:r>
            <a:r>
              <a:rPr dirty="0" err="1"/>
              <a:t>wyroku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Ustne</a:t>
            </a:r>
            <a:r>
              <a:rPr dirty="0"/>
              <a:t> </a:t>
            </a:r>
            <a:r>
              <a:rPr dirty="0" err="1"/>
              <a:t>motywy</a:t>
            </a:r>
            <a:r>
              <a:rPr dirty="0"/>
              <a:t>: </a:t>
            </a:r>
            <a:r>
              <a:rPr dirty="0" err="1"/>
              <a:t>najważniejsze</a:t>
            </a:r>
            <a:r>
              <a:rPr dirty="0"/>
              <a:t> </a:t>
            </a:r>
            <a:r>
              <a:rPr dirty="0" err="1"/>
              <a:t>motywy</a:t>
            </a:r>
            <a:r>
              <a:rPr dirty="0"/>
              <a:t> </a:t>
            </a:r>
            <a:r>
              <a:rPr dirty="0" err="1"/>
              <a:t>uzasadnienia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wygłoszone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drzwiach</a:t>
            </a:r>
            <a:r>
              <a:rPr dirty="0"/>
              <a:t> </a:t>
            </a:r>
            <a:r>
              <a:rPr dirty="0" err="1"/>
              <a:t>zamkniętych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Odczytanie</a:t>
            </a:r>
            <a:r>
              <a:rPr dirty="0"/>
              <a:t> </a:t>
            </a:r>
            <a:r>
              <a:rPr dirty="0" err="1"/>
              <a:t>sentencji</a:t>
            </a:r>
            <a:r>
              <a:rPr dirty="0"/>
              <a:t> za </a:t>
            </a:r>
            <a:r>
              <a:rPr dirty="0" err="1"/>
              <a:t>zamkniętymi</a:t>
            </a:r>
            <a:r>
              <a:rPr dirty="0"/>
              <a:t> </a:t>
            </a:r>
            <a:r>
              <a:rPr dirty="0" err="1"/>
              <a:t>drzwiami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kwalifikowaną</a:t>
            </a:r>
            <a:r>
              <a:rPr dirty="0"/>
              <a:t> </a:t>
            </a:r>
            <a:r>
              <a:rPr dirty="0" err="1"/>
              <a:t>wadę</a:t>
            </a:r>
            <a:r>
              <a:rPr dirty="0"/>
              <a:t> </a:t>
            </a:r>
            <a:r>
              <a:rPr dirty="0" err="1"/>
              <a:t>proceduralną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Pisemne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(§ 41): </a:t>
            </a:r>
            <a:r>
              <a:rPr dirty="0" err="1"/>
              <a:t>doręcza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stronom</a:t>
            </a:r>
            <a:r>
              <a:rPr dirty="0"/>
              <a:t>, </a:t>
            </a:r>
            <a:r>
              <a:rPr dirty="0" err="1"/>
              <a:t>rektorowi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ministrowi</a:t>
            </a:r>
            <a:r>
              <a:rPr dirty="0"/>
              <a:t> w </a:t>
            </a:r>
            <a:r>
              <a:rPr dirty="0" err="1"/>
              <a:t>terminie</a:t>
            </a:r>
            <a:r>
              <a:rPr dirty="0"/>
              <a:t> 30 </a:t>
            </a:r>
            <a:r>
              <a:rPr dirty="0" err="1"/>
              <a:t>dni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ZASADA JAWNOŚCI PUBLICZNEJ: Sentencja orzeczenia dyscyplinarnego musi być ogłoszona publicznie – drzwi sali rozpraw muszą zostać otwarte.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30 / 49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Mowy końcowe, protokół z rozprawy i zamknięcie sesji (§ 36, § 37 i § 38)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36, § 37 oraz § 38 ust. 1 rozporządzenia MEiN – faza końcowa rozprawy przed komisją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Kolejność</a:t>
            </a:r>
            <a:r>
              <a:rPr dirty="0"/>
              <a:t> </a:t>
            </a:r>
            <a:r>
              <a:rPr lang="pl-PL" dirty="0"/>
              <a:t>g</a:t>
            </a:r>
            <a:r>
              <a:rPr dirty="0" err="1"/>
              <a:t>łosów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tron</a:t>
            </a:r>
            <a:r>
              <a:rPr dirty="0"/>
              <a:t> (§ 36)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amknięcie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ozprawy</a:t>
            </a:r>
            <a:r>
              <a:rPr dirty="0"/>
              <a:t> (§ 38)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Kolejność</a:t>
            </a:r>
            <a:r>
              <a:rPr dirty="0"/>
              <a:t> </a:t>
            </a:r>
            <a:r>
              <a:rPr dirty="0" err="1"/>
              <a:t>mów</a:t>
            </a:r>
            <a:r>
              <a:rPr dirty="0"/>
              <a:t> </a:t>
            </a:r>
            <a:r>
              <a:rPr dirty="0" err="1"/>
              <a:t>końcowych</a:t>
            </a:r>
            <a:r>
              <a:rPr dirty="0"/>
              <a:t> (§ 36): po </a:t>
            </a:r>
            <a:r>
              <a:rPr dirty="0" err="1"/>
              <a:t>zakończeniu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udziela</a:t>
            </a:r>
            <a:r>
              <a:rPr dirty="0"/>
              <a:t> </a:t>
            </a:r>
            <a:r>
              <a:rPr dirty="0" err="1"/>
              <a:t>kolejno</a:t>
            </a:r>
            <a:r>
              <a:rPr dirty="0"/>
              <a:t> </a:t>
            </a:r>
            <a:r>
              <a:rPr dirty="0" err="1"/>
              <a:t>głosu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1. </a:t>
            </a:r>
            <a:r>
              <a:rPr dirty="0" err="1"/>
              <a:t>Rzecznikowi</a:t>
            </a:r>
            <a:r>
              <a:rPr dirty="0"/>
              <a:t> </a:t>
            </a:r>
            <a:r>
              <a:rPr dirty="0" err="1"/>
              <a:t>dyscyplinarnemu</a:t>
            </a:r>
            <a:r>
              <a:rPr dirty="0"/>
              <a:t>,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2.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(</a:t>
            </a:r>
            <a:r>
              <a:rPr dirty="0" err="1"/>
              <a:t>jeżeli</a:t>
            </a:r>
            <a:r>
              <a:rPr dirty="0"/>
              <a:t> </a:t>
            </a:r>
            <a:r>
              <a:rPr dirty="0" err="1"/>
              <a:t>został</a:t>
            </a:r>
            <a:r>
              <a:rPr dirty="0"/>
              <a:t> </a:t>
            </a:r>
            <a:r>
              <a:rPr dirty="0" err="1"/>
              <a:t>ustanowiony</a:t>
            </a:r>
            <a:r>
              <a:rPr dirty="0"/>
              <a:t>),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  3. </a:t>
            </a:r>
            <a:r>
              <a:rPr dirty="0" err="1"/>
              <a:t>Obwinionemu</a:t>
            </a:r>
            <a:r>
              <a:rPr dirty="0"/>
              <a:t> – GŁOS OBWINIONEGO ZAWSZE JAKO OSTATNI!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Znaczenie</a:t>
            </a:r>
            <a:r>
              <a:rPr dirty="0"/>
              <a:t> </a:t>
            </a:r>
            <a:r>
              <a:rPr dirty="0" err="1"/>
              <a:t>ostatniego</a:t>
            </a:r>
            <a:r>
              <a:rPr dirty="0"/>
              <a:t> </a:t>
            </a:r>
            <a:r>
              <a:rPr dirty="0" err="1"/>
              <a:t>słowa</a:t>
            </a:r>
            <a:r>
              <a:rPr dirty="0"/>
              <a:t>: </a:t>
            </a:r>
            <a:r>
              <a:rPr dirty="0" err="1"/>
              <a:t>odebranie</a:t>
            </a:r>
            <a:r>
              <a:rPr dirty="0"/>
              <a:t> </a:t>
            </a:r>
            <a:r>
              <a:rPr dirty="0" err="1"/>
              <a:t>głosu</a:t>
            </a:r>
            <a:r>
              <a:rPr dirty="0"/>
              <a:t> </a:t>
            </a:r>
            <a:r>
              <a:rPr dirty="0" err="1"/>
              <a:t>obwinionemu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rzecznikiem</a:t>
            </a:r>
            <a:r>
              <a:rPr dirty="0"/>
              <a:t>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Zamknięcie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(§ 38 </a:t>
            </a:r>
            <a:r>
              <a:rPr dirty="0" err="1"/>
              <a:t>ust</a:t>
            </a:r>
            <a:r>
              <a:rPr dirty="0"/>
              <a:t>. 1):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zamyka</a:t>
            </a:r>
            <a:r>
              <a:rPr dirty="0"/>
              <a:t> </a:t>
            </a:r>
            <a:r>
              <a:rPr dirty="0" err="1"/>
              <a:t>rozprawę</a:t>
            </a:r>
            <a:r>
              <a:rPr dirty="0"/>
              <a:t> </a:t>
            </a:r>
            <a:r>
              <a:rPr dirty="0" err="1"/>
              <a:t>bezpośrednio</a:t>
            </a:r>
            <a:r>
              <a:rPr dirty="0"/>
              <a:t> po </a:t>
            </a:r>
            <a:r>
              <a:rPr dirty="0" err="1"/>
              <a:t>wysłuchaniu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Przejście</a:t>
            </a:r>
            <a:r>
              <a:rPr dirty="0"/>
              <a:t> do </a:t>
            </a:r>
            <a:r>
              <a:rPr dirty="0" err="1"/>
              <a:t>narady</a:t>
            </a:r>
            <a:r>
              <a:rPr dirty="0"/>
              <a:t>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niezwłocznie</a:t>
            </a:r>
            <a:r>
              <a:rPr dirty="0"/>
              <a:t> </a:t>
            </a:r>
            <a:r>
              <a:rPr dirty="0" err="1"/>
              <a:t>przystępuje</a:t>
            </a:r>
            <a:r>
              <a:rPr dirty="0"/>
              <a:t> do </a:t>
            </a:r>
            <a:r>
              <a:rPr dirty="0" err="1"/>
              <a:t>tajnej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</a:t>
            </a:r>
            <a:r>
              <a:rPr dirty="0" err="1"/>
              <a:t>nad</a:t>
            </a:r>
            <a:r>
              <a:rPr dirty="0"/>
              <a:t> </a:t>
            </a:r>
            <a:r>
              <a:rPr dirty="0" err="1"/>
              <a:t>orzeczeniem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Obligatoryjna</a:t>
            </a:r>
            <a:r>
              <a:rPr dirty="0"/>
              <a:t> </a:t>
            </a:r>
            <a:r>
              <a:rPr lang="pl-PL" dirty="0" err="1"/>
              <a:t>tr</a:t>
            </a:r>
            <a:r>
              <a:rPr dirty="0" err="1"/>
              <a:t>eść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rotokołu</a:t>
            </a:r>
            <a:r>
              <a:rPr dirty="0"/>
              <a:t> z </a:t>
            </a:r>
            <a:r>
              <a:rPr lang="pl-PL" dirty="0"/>
              <a:t>r</a:t>
            </a:r>
            <a:r>
              <a:rPr dirty="0" err="1"/>
              <a:t>ozprawy</a:t>
            </a:r>
            <a:r>
              <a:rPr dirty="0"/>
              <a:t> (§ 37 </a:t>
            </a:r>
            <a:r>
              <a:rPr dirty="0" err="1"/>
              <a:t>rozporządzenia</a:t>
            </a:r>
            <a:r>
              <a:rPr dirty="0"/>
              <a:t>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1. </a:t>
            </a:r>
            <a:r>
              <a:rPr dirty="0" err="1"/>
              <a:t>Opis</a:t>
            </a:r>
            <a:r>
              <a:rPr dirty="0"/>
              <a:t>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(§ 37 </a:t>
            </a:r>
            <a:r>
              <a:rPr dirty="0" err="1"/>
              <a:t>ust</a:t>
            </a:r>
            <a:r>
              <a:rPr dirty="0"/>
              <a:t>. 1 pkt 1): </a:t>
            </a:r>
            <a:r>
              <a:rPr dirty="0" err="1"/>
              <a:t>zawiera</a:t>
            </a:r>
            <a:r>
              <a:rPr dirty="0"/>
              <a:t> </a:t>
            </a:r>
            <a:r>
              <a:rPr dirty="0" err="1"/>
              <a:t>stanowiska</a:t>
            </a:r>
            <a:r>
              <a:rPr dirty="0"/>
              <a:t> </a:t>
            </a:r>
            <a:r>
              <a:rPr dirty="0" err="1"/>
              <a:t>stron</a:t>
            </a:r>
            <a:r>
              <a:rPr dirty="0"/>
              <a:t>, </a:t>
            </a:r>
            <a:r>
              <a:rPr dirty="0" err="1"/>
              <a:t>treść</a:t>
            </a:r>
            <a:r>
              <a:rPr dirty="0"/>
              <a:t> </a:t>
            </a:r>
            <a:r>
              <a:rPr dirty="0" err="1"/>
              <a:t>zeznań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ustne</a:t>
            </a:r>
            <a:r>
              <a:rPr dirty="0"/>
              <a:t> </a:t>
            </a:r>
            <a:r>
              <a:rPr dirty="0" err="1"/>
              <a:t>wyjaśnienia</a:t>
            </a:r>
            <a:r>
              <a:rPr dirty="0"/>
              <a:t> </a:t>
            </a:r>
            <a:r>
              <a:rPr dirty="0" err="1"/>
              <a:t>biegłych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2. </a:t>
            </a:r>
            <a:r>
              <a:rPr dirty="0" err="1"/>
              <a:t>Postanowienia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zarządzenia</a:t>
            </a:r>
            <a:r>
              <a:rPr dirty="0"/>
              <a:t> (pkt 2): </a:t>
            </a:r>
            <a:r>
              <a:rPr dirty="0" err="1"/>
              <a:t>informacja</a:t>
            </a:r>
            <a:r>
              <a:rPr dirty="0"/>
              <a:t> o </a:t>
            </a:r>
            <a:r>
              <a:rPr dirty="0" err="1"/>
              <a:t>orzeczeniach</a:t>
            </a:r>
            <a:r>
              <a:rPr dirty="0"/>
              <a:t> </a:t>
            </a:r>
            <a:r>
              <a:rPr dirty="0" err="1"/>
              <a:t>wydanych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rozprawy</a:t>
            </a:r>
            <a:r>
              <a:rPr dirty="0"/>
              <a:t> </a:t>
            </a:r>
            <a:r>
              <a:rPr dirty="0" err="1"/>
              <a:t>albo</a:t>
            </a:r>
            <a:r>
              <a:rPr dirty="0"/>
              <a:t> </a:t>
            </a:r>
            <a:r>
              <a:rPr dirty="0" err="1"/>
              <a:t>poza</a:t>
            </a:r>
            <a:r>
              <a:rPr dirty="0"/>
              <a:t> </a:t>
            </a:r>
            <a:r>
              <a:rPr dirty="0" err="1"/>
              <a:t>nią</a:t>
            </a:r>
            <a:r>
              <a:rPr dirty="0"/>
              <a:t> (</a:t>
            </a:r>
            <a:r>
              <a:rPr dirty="0" err="1"/>
              <a:t>dowodowe</a:t>
            </a:r>
            <a:r>
              <a:rPr dirty="0"/>
              <a:t>, </a:t>
            </a:r>
            <a:r>
              <a:rPr dirty="0" err="1"/>
              <a:t>wpadkowe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3. Inne </a:t>
            </a:r>
            <a:r>
              <a:rPr dirty="0" err="1"/>
              <a:t>okoliczności</a:t>
            </a:r>
            <a:r>
              <a:rPr dirty="0"/>
              <a:t> (pkt 3): </a:t>
            </a:r>
            <a:r>
              <a:rPr dirty="0" err="1"/>
              <a:t>stwierdzenie</a:t>
            </a:r>
            <a:r>
              <a:rPr dirty="0"/>
              <a:t> </a:t>
            </a:r>
            <a:r>
              <a:rPr dirty="0" err="1"/>
              <a:t>innych</a:t>
            </a:r>
            <a:r>
              <a:rPr dirty="0"/>
              <a:t> </a:t>
            </a:r>
            <a:r>
              <a:rPr dirty="0" err="1"/>
              <a:t>faktów</a:t>
            </a:r>
            <a:r>
              <a:rPr dirty="0"/>
              <a:t> </a:t>
            </a:r>
            <a:r>
              <a:rPr dirty="0" err="1"/>
              <a:t>dotyczących</a:t>
            </a:r>
            <a:r>
              <a:rPr dirty="0"/>
              <a:t>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 (</a:t>
            </a:r>
            <a:r>
              <a:rPr dirty="0" err="1"/>
              <a:t>wnioski</a:t>
            </a:r>
            <a:r>
              <a:rPr dirty="0"/>
              <a:t> </a:t>
            </a:r>
            <a:r>
              <a:rPr dirty="0" err="1"/>
              <a:t>formalne</a:t>
            </a:r>
            <a:r>
              <a:rPr dirty="0"/>
              <a:t>, </a:t>
            </a:r>
            <a:r>
              <a:rPr dirty="0" err="1"/>
              <a:t>zachowanie</a:t>
            </a:r>
            <a:r>
              <a:rPr dirty="0"/>
              <a:t> </a:t>
            </a:r>
            <a:r>
              <a:rPr dirty="0" err="1"/>
              <a:t>obecnych</a:t>
            </a:r>
            <a:r>
              <a:rPr dirty="0"/>
              <a:t>, </a:t>
            </a:r>
            <a:r>
              <a:rPr dirty="0" err="1"/>
              <a:t>przerwy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Podpisy</a:t>
            </a:r>
            <a:r>
              <a:rPr dirty="0"/>
              <a:t> pod </a:t>
            </a:r>
            <a:r>
              <a:rPr dirty="0" err="1"/>
              <a:t>protokołem</a:t>
            </a:r>
            <a:r>
              <a:rPr dirty="0"/>
              <a:t> (§ 37 </a:t>
            </a:r>
            <a:r>
              <a:rPr dirty="0" err="1"/>
              <a:t>ust</a:t>
            </a:r>
            <a:r>
              <a:rPr dirty="0"/>
              <a:t>. 2): </a:t>
            </a:r>
            <a:r>
              <a:rPr dirty="0" err="1"/>
              <a:t>protokół</a:t>
            </a:r>
            <a:r>
              <a:rPr dirty="0"/>
              <a:t> </a:t>
            </a:r>
            <a:r>
              <a:rPr dirty="0" err="1"/>
              <a:t>podpisują</a:t>
            </a:r>
            <a:r>
              <a:rPr dirty="0"/>
              <a:t> WYŁĄCZNIE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protokolant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Różnica</a:t>
            </a:r>
            <a:r>
              <a:rPr dirty="0"/>
              <a:t> </a:t>
            </a:r>
            <a:r>
              <a:rPr dirty="0" err="1"/>
              <a:t>wobec</a:t>
            </a:r>
            <a:r>
              <a:rPr dirty="0"/>
              <a:t> </a:t>
            </a:r>
            <a:r>
              <a:rPr dirty="0" err="1"/>
              <a:t>śledztwa</a:t>
            </a:r>
            <a:r>
              <a:rPr dirty="0"/>
              <a:t>: </a:t>
            </a:r>
            <a:r>
              <a:rPr dirty="0" err="1"/>
              <a:t>uczestnicy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świadkowie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podpisują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z </a:t>
            </a:r>
            <a:r>
              <a:rPr dirty="0" err="1"/>
              <a:t>rozprawy</a:t>
            </a:r>
            <a:r>
              <a:rPr dirty="0"/>
              <a:t> (</a:t>
            </a:r>
            <a:r>
              <a:rPr dirty="0" err="1"/>
              <a:t>podpisują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protokolant</a:t>
            </a:r>
            <a:r>
              <a:rPr dirty="0"/>
              <a:t>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rPr dirty="0"/>
              <a:t>RYGOR OSTATNIEGO SŁOWA: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do </a:t>
            </a:r>
            <a:r>
              <a:rPr dirty="0" err="1"/>
              <a:t>zabrania</a:t>
            </a:r>
            <a:r>
              <a:rPr dirty="0"/>
              <a:t> </a:t>
            </a:r>
            <a:r>
              <a:rPr dirty="0" err="1"/>
              <a:t>głosu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samym</a:t>
            </a:r>
            <a:r>
              <a:rPr dirty="0"/>
              <a:t> </a:t>
            </a:r>
            <a:r>
              <a:rPr dirty="0" err="1"/>
              <a:t>końcu</a:t>
            </a:r>
            <a:r>
              <a:rPr dirty="0"/>
              <a:t> (§ 36)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wierne</a:t>
            </a:r>
            <a:r>
              <a:rPr dirty="0"/>
              <a:t> </a:t>
            </a:r>
            <a:r>
              <a:rPr dirty="0" err="1"/>
              <a:t>zaprotokołowanie</a:t>
            </a:r>
            <a:r>
              <a:rPr dirty="0"/>
              <a:t>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sesji</a:t>
            </a:r>
            <a:r>
              <a:rPr dirty="0"/>
              <a:t> (§ 37) to </a:t>
            </a:r>
            <a:r>
              <a:rPr dirty="0" err="1"/>
              <a:t>gwarancje</a:t>
            </a:r>
            <a:r>
              <a:rPr dirty="0"/>
              <a:t> </a:t>
            </a:r>
            <a:r>
              <a:rPr dirty="0" err="1"/>
              <a:t>rzetelnego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31 / 49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MODUŁ III: DOWODY PRZED KOMISJĄ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tajności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udział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trzecich</a:t>
            </a:r>
            <a:r>
              <a:rPr dirty="0"/>
              <a:t> </a:t>
            </a:r>
            <a:r>
              <a:rPr dirty="0" err="1"/>
              <a:t>bezwzględnie</a:t>
            </a:r>
            <a:r>
              <a:rPr dirty="0"/>
              <a:t> </a:t>
            </a:r>
            <a:r>
              <a:rPr lang="pl-PL" dirty="0"/>
              <a:t>wpływa na trwałość </a:t>
            </a:r>
            <a:r>
              <a:rPr dirty="0" err="1"/>
              <a:t>orzeczeni</a:t>
            </a:r>
            <a:r>
              <a:rPr lang="pl-PL" dirty="0"/>
              <a:t>a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/>
              <a:t>§ 38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art. 296 </a:t>
            </a:r>
            <a:r>
              <a:rPr dirty="0" err="1"/>
              <a:t>ust</a:t>
            </a:r>
            <a:r>
              <a:rPr dirty="0"/>
              <a:t>. 1 pkt 1 </a:t>
            </a:r>
            <a:r>
              <a:rPr dirty="0" err="1"/>
              <a:t>ustawy</a:t>
            </a:r>
            <a:r>
              <a:rPr dirty="0"/>
              <a:t> w </a:t>
            </a:r>
            <a:r>
              <a:rPr dirty="0" err="1"/>
              <a:t>zw</a:t>
            </a:r>
            <a:r>
              <a:rPr dirty="0"/>
              <a:t>. z </a:t>
            </a:r>
            <a:r>
              <a:rPr dirty="0" err="1"/>
              <a:t>k.p.k.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Rygor</a:t>
            </a:r>
            <a:r>
              <a:rPr dirty="0"/>
              <a:t> </a:t>
            </a:r>
            <a:r>
              <a:rPr lang="pl-PL" dirty="0"/>
              <a:t>t</a:t>
            </a:r>
            <a:r>
              <a:rPr dirty="0" err="1"/>
              <a:t>ajności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arady</a:t>
            </a:r>
            <a:r>
              <a:rPr dirty="0"/>
              <a:t> (§ 38)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Uczestnicy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: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członkowie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orzekającego</a:t>
            </a:r>
            <a:r>
              <a:rPr dirty="0"/>
              <a:t>; </a:t>
            </a:r>
            <a:r>
              <a:rPr dirty="0" err="1"/>
              <a:t>protokolant</a:t>
            </a:r>
            <a:r>
              <a:rPr dirty="0"/>
              <a:t> </a:t>
            </a:r>
            <a:r>
              <a:rPr dirty="0" err="1"/>
              <a:t>obecny</a:t>
            </a:r>
            <a:r>
              <a:rPr dirty="0"/>
              <a:t> </a:t>
            </a:r>
            <a:r>
              <a:rPr dirty="0" err="1"/>
              <a:t>fakultatywnie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Bezwzględny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osób</a:t>
            </a:r>
            <a:r>
              <a:rPr dirty="0"/>
              <a:t> </a:t>
            </a:r>
            <a:r>
              <a:rPr dirty="0" err="1"/>
              <a:t>trzecich</a:t>
            </a:r>
            <a:r>
              <a:rPr dirty="0"/>
              <a:t>: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naradzie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ma </a:t>
            </a:r>
            <a:r>
              <a:rPr dirty="0" err="1"/>
              <a:t>prawa</a:t>
            </a:r>
            <a:r>
              <a:rPr dirty="0"/>
              <a:t> </a:t>
            </a:r>
            <a:r>
              <a:rPr dirty="0" err="1"/>
              <a:t>przebywać</a:t>
            </a:r>
            <a:r>
              <a:rPr dirty="0"/>
              <a:t> </a:t>
            </a:r>
            <a:r>
              <a:rPr dirty="0" err="1"/>
              <a:t>radca</a:t>
            </a:r>
            <a:r>
              <a:rPr dirty="0"/>
              <a:t> prawny </a:t>
            </a:r>
            <a:r>
              <a:rPr dirty="0" err="1"/>
              <a:t>uczelni</a:t>
            </a:r>
            <a:r>
              <a:rPr dirty="0"/>
              <a:t>, </a:t>
            </a:r>
            <a:r>
              <a:rPr dirty="0" err="1"/>
              <a:t>rektor</a:t>
            </a:r>
            <a:r>
              <a:rPr dirty="0"/>
              <a:t>, </a:t>
            </a:r>
            <a:r>
              <a:rPr dirty="0" err="1"/>
              <a:t>dziekan</a:t>
            </a:r>
            <a:r>
              <a:rPr dirty="0"/>
              <a:t> ani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protokołu</a:t>
            </a:r>
            <a:r>
              <a:rPr dirty="0"/>
              <a:t> (§ 38 </a:t>
            </a:r>
            <a:r>
              <a:rPr dirty="0" err="1"/>
              <a:t>ust</a:t>
            </a:r>
            <a:r>
              <a:rPr dirty="0"/>
              <a:t>. 3): z </a:t>
            </a:r>
            <a:r>
              <a:rPr dirty="0" err="1"/>
              <a:t>przebiegu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głosowania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sporządza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– </a:t>
            </a:r>
            <a:r>
              <a:rPr dirty="0" err="1"/>
              <a:t>tajemnica</a:t>
            </a:r>
            <a:r>
              <a:rPr dirty="0"/>
              <a:t> jest </a:t>
            </a:r>
            <a:r>
              <a:rPr dirty="0" err="1"/>
              <a:t>absolutna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Głosowanie</a:t>
            </a:r>
            <a:r>
              <a:rPr dirty="0"/>
              <a:t> (§ 38 </a:t>
            </a:r>
            <a:r>
              <a:rPr dirty="0" err="1"/>
              <a:t>ust</a:t>
            </a:r>
            <a:r>
              <a:rPr dirty="0"/>
              <a:t>. 4): </a:t>
            </a:r>
            <a:r>
              <a:rPr dirty="0" err="1"/>
              <a:t>osobno</a:t>
            </a:r>
            <a:r>
              <a:rPr dirty="0"/>
              <a:t> co do winy, </a:t>
            </a:r>
            <a:r>
              <a:rPr dirty="0" err="1"/>
              <a:t>osobno</a:t>
            </a:r>
            <a:r>
              <a:rPr dirty="0"/>
              <a:t> co do </a:t>
            </a:r>
            <a:r>
              <a:rPr dirty="0" err="1"/>
              <a:t>kary</a:t>
            </a:r>
            <a:r>
              <a:rPr dirty="0"/>
              <a:t>; </a:t>
            </a:r>
            <a:r>
              <a:rPr dirty="0" err="1"/>
              <a:t>przewodniczący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</a:t>
            </a:r>
            <a:r>
              <a:rPr dirty="0" err="1"/>
              <a:t>głosuje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ostatni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Większość</a:t>
            </a:r>
            <a:r>
              <a:rPr dirty="0"/>
              <a:t> </a:t>
            </a:r>
            <a:r>
              <a:rPr dirty="0" err="1"/>
              <a:t>głosów</a:t>
            </a:r>
            <a:r>
              <a:rPr dirty="0"/>
              <a:t>: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zapadają</a:t>
            </a:r>
            <a:r>
              <a:rPr dirty="0"/>
              <a:t> </a:t>
            </a:r>
            <a:r>
              <a:rPr dirty="0" err="1"/>
              <a:t>zwykłą</a:t>
            </a:r>
            <a:r>
              <a:rPr dirty="0"/>
              <a:t> </a:t>
            </a:r>
            <a:r>
              <a:rPr dirty="0" err="1"/>
              <a:t>większością</a:t>
            </a:r>
            <a:r>
              <a:rPr dirty="0"/>
              <a:t> </a:t>
            </a:r>
            <a:r>
              <a:rPr dirty="0" err="1"/>
              <a:t>głosów</a:t>
            </a:r>
            <a:r>
              <a:rPr dirty="0"/>
              <a:t> (art. 294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ustawy</a:t>
            </a:r>
            <a:r>
              <a:rPr dirty="0"/>
              <a:t>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Skutki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łamania</a:t>
            </a:r>
            <a:r>
              <a:rPr dirty="0"/>
              <a:t> </a:t>
            </a:r>
            <a:r>
              <a:rPr lang="pl-PL" dirty="0"/>
              <a:t>t</a:t>
            </a:r>
            <a:r>
              <a:rPr dirty="0" err="1"/>
              <a:t>ajemnicy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 err="1"/>
              <a:t>arady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 </a:t>
            </a:r>
            <a:r>
              <a:rPr dirty="0" err="1"/>
              <a:t>nieuprawnionej</a:t>
            </a:r>
            <a:r>
              <a:rPr dirty="0"/>
              <a:t> (np. </a:t>
            </a:r>
            <a:r>
              <a:rPr dirty="0" err="1"/>
              <a:t>doradzającego</a:t>
            </a:r>
            <a:r>
              <a:rPr dirty="0"/>
              <a:t> </a:t>
            </a:r>
            <a:r>
              <a:rPr dirty="0" err="1"/>
              <a:t>radcy</a:t>
            </a:r>
            <a:r>
              <a:rPr dirty="0"/>
              <a:t> </a:t>
            </a:r>
            <a:r>
              <a:rPr dirty="0" err="1"/>
              <a:t>prawnego</a:t>
            </a:r>
            <a:r>
              <a:rPr dirty="0"/>
              <a:t>) to </a:t>
            </a:r>
            <a:r>
              <a:rPr dirty="0" err="1"/>
              <a:t>przestępstwo</a:t>
            </a:r>
            <a:r>
              <a:rPr dirty="0"/>
              <a:t> </a:t>
            </a:r>
            <a:r>
              <a:rPr dirty="0" err="1"/>
              <a:t>przeciwko</a:t>
            </a:r>
            <a:r>
              <a:rPr dirty="0"/>
              <a:t> </a:t>
            </a:r>
            <a:r>
              <a:rPr dirty="0" err="1"/>
              <a:t>wymiarowi</a:t>
            </a:r>
            <a:r>
              <a:rPr dirty="0"/>
              <a:t> </a:t>
            </a:r>
            <a:r>
              <a:rPr dirty="0" err="1"/>
              <a:t>sprawiedliwości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Bezwzględna</a:t>
            </a:r>
            <a:r>
              <a:rPr dirty="0"/>
              <a:t>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: </a:t>
            </a:r>
            <a:r>
              <a:rPr dirty="0" err="1"/>
              <a:t>obligatoryjne</a:t>
            </a:r>
            <a:r>
              <a:rPr dirty="0"/>
              <a:t> </a:t>
            </a:r>
            <a:r>
              <a:rPr dirty="0" err="1"/>
              <a:t>uchylenie</a:t>
            </a:r>
            <a:r>
              <a:rPr dirty="0"/>
              <a:t> </a:t>
            </a:r>
            <a:r>
              <a:rPr dirty="0" err="1"/>
              <a:t>wyroku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komisję</a:t>
            </a:r>
            <a:r>
              <a:rPr dirty="0"/>
              <a:t> </a:t>
            </a:r>
            <a:r>
              <a:rPr dirty="0" err="1"/>
              <a:t>wyższej</a:t>
            </a:r>
            <a:r>
              <a:rPr dirty="0"/>
              <a:t> </a:t>
            </a:r>
            <a:r>
              <a:rPr dirty="0" err="1"/>
              <a:t>instancji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Obligatoryjna</a:t>
            </a:r>
            <a:r>
              <a:rPr dirty="0"/>
              <a:t>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wznowienia</a:t>
            </a:r>
            <a:r>
              <a:rPr dirty="0"/>
              <a:t>: art. 296 </a:t>
            </a:r>
            <a:r>
              <a:rPr dirty="0" err="1"/>
              <a:t>ust</a:t>
            </a:r>
            <a:r>
              <a:rPr dirty="0"/>
              <a:t>. 1 pkt 1 </a:t>
            </a:r>
            <a:r>
              <a:rPr dirty="0" err="1"/>
              <a:t>ustawy</a:t>
            </a:r>
            <a:r>
              <a:rPr dirty="0"/>
              <a:t> (</a:t>
            </a:r>
            <a:r>
              <a:rPr dirty="0" err="1"/>
              <a:t>rażące</a:t>
            </a:r>
            <a:r>
              <a:rPr dirty="0"/>
              <a:t>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Zdanie</a:t>
            </a:r>
            <a:r>
              <a:rPr dirty="0"/>
              <a:t> </a:t>
            </a:r>
            <a:r>
              <a:rPr dirty="0" err="1"/>
              <a:t>odrębne</a:t>
            </a:r>
            <a:r>
              <a:rPr dirty="0"/>
              <a:t> (§ 41 </a:t>
            </a:r>
            <a:r>
              <a:rPr dirty="0" err="1"/>
              <a:t>ust</a:t>
            </a:r>
            <a:r>
              <a:rPr dirty="0"/>
              <a:t>. 4): </a:t>
            </a:r>
            <a:r>
              <a:rPr dirty="0" err="1"/>
              <a:t>przegłosowany</a:t>
            </a:r>
            <a:r>
              <a:rPr dirty="0"/>
              <a:t> </a:t>
            </a:r>
            <a:r>
              <a:rPr dirty="0" err="1"/>
              <a:t>członek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 ma </a:t>
            </a:r>
            <a:r>
              <a:rPr dirty="0" err="1"/>
              <a:t>prawo</a:t>
            </a:r>
            <a:r>
              <a:rPr dirty="0"/>
              <a:t> </a:t>
            </a:r>
            <a:r>
              <a:rPr dirty="0" err="1"/>
              <a:t>złożyć</a:t>
            </a:r>
            <a:r>
              <a:rPr dirty="0"/>
              <a:t> </a:t>
            </a:r>
            <a:r>
              <a:rPr dirty="0" err="1"/>
              <a:t>zdanie</a:t>
            </a:r>
            <a:r>
              <a:rPr dirty="0"/>
              <a:t> </a:t>
            </a:r>
            <a:r>
              <a:rPr dirty="0" err="1"/>
              <a:t>odrębne</a:t>
            </a:r>
            <a:r>
              <a:rPr dirty="0"/>
              <a:t> (votum separatum) z </a:t>
            </a:r>
            <a:r>
              <a:rPr dirty="0" err="1"/>
              <a:t>pisemnym</a:t>
            </a:r>
            <a:r>
              <a:rPr dirty="0"/>
              <a:t> </a:t>
            </a:r>
            <a:r>
              <a:rPr dirty="0" err="1"/>
              <a:t>uzasadnieniem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Podpisy</a:t>
            </a:r>
            <a:r>
              <a:rPr dirty="0"/>
              <a:t> pod </a:t>
            </a:r>
            <a:r>
              <a:rPr dirty="0" err="1"/>
              <a:t>wyrokiem</a:t>
            </a:r>
            <a:r>
              <a:rPr dirty="0"/>
              <a:t>: </a:t>
            </a:r>
            <a:r>
              <a:rPr dirty="0" err="1"/>
              <a:t>sentencję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pisemne</a:t>
            </a:r>
            <a:r>
              <a:rPr dirty="0"/>
              <a:t> </a:t>
            </a:r>
            <a:r>
              <a:rPr dirty="0" err="1"/>
              <a:t>uzasadnienie</a:t>
            </a:r>
            <a:r>
              <a:rPr dirty="0"/>
              <a:t> </a:t>
            </a:r>
            <a:r>
              <a:rPr dirty="0" err="1"/>
              <a:t>podpisują</a:t>
            </a:r>
            <a:r>
              <a:rPr dirty="0"/>
              <a:t> </a:t>
            </a:r>
            <a:r>
              <a:rPr dirty="0" err="1"/>
              <a:t>wszyscy</a:t>
            </a:r>
            <a:r>
              <a:rPr dirty="0"/>
              <a:t> </a:t>
            </a:r>
            <a:r>
              <a:rPr dirty="0" err="1"/>
              <a:t>członkowie</a:t>
            </a:r>
            <a:r>
              <a:rPr dirty="0"/>
              <a:t> </a:t>
            </a:r>
            <a:r>
              <a:rPr dirty="0" err="1"/>
              <a:t>składu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FEF2F2"/>
          </a:solidFill>
          <a:ln w="1905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991B1B"/>
                </a:solidFill>
                <a:latin typeface="Arial"/>
              </a:defRPr>
            </a:pPr>
            <a:r>
              <a:t>KLAUZULA BEZWZGLĘDNA: Obecność na sali narad jakiejkolwiek osoby trzeciej spoza składu i protokolanta przekreśla ważność wydanego orzeczenia.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32 / 49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C5FD"/>
                </a:solidFill>
                <a:latin typeface="Arial"/>
              </a:defRPr>
            </a:pPr>
            <a:r>
              <a:rPr dirty="0"/>
              <a:t>MODUŁ IV  •  CZAS TRWANIA: 15 </a:t>
            </a:r>
            <a:r>
              <a:rPr dirty="0" err="1"/>
              <a:t>minut</a:t>
            </a:r>
            <a:endParaRPr dirty="0"/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Skutki</a:t>
            </a:r>
            <a:r>
              <a:rPr dirty="0"/>
              <a:t> </a:t>
            </a:r>
            <a:r>
              <a:rPr lang="pl-PL" dirty="0"/>
              <a:t>u</a:t>
            </a:r>
            <a:r>
              <a:rPr dirty="0" err="1"/>
              <a:t>chybień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owodowych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t>Akademicka Odpowiedzialność Dyscyplinarna | Postępowanie Dowodowe   •   Slajd 33 / 49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Swobodna ocena dowodów i dyrektywy wymiaru kary (§ 39 rozporządzenia)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39 ust. 1 i 2 rozporządzenia MEiN oraz art. 7 i art. 5 § 2 k.p.k. w zw. z art. 305 ustawy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Zasada </a:t>
            </a:r>
            <a:r>
              <a:rPr lang="pl-PL" dirty="0"/>
              <a:t>s</a:t>
            </a:r>
            <a:r>
              <a:rPr dirty="0" err="1"/>
              <a:t>wobodnej</a:t>
            </a:r>
            <a:r>
              <a:rPr dirty="0"/>
              <a:t> </a:t>
            </a:r>
            <a:r>
              <a:rPr lang="pl-PL" dirty="0"/>
              <a:t>o</a:t>
            </a:r>
            <a:r>
              <a:rPr dirty="0" err="1"/>
              <a:t>ceny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owodów</a:t>
            </a:r>
            <a:r>
              <a:rPr dirty="0"/>
              <a:t> (§ 39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Podstawa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 (§ 39 </a:t>
            </a:r>
            <a:r>
              <a:rPr dirty="0" err="1"/>
              <a:t>ust</a:t>
            </a:r>
            <a:r>
              <a:rPr dirty="0"/>
              <a:t>. 1):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orzeka</a:t>
            </a:r>
            <a:r>
              <a:rPr dirty="0"/>
              <a:t> </a:t>
            </a:r>
            <a:r>
              <a:rPr dirty="0" err="1"/>
              <a:t>według</a:t>
            </a:r>
            <a:r>
              <a:rPr dirty="0"/>
              <a:t> </a:t>
            </a:r>
            <a:r>
              <a:rPr dirty="0" err="1"/>
              <a:t>przekonania</a:t>
            </a:r>
            <a:r>
              <a:rPr dirty="0"/>
              <a:t> </a:t>
            </a:r>
            <a:r>
              <a:rPr dirty="0" err="1"/>
              <a:t>opartego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podstawie</a:t>
            </a:r>
            <a:r>
              <a:rPr dirty="0"/>
              <a:t> WSZYSTKICH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ujawnionych</a:t>
            </a:r>
            <a:r>
              <a:rPr dirty="0"/>
              <a:t> w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Odpowiednie</a:t>
            </a:r>
            <a:r>
              <a:rPr dirty="0"/>
              <a:t> </a:t>
            </a:r>
            <a:r>
              <a:rPr dirty="0" err="1"/>
              <a:t>stosowanie</a:t>
            </a:r>
            <a:r>
              <a:rPr dirty="0"/>
              <a:t> art. 7 </a:t>
            </a:r>
            <a:r>
              <a:rPr dirty="0" err="1"/>
              <a:t>k.p.k.</a:t>
            </a:r>
            <a:r>
              <a:rPr dirty="0"/>
              <a:t>: </a:t>
            </a:r>
            <a:r>
              <a:rPr dirty="0" err="1"/>
              <a:t>ocena</a:t>
            </a:r>
            <a:r>
              <a:rPr dirty="0"/>
              <a:t> w </a:t>
            </a:r>
            <a:r>
              <a:rPr dirty="0" err="1"/>
              <a:t>granicach</a:t>
            </a:r>
            <a:r>
              <a:rPr dirty="0"/>
              <a:t> </a:t>
            </a:r>
            <a:r>
              <a:rPr dirty="0" err="1"/>
              <a:t>wiedzy</a:t>
            </a:r>
            <a:r>
              <a:rPr dirty="0"/>
              <a:t>, </a:t>
            </a:r>
            <a:r>
              <a:rPr dirty="0" err="1"/>
              <a:t>doświadczenia</a:t>
            </a:r>
            <a:r>
              <a:rPr dirty="0"/>
              <a:t> </a:t>
            </a:r>
            <a:r>
              <a:rPr dirty="0" err="1"/>
              <a:t>życiowego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prawidłowego</a:t>
            </a:r>
            <a:r>
              <a:rPr dirty="0"/>
              <a:t> </a:t>
            </a:r>
            <a:r>
              <a:rPr dirty="0" err="1"/>
              <a:t>logicznego</a:t>
            </a:r>
            <a:r>
              <a:rPr dirty="0"/>
              <a:t> </a:t>
            </a:r>
            <a:r>
              <a:rPr dirty="0" err="1"/>
              <a:t>rozumowania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Reguła in </a:t>
            </a:r>
            <a:r>
              <a:rPr dirty="0" err="1"/>
              <a:t>dubio</a:t>
            </a:r>
            <a:r>
              <a:rPr dirty="0"/>
              <a:t> pro </a:t>
            </a:r>
            <a:r>
              <a:rPr dirty="0" err="1"/>
              <a:t>reo</a:t>
            </a:r>
            <a:r>
              <a:rPr dirty="0"/>
              <a:t> (art. 5 § 2 </a:t>
            </a:r>
            <a:r>
              <a:rPr dirty="0" err="1"/>
              <a:t>k.p.k.</a:t>
            </a:r>
            <a:r>
              <a:rPr dirty="0"/>
              <a:t>): </a:t>
            </a:r>
            <a:r>
              <a:rPr dirty="0" err="1"/>
              <a:t>niedające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usunąć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 </a:t>
            </a:r>
            <a:r>
              <a:rPr dirty="0" err="1"/>
              <a:t>rozstrzyga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oceny</a:t>
            </a:r>
            <a:r>
              <a:rPr dirty="0"/>
              <a:t> </a:t>
            </a:r>
            <a:r>
              <a:rPr dirty="0" err="1"/>
              <a:t>dowolnej</a:t>
            </a:r>
            <a:r>
              <a:rPr dirty="0"/>
              <a:t>: </a:t>
            </a:r>
            <a:r>
              <a:rPr dirty="0" err="1"/>
              <a:t>lakoniczne</a:t>
            </a:r>
            <a:r>
              <a:rPr dirty="0"/>
              <a:t> </a:t>
            </a:r>
            <a:r>
              <a:rPr dirty="0" err="1"/>
              <a:t>uzasadnienie</a:t>
            </a:r>
            <a:r>
              <a:rPr dirty="0"/>
              <a:t> </a:t>
            </a:r>
            <a:r>
              <a:rPr dirty="0" err="1"/>
              <a:t>wyroku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przemilczenie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skutkuje</a:t>
            </a:r>
            <a:r>
              <a:rPr dirty="0"/>
              <a:t> </a:t>
            </a:r>
            <a:r>
              <a:rPr dirty="0" err="1"/>
              <a:t>uchyleniem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(§ 46 </a:t>
            </a:r>
            <a:r>
              <a:rPr dirty="0" err="1"/>
              <a:t>ust</a:t>
            </a:r>
            <a:r>
              <a:rPr dirty="0"/>
              <a:t>. 2).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Ciężar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udowadniać</a:t>
            </a:r>
            <a:r>
              <a:rPr dirty="0"/>
              <a:t> </a:t>
            </a:r>
            <a:r>
              <a:rPr dirty="0" err="1"/>
              <a:t>niewinności</a:t>
            </a:r>
            <a:r>
              <a:rPr dirty="0"/>
              <a:t> – to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udowodnić</a:t>
            </a:r>
            <a:r>
              <a:rPr dirty="0"/>
              <a:t> </a:t>
            </a:r>
            <a:r>
              <a:rPr dirty="0" err="1"/>
              <a:t>winę</a:t>
            </a:r>
            <a:r>
              <a:rPr dirty="0"/>
              <a:t> </a:t>
            </a:r>
            <a:r>
              <a:rPr dirty="0" err="1"/>
              <a:t>ponad</a:t>
            </a:r>
            <a:r>
              <a:rPr dirty="0"/>
              <a:t> </a:t>
            </a:r>
            <a:r>
              <a:rPr dirty="0" err="1"/>
              <a:t>wszelką</a:t>
            </a:r>
            <a:r>
              <a:rPr dirty="0"/>
              <a:t> </a:t>
            </a:r>
            <a:r>
              <a:rPr dirty="0" err="1"/>
              <a:t>wątpliwość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lang="pl-PL" dirty="0"/>
              <a:t>D</a:t>
            </a:r>
            <a:r>
              <a:rPr dirty="0" err="1"/>
              <a:t>yrektywy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ymiaru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/>
              <a:t>ary </a:t>
            </a:r>
            <a:r>
              <a:rPr lang="pl-PL" dirty="0"/>
              <a:t>d</a:t>
            </a:r>
            <a:r>
              <a:rPr dirty="0" err="1"/>
              <a:t>yscyplinarnej</a:t>
            </a:r>
            <a:r>
              <a:rPr dirty="0"/>
              <a:t> (§ 39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1. </a:t>
            </a:r>
            <a:r>
              <a:rPr dirty="0" err="1"/>
              <a:t>Stopień</a:t>
            </a:r>
            <a:r>
              <a:rPr dirty="0"/>
              <a:t> winy </a:t>
            </a:r>
            <a:r>
              <a:rPr dirty="0" err="1"/>
              <a:t>obwinionego</a:t>
            </a:r>
            <a:r>
              <a:rPr dirty="0"/>
              <a:t>: </a:t>
            </a:r>
            <a:r>
              <a:rPr dirty="0" err="1"/>
              <a:t>badanie</a:t>
            </a:r>
            <a:r>
              <a:rPr dirty="0"/>
              <a:t> </a:t>
            </a:r>
            <a:r>
              <a:rPr dirty="0" err="1"/>
              <a:t>umyślności</a:t>
            </a:r>
            <a:r>
              <a:rPr dirty="0"/>
              <a:t> (</a:t>
            </a:r>
            <a:r>
              <a:rPr dirty="0" err="1"/>
              <a:t>zamiar</a:t>
            </a:r>
            <a:r>
              <a:rPr dirty="0"/>
              <a:t> </a:t>
            </a:r>
            <a:r>
              <a:rPr dirty="0" err="1"/>
              <a:t>bezpośredni</a:t>
            </a:r>
            <a:r>
              <a:rPr dirty="0"/>
              <a:t>/</a:t>
            </a:r>
            <a:r>
              <a:rPr dirty="0" err="1"/>
              <a:t>ewentualny</a:t>
            </a:r>
            <a:r>
              <a:rPr dirty="0"/>
              <a:t>)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nieumyślności</a:t>
            </a:r>
            <a:r>
              <a:rPr dirty="0"/>
              <a:t> (</a:t>
            </a:r>
            <a:r>
              <a:rPr dirty="0" err="1"/>
              <a:t>lekkomyślność</a:t>
            </a:r>
            <a:r>
              <a:rPr dirty="0"/>
              <a:t>/</a:t>
            </a:r>
            <a:r>
              <a:rPr dirty="0" err="1"/>
              <a:t>niedbalstwo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2. </a:t>
            </a:r>
            <a:r>
              <a:rPr dirty="0" err="1"/>
              <a:t>Stopień</a:t>
            </a:r>
            <a:r>
              <a:rPr dirty="0"/>
              <a:t> </a:t>
            </a:r>
            <a:r>
              <a:rPr dirty="0" err="1"/>
              <a:t>społecznej</a:t>
            </a:r>
            <a:r>
              <a:rPr dirty="0"/>
              <a:t> </a:t>
            </a:r>
            <a:r>
              <a:rPr dirty="0" err="1"/>
              <a:t>szkodliwości</a:t>
            </a:r>
            <a:r>
              <a:rPr dirty="0"/>
              <a:t>: </a:t>
            </a:r>
            <a:r>
              <a:rPr dirty="0" err="1"/>
              <a:t>waga</a:t>
            </a:r>
            <a:r>
              <a:rPr dirty="0"/>
              <a:t> </a:t>
            </a:r>
            <a:r>
              <a:rPr dirty="0" err="1"/>
              <a:t>naruszenia</a:t>
            </a:r>
            <a:r>
              <a:rPr dirty="0"/>
              <a:t> </a:t>
            </a:r>
            <a:r>
              <a:rPr dirty="0" err="1"/>
              <a:t>godności</a:t>
            </a:r>
            <a:r>
              <a:rPr dirty="0"/>
              <a:t> </a:t>
            </a:r>
            <a:r>
              <a:rPr dirty="0" err="1"/>
              <a:t>zawodu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obowiązków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 </a:t>
            </a:r>
            <a:r>
              <a:rPr dirty="0" err="1"/>
              <a:t>akademickiego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3. Cele </a:t>
            </a:r>
            <a:r>
              <a:rPr dirty="0" err="1"/>
              <a:t>wychowawcze</a:t>
            </a:r>
            <a:r>
              <a:rPr dirty="0"/>
              <a:t>: </a:t>
            </a:r>
            <a:r>
              <a:rPr dirty="0" err="1"/>
              <a:t>oddziaływanie</a:t>
            </a:r>
            <a:r>
              <a:rPr dirty="0"/>
              <a:t> </a:t>
            </a:r>
            <a:r>
              <a:rPr dirty="0" err="1"/>
              <a:t>resocjalizacyjne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ukaranego</a:t>
            </a:r>
            <a:r>
              <a:rPr dirty="0"/>
              <a:t> </a:t>
            </a:r>
            <a:r>
              <a:rPr dirty="0" err="1"/>
              <a:t>pracownika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4. </a:t>
            </a:r>
            <a:r>
              <a:rPr dirty="0" err="1"/>
              <a:t>Prewencja</a:t>
            </a:r>
            <a:r>
              <a:rPr dirty="0"/>
              <a:t> </a:t>
            </a:r>
            <a:r>
              <a:rPr dirty="0" err="1"/>
              <a:t>indywidualna</a:t>
            </a:r>
            <a:r>
              <a:rPr dirty="0"/>
              <a:t>: </a:t>
            </a:r>
            <a:r>
              <a:rPr dirty="0" err="1"/>
              <a:t>zapobieganie</a:t>
            </a:r>
            <a:r>
              <a:rPr dirty="0"/>
              <a:t> </a:t>
            </a:r>
            <a:r>
              <a:rPr dirty="0" err="1"/>
              <a:t>popełnieniu</a:t>
            </a:r>
            <a:r>
              <a:rPr dirty="0"/>
              <a:t> </a:t>
            </a:r>
            <a:r>
              <a:rPr dirty="0" err="1"/>
              <a:t>ponownego</a:t>
            </a:r>
            <a:r>
              <a:rPr dirty="0"/>
              <a:t> </a:t>
            </a:r>
            <a:r>
              <a:rPr dirty="0" err="1"/>
              <a:t>deliktu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5. </a:t>
            </a:r>
            <a:r>
              <a:rPr dirty="0" err="1"/>
              <a:t>Prewencja</a:t>
            </a:r>
            <a:r>
              <a:rPr dirty="0"/>
              <a:t> </a:t>
            </a:r>
            <a:r>
              <a:rPr dirty="0" err="1"/>
              <a:t>ogólna</a:t>
            </a:r>
            <a:r>
              <a:rPr dirty="0"/>
              <a:t>: </a:t>
            </a:r>
            <a:r>
              <a:rPr dirty="0" err="1"/>
              <a:t>kształtowanie</a:t>
            </a:r>
            <a:r>
              <a:rPr dirty="0"/>
              <a:t> </a:t>
            </a:r>
            <a:r>
              <a:rPr dirty="0" err="1"/>
              <a:t>właściwych</a:t>
            </a:r>
            <a:r>
              <a:rPr dirty="0"/>
              <a:t> </a:t>
            </a:r>
            <a:r>
              <a:rPr dirty="0" err="1"/>
              <a:t>postaw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standardów</a:t>
            </a:r>
            <a:r>
              <a:rPr dirty="0"/>
              <a:t> </a:t>
            </a:r>
            <a:r>
              <a:rPr dirty="0" err="1"/>
              <a:t>etycznych</a:t>
            </a:r>
            <a:r>
              <a:rPr dirty="0"/>
              <a:t> </a:t>
            </a:r>
            <a:r>
              <a:rPr dirty="0" err="1"/>
              <a:t>wśród</a:t>
            </a:r>
            <a:r>
              <a:rPr dirty="0"/>
              <a:t> </a:t>
            </a:r>
            <a:r>
              <a:rPr dirty="0" err="1"/>
              <a:t>ogółu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OBOWIĄZEK INDYWIDUALIZACJI: </a:t>
            </a:r>
            <a:r>
              <a:rPr dirty="0" err="1"/>
              <a:t>Wymiar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z § 39 </a:t>
            </a:r>
            <a:r>
              <a:rPr dirty="0" err="1"/>
              <a:t>ust</a:t>
            </a:r>
            <a:r>
              <a:rPr dirty="0"/>
              <a:t>. 2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zindywidualizowanego</a:t>
            </a:r>
            <a:r>
              <a:rPr dirty="0"/>
              <a:t> </a:t>
            </a:r>
            <a:r>
              <a:rPr dirty="0" err="1"/>
              <a:t>uzasadnienia</a:t>
            </a:r>
            <a:r>
              <a:rPr dirty="0"/>
              <a:t> w </a:t>
            </a:r>
            <a:r>
              <a:rPr dirty="0" err="1"/>
              <a:t>orzeczeniu</a:t>
            </a:r>
            <a:r>
              <a:rPr dirty="0"/>
              <a:t> </a:t>
            </a:r>
            <a:r>
              <a:rPr dirty="0" err="1"/>
              <a:t>każdego</a:t>
            </a:r>
            <a:r>
              <a:rPr dirty="0"/>
              <a:t> z 5 </a:t>
            </a:r>
            <a:r>
              <a:rPr dirty="0" err="1"/>
              <a:t>kryteriów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34 / 49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Braki dowodowe skutkują uchyleniem orzeczenia i regułą ne peius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§ 46 rozporządzenia MEiN – orzeczenia Komisji Dyscyplinarnej przy Ministrze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Uchylenie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 err="1"/>
              <a:t>asatoryjne</a:t>
            </a:r>
            <a:r>
              <a:rPr dirty="0"/>
              <a:t> (§ 46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Przesłanka</a:t>
            </a:r>
            <a:r>
              <a:rPr dirty="0"/>
              <a:t>: </a:t>
            </a:r>
            <a:r>
              <a:rPr dirty="0" err="1"/>
              <a:t>konieczność</a:t>
            </a:r>
            <a:r>
              <a:rPr dirty="0"/>
              <a:t> </a:t>
            </a:r>
            <a:r>
              <a:rPr dirty="0" err="1"/>
              <a:t>przeprowadzenia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dowodowego</a:t>
            </a:r>
            <a:r>
              <a:rPr dirty="0"/>
              <a:t> w </a:t>
            </a:r>
            <a:r>
              <a:rPr dirty="0" err="1"/>
              <a:t>całości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w </a:t>
            </a:r>
            <a:r>
              <a:rPr dirty="0" err="1"/>
              <a:t>znacznej</a:t>
            </a:r>
            <a:r>
              <a:rPr dirty="0"/>
              <a:t> </a:t>
            </a:r>
            <a:r>
              <a:rPr dirty="0" err="1"/>
              <a:t>części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 </a:t>
            </a:r>
            <a:r>
              <a:rPr dirty="0" err="1"/>
              <a:t>uchyla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przekazuje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I </a:t>
            </a:r>
            <a:r>
              <a:rPr dirty="0" err="1"/>
              <a:t>instancji</a:t>
            </a:r>
            <a:r>
              <a:rPr dirty="0"/>
              <a:t> do </a:t>
            </a:r>
            <a:r>
              <a:rPr dirty="0" err="1"/>
              <a:t>ponownego</a:t>
            </a:r>
            <a:r>
              <a:rPr dirty="0"/>
              <a:t> </a:t>
            </a:r>
            <a:r>
              <a:rPr dirty="0" err="1"/>
              <a:t>rozpoznania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Wiążące</a:t>
            </a:r>
            <a:r>
              <a:rPr dirty="0"/>
              <a:t> </a:t>
            </a:r>
            <a:r>
              <a:rPr dirty="0" err="1"/>
              <a:t>wytyczne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II </a:t>
            </a:r>
            <a:r>
              <a:rPr dirty="0" err="1"/>
              <a:t>instancji</a:t>
            </a:r>
            <a:r>
              <a:rPr dirty="0"/>
              <a:t> </a:t>
            </a:r>
            <a:r>
              <a:rPr dirty="0" err="1"/>
              <a:t>precyzyjnie</a:t>
            </a:r>
            <a:r>
              <a:rPr dirty="0"/>
              <a:t> </a:t>
            </a:r>
            <a:r>
              <a:rPr dirty="0" err="1"/>
              <a:t>wskazuje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do </a:t>
            </a:r>
            <a:r>
              <a:rPr dirty="0" err="1"/>
              <a:t>zbadania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do </a:t>
            </a:r>
            <a:r>
              <a:rPr dirty="0" err="1"/>
              <a:t>powtórzenia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Ograniczone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w II </a:t>
            </a:r>
            <a:r>
              <a:rPr dirty="0" err="1"/>
              <a:t>instancji</a:t>
            </a:r>
            <a:r>
              <a:rPr dirty="0"/>
              <a:t> (§ 45 </a:t>
            </a:r>
            <a:r>
              <a:rPr dirty="0" err="1"/>
              <a:t>ust</a:t>
            </a:r>
            <a:r>
              <a:rPr dirty="0"/>
              <a:t>. 3):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przeprowadzić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uzupełniająco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Skutek</a:t>
            </a:r>
            <a:r>
              <a:rPr dirty="0"/>
              <a:t> </a:t>
            </a:r>
            <a:r>
              <a:rPr dirty="0" err="1"/>
              <a:t>błędów</a:t>
            </a:r>
            <a:r>
              <a:rPr dirty="0"/>
              <a:t> </a:t>
            </a:r>
            <a:r>
              <a:rPr dirty="0" err="1"/>
              <a:t>dowodowych</a:t>
            </a:r>
            <a:r>
              <a:rPr dirty="0"/>
              <a:t>: </a:t>
            </a:r>
            <a:r>
              <a:rPr dirty="0" err="1"/>
              <a:t>wadliwe</a:t>
            </a:r>
            <a:r>
              <a:rPr dirty="0"/>
              <a:t> </a:t>
            </a:r>
            <a:r>
              <a:rPr dirty="0" err="1"/>
              <a:t>przesłuchanie</a:t>
            </a:r>
            <a:r>
              <a:rPr dirty="0"/>
              <a:t> </a:t>
            </a:r>
            <a:r>
              <a:rPr dirty="0" err="1"/>
              <a:t>zmusza</a:t>
            </a:r>
            <a:r>
              <a:rPr dirty="0"/>
              <a:t> do </a:t>
            </a:r>
            <a:r>
              <a:rPr dirty="0" err="1"/>
              <a:t>powtórzenia</a:t>
            </a:r>
            <a:r>
              <a:rPr dirty="0"/>
              <a:t> </a:t>
            </a:r>
            <a:r>
              <a:rPr dirty="0" err="1"/>
              <a:t>całego</a:t>
            </a:r>
            <a:r>
              <a:rPr dirty="0"/>
              <a:t> </a:t>
            </a:r>
            <a:r>
              <a:rPr dirty="0" err="1"/>
              <a:t>procesu</a:t>
            </a:r>
            <a:r>
              <a:rPr dirty="0"/>
              <a:t> w I </a:t>
            </a:r>
            <a:r>
              <a:rPr dirty="0" err="1"/>
              <a:t>instancji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Zasada </a:t>
            </a:r>
            <a:r>
              <a:rPr lang="pl-PL" dirty="0"/>
              <a:t>z</a:t>
            </a:r>
            <a:r>
              <a:rPr dirty="0" err="1"/>
              <a:t>akazu</a:t>
            </a:r>
            <a:r>
              <a:rPr dirty="0"/>
              <a:t> </a:t>
            </a:r>
            <a:r>
              <a:rPr lang="pl-PL" dirty="0"/>
              <a:t>surowszej</a:t>
            </a:r>
            <a:r>
              <a:rPr dirty="0"/>
              <a:t> </a:t>
            </a:r>
            <a:r>
              <a:rPr lang="pl-PL" dirty="0"/>
              <a:t>k</a:t>
            </a:r>
            <a:r>
              <a:rPr dirty="0"/>
              <a:t>ary (§ 46 </a:t>
            </a:r>
            <a:r>
              <a:rPr dirty="0" err="1"/>
              <a:t>ust</a:t>
            </a:r>
            <a:r>
              <a:rPr dirty="0"/>
              <a:t>. 3)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odwoławcza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zaostrzyć</a:t>
            </a:r>
            <a:r>
              <a:rPr dirty="0"/>
              <a:t> </a:t>
            </a:r>
            <a:r>
              <a:rPr dirty="0" err="1"/>
              <a:t>karę</a:t>
            </a:r>
            <a:r>
              <a:rPr dirty="0"/>
              <a:t> WYŁĄCZNIE </a:t>
            </a:r>
            <a:r>
              <a:rPr dirty="0" err="1"/>
              <a:t>wtedy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odwołanie</a:t>
            </a:r>
            <a:r>
              <a:rPr dirty="0"/>
              <a:t> </a:t>
            </a:r>
            <a:r>
              <a:rPr dirty="0" err="1"/>
              <a:t>wniósł</a:t>
            </a:r>
            <a:r>
              <a:rPr dirty="0"/>
              <a:t> </a:t>
            </a:r>
            <a:r>
              <a:rPr dirty="0" err="1"/>
              <a:t>Rzecznik</a:t>
            </a:r>
            <a:r>
              <a:rPr dirty="0"/>
              <a:t> </a:t>
            </a:r>
            <a:r>
              <a:rPr dirty="0" err="1"/>
              <a:t>Dyscyplinarny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reformationis</a:t>
            </a:r>
            <a:r>
              <a:rPr dirty="0"/>
              <a:t> in </a:t>
            </a:r>
            <a:r>
              <a:rPr dirty="0" err="1"/>
              <a:t>peius</a:t>
            </a:r>
            <a:r>
              <a:rPr dirty="0"/>
              <a:t>: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odwołania</a:t>
            </a:r>
            <a:r>
              <a:rPr dirty="0"/>
              <a:t> </a:t>
            </a:r>
            <a:r>
              <a:rPr dirty="0" err="1"/>
              <a:t>samego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organ </a:t>
            </a:r>
            <a:r>
              <a:rPr dirty="0" err="1"/>
              <a:t>odwoławczy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podwyższyć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Możliwe</a:t>
            </a:r>
            <a:r>
              <a:rPr dirty="0"/>
              <a:t> </a:t>
            </a:r>
            <a:r>
              <a:rPr dirty="0" err="1"/>
              <a:t>rozstrzygnięcia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: </a:t>
            </a:r>
            <a:r>
              <a:rPr dirty="0" err="1"/>
              <a:t>utrzymanie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, </a:t>
            </a:r>
            <a:r>
              <a:rPr dirty="0" err="1"/>
              <a:t>złagodzenie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całkowite</a:t>
            </a:r>
            <a:r>
              <a:rPr dirty="0"/>
              <a:t> </a:t>
            </a:r>
            <a:r>
              <a:rPr dirty="0" err="1"/>
              <a:t>uniewinnienie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Gwarancja</a:t>
            </a:r>
            <a:r>
              <a:rPr dirty="0"/>
              <a:t> </a:t>
            </a:r>
            <a:r>
              <a:rPr dirty="0" err="1"/>
              <a:t>procesowa</a:t>
            </a:r>
            <a:r>
              <a:rPr dirty="0"/>
              <a:t>: </a:t>
            </a:r>
            <a:r>
              <a:rPr dirty="0" err="1"/>
              <a:t>obwiniony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bez </a:t>
            </a:r>
            <a:r>
              <a:rPr dirty="0" err="1"/>
              <a:t>obaw</a:t>
            </a:r>
            <a:r>
              <a:rPr dirty="0"/>
              <a:t> </a:t>
            </a:r>
            <a:r>
              <a:rPr dirty="0" err="1"/>
              <a:t>korzystać</a:t>
            </a:r>
            <a:r>
              <a:rPr dirty="0"/>
              <a:t> ze </a:t>
            </a:r>
            <a:r>
              <a:rPr dirty="0" err="1"/>
              <a:t>środków</a:t>
            </a:r>
            <a:r>
              <a:rPr dirty="0"/>
              <a:t> </a:t>
            </a:r>
            <a:r>
              <a:rPr dirty="0" err="1"/>
              <a:t>zaskarżenia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Odwołanie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: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cofnięte</a:t>
            </a:r>
            <a:r>
              <a:rPr dirty="0"/>
              <a:t> bez </a:t>
            </a:r>
            <a:r>
              <a:rPr dirty="0" err="1"/>
              <a:t>zgody</a:t>
            </a:r>
            <a:r>
              <a:rPr dirty="0"/>
              <a:t> </a:t>
            </a:r>
            <a:r>
              <a:rPr dirty="0" err="1"/>
              <a:t>obwinionego</a:t>
            </a:r>
            <a:r>
              <a:rPr dirty="0"/>
              <a:t> (§ 43 </a:t>
            </a:r>
            <a:r>
              <a:rPr dirty="0" err="1"/>
              <a:t>ust</a:t>
            </a:r>
            <a:r>
              <a:rPr dirty="0"/>
              <a:t>. 6).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GWARANCJA : Brak </a:t>
            </a:r>
            <a:r>
              <a:rPr dirty="0" err="1"/>
              <a:t>odwołania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niekorzyść</a:t>
            </a:r>
            <a:r>
              <a:rPr dirty="0"/>
              <a:t> </a:t>
            </a:r>
            <a:r>
              <a:rPr dirty="0" err="1"/>
              <a:t>uniemożliwia</a:t>
            </a:r>
            <a:r>
              <a:rPr dirty="0"/>
              <a:t> </a:t>
            </a:r>
            <a:r>
              <a:rPr dirty="0" err="1"/>
              <a:t>podwyższenie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w </a:t>
            </a:r>
            <a:r>
              <a:rPr dirty="0" err="1"/>
              <a:t>instancji</a:t>
            </a:r>
            <a:r>
              <a:rPr dirty="0"/>
              <a:t> </a:t>
            </a:r>
            <a:r>
              <a:rPr dirty="0" err="1"/>
              <a:t>odwoławczej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35 / 49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Brak kognicji sądów administracyjnych i droga odwoławcza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Jednolita linia orzecznicza WSA (Warszawa, Gliwice) a wyłączna właściwość Sądu Pracy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Brak </a:t>
            </a:r>
            <a:r>
              <a:rPr lang="pl-PL" dirty="0"/>
              <a:t>w</a:t>
            </a:r>
            <a:r>
              <a:rPr dirty="0" err="1"/>
              <a:t>łaściwości</a:t>
            </a:r>
            <a:r>
              <a:rPr dirty="0"/>
              <a:t> </a:t>
            </a:r>
            <a:r>
              <a:rPr lang="pl-PL" dirty="0"/>
              <a:t>s</a:t>
            </a:r>
            <a:r>
              <a:rPr dirty="0" err="1"/>
              <a:t>ądów</a:t>
            </a:r>
            <a:r>
              <a:rPr dirty="0"/>
              <a:t> </a:t>
            </a:r>
            <a:r>
              <a:rPr lang="pl-PL" dirty="0"/>
              <a:t>a</a:t>
            </a:r>
            <a:r>
              <a:rPr dirty="0" err="1"/>
              <a:t>dministracyjnych</a:t>
            </a:r>
            <a:r>
              <a:rPr dirty="0"/>
              <a:t> (WSA)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Jednolita</a:t>
            </a:r>
            <a:r>
              <a:rPr dirty="0"/>
              <a:t> </a:t>
            </a:r>
            <a:r>
              <a:rPr dirty="0" err="1"/>
              <a:t>linia</a:t>
            </a:r>
            <a:r>
              <a:rPr dirty="0"/>
              <a:t> </a:t>
            </a:r>
            <a:r>
              <a:rPr dirty="0" err="1"/>
              <a:t>orzecznicza</a:t>
            </a:r>
            <a:r>
              <a:rPr dirty="0"/>
              <a:t>: WSA w Warszawie (II SAB/</a:t>
            </a:r>
            <a:r>
              <a:rPr dirty="0" err="1"/>
              <a:t>Wa</a:t>
            </a:r>
            <a:r>
              <a:rPr dirty="0"/>
              <a:t> 588/20, VII SA/</a:t>
            </a:r>
            <a:r>
              <a:rPr dirty="0" err="1"/>
              <a:t>Wa</a:t>
            </a:r>
            <a:r>
              <a:rPr dirty="0"/>
              <a:t> 2309/25) </a:t>
            </a:r>
            <a:r>
              <a:rPr dirty="0" err="1"/>
              <a:t>oraz</a:t>
            </a:r>
            <a:r>
              <a:rPr dirty="0"/>
              <a:t> WSA w </a:t>
            </a:r>
            <a:r>
              <a:rPr dirty="0" err="1"/>
              <a:t>Gliwicach</a:t>
            </a:r>
            <a:r>
              <a:rPr dirty="0"/>
              <a:t> (III SAB/</a:t>
            </a:r>
            <a:r>
              <a:rPr dirty="0" err="1"/>
              <a:t>Gl</a:t>
            </a:r>
            <a:r>
              <a:rPr dirty="0"/>
              <a:t> 128/26).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Odrzucenie</a:t>
            </a:r>
            <a:r>
              <a:rPr dirty="0"/>
              <a:t> </a:t>
            </a:r>
            <a:r>
              <a:rPr dirty="0" err="1"/>
              <a:t>skarg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bezczynność</a:t>
            </a:r>
            <a:r>
              <a:rPr dirty="0"/>
              <a:t>: </a:t>
            </a:r>
            <a:r>
              <a:rPr dirty="0" err="1"/>
              <a:t>skargi</a:t>
            </a:r>
            <a:r>
              <a:rPr dirty="0"/>
              <a:t> </a:t>
            </a:r>
            <a:r>
              <a:rPr dirty="0" err="1"/>
              <a:t>zarzucające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 </a:t>
            </a:r>
            <a:r>
              <a:rPr dirty="0" err="1"/>
              <a:t>Dyscyplinarnemu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Rektorowi</a:t>
            </a:r>
            <a:r>
              <a:rPr dirty="0"/>
              <a:t> </a:t>
            </a:r>
            <a:r>
              <a:rPr dirty="0" err="1"/>
              <a:t>bezczynność</a:t>
            </a:r>
            <a:r>
              <a:rPr dirty="0"/>
              <a:t> </a:t>
            </a:r>
            <a:r>
              <a:rPr dirty="0" err="1"/>
              <a:t>podlegają</a:t>
            </a:r>
            <a:r>
              <a:rPr dirty="0"/>
              <a:t> </a:t>
            </a:r>
            <a:r>
              <a:rPr dirty="0" err="1"/>
              <a:t>odrzuceniu</a:t>
            </a:r>
            <a:r>
              <a:rPr dirty="0"/>
              <a:t> (art. 58 § 1 pkt 1 </a:t>
            </a:r>
            <a:r>
              <a:rPr dirty="0" err="1"/>
              <a:t>p.p.s.a</a:t>
            </a:r>
            <a:r>
              <a:rPr dirty="0"/>
              <a:t>.).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kognicji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każdym</a:t>
            </a:r>
            <a:r>
              <a:rPr dirty="0"/>
              <a:t> </a:t>
            </a:r>
            <a:r>
              <a:rPr dirty="0" err="1"/>
              <a:t>etapie</a:t>
            </a:r>
            <a:r>
              <a:rPr dirty="0"/>
              <a:t>: </a:t>
            </a:r>
            <a:r>
              <a:rPr dirty="0" err="1"/>
              <a:t>sprawy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 </a:t>
            </a:r>
            <a:r>
              <a:rPr dirty="0" err="1"/>
              <a:t>nauczycieli</a:t>
            </a:r>
            <a:r>
              <a:rPr dirty="0"/>
              <a:t> </a:t>
            </a:r>
            <a:r>
              <a:rPr dirty="0" err="1"/>
              <a:t>akademickich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podlegają</a:t>
            </a:r>
            <a:r>
              <a:rPr dirty="0"/>
              <a:t> </a:t>
            </a:r>
            <a:r>
              <a:rPr dirty="0" err="1"/>
              <a:t>kontroli</a:t>
            </a:r>
            <a:r>
              <a:rPr dirty="0"/>
              <a:t> </a:t>
            </a:r>
            <a:r>
              <a:rPr dirty="0" err="1"/>
              <a:t>sądów</a:t>
            </a:r>
            <a:r>
              <a:rPr dirty="0"/>
              <a:t> </a:t>
            </a:r>
            <a:r>
              <a:rPr dirty="0" err="1"/>
              <a:t>administracyjnych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Niedopuszczalność</a:t>
            </a:r>
            <a:r>
              <a:rPr dirty="0"/>
              <a:t> </a:t>
            </a:r>
            <a:r>
              <a:rPr dirty="0" err="1"/>
              <a:t>skargi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postanowienia</a:t>
            </a:r>
            <a:r>
              <a:rPr dirty="0"/>
              <a:t> (art. 58 § 1 pkt 6 </a:t>
            </a:r>
            <a:r>
              <a:rPr dirty="0" err="1"/>
              <a:t>p.p.s.a</a:t>
            </a:r>
            <a:r>
              <a:rPr dirty="0"/>
              <a:t>.):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wyczerpania</a:t>
            </a:r>
            <a:r>
              <a:rPr dirty="0"/>
              <a:t> </a:t>
            </a:r>
            <a:r>
              <a:rPr dirty="0" err="1"/>
              <a:t>toku</a:t>
            </a:r>
            <a:r>
              <a:rPr dirty="0"/>
              <a:t> </a:t>
            </a:r>
            <a:r>
              <a:rPr dirty="0" err="1"/>
              <a:t>instancji</a:t>
            </a:r>
            <a:r>
              <a:rPr dirty="0"/>
              <a:t> </a:t>
            </a:r>
            <a:r>
              <a:rPr dirty="0" err="1"/>
              <a:t>wyklucza</a:t>
            </a:r>
            <a:r>
              <a:rPr dirty="0"/>
              <a:t> </a:t>
            </a:r>
            <a:r>
              <a:rPr dirty="0" err="1"/>
              <a:t>skargę</a:t>
            </a:r>
            <a:r>
              <a:rPr dirty="0"/>
              <a:t> do WSA.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Autonomia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: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toczy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organami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komisjami</a:t>
            </a:r>
            <a:r>
              <a:rPr dirty="0"/>
              <a:t> </a:t>
            </a:r>
            <a:r>
              <a:rPr dirty="0" err="1"/>
              <a:t>powołanymi</a:t>
            </a:r>
            <a:r>
              <a:rPr dirty="0"/>
              <a:t> w </a:t>
            </a:r>
            <a:r>
              <a:rPr dirty="0" err="1"/>
              <a:t>ustawie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Wyłączna</a:t>
            </a:r>
            <a:r>
              <a:rPr dirty="0"/>
              <a:t> </a:t>
            </a:r>
            <a:r>
              <a:rPr lang="pl-PL" dirty="0"/>
              <a:t>ś</a:t>
            </a:r>
            <a:r>
              <a:rPr dirty="0" err="1"/>
              <a:t>cieżka</a:t>
            </a:r>
            <a:r>
              <a:rPr dirty="0"/>
              <a:t> (Art. 295 </a:t>
            </a:r>
            <a:r>
              <a:rPr dirty="0" err="1"/>
              <a:t>ust</a:t>
            </a:r>
            <a:r>
              <a:rPr dirty="0"/>
              <a:t>. 2)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Dwuinstancyjność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: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Uczelniana</a:t>
            </a:r>
            <a:r>
              <a:rPr dirty="0"/>
              <a:t> /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RGNiSW</a:t>
            </a:r>
            <a:r>
              <a:rPr dirty="0"/>
              <a:t> (I </a:t>
            </a:r>
            <a:r>
              <a:rPr dirty="0" err="1"/>
              <a:t>instancja</a:t>
            </a:r>
            <a:r>
              <a:rPr dirty="0"/>
              <a:t>) -&gt; </a:t>
            </a:r>
            <a:r>
              <a:rPr dirty="0" err="1"/>
              <a:t>Komisja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Ministrze</a:t>
            </a:r>
            <a:r>
              <a:rPr dirty="0"/>
              <a:t> (II </a:t>
            </a:r>
            <a:r>
              <a:rPr dirty="0" err="1"/>
              <a:t>instancja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Właściwość</a:t>
            </a:r>
            <a:r>
              <a:rPr dirty="0"/>
              <a:t>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powszechnego</a:t>
            </a:r>
            <a:r>
              <a:rPr dirty="0"/>
              <a:t>: od </a:t>
            </a:r>
            <a:r>
              <a:rPr dirty="0" err="1"/>
              <a:t>prawomocnego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Ministrze</a:t>
            </a:r>
            <a:r>
              <a:rPr dirty="0"/>
              <a:t> </a:t>
            </a:r>
            <a:r>
              <a:rPr dirty="0" err="1"/>
              <a:t>przysługuje</a:t>
            </a:r>
            <a:r>
              <a:rPr dirty="0"/>
              <a:t> </a:t>
            </a:r>
            <a:r>
              <a:rPr dirty="0" err="1"/>
              <a:t>odwołanie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Apelacyjnego</a:t>
            </a:r>
            <a:r>
              <a:rPr dirty="0"/>
              <a:t> w Warszawie –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Reżim</a:t>
            </a:r>
            <a:r>
              <a:rPr dirty="0"/>
              <a:t> </a:t>
            </a:r>
            <a:r>
              <a:rPr dirty="0" err="1"/>
              <a:t>procedury</a:t>
            </a:r>
            <a:r>
              <a:rPr dirty="0"/>
              <a:t> </a:t>
            </a:r>
            <a:r>
              <a:rPr dirty="0" err="1"/>
              <a:t>cywilnej</a:t>
            </a:r>
            <a:r>
              <a:rPr dirty="0"/>
              <a:t>: do </a:t>
            </a:r>
            <a:r>
              <a:rPr dirty="0" err="1"/>
              <a:t>odwołania</a:t>
            </a:r>
            <a:r>
              <a:rPr dirty="0"/>
              <a:t> </a:t>
            </a:r>
            <a:r>
              <a:rPr dirty="0" err="1"/>
              <a:t>stosuje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</a:t>
            </a:r>
            <a:r>
              <a:rPr dirty="0" err="1"/>
              <a:t>przepisy</a:t>
            </a:r>
            <a:r>
              <a:rPr dirty="0"/>
              <a:t> </a:t>
            </a:r>
            <a:r>
              <a:rPr dirty="0" err="1"/>
              <a:t>Kodeksu</a:t>
            </a:r>
            <a:r>
              <a:rPr dirty="0"/>
              <a:t> </a:t>
            </a:r>
            <a:r>
              <a:rPr dirty="0" err="1"/>
              <a:t>postępowania</a:t>
            </a:r>
            <a:r>
              <a:rPr dirty="0"/>
              <a:t> </a:t>
            </a:r>
            <a:r>
              <a:rPr dirty="0" err="1"/>
              <a:t>cywilnego</a:t>
            </a:r>
            <a:r>
              <a:rPr dirty="0"/>
              <a:t> </a:t>
            </a:r>
            <a:r>
              <a:rPr dirty="0" err="1"/>
              <a:t>dotyczące</a:t>
            </a:r>
            <a:r>
              <a:rPr dirty="0"/>
              <a:t> </a:t>
            </a:r>
            <a:r>
              <a:rPr dirty="0" err="1"/>
              <a:t>apelacji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Brak </a:t>
            </a:r>
            <a:r>
              <a:rPr dirty="0" err="1"/>
              <a:t>skargi</a:t>
            </a:r>
            <a:r>
              <a:rPr dirty="0"/>
              <a:t> </a:t>
            </a:r>
            <a:r>
              <a:rPr dirty="0" err="1"/>
              <a:t>kasacyjnej</a:t>
            </a:r>
            <a:r>
              <a:rPr dirty="0"/>
              <a:t>: od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Apelacyjnego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przysługuje</a:t>
            </a:r>
            <a:r>
              <a:rPr dirty="0"/>
              <a:t> </a:t>
            </a:r>
            <a:r>
              <a:rPr dirty="0" err="1"/>
              <a:t>skarga</a:t>
            </a:r>
            <a:r>
              <a:rPr dirty="0"/>
              <a:t> </a:t>
            </a:r>
            <a:r>
              <a:rPr dirty="0" err="1"/>
              <a:t>kasacyjna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Najwyższego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Kara </a:t>
            </a:r>
            <a:r>
              <a:rPr dirty="0" err="1"/>
              <a:t>upomnienia</a:t>
            </a:r>
            <a:r>
              <a:rPr dirty="0"/>
              <a:t> </a:t>
            </a:r>
            <a:r>
              <a:rPr dirty="0" err="1"/>
              <a:t>rektora</a:t>
            </a:r>
            <a:r>
              <a:rPr dirty="0"/>
              <a:t>: </a:t>
            </a:r>
            <a:r>
              <a:rPr dirty="0" err="1"/>
              <a:t>odwołanie</a:t>
            </a:r>
            <a:r>
              <a:rPr dirty="0"/>
              <a:t> od </a:t>
            </a:r>
            <a:r>
              <a:rPr dirty="0" err="1"/>
              <a:t>upomnienia</a:t>
            </a:r>
            <a:r>
              <a:rPr dirty="0"/>
              <a:t> (art. 284 </a:t>
            </a:r>
            <a:r>
              <a:rPr dirty="0" err="1"/>
              <a:t>ust</a:t>
            </a:r>
            <a:r>
              <a:rPr dirty="0"/>
              <a:t>. 2) </a:t>
            </a:r>
            <a:r>
              <a:rPr dirty="0" err="1"/>
              <a:t>wnosi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 </a:t>
            </a:r>
            <a:r>
              <a:rPr dirty="0" err="1"/>
              <a:t>właściwego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siedziby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DROGA SĄDOWA: Postępowanie dyscyplinarne podlega kontroli wyłącznie sądu pracy (Sądu Apelacyjnego w Warszawie); kognicja sądów administracyjnych jest bezwzględnie wyłączona.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36 / 49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Nowe dowody otwierają drogę do wznowienia w ciągu 30 dni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296 ustawy – Prawo o szkolnictwie wyższym i nauce oraz § 56–58 rozporządzenia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Ustawowe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odstawy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znowienia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1)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1. </a:t>
            </a:r>
            <a:r>
              <a:rPr dirty="0" err="1"/>
              <a:t>Przestępstwo</a:t>
            </a:r>
            <a:r>
              <a:rPr dirty="0"/>
              <a:t> (pkt 1):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zapadło</a:t>
            </a:r>
            <a:r>
              <a:rPr dirty="0"/>
              <a:t> w </a:t>
            </a:r>
            <a:r>
              <a:rPr dirty="0" err="1"/>
              <a:t>wyniku</a:t>
            </a:r>
            <a:r>
              <a:rPr dirty="0"/>
              <a:t> </a:t>
            </a:r>
            <a:r>
              <a:rPr dirty="0" err="1"/>
              <a:t>przestępstwa</a:t>
            </a:r>
            <a:r>
              <a:rPr dirty="0"/>
              <a:t> (</a:t>
            </a:r>
            <a:r>
              <a:rPr dirty="0" err="1"/>
              <a:t>sfałszowany</a:t>
            </a:r>
            <a:r>
              <a:rPr dirty="0"/>
              <a:t> </a:t>
            </a:r>
            <a:r>
              <a:rPr dirty="0" err="1"/>
              <a:t>dokument</a:t>
            </a:r>
            <a:r>
              <a:rPr dirty="0"/>
              <a:t>, </a:t>
            </a:r>
            <a:r>
              <a:rPr dirty="0" err="1"/>
              <a:t>fałszywe</a:t>
            </a:r>
            <a:r>
              <a:rPr dirty="0"/>
              <a:t> </a:t>
            </a:r>
            <a:r>
              <a:rPr dirty="0" err="1"/>
              <a:t>zeznania</a:t>
            </a:r>
            <a:r>
              <a:rPr dirty="0"/>
              <a:t> </a:t>
            </a:r>
            <a:r>
              <a:rPr dirty="0" err="1"/>
              <a:t>potwierdzone</a:t>
            </a:r>
            <a:r>
              <a:rPr dirty="0"/>
              <a:t> </a:t>
            </a:r>
            <a:r>
              <a:rPr dirty="0" err="1"/>
              <a:t>wyrokiem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2. Nowe </a:t>
            </a:r>
            <a:r>
              <a:rPr dirty="0" err="1"/>
              <a:t>fakty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– propter nova (pkt 2): </a:t>
            </a:r>
            <a:r>
              <a:rPr dirty="0" err="1"/>
              <a:t>ujawniono</a:t>
            </a:r>
            <a:r>
              <a:rPr dirty="0"/>
              <a:t> </a:t>
            </a: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nieznane</a:t>
            </a:r>
            <a:r>
              <a:rPr dirty="0"/>
              <a:t> w </a:t>
            </a:r>
            <a:r>
              <a:rPr dirty="0" err="1"/>
              <a:t>chwili</a:t>
            </a:r>
            <a:r>
              <a:rPr dirty="0"/>
              <a:t> </a:t>
            </a:r>
            <a:r>
              <a:rPr dirty="0" err="1"/>
              <a:t>wydania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3. </a:t>
            </a:r>
            <a:r>
              <a:rPr dirty="0" err="1"/>
              <a:t>Naruszenie</a:t>
            </a:r>
            <a:r>
              <a:rPr dirty="0"/>
              <a:t> </a:t>
            </a:r>
            <a:r>
              <a:rPr dirty="0" err="1"/>
              <a:t>prawa</a:t>
            </a:r>
            <a:r>
              <a:rPr dirty="0"/>
              <a:t> do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nienależyty</a:t>
            </a:r>
            <a:r>
              <a:rPr dirty="0"/>
              <a:t> </a:t>
            </a:r>
            <a:r>
              <a:rPr dirty="0" err="1"/>
              <a:t>skład</a:t>
            </a:r>
            <a:r>
              <a:rPr dirty="0"/>
              <a:t> (pkt 3):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studenta</a:t>
            </a:r>
            <a:r>
              <a:rPr dirty="0"/>
              <a:t>, </a:t>
            </a:r>
            <a:r>
              <a:rPr dirty="0" err="1"/>
              <a:t>osoba</a:t>
            </a:r>
            <a:r>
              <a:rPr dirty="0"/>
              <a:t> </a:t>
            </a:r>
            <a:r>
              <a:rPr dirty="0" err="1"/>
              <a:t>podlegająca</a:t>
            </a:r>
            <a:r>
              <a:rPr dirty="0"/>
              <a:t> </a:t>
            </a:r>
            <a:r>
              <a:rPr dirty="0" err="1"/>
              <a:t>wyłączeniu</a:t>
            </a:r>
            <a:r>
              <a:rPr dirty="0"/>
              <a:t>,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</a:t>
            </a:r>
            <a:r>
              <a:rPr dirty="0" err="1"/>
              <a:t>obligatoryjnego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4. </a:t>
            </a:r>
            <a:r>
              <a:rPr dirty="0" err="1"/>
              <a:t>Uchylenie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prejudycjalnego</a:t>
            </a:r>
            <a:r>
              <a:rPr dirty="0"/>
              <a:t> (pkt 4): </a:t>
            </a:r>
            <a:r>
              <a:rPr dirty="0" err="1"/>
              <a:t>zmiana</a:t>
            </a:r>
            <a:r>
              <a:rPr dirty="0"/>
              <a:t> </a:t>
            </a:r>
            <a:r>
              <a:rPr dirty="0" err="1"/>
              <a:t>podstawy</a:t>
            </a:r>
            <a:r>
              <a:rPr dirty="0"/>
              <a:t> z art. 294 </a:t>
            </a:r>
            <a:r>
              <a:rPr dirty="0" err="1"/>
              <a:t>ust</a:t>
            </a:r>
            <a:r>
              <a:rPr dirty="0"/>
              <a:t>. 4.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Termin </a:t>
            </a:r>
            <a:r>
              <a:rPr dirty="0" err="1"/>
              <a:t>zawity</a:t>
            </a:r>
            <a:r>
              <a:rPr dirty="0"/>
              <a:t>: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wnosi</a:t>
            </a:r>
            <a:r>
              <a:rPr dirty="0"/>
              <a:t> </a:t>
            </a:r>
            <a:r>
              <a:rPr dirty="0" err="1"/>
              <a:t>się</a:t>
            </a:r>
            <a:r>
              <a:rPr dirty="0"/>
              <a:t> w </a:t>
            </a:r>
            <a:r>
              <a:rPr dirty="0" err="1"/>
              <a:t>terminie</a:t>
            </a:r>
            <a:r>
              <a:rPr dirty="0"/>
              <a:t> 30 DNI od </a:t>
            </a:r>
            <a:r>
              <a:rPr dirty="0" err="1"/>
              <a:t>dnia</a:t>
            </a:r>
            <a:r>
              <a:rPr dirty="0"/>
              <a:t> </a:t>
            </a:r>
            <a:r>
              <a:rPr dirty="0" err="1"/>
              <a:t>powzięcia</a:t>
            </a:r>
            <a:r>
              <a:rPr dirty="0"/>
              <a:t> </a:t>
            </a:r>
            <a:r>
              <a:rPr dirty="0" err="1"/>
              <a:t>wiadomości</a:t>
            </a:r>
            <a:r>
              <a:rPr dirty="0"/>
              <a:t> o </a:t>
            </a:r>
            <a:r>
              <a:rPr dirty="0" err="1"/>
              <a:t>przyczynie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4).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Procedura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ozpoznania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niosku</a:t>
            </a:r>
            <a:r>
              <a:rPr dirty="0"/>
              <a:t> (§ 57 </a:t>
            </a:r>
            <a:r>
              <a:rPr dirty="0" err="1"/>
              <a:t>i</a:t>
            </a:r>
            <a:r>
              <a:rPr dirty="0"/>
              <a:t> § 58)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Właściwość</a:t>
            </a:r>
            <a:r>
              <a:rPr dirty="0"/>
              <a:t>: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rozpatruje</a:t>
            </a:r>
            <a:r>
              <a:rPr dirty="0"/>
              <a:t> </a:t>
            </a:r>
            <a:r>
              <a:rPr dirty="0" err="1"/>
              <a:t>komisja</a:t>
            </a:r>
            <a:r>
              <a:rPr dirty="0"/>
              <a:t>, </a:t>
            </a:r>
            <a:r>
              <a:rPr dirty="0" err="1"/>
              <a:t>która</a:t>
            </a:r>
            <a:r>
              <a:rPr dirty="0"/>
              <a:t> </a:t>
            </a:r>
            <a:r>
              <a:rPr dirty="0" err="1"/>
              <a:t>wydała</a:t>
            </a:r>
            <a:r>
              <a:rPr dirty="0"/>
              <a:t> </a:t>
            </a:r>
            <a:r>
              <a:rPr dirty="0" err="1"/>
              <a:t>prawomocne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w </a:t>
            </a:r>
            <a:r>
              <a:rPr dirty="0" err="1"/>
              <a:t>sprawie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faktów</a:t>
            </a:r>
            <a:r>
              <a:rPr dirty="0"/>
              <a:t> (§ 57 </a:t>
            </a:r>
            <a:r>
              <a:rPr dirty="0" err="1"/>
              <a:t>ust</a:t>
            </a:r>
            <a:r>
              <a:rPr dirty="0"/>
              <a:t>. 3): </a:t>
            </a:r>
            <a:r>
              <a:rPr dirty="0" err="1"/>
              <a:t>skład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rozpoznaniem</a:t>
            </a:r>
            <a:r>
              <a:rPr dirty="0"/>
              <a:t> </a:t>
            </a:r>
            <a:r>
              <a:rPr dirty="0" err="1"/>
              <a:t>zlecić</a:t>
            </a:r>
            <a:r>
              <a:rPr dirty="0"/>
              <a:t> </a:t>
            </a:r>
            <a:r>
              <a:rPr dirty="0" err="1"/>
              <a:t>zbadanie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okoliczności</a:t>
            </a:r>
            <a:r>
              <a:rPr dirty="0"/>
              <a:t> </a:t>
            </a:r>
            <a:r>
              <a:rPr dirty="0" err="1"/>
              <a:t>innemu</a:t>
            </a:r>
            <a:r>
              <a:rPr dirty="0"/>
              <a:t> </a:t>
            </a:r>
            <a:r>
              <a:rPr dirty="0" err="1"/>
              <a:t>rzecznikowi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orzekania</a:t>
            </a:r>
            <a:r>
              <a:rPr dirty="0"/>
              <a:t> in </a:t>
            </a:r>
            <a:r>
              <a:rPr dirty="0" err="1"/>
              <a:t>peius</a:t>
            </a:r>
            <a:r>
              <a:rPr dirty="0"/>
              <a:t> (§ 58 </a:t>
            </a:r>
            <a:r>
              <a:rPr dirty="0" err="1"/>
              <a:t>ust</a:t>
            </a:r>
            <a:r>
              <a:rPr dirty="0"/>
              <a:t>. 3): we </a:t>
            </a:r>
            <a:r>
              <a:rPr dirty="0" err="1"/>
              <a:t>wznowionym</a:t>
            </a:r>
            <a:r>
              <a:rPr dirty="0"/>
              <a:t>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wolno</a:t>
            </a:r>
            <a:r>
              <a:rPr dirty="0"/>
              <a:t> </a:t>
            </a:r>
            <a:r>
              <a:rPr dirty="0" err="1"/>
              <a:t>wydać</a:t>
            </a:r>
            <a:r>
              <a:rPr dirty="0"/>
              <a:t> </a:t>
            </a:r>
            <a:r>
              <a:rPr dirty="0" err="1"/>
              <a:t>surowszego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, </a:t>
            </a:r>
            <a:r>
              <a:rPr dirty="0" err="1"/>
              <a:t>jeśli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złożono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korzyść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Wyłączenie</a:t>
            </a:r>
            <a:r>
              <a:rPr dirty="0"/>
              <a:t> </a:t>
            </a:r>
            <a:r>
              <a:rPr dirty="0" err="1"/>
              <a:t>członków</a:t>
            </a:r>
            <a:r>
              <a:rPr dirty="0"/>
              <a:t> (§ 58 </a:t>
            </a:r>
            <a:r>
              <a:rPr dirty="0" err="1"/>
              <a:t>ust</a:t>
            </a:r>
            <a:r>
              <a:rPr dirty="0"/>
              <a:t>. 2): w </a:t>
            </a:r>
            <a:r>
              <a:rPr dirty="0" err="1"/>
              <a:t>składzie</a:t>
            </a:r>
            <a:r>
              <a:rPr dirty="0"/>
              <a:t> </a:t>
            </a:r>
            <a:r>
              <a:rPr dirty="0" err="1"/>
              <a:t>orzekającym</a:t>
            </a:r>
            <a:r>
              <a:rPr dirty="0"/>
              <a:t> po </a:t>
            </a:r>
            <a:r>
              <a:rPr dirty="0" err="1"/>
              <a:t>wznowieniu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zasiadać</a:t>
            </a:r>
            <a:r>
              <a:rPr dirty="0"/>
              <a:t> </a:t>
            </a:r>
            <a:r>
              <a:rPr dirty="0" err="1"/>
              <a:t>osoby</a:t>
            </a:r>
            <a:r>
              <a:rPr dirty="0"/>
              <a:t>,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orzekały</a:t>
            </a:r>
            <a:r>
              <a:rPr dirty="0"/>
              <a:t> </a:t>
            </a:r>
            <a:r>
              <a:rPr dirty="0" err="1"/>
              <a:t>poprzednio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Wznowienie</a:t>
            </a:r>
            <a:r>
              <a:rPr dirty="0"/>
              <a:t> po </a:t>
            </a:r>
            <a:r>
              <a:rPr dirty="0" err="1"/>
              <a:t>śmierci</a:t>
            </a:r>
            <a:r>
              <a:rPr dirty="0"/>
              <a:t>: </a:t>
            </a:r>
            <a:r>
              <a:rPr dirty="0" err="1"/>
              <a:t>małżonek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krewni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wnieść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w </a:t>
            </a:r>
            <a:r>
              <a:rPr dirty="0" err="1"/>
              <a:t>celu</a:t>
            </a:r>
            <a:r>
              <a:rPr dirty="0"/>
              <a:t> </a:t>
            </a:r>
            <a:r>
              <a:rPr dirty="0" err="1"/>
              <a:t>oczyszczenia</a:t>
            </a:r>
            <a:r>
              <a:rPr dirty="0"/>
              <a:t> </a:t>
            </a:r>
            <a:r>
              <a:rPr dirty="0" err="1"/>
              <a:t>dobrego</a:t>
            </a:r>
            <a:r>
              <a:rPr dirty="0"/>
              <a:t> </a:t>
            </a:r>
            <a:r>
              <a:rPr dirty="0" err="1"/>
              <a:t>imienia</a:t>
            </a:r>
            <a:r>
              <a:rPr dirty="0"/>
              <a:t> </a:t>
            </a:r>
            <a:r>
              <a:rPr dirty="0" err="1"/>
              <a:t>zmarłego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PREKLUZJA CZASOWA: Termin 30 dni na złożenie wniosku o wznowienie biegnie od daty rzeczywistego dowiedzenia się o nowym dowodzie.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37 / 49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t>Wznowienie postępowania w świetle wykładni Sądu Najwyższego</a:t>
            </a:r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t>Art. 296 ust. 1 pkt 2 ustawy p.s.w.n. w zw. z art. 540 § 1 pkt 2 k.p.k. – kryterium wysokiego prawdopodobieństwa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Wykładnia</a:t>
            </a:r>
            <a:r>
              <a:rPr dirty="0"/>
              <a:t> SN: </a:t>
            </a:r>
            <a:r>
              <a:rPr lang="pl-PL" dirty="0"/>
              <a:t>w</a:t>
            </a:r>
            <a:r>
              <a:rPr dirty="0" err="1"/>
              <a:t>zruszenie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rawomocności</a:t>
            </a:r>
            <a:r>
              <a:rPr dirty="0"/>
              <a:t> (</a:t>
            </a:r>
            <a:r>
              <a:rPr lang="pl-PL" dirty="0"/>
              <a:t>p</a:t>
            </a:r>
            <a:r>
              <a:rPr dirty="0" err="1"/>
              <a:t>ropter</a:t>
            </a:r>
            <a:r>
              <a:rPr dirty="0"/>
              <a:t> </a:t>
            </a:r>
            <a:r>
              <a:rPr lang="pl-PL" dirty="0"/>
              <a:t>n</a:t>
            </a:r>
            <a:r>
              <a:rPr dirty="0"/>
              <a:t>ova)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Odpowiednik</a:t>
            </a:r>
            <a:r>
              <a:rPr dirty="0"/>
              <a:t> art. 540 § 1 pkt 2 </a:t>
            </a:r>
            <a:r>
              <a:rPr dirty="0" err="1"/>
              <a:t>k.p.k.</a:t>
            </a:r>
            <a:r>
              <a:rPr dirty="0"/>
              <a:t>: </a:t>
            </a:r>
            <a:r>
              <a:rPr dirty="0" err="1"/>
              <a:t>podstawa</a:t>
            </a:r>
            <a:r>
              <a:rPr dirty="0"/>
              <a:t> z art. 296 </a:t>
            </a:r>
            <a:r>
              <a:rPr dirty="0" err="1"/>
              <a:t>ust</a:t>
            </a:r>
            <a:r>
              <a:rPr dirty="0"/>
              <a:t>. 1 pkt 2 </a:t>
            </a:r>
            <a:r>
              <a:rPr dirty="0" err="1"/>
              <a:t>p.s.w.n</a:t>
            </a:r>
            <a:r>
              <a:rPr dirty="0"/>
              <a:t>. </a:t>
            </a:r>
            <a:r>
              <a:rPr dirty="0" err="1"/>
              <a:t>stanowi</a:t>
            </a:r>
            <a:r>
              <a:rPr dirty="0"/>
              <a:t> </a:t>
            </a:r>
            <a:r>
              <a:rPr dirty="0" err="1"/>
              <a:t>bezpośredni</a:t>
            </a:r>
            <a:r>
              <a:rPr dirty="0"/>
              <a:t> </a:t>
            </a:r>
            <a:r>
              <a:rPr dirty="0" err="1"/>
              <a:t>odpowiednik</a:t>
            </a:r>
            <a:r>
              <a:rPr dirty="0"/>
              <a:t> </a:t>
            </a:r>
            <a:r>
              <a:rPr dirty="0" err="1"/>
              <a:t>wznowienia</a:t>
            </a:r>
            <a:r>
              <a:rPr dirty="0"/>
              <a:t> w </a:t>
            </a:r>
            <a:r>
              <a:rPr dirty="0" err="1"/>
              <a:t>procesie</a:t>
            </a:r>
            <a:r>
              <a:rPr dirty="0"/>
              <a:t> </a:t>
            </a:r>
            <a:r>
              <a:rPr dirty="0" err="1"/>
              <a:t>karnym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Wysokie</a:t>
            </a:r>
            <a:r>
              <a:rPr dirty="0"/>
              <a:t> </a:t>
            </a:r>
            <a:r>
              <a:rPr dirty="0" err="1"/>
              <a:t>prawdopodobieństwo</a:t>
            </a:r>
            <a:r>
              <a:rPr dirty="0"/>
              <a:t> </a:t>
            </a:r>
            <a:r>
              <a:rPr dirty="0" err="1"/>
              <a:t>błędności</a:t>
            </a:r>
            <a:r>
              <a:rPr dirty="0"/>
              <a:t>: </a:t>
            </a:r>
            <a:r>
              <a:rPr dirty="0" err="1"/>
              <a:t>wzruszenie</a:t>
            </a:r>
            <a:r>
              <a:rPr dirty="0"/>
              <a:t> </a:t>
            </a:r>
            <a:r>
              <a:rPr dirty="0" err="1"/>
              <a:t>prawomocności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nastąpić</a:t>
            </a:r>
            <a:r>
              <a:rPr dirty="0"/>
              <a:t> TYLKO </a:t>
            </a:r>
            <a:r>
              <a:rPr dirty="0" err="1"/>
              <a:t>wtedy</a:t>
            </a:r>
            <a:r>
              <a:rPr dirty="0"/>
              <a:t>, </a:t>
            </a:r>
            <a:r>
              <a:rPr dirty="0" err="1"/>
              <a:t>gdy</a:t>
            </a:r>
            <a:r>
              <a:rPr dirty="0"/>
              <a:t> </a:t>
            </a: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fakty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wskazują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wysokie</a:t>
            </a:r>
            <a:r>
              <a:rPr dirty="0"/>
              <a:t> </a:t>
            </a:r>
            <a:r>
              <a:rPr dirty="0" err="1"/>
              <a:t>prawdopodobieństwo</a:t>
            </a:r>
            <a:r>
              <a:rPr dirty="0"/>
              <a:t> </a:t>
            </a:r>
            <a:r>
              <a:rPr dirty="0" err="1"/>
              <a:t>błędności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Wiarygodne</a:t>
            </a:r>
            <a:r>
              <a:rPr dirty="0"/>
              <a:t> </a:t>
            </a:r>
            <a:r>
              <a:rPr dirty="0" err="1"/>
              <a:t>podważenie</a:t>
            </a:r>
            <a:r>
              <a:rPr dirty="0"/>
              <a:t> </a:t>
            </a:r>
            <a:r>
              <a:rPr dirty="0" err="1"/>
              <a:t>ustaleń</a:t>
            </a:r>
            <a:r>
              <a:rPr dirty="0"/>
              <a:t>: </a:t>
            </a: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muszą</a:t>
            </a:r>
            <a:r>
              <a:rPr dirty="0"/>
              <a:t> w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wiarygodny</a:t>
            </a:r>
            <a:r>
              <a:rPr dirty="0"/>
              <a:t> </a:t>
            </a:r>
            <a:r>
              <a:rPr dirty="0" err="1"/>
              <a:t>podważać</a:t>
            </a:r>
            <a:r>
              <a:rPr dirty="0"/>
              <a:t> </a:t>
            </a:r>
            <a:r>
              <a:rPr dirty="0" err="1"/>
              <a:t>ustalenia</a:t>
            </a:r>
            <a:r>
              <a:rPr dirty="0"/>
              <a:t> </a:t>
            </a:r>
            <a:r>
              <a:rPr dirty="0" err="1"/>
              <a:t>faktyczne</a:t>
            </a:r>
            <a:r>
              <a:rPr dirty="0"/>
              <a:t> </a:t>
            </a:r>
            <a:r>
              <a:rPr dirty="0" err="1"/>
              <a:t>przyjęte</a:t>
            </a:r>
            <a:r>
              <a:rPr dirty="0"/>
              <a:t> w </a:t>
            </a:r>
            <a:r>
              <a:rPr dirty="0" err="1"/>
              <a:t>prawomocnie</a:t>
            </a:r>
            <a:r>
              <a:rPr dirty="0"/>
              <a:t> </a:t>
            </a:r>
            <a:r>
              <a:rPr dirty="0" err="1"/>
              <a:t>zakończonym</a:t>
            </a:r>
            <a:r>
              <a:rPr dirty="0"/>
              <a:t> </a:t>
            </a:r>
            <a:r>
              <a:rPr dirty="0" err="1"/>
              <a:t>postępowaniu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Niewystarczalność</a:t>
            </a:r>
            <a:r>
              <a:rPr dirty="0"/>
              <a:t> </a:t>
            </a:r>
            <a:r>
              <a:rPr dirty="0" err="1"/>
              <a:t>samych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: </a:t>
            </a:r>
            <a:r>
              <a:rPr dirty="0" err="1"/>
              <a:t>wznowienie</a:t>
            </a:r>
            <a:r>
              <a:rPr dirty="0"/>
              <a:t> NIE </a:t>
            </a:r>
            <a:r>
              <a:rPr dirty="0" err="1"/>
              <a:t>następuje</a:t>
            </a:r>
            <a:r>
              <a:rPr dirty="0"/>
              <a:t> w </a:t>
            </a:r>
            <a:r>
              <a:rPr dirty="0" err="1"/>
              <a:t>razie</a:t>
            </a:r>
            <a:r>
              <a:rPr dirty="0"/>
              <a:t> </a:t>
            </a:r>
            <a:r>
              <a:rPr dirty="0" err="1"/>
              <a:t>zgłoszenia</a:t>
            </a:r>
            <a:r>
              <a:rPr dirty="0"/>
              <a:t> </a:t>
            </a:r>
            <a:r>
              <a:rPr dirty="0" err="1"/>
              <a:t>jakichkolwiek</a:t>
            </a:r>
            <a:r>
              <a:rPr dirty="0"/>
              <a:t> </a:t>
            </a:r>
            <a:r>
              <a:rPr dirty="0" err="1"/>
              <a:t>wątpliwości</a:t>
            </a:r>
            <a:r>
              <a:rPr dirty="0"/>
              <a:t> co do </a:t>
            </a:r>
            <a:r>
              <a:rPr dirty="0" err="1"/>
              <a:t>trafności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Wymóg</a:t>
            </a:r>
            <a:r>
              <a:rPr dirty="0"/>
              <a:t> </a:t>
            </a:r>
            <a:r>
              <a:rPr dirty="0" err="1"/>
              <a:t>doniosłości</a:t>
            </a:r>
            <a:r>
              <a:rPr dirty="0"/>
              <a:t>: </a:t>
            </a:r>
            <a:r>
              <a:rPr dirty="0" err="1"/>
              <a:t>nowe</a:t>
            </a:r>
            <a:r>
              <a:rPr dirty="0"/>
              <a:t> </a:t>
            </a:r>
            <a:r>
              <a:rPr dirty="0" err="1"/>
              <a:t>dowody</a:t>
            </a:r>
            <a:r>
              <a:rPr dirty="0"/>
              <a:t> </a:t>
            </a:r>
            <a:r>
              <a:rPr dirty="0" err="1"/>
              <a:t>muszą</a:t>
            </a:r>
            <a:r>
              <a:rPr dirty="0"/>
              <a:t> </a:t>
            </a:r>
            <a:r>
              <a:rPr dirty="0" err="1"/>
              <a:t>mieć</a:t>
            </a:r>
            <a:r>
              <a:rPr dirty="0"/>
              <a:t> </a:t>
            </a:r>
            <a:r>
              <a:rPr dirty="0" err="1"/>
              <a:t>charakter</a:t>
            </a:r>
            <a:r>
              <a:rPr dirty="0"/>
              <a:t> </a:t>
            </a:r>
            <a:r>
              <a:rPr dirty="0" err="1"/>
              <a:t>decydujący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bytu</a:t>
            </a:r>
            <a:r>
              <a:rPr dirty="0"/>
              <a:t> </a:t>
            </a:r>
            <a:r>
              <a:rPr dirty="0" err="1"/>
              <a:t>odpowiedzialności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Wyjątkowy</a:t>
            </a:r>
            <a:r>
              <a:rPr dirty="0"/>
              <a:t> </a:t>
            </a:r>
            <a:r>
              <a:rPr lang="pl-PL" dirty="0"/>
              <a:t>c</a:t>
            </a:r>
            <a:r>
              <a:rPr dirty="0" err="1"/>
              <a:t>harakter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z</a:t>
            </a:r>
            <a:r>
              <a:rPr dirty="0" err="1"/>
              <a:t>akaz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ykładni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ozszerzającej</a:t>
            </a:r>
            <a:endParaRPr dirty="0"/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Instytucja</a:t>
            </a:r>
            <a:r>
              <a:rPr dirty="0"/>
              <a:t> </a:t>
            </a:r>
            <a:r>
              <a:rPr dirty="0" err="1"/>
              <a:t>szczególna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wyjątkowa</a:t>
            </a:r>
            <a:r>
              <a:rPr dirty="0"/>
              <a:t>: </a:t>
            </a:r>
            <a:r>
              <a:rPr dirty="0" err="1"/>
              <a:t>ścisłe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dokładne</a:t>
            </a:r>
            <a:r>
              <a:rPr dirty="0"/>
              <a:t> </a:t>
            </a:r>
            <a:r>
              <a:rPr dirty="0" err="1"/>
              <a:t>unormowanie</a:t>
            </a:r>
            <a:r>
              <a:rPr dirty="0"/>
              <a:t> </a:t>
            </a:r>
            <a:r>
              <a:rPr dirty="0" err="1"/>
              <a:t>kodeksowe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pozwala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rozszerzającą</a:t>
            </a:r>
            <a:r>
              <a:rPr dirty="0"/>
              <a:t> </a:t>
            </a:r>
            <a:r>
              <a:rPr dirty="0" err="1"/>
              <a:t>wykładnię</a:t>
            </a:r>
            <a:r>
              <a:rPr dirty="0"/>
              <a:t> </a:t>
            </a:r>
            <a:r>
              <a:rPr dirty="0" err="1"/>
              <a:t>przepisów</a:t>
            </a:r>
            <a:r>
              <a:rPr dirty="0"/>
              <a:t> </a:t>
            </a:r>
            <a:r>
              <a:rPr dirty="0" err="1"/>
              <a:t>określających</a:t>
            </a:r>
            <a:r>
              <a:rPr dirty="0"/>
              <a:t> </a:t>
            </a:r>
            <a:r>
              <a:rPr dirty="0" err="1"/>
              <a:t>wznowienie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Kryterium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odmiennego</a:t>
            </a:r>
            <a:r>
              <a:rPr dirty="0"/>
              <a:t>: </a:t>
            </a:r>
            <a:r>
              <a:rPr dirty="0" err="1"/>
              <a:t>zachodzić</a:t>
            </a:r>
            <a:r>
              <a:rPr dirty="0"/>
              <a:t> </a:t>
            </a:r>
            <a:r>
              <a:rPr dirty="0" err="1"/>
              <a:t>musi</a:t>
            </a:r>
            <a:r>
              <a:rPr dirty="0"/>
              <a:t> </a:t>
            </a:r>
            <a:r>
              <a:rPr dirty="0" err="1"/>
              <a:t>wysokie</a:t>
            </a:r>
            <a:r>
              <a:rPr dirty="0"/>
              <a:t> </a:t>
            </a:r>
            <a:r>
              <a:rPr dirty="0" err="1"/>
              <a:t>prawdopodobieństwo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po </a:t>
            </a:r>
            <a:r>
              <a:rPr dirty="0" err="1"/>
              <a:t>wznowieniu</a:t>
            </a:r>
            <a:r>
              <a:rPr dirty="0"/>
              <a:t> </a:t>
            </a:r>
            <a:r>
              <a:rPr dirty="0" err="1"/>
              <a:t>zapadnie</a:t>
            </a:r>
            <a:r>
              <a:rPr dirty="0"/>
              <a:t> </a:t>
            </a:r>
            <a:r>
              <a:rPr dirty="0" err="1"/>
              <a:t>orzeczenie</a:t>
            </a:r>
            <a:r>
              <a:rPr dirty="0"/>
              <a:t> </a:t>
            </a:r>
            <a:r>
              <a:rPr dirty="0" err="1"/>
              <a:t>odmienne</a:t>
            </a:r>
            <a:r>
              <a:rPr dirty="0"/>
              <a:t> od </a:t>
            </a:r>
            <a:r>
              <a:rPr dirty="0" err="1"/>
              <a:t>poprzedniego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Przesłanki</a:t>
            </a:r>
            <a:r>
              <a:rPr dirty="0"/>
              <a:t> z art. 296 </a:t>
            </a:r>
            <a:r>
              <a:rPr dirty="0" err="1"/>
              <a:t>ust</a:t>
            </a:r>
            <a:r>
              <a:rPr dirty="0"/>
              <a:t>. 1 pkt 2: </a:t>
            </a:r>
            <a:r>
              <a:rPr dirty="0" err="1"/>
              <a:t>wykazanie</a:t>
            </a:r>
            <a:r>
              <a:rPr dirty="0"/>
              <a:t>, </a:t>
            </a:r>
            <a:r>
              <a:rPr dirty="0" err="1"/>
              <a:t>że</a:t>
            </a:r>
            <a:r>
              <a:rPr dirty="0"/>
              <a:t> </a:t>
            </a:r>
            <a:r>
              <a:rPr dirty="0" err="1"/>
              <a:t>obwiniony</a:t>
            </a:r>
            <a:r>
              <a:rPr dirty="0"/>
              <a:t> jest </a:t>
            </a:r>
            <a:r>
              <a:rPr dirty="0" err="1"/>
              <a:t>niewinny</a:t>
            </a:r>
            <a:r>
              <a:rPr dirty="0"/>
              <a:t>, </a:t>
            </a:r>
            <a:r>
              <a:rPr dirty="0" err="1"/>
              <a:t>ukarano</a:t>
            </a:r>
            <a:r>
              <a:rPr dirty="0"/>
              <a:t> go za </a:t>
            </a:r>
            <a:r>
              <a:rPr dirty="0" err="1"/>
              <a:t>czyn</a:t>
            </a:r>
            <a:r>
              <a:rPr dirty="0"/>
              <a:t> </a:t>
            </a:r>
            <a:r>
              <a:rPr dirty="0" err="1"/>
              <a:t>niebędący</a:t>
            </a:r>
            <a:r>
              <a:rPr dirty="0"/>
              <a:t> </a:t>
            </a:r>
            <a:r>
              <a:rPr dirty="0" err="1"/>
              <a:t>deliktem</a:t>
            </a:r>
            <a:r>
              <a:rPr dirty="0"/>
              <a:t>, za </a:t>
            </a:r>
            <a:r>
              <a:rPr dirty="0" err="1"/>
              <a:t>inny</a:t>
            </a:r>
            <a:r>
              <a:rPr dirty="0"/>
              <a:t> </a:t>
            </a:r>
            <a:r>
              <a:rPr dirty="0" err="1"/>
              <a:t>delikt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bezpodstawnie</a:t>
            </a:r>
            <a:r>
              <a:rPr dirty="0"/>
              <a:t> </a:t>
            </a:r>
            <a:r>
              <a:rPr dirty="0" err="1"/>
              <a:t>umorzono</a:t>
            </a:r>
            <a:r>
              <a:rPr dirty="0"/>
              <a:t> </a:t>
            </a:r>
            <a:r>
              <a:rPr dirty="0" err="1"/>
              <a:t>sprawę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Prekluzja</a:t>
            </a:r>
            <a:r>
              <a:rPr dirty="0"/>
              <a:t> 30 </a:t>
            </a:r>
            <a:r>
              <a:rPr dirty="0" err="1"/>
              <a:t>dni</a:t>
            </a:r>
            <a:r>
              <a:rPr dirty="0"/>
              <a:t>: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biegnie</a:t>
            </a:r>
            <a:r>
              <a:rPr dirty="0"/>
              <a:t> od </a:t>
            </a:r>
            <a:r>
              <a:rPr dirty="0" err="1"/>
              <a:t>powzięcia</a:t>
            </a:r>
            <a:r>
              <a:rPr dirty="0"/>
              <a:t> </a:t>
            </a:r>
            <a:r>
              <a:rPr dirty="0" err="1"/>
              <a:t>wiadomości</a:t>
            </a:r>
            <a:r>
              <a:rPr dirty="0"/>
              <a:t>; </a:t>
            </a:r>
            <a:r>
              <a:rPr dirty="0" err="1"/>
              <a:t>weryfikacja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</a:t>
            </a:r>
            <a:r>
              <a:rPr dirty="0" err="1"/>
              <a:t>innego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dyscyplinarnego</a:t>
            </a:r>
            <a:r>
              <a:rPr dirty="0"/>
              <a:t> (§ 57 </a:t>
            </a:r>
            <a:r>
              <a:rPr dirty="0" err="1"/>
              <a:t>ust</a:t>
            </a:r>
            <a:r>
              <a:rPr dirty="0"/>
              <a:t>. 3).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prawomocności</a:t>
            </a:r>
            <a:r>
              <a:rPr dirty="0"/>
              <a:t>: </a:t>
            </a:r>
            <a:r>
              <a:rPr dirty="0" err="1"/>
              <a:t>zasada</a:t>
            </a:r>
            <a:r>
              <a:rPr dirty="0"/>
              <a:t> </a:t>
            </a:r>
            <a:r>
              <a:rPr dirty="0" err="1"/>
              <a:t>stabilności</a:t>
            </a:r>
            <a:r>
              <a:rPr dirty="0"/>
              <a:t> </a:t>
            </a:r>
            <a:r>
              <a:rPr dirty="0" err="1"/>
              <a:t>wyroków</a:t>
            </a:r>
            <a:r>
              <a:rPr dirty="0"/>
              <a:t> </a:t>
            </a:r>
            <a:r>
              <a:rPr dirty="0" err="1"/>
              <a:t>ustępuje</a:t>
            </a:r>
            <a:r>
              <a:rPr dirty="0"/>
              <a:t>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ewidentną</a:t>
            </a:r>
            <a:r>
              <a:rPr dirty="0"/>
              <a:t> </a:t>
            </a:r>
            <a:r>
              <a:rPr dirty="0" err="1"/>
              <a:t>pomyłką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rPr dirty="0"/>
              <a:t>STANOWISKO SĄDU NAJWYŻSZEGO: </a:t>
            </a:r>
            <a:r>
              <a:rPr dirty="0" err="1"/>
              <a:t>Wznowienie</a:t>
            </a:r>
            <a:r>
              <a:rPr dirty="0"/>
              <a:t> to </a:t>
            </a:r>
            <a:r>
              <a:rPr dirty="0" err="1"/>
              <a:t>instytucja</a:t>
            </a:r>
            <a:r>
              <a:rPr dirty="0"/>
              <a:t> </a:t>
            </a:r>
            <a:r>
              <a:rPr dirty="0" err="1"/>
              <a:t>wyjątkowa</a:t>
            </a:r>
            <a:r>
              <a:rPr dirty="0"/>
              <a:t> – </a:t>
            </a:r>
            <a:r>
              <a:rPr dirty="0" err="1"/>
              <a:t>wymaga</a:t>
            </a:r>
            <a:r>
              <a:rPr dirty="0"/>
              <a:t> </a:t>
            </a:r>
            <a:r>
              <a:rPr dirty="0" err="1"/>
              <a:t>nowych</a:t>
            </a:r>
            <a:r>
              <a:rPr dirty="0"/>
              <a:t> </a:t>
            </a:r>
            <a:r>
              <a:rPr dirty="0" err="1"/>
              <a:t>faktów</a:t>
            </a:r>
            <a:r>
              <a:rPr dirty="0"/>
              <a:t> </a:t>
            </a:r>
            <a:r>
              <a:rPr dirty="0" err="1"/>
              <a:t>wiarygodnie</a:t>
            </a:r>
            <a:r>
              <a:rPr dirty="0"/>
              <a:t> </a:t>
            </a:r>
            <a:r>
              <a:rPr dirty="0" err="1"/>
              <a:t>wykazujących</a:t>
            </a:r>
            <a:r>
              <a:rPr dirty="0"/>
              <a:t> </a:t>
            </a:r>
            <a:r>
              <a:rPr dirty="0" err="1"/>
              <a:t>wysokie</a:t>
            </a:r>
            <a:r>
              <a:rPr dirty="0"/>
              <a:t> </a:t>
            </a:r>
            <a:r>
              <a:rPr dirty="0" err="1"/>
              <a:t>prawdopodobieństwo</a:t>
            </a:r>
            <a:r>
              <a:rPr dirty="0"/>
              <a:t> </a:t>
            </a:r>
            <a:r>
              <a:rPr dirty="0" err="1"/>
              <a:t>błędności</a:t>
            </a:r>
            <a:r>
              <a:rPr dirty="0"/>
              <a:t> </a:t>
            </a:r>
            <a:r>
              <a:rPr dirty="0" err="1"/>
              <a:t>prawomocnego</a:t>
            </a:r>
            <a:r>
              <a:rPr dirty="0"/>
              <a:t> </a:t>
            </a:r>
            <a:r>
              <a:rPr dirty="0" err="1"/>
              <a:t>wyroku</a:t>
            </a:r>
            <a:r>
              <a:rPr lang="pl-PL" dirty="0"/>
              <a:t> ( m.in. </a:t>
            </a:r>
            <a:r>
              <a:rPr lang="pl-PL" sz="1150" dirty="0">
                <a:solidFill>
                  <a:srgbClr val="1E40AF"/>
                </a:solidFill>
                <a:latin typeface="Arial"/>
              </a:rPr>
              <a:t>Postanowienie SN z dnia 8 marca 2017 r., sygn. akt IV KO 104/16, Postanowienie SN z dnia 30 listopada 2016 r., sygn. akt III KO 75/16, Postanowienie SN z dnia 21 września 2017 r., sygn. akt V KO 56/17).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38 / 49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6452" y="103304"/>
            <a:ext cx="10728655" cy="1268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MODUŁ IV: KONTROLA ODWOŁAWCZA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/>
              <a:t>Zasada </a:t>
            </a:r>
            <a:r>
              <a:rPr dirty="0" err="1"/>
              <a:t>trafnej</a:t>
            </a:r>
            <a:r>
              <a:rPr dirty="0"/>
              <a:t> </a:t>
            </a:r>
            <a:r>
              <a:rPr dirty="0" err="1"/>
              <a:t>reakcji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dogmatyka</a:t>
            </a:r>
            <a:r>
              <a:rPr dirty="0"/>
              <a:t> </a:t>
            </a:r>
            <a:r>
              <a:rPr dirty="0" err="1"/>
              <a:t>wznowienia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/>
              <a:t>4 </a:t>
            </a:r>
            <a:r>
              <a:rPr dirty="0" err="1"/>
              <a:t>dyrektywy</a:t>
            </a:r>
            <a:r>
              <a:rPr dirty="0"/>
              <a:t> prof. M. </a:t>
            </a:r>
            <a:r>
              <a:rPr dirty="0" err="1"/>
              <a:t>Cieślaka</a:t>
            </a:r>
            <a:r>
              <a:rPr dirty="0"/>
              <a:t>, </a:t>
            </a:r>
            <a:r>
              <a:rPr dirty="0" err="1"/>
              <a:t>charakter</a:t>
            </a:r>
            <a:r>
              <a:rPr dirty="0"/>
              <a:t> </a:t>
            </a:r>
            <a:r>
              <a:rPr dirty="0" err="1"/>
              <a:t>terminu</a:t>
            </a:r>
            <a:r>
              <a:rPr dirty="0"/>
              <a:t> 30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reformatoryjne</a:t>
            </a:r>
            <a:r>
              <a:rPr dirty="0"/>
              <a:t> (dr hab. B. Baran-</a:t>
            </a:r>
            <a:r>
              <a:rPr dirty="0" err="1"/>
              <a:t>Wesołowska</a:t>
            </a:r>
            <a:r>
              <a:rPr lang="pl-PL" dirty="0"/>
              <a:t>, </a:t>
            </a:r>
            <a:r>
              <a:rPr lang="pl-PL" sz="1300" dirty="0">
                <a:solidFill>
                  <a:srgbClr val="475569"/>
                </a:solidFill>
                <a:latin typeface="Arial"/>
              </a:rPr>
              <a:t>Wznowienie postępowania w sprawach dyscyplinarnych nauczycieli akademickich. Wykładnia i praktyka”, opublikowany w czasopiśmie „Praca i Zabezpieczenie Społeczne”, tom LXIII, nr 10/2022, s. 29–32 (DOI: 10.33226/0032-6186.2022.10.6)</a:t>
            </a:r>
            <a:r>
              <a:rPr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/>
              <a:t>Zasada </a:t>
            </a:r>
            <a:r>
              <a:rPr lang="pl-PL" dirty="0"/>
              <a:t>t</a:t>
            </a:r>
            <a:r>
              <a:rPr dirty="0" err="1"/>
              <a:t>rafnej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eakcji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yscyplinarnej</a:t>
            </a:r>
            <a:r>
              <a:rPr dirty="0"/>
              <a:t> (</a:t>
            </a:r>
            <a:r>
              <a:rPr dirty="0" err="1"/>
              <a:t>Cieślak</a:t>
            </a:r>
            <a:r>
              <a:rPr lang="pl-PL" dirty="0"/>
              <a:t>,</a:t>
            </a:r>
            <a:r>
              <a:rPr dirty="0"/>
              <a:t> </a:t>
            </a:r>
            <a:r>
              <a:rPr lang="pl-PL" sz="1500" dirty="0">
                <a:solidFill>
                  <a:srgbClr val="0F172A"/>
                </a:solidFill>
                <a:latin typeface="Arial"/>
              </a:rPr>
              <a:t>Polska procedura karna. Podstawowe założenia teoretyczne”, Warszawa 1971, s. 221</a:t>
            </a:r>
            <a:r>
              <a:rPr dirty="0"/>
              <a:t>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Aksjologiczny</a:t>
            </a:r>
            <a:r>
              <a:rPr dirty="0"/>
              <a:t> fundament </a:t>
            </a:r>
            <a:r>
              <a:rPr dirty="0" err="1"/>
              <a:t>wznowienia</a:t>
            </a:r>
            <a:r>
              <a:rPr dirty="0"/>
              <a:t>: 4 </a:t>
            </a:r>
            <a:r>
              <a:rPr dirty="0" err="1"/>
              <a:t>dyrektywy</a:t>
            </a:r>
            <a:r>
              <a:rPr dirty="0"/>
              <a:t> z </a:t>
            </a:r>
            <a:r>
              <a:rPr dirty="0" err="1"/>
              <a:t>procedury</a:t>
            </a:r>
            <a:r>
              <a:rPr dirty="0"/>
              <a:t> </a:t>
            </a:r>
            <a:r>
              <a:rPr dirty="0" err="1"/>
              <a:t>karnej</a:t>
            </a:r>
            <a:r>
              <a:rPr dirty="0"/>
              <a:t> (prof. M. </a:t>
            </a:r>
            <a:r>
              <a:rPr dirty="0" err="1"/>
              <a:t>Cieślak</a:t>
            </a:r>
            <a:r>
              <a:rPr dirty="0"/>
              <a:t> 1971) </a:t>
            </a:r>
            <a:r>
              <a:rPr dirty="0" err="1"/>
              <a:t>mające</a:t>
            </a:r>
            <a:r>
              <a:rPr dirty="0"/>
              <a:t> </a:t>
            </a:r>
            <a:r>
              <a:rPr dirty="0" err="1"/>
              <a:t>pełne</a:t>
            </a:r>
            <a:r>
              <a:rPr dirty="0"/>
              <a:t> </a:t>
            </a:r>
            <a:r>
              <a:rPr dirty="0" err="1"/>
              <a:t>zastosowanie</a:t>
            </a:r>
            <a:r>
              <a:rPr dirty="0"/>
              <a:t> </a:t>
            </a:r>
            <a:r>
              <a:rPr dirty="0" err="1"/>
              <a:t>dyscyplinarne</a:t>
            </a:r>
            <a:r>
              <a:rPr dirty="0"/>
              <a:t>: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   1. </a:t>
            </a:r>
            <a:r>
              <a:rPr dirty="0" err="1"/>
              <a:t>Nikt</a:t>
            </a:r>
            <a:r>
              <a:rPr dirty="0"/>
              <a:t> </a:t>
            </a:r>
            <a:r>
              <a:rPr dirty="0" err="1"/>
              <a:t>niewinny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ponosi</a:t>
            </a:r>
            <a:r>
              <a:rPr dirty="0"/>
              <a:t> </a:t>
            </a:r>
            <a:r>
              <a:rPr dirty="0" err="1"/>
              <a:t>odpowiedzialności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,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   2. </a:t>
            </a:r>
            <a:r>
              <a:rPr dirty="0" err="1"/>
              <a:t>Nikt</a:t>
            </a:r>
            <a:r>
              <a:rPr dirty="0"/>
              <a:t> </a:t>
            </a:r>
            <a:r>
              <a:rPr dirty="0" err="1"/>
              <a:t>winny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uchodzi</a:t>
            </a:r>
            <a:r>
              <a:rPr dirty="0"/>
              <a:t> </a:t>
            </a:r>
            <a:r>
              <a:rPr dirty="0" err="1"/>
              <a:t>odpowiedzialności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,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   3. </a:t>
            </a:r>
            <a:r>
              <a:rPr dirty="0" err="1"/>
              <a:t>Nikt</a:t>
            </a:r>
            <a:r>
              <a:rPr dirty="0"/>
              <a:t> </a:t>
            </a:r>
            <a:r>
              <a:rPr dirty="0" err="1"/>
              <a:t>winny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ponosi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mniejszej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to </a:t>
            </a:r>
            <a:r>
              <a:rPr dirty="0" err="1"/>
              <a:t>zasłużył</a:t>
            </a:r>
            <a:r>
              <a:rPr dirty="0"/>
              <a:t>,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   4. </a:t>
            </a:r>
            <a:r>
              <a:rPr dirty="0" err="1"/>
              <a:t>Nikt</a:t>
            </a:r>
            <a:r>
              <a:rPr dirty="0"/>
              <a:t> </a:t>
            </a:r>
            <a:r>
              <a:rPr dirty="0" err="1"/>
              <a:t>winny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ponosi</a:t>
            </a:r>
            <a:r>
              <a:rPr dirty="0"/>
              <a:t> </a:t>
            </a:r>
            <a:r>
              <a:rPr dirty="0" err="1"/>
              <a:t>kary</a:t>
            </a:r>
            <a:r>
              <a:rPr dirty="0"/>
              <a:t> </a:t>
            </a:r>
            <a:r>
              <a:rPr dirty="0" err="1"/>
              <a:t>większej</a:t>
            </a:r>
            <a:r>
              <a:rPr dirty="0"/>
              <a:t> </a:t>
            </a:r>
            <a:r>
              <a:rPr dirty="0" err="1"/>
              <a:t>niż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to </a:t>
            </a:r>
            <a:r>
              <a:rPr dirty="0" err="1"/>
              <a:t>zasłużył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Sprawiedliwość</a:t>
            </a:r>
            <a:r>
              <a:rPr dirty="0"/>
              <a:t> </a:t>
            </a:r>
            <a:r>
              <a:rPr dirty="0" err="1"/>
              <a:t>wyrównawcza</a:t>
            </a:r>
            <a:r>
              <a:rPr dirty="0"/>
              <a:t>: </a:t>
            </a:r>
            <a:r>
              <a:rPr dirty="0" err="1"/>
              <a:t>zakorzenienie</a:t>
            </a:r>
            <a:r>
              <a:rPr dirty="0"/>
              <a:t> w </a:t>
            </a:r>
            <a:r>
              <a:rPr dirty="0" err="1"/>
              <a:t>iustitia</a:t>
            </a:r>
            <a:r>
              <a:rPr dirty="0"/>
              <a:t> </a:t>
            </a:r>
            <a:r>
              <a:rPr dirty="0" err="1"/>
              <a:t>commutativa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regule</a:t>
            </a:r>
            <a:r>
              <a:rPr dirty="0"/>
              <a:t> non </a:t>
            </a:r>
            <a:r>
              <a:rPr dirty="0" err="1"/>
              <a:t>potest</a:t>
            </a:r>
            <a:r>
              <a:rPr dirty="0"/>
              <a:t> non esse </a:t>
            </a:r>
            <a:r>
              <a:rPr dirty="0" err="1"/>
              <a:t>punibile</a:t>
            </a:r>
            <a:r>
              <a:rPr dirty="0"/>
              <a:t> (</a:t>
            </a:r>
            <a:r>
              <a:rPr dirty="0" err="1"/>
              <a:t>przewinienie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uchodzić</a:t>
            </a:r>
            <a:r>
              <a:rPr dirty="0"/>
              <a:t> </a:t>
            </a:r>
            <a:r>
              <a:rPr dirty="0" err="1"/>
              <a:t>bezkarnie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Ochrona</a:t>
            </a:r>
            <a:r>
              <a:rPr dirty="0"/>
              <a:t> </a:t>
            </a:r>
            <a:r>
              <a:rPr dirty="0" err="1"/>
              <a:t>praworządności</a:t>
            </a:r>
            <a:r>
              <a:rPr dirty="0"/>
              <a:t>: </a:t>
            </a:r>
            <a:r>
              <a:rPr dirty="0" err="1"/>
              <a:t>procedura</a:t>
            </a:r>
            <a:r>
              <a:rPr dirty="0"/>
              <a:t> </a:t>
            </a:r>
            <a:r>
              <a:rPr dirty="0" err="1"/>
              <a:t>wznowieniowa</a:t>
            </a:r>
            <a:r>
              <a:rPr dirty="0"/>
              <a:t> </a:t>
            </a:r>
            <a:r>
              <a:rPr dirty="0" err="1"/>
              <a:t>chroni</a:t>
            </a:r>
            <a:r>
              <a:rPr dirty="0"/>
              <a:t> 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uczelni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żywotne</a:t>
            </a:r>
            <a:r>
              <a:rPr dirty="0"/>
              <a:t> </a:t>
            </a:r>
            <a:r>
              <a:rPr dirty="0" err="1"/>
              <a:t>interesy</a:t>
            </a:r>
            <a:r>
              <a:rPr dirty="0"/>
              <a:t> </a:t>
            </a:r>
            <a:r>
              <a:rPr dirty="0" err="1"/>
              <a:t>nauczyciela</a:t>
            </a:r>
            <a:r>
              <a:rPr dirty="0"/>
              <a:t> </a:t>
            </a:r>
            <a:r>
              <a:rPr dirty="0" err="1"/>
              <a:t>akademickiego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jego</a:t>
            </a:r>
            <a:r>
              <a:rPr dirty="0"/>
              <a:t> </a:t>
            </a:r>
            <a:r>
              <a:rPr dirty="0" err="1"/>
              <a:t>rodziny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Proceduralne</a:t>
            </a:r>
            <a:r>
              <a:rPr dirty="0"/>
              <a:t> </a:t>
            </a:r>
            <a:r>
              <a:rPr lang="pl-PL" dirty="0"/>
              <a:t>r</a:t>
            </a:r>
            <a:r>
              <a:rPr dirty="0" err="1"/>
              <a:t>ygory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znowienia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4)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Wyłącznie</a:t>
            </a:r>
            <a:r>
              <a:rPr dirty="0"/>
              <a:t> </a:t>
            </a:r>
            <a:r>
              <a:rPr dirty="0" err="1"/>
              <a:t>tryb</a:t>
            </a:r>
            <a:r>
              <a:rPr dirty="0"/>
              <a:t> </a:t>
            </a:r>
            <a:r>
              <a:rPr dirty="0" err="1"/>
              <a:t>wnioskowy</a:t>
            </a:r>
            <a:r>
              <a:rPr dirty="0"/>
              <a:t>: </a:t>
            </a:r>
            <a:r>
              <a:rPr dirty="0" err="1"/>
              <a:t>brak</a:t>
            </a:r>
            <a:r>
              <a:rPr dirty="0"/>
              <a:t> </a:t>
            </a:r>
            <a:r>
              <a:rPr dirty="0" err="1"/>
              <a:t>możliwości</a:t>
            </a:r>
            <a:r>
              <a:rPr dirty="0"/>
              <a:t> </a:t>
            </a:r>
            <a:r>
              <a:rPr dirty="0" err="1"/>
              <a:t>wznowienia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 (art. 296 </a:t>
            </a:r>
            <a:r>
              <a:rPr dirty="0" err="1"/>
              <a:t>ust</a:t>
            </a:r>
            <a:r>
              <a:rPr dirty="0"/>
              <a:t>. 4 w </a:t>
            </a:r>
            <a:r>
              <a:rPr dirty="0" err="1"/>
              <a:t>zw</a:t>
            </a:r>
            <a:r>
              <a:rPr dirty="0"/>
              <a:t>. z § 57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rozporządzenia</a:t>
            </a:r>
            <a:r>
              <a:rPr dirty="0"/>
              <a:t> </a:t>
            </a:r>
            <a:r>
              <a:rPr dirty="0" err="1"/>
              <a:t>MEiN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Gravamen </a:t>
            </a:r>
            <a:r>
              <a:rPr dirty="0" err="1"/>
              <a:t>rodziny</a:t>
            </a:r>
            <a:r>
              <a:rPr dirty="0"/>
              <a:t> </a:t>
            </a:r>
            <a:r>
              <a:rPr dirty="0" err="1"/>
              <a:t>zmarłego</a:t>
            </a:r>
            <a:r>
              <a:rPr dirty="0"/>
              <a:t>: </a:t>
            </a:r>
            <a:r>
              <a:rPr dirty="0" err="1"/>
              <a:t>krewni</a:t>
            </a:r>
            <a:r>
              <a:rPr dirty="0"/>
              <a:t> </a:t>
            </a:r>
            <a:r>
              <a:rPr dirty="0" err="1"/>
              <a:t>mogą</a:t>
            </a:r>
            <a:r>
              <a:rPr dirty="0"/>
              <a:t> </a:t>
            </a:r>
            <a:r>
              <a:rPr dirty="0" err="1"/>
              <a:t>złożyć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posiadaniu</a:t>
            </a:r>
            <a:r>
              <a:rPr dirty="0"/>
              <a:t> gravamen (</a:t>
            </a:r>
            <a:r>
              <a:rPr dirty="0" err="1"/>
              <a:t>interes</a:t>
            </a:r>
            <a:r>
              <a:rPr dirty="0"/>
              <a:t> </a:t>
            </a:r>
            <a:r>
              <a:rPr dirty="0" err="1"/>
              <a:t>majątkowy</a:t>
            </a:r>
            <a:r>
              <a:rPr dirty="0"/>
              <a:t> </a:t>
            </a:r>
            <a:r>
              <a:rPr dirty="0" err="1"/>
              <a:t>lub</a:t>
            </a:r>
            <a:r>
              <a:rPr dirty="0"/>
              <a:t> </a:t>
            </a:r>
            <a:r>
              <a:rPr dirty="0" err="1"/>
              <a:t>dobre</a:t>
            </a:r>
            <a:r>
              <a:rPr dirty="0"/>
              <a:t> </a:t>
            </a:r>
            <a:r>
              <a:rPr dirty="0" err="1"/>
              <a:t>imię</a:t>
            </a:r>
            <a:r>
              <a:rPr dirty="0"/>
              <a:t> – </a:t>
            </a:r>
            <a:r>
              <a:rPr dirty="0" err="1"/>
              <a:t>actio</a:t>
            </a:r>
            <a:r>
              <a:rPr dirty="0"/>
              <a:t> non </a:t>
            </a:r>
            <a:r>
              <a:rPr dirty="0" err="1"/>
              <a:t>datur</a:t>
            </a:r>
            <a:r>
              <a:rPr dirty="0"/>
              <a:t> non </a:t>
            </a:r>
            <a:r>
              <a:rPr dirty="0" err="1"/>
              <a:t>damnificato</a:t>
            </a:r>
            <a:r>
              <a:rPr dirty="0"/>
              <a:t>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Materialnoprawny</a:t>
            </a:r>
            <a:r>
              <a:rPr dirty="0"/>
              <a:t> </a:t>
            </a:r>
            <a:r>
              <a:rPr dirty="0" err="1"/>
              <a:t>charakter</a:t>
            </a:r>
            <a:r>
              <a:rPr dirty="0"/>
              <a:t> 30 </a:t>
            </a:r>
            <a:r>
              <a:rPr dirty="0" err="1"/>
              <a:t>dni</a:t>
            </a:r>
            <a:r>
              <a:rPr dirty="0"/>
              <a:t>: </a:t>
            </a:r>
            <a:r>
              <a:rPr dirty="0" err="1"/>
              <a:t>termin</a:t>
            </a:r>
            <a:r>
              <a:rPr dirty="0"/>
              <a:t> </a:t>
            </a:r>
            <a:r>
              <a:rPr dirty="0" err="1"/>
              <a:t>biegnie</a:t>
            </a:r>
            <a:r>
              <a:rPr dirty="0"/>
              <a:t> </a:t>
            </a:r>
            <a:r>
              <a:rPr dirty="0" err="1"/>
              <a:t>dopiero</a:t>
            </a:r>
            <a:r>
              <a:rPr dirty="0"/>
              <a:t> od </a:t>
            </a:r>
            <a:r>
              <a:rPr dirty="0" err="1"/>
              <a:t>łącznego</a:t>
            </a:r>
            <a:r>
              <a:rPr dirty="0"/>
              <a:t> </a:t>
            </a:r>
            <a:r>
              <a:rPr dirty="0" err="1"/>
              <a:t>powzięcia</a:t>
            </a:r>
            <a:r>
              <a:rPr dirty="0"/>
              <a:t> </a:t>
            </a:r>
            <a:r>
              <a:rPr dirty="0" err="1"/>
              <a:t>wiarygodnych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</a:t>
            </a:r>
            <a:r>
              <a:rPr dirty="0" err="1"/>
              <a:t>skonkretyzowanych</a:t>
            </a:r>
            <a:r>
              <a:rPr dirty="0"/>
              <a:t> </a:t>
            </a:r>
            <a:r>
              <a:rPr dirty="0" err="1"/>
              <a:t>podmiotowo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przedmiotowo</a:t>
            </a:r>
            <a:r>
              <a:rPr dirty="0"/>
              <a:t>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Orzeczenia</a:t>
            </a:r>
            <a:r>
              <a:rPr dirty="0"/>
              <a:t> </a:t>
            </a:r>
            <a:r>
              <a:rPr dirty="0" err="1"/>
              <a:t>teneracyjno-reformatoryjne</a:t>
            </a:r>
            <a:r>
              <a:rPr dirty="0"/>
              <a:t>: </a:t>
            </a:r>
            <a:r>
              <a:rPr dirty="0" err="1"/>
              <a:t>dopuszczalność</a:t>
            </a:r>
            <a:r>
              <a:rPr dirty="0"/>
              <a:t> </a:t>
            </a:r>
            <a:r>
              <a:rPr dirty="0" err="1"/>
              <a:t>częściowego</a:t>
            </a:r>
            <a:r>
              <a:rPr dirty="0"/>
              <a:t> </a:t>
            </a:r>
            <a:r>
              <a:rPr dirty="0" err="1"/>
              <a:t>utrzymania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częściowej</a:t>
            </a:r>
            <a:r>
              <a:rPr dirty="0"/>
              <a:t> </a:t>
            </a:r>
            <a:r>
              <a:rPr dirty="0" err="1"/>
              <a:t>zmiany</a:t>
            </a:r>
            <a:r>
              <a:rPr dirty="0"/>
              <a:t> </a:t>
            </a:r>
            <a:r>
              <a:rPr dirty="0" err="1"/>
              <a:t>orzeczenia</a:t>
            </a:r>
            <a:r>
              <a:rPr dirty="0"/>
              <a:t> (argumentum a </a:t>
            </a:r>
            <a:r>
              <a:rPr dirty="0" err="1"/>
              <a:t>maiori</a:t>
            </a:r>
            <a:r>
              <a:rPr dirty="0"/>
              <a:t> ad minus).</a:t>
            </a:r>
          </a:p>
          <a:p>
            <a:pPr>
              <a:spcAft>
                <a:spcPts val="400"/>
              </a:spcAft>
              <a:defRPr sz="1150">
                <a:solidFill>
                  <a:srgbClr val="1E293B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Wielokrotność</a:t>
            </a:r>
            <a:r>
              <a:rPr dirty="0"/>
              <a:t> </a:t>
            </a:r>
            <a:r>
              <a:rPr dirty="0" err="1"/>
              <a:t>wznowień</a:t>
            </a:r>
            <a:r>
              <a:rPr dirty="0"/>
              <a:t>: </a:t>
            </a:r>
            <a:r>
              <a:rPr dirty="0" err="1"/>
              <a:t>dopuszczalna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gruncie</a:t>
            </a:r>
            <a:r>
              <a:rPr dirty="0"/>
              <a:t> </a:t>
            </a:r>
            <a:r>
              <a:rPr dirty="0" err="1"/>
              <a:t>reguły</a:t>
            </a:r>
            <a:r>
              <a:rPr dirty="0"/>
              <a:t> </a:t>
            </a:r>
            <a:r>
              <a:rPr dirty="0" err="1"/>
              <a:t>quod</a:t>
            </a:r>
            <a:r>
              <a:rPr dirty="0"/>
              <a:t> </a:t>
            </a:r>
            <a:r>
              <a:rPr dirty="0" err="1"/>
              <a:t>lege</a:t>
            </a:r>
            <a:r>
              <a:rPr dirty="0"/>
              <a:t> non prohibitum, </a:t>
            </a:r>
            <a:r>
              <a:rPr dirty="0" err="1"/>
              <a:t>licitum</a:t>
            </a:r>
            <a:r>
              <a:rPr dirty="0"/>
              <a:t> est (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zróżnicowaniu</a:t>
            </a:r>
            <a:r>
              <a:rPr dirty="0"/>
              <a:t> </a:t>
            </a:r>
            <a:r>
              <a:rPr dirty="0" err="1"/>
              <a:t>podstaw</a:t>
            </a:r>
            <a:r>
              <a:rPr dirty="0"/>
              <a:t> </a:t>
            </a:r>
            <a:r>
              <a:rPr dirty="0" err="1"/>
              <a:t>faktycznych</a:t>
            </a:r>
            <a:r>
              <a:rPr dirty="0"/>
              <a:t>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532120"/>
            <a:ext cx="10728655" cy="685800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1E40AF"/>
                </a:solidFill>
                <a:latin typeface="Arial"/>
              </a:defRPr>
            </a:pPr>
            <a:r>
              <a:t>STANDARD DOGMATYCZNY: Wznowienie to nadzwyczajny instrument realizacji trafnej reakcji dyscyplinarnej – eliminuje błędy prawomocnych rozstrzygnięć bez rozszerzania podstaw.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t>Akademicka Odpowiedzialność Dyscyplinarna | Postępowanie Dowodowe   •   Slajd 39 / 49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1">
                <a:solidFill>
                  <a:srgbClr val="93C5FD"/>
                </a:solidFill>
                <a:latin typeface="Arial"/>
              </a:defRPr>
            </a:pPr>
            <a:r>
              <a:rPr dirty="0"/>
              <a:t>MODUŁ V  •  CZAS TRWANIA: 45 </a:t>
            </a:r>
            <a:r>
              <a:rPr dirty="0" err="1"/>
              <a:t>minut</a:t>
            </a:r>
            <a:endParaRPr dirty="0"/>
          </a:p>
          <a:p>
            <a:pPr>
              <a:spcAft>
                <a:spcPts val="1400"/>
              </a:spcAft>
              <a:defRPr sz="32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Warsztat</a:t>
            </a:r>
            <a:r>
              <a:rPr dirty="0"/>
              <a:t> – 4 </a:t>
            </a:r>
            <a:r>
              <a:rPr dirty="0" err="1"/>
              <a:t>Kazusy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roblemowe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6446520"/>
            <a:ext cx="1072865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  <a:latin typeface="Arial"/>
              </a:defRPr>
            </a:pPr>
            <a:r>
              <a:t>Akademicka Odpowiedzialność Dyscyplinarna | Postępowanie Dowodowe   •   Slajd 40 / 49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475569"/>
                </a:solidFill>
                <a:latin typeface="Arial"/>
              </a:defRPr>
            </a:pPr>
            <a:r>
              <a:rPr dirty="0"/>
              <a:t>PODSUMOWANIE SZKOLENIA WARSZTATOWEGO</a:t>
            </a:r>
          </a:p>
          <a:p>
            <a:pPr>
              <a:spcAft>
                <a:spcPts val="400"/>
              </a:spcAft>
              <a:defRPr sz="20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Standardy</a:t>
            </a:r>
            <a:r>
              <a:rPr dirty="0"/>
              <a:t> </a:t>
            </a:r>
            <a:r>
              <a:rPr lang="pl-PL" dirty="0"/>
              <a:t>d</a:t>
            </a:r>
            <a:r>
              <a:rPr dirty="0" err="1"/>
              <a:t>owodowe</a:t>
            </a:r>
            <a:r>
              <a:rPr dirty="0"/>
              <a:t> </a:t>
            </a:r>
            <a:r>
              <a:rPr dirty="0" err="1"/>
              <a:t>dla</a:t>
            </a:r>
            <a:r>
              <a:rPr dirty="0"/>
              <a:t> </a:t>
            </a:r>
            <a:r>
              <a:rPr dirty="0" err="1"/>
              <a:t>Rzecznika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endParaRPr dirty="0"/>
          </a:p>
          <a:p>
            <a:pPr>
              <a:defRPr sz="1300" i="1">
                <a:solidFill>
                  <a:srgbClr val="475569"/>
                </a:solidFill>
                <a:latin typeface="Arial"/>
              </a:defRPr>
            </a:pPr>
            <a:r>
              <a:rPr dirty="0" err="1"/>
              <a:t>Synteza</a:t>
            </a:r>
            <a:r>
              <a:rPr dirty="0"/>
              <a:t> </a:t>
            </a:r>
            <a:r>
              <a:rPr dirty="0" err="1"/>
              <a:t>gwarancji</a:t>
            </a:r>
            <a:r>
              <a:rPr dirty="0"/>
              <a:t> </a:t>
            </a:r>
            <a:r>
              <a:rPr dirty="0" err="1"/>
              <a:t>procesowych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rygorów</a:t>
            </a:r>
            <a:r>
              <a:rPr dirty="0"/>
              <a:t> </a:t>
            </a:r>
            <a:r>
              <a:rPr dirty="0" err="1"/>
              <a:t>orzeczniczych</a:t>
            </a:r>
            <a:r>
              <a:rPr dirty="0"/>
              <a:t> </a:t>
            </a:r>
            <a:r>
              <a:rPr dirty="0" err="1"/>
              <a:t>zapewniających</a:t>
            </a:r>
            <a:r>
              <a:rPr dirty="0"/>
              <a:t> </a:t>
            </a:r>
            <a:r>
              <a:rPr dirty="0" err="1"/>
              <a:t>trwałość</a:t>
            </a:r>
            <a:r>
              <a:rPr dirty="0"/>
              <a:t> </a:t>
            </a:r>
            <a:r>
              <a:rPr dirty="0" err="1"/>
              <a:t>rozstrzygnięć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0728655" cy="18288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9164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Etap</a:t>
            </a:r>
            <a:r>
              <a:rPr dirty="0"/>
              <a:t> </a:t>
            </a:r>
            <a:r>
              <a:rPr lang="pl-PL" dirty="0"/>
              <a:t>p</a:t>
            </a:r>
            <a:r>
              <a:rPr dirty="0" err="1"/>
              <a:t>ostępowania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yjaśniającego</a:t>
            </a:r>
            <a:r>
              <a:rPr dirty="0"/>
              <a:t> (</a:t>
            </a:r>
            <a:r>
              <a:rPr dirty="0" err="1"/>
              <a:t>Rzecznik</a:t>
            </a:r>
            <a:r>
              <a:rPr dirty="0"/>
              <a:t>)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1. </a:t>
            </a:r>
            <a:r>
              <a:rPr dirty="0" err="1"/>
              <a:t>Rygor</a:t>
            </a:r>
            <a:r>
              <a:rPr dirty="0"/>
              <a:t> art. 233 </a:t>
            </a:r>
            <a:r>
              <a:rPr dirty="0" err="1"/>
              <a:t>k.k.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pytań</a:t>
            </a:r>
            <a:r>
              <a:rPr dirty="0"/>
              <a:t> </a:t>
            </a:r>
            <a:r>
              <a:rPr dirty="0" err="1"/>
              <a:t>sugerujących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2 </a:t>
            </a:r>
            <a:r>
              <a:rPr dirty="0" err="1"/>
              <a:t>i</a:t>
            </a:r>
            <a:r>
              <a:rPr dirty="0"/>
              <a:t> 3):</a:t>
            </a:r>
            <a:br>
              <a:rPr dirty="0"/>
            </a:br>
            <a:r>
              <a:rPr dirty="0" err="1"/>
              <a:t>Podpis</a:t>
            </a:r>
            <a:r>
              <a:rPr dirty="0"/>
              <a:t> pod </a:t>
            </a:r>
            <a:r>
              <a:rPr dirty="0" err="1"/>
              <a:t>pouczeniem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zeznaniami</a:t>
            </a:r>
            <a:r>
              <a:rPr dirty="0"/>
              <a:t>;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sugerowania</a:t>
            </a:r>
            <a:r>
              <a:rPr dirty="0"/>
              <a:t> </a:t>
            </a:r>
            <a:r>
              <a:rPr dirty="0" err="1"/>
              <a:t>odpowiedzi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2. </a:t>
            </a:r>
            <a:r>
              <a:rPr dirty="0" err="1"/>
              <a:t>Wymogi</a:t>
            </a:r>
            <a:r>
              <a:rPr dirty="0"/>
              <a:t> </a:t>
            </a:r>
            <a:r>
              <a:rPr dirty="0" err="1"/>
              <a:t>protokołu</a:t>
            </a:r>
            <a:r>
              <a:rPr dirty="0"/>
              <a:t> </a:t>
            </a:r>
            <a:r>
              <a:rPr dirty="0" err="1"/>
              <a:t>śledczego</a:t>
            </a:r>
            <a:r>
              <a:rPr dirty="0"/>
              <a:t> z § 14 </a:t>
            </a:r>
            <a:r>
              <a:rPr dirty="0" err="1"/>
              <a:t>rozporządzenia</a:t>
            </a:r>
            <a:r>
              <a:rPr dirty="0"/>
              <a:t>:</a:t>
            </a:r>
            <a:br>
              <a:rPr dirty="0"/>
            </a:br>
            <a:r>
              <a:rPr dirty="0" err="1"/>
              <a:t>Dokładny</a:t>
            </a:r>
            <a:r>
              <a:rPr dirty="0"/>
              <a:t> </a:t>
            </a:r>
            <a:r>
              <a:rPr dirty="0" err="1"/>
              <a:t>czas</a:t>
            </a:r>
            <a:r>
              <a:rPr dirty="0"/>
              <a:t>, </a:t>
            </a:r>
            <a:r>
              <a:rPr dirty="0" err="1"/>
              <a:t>miejsce</a:t>
            </a:r>
            <a:r>
              <a:rPr dirty="0"/>
              <a:t>, </a:t>
            </a:r>
            <a:r>
              <a:rPr dirty="0" err="1"/>
              <a:t>pytania</a:t>
            </a:r>
            <a:r>
              <a:rPr dirty="0"/>
              <a:t>/</a:t>
            </a:r>
            <a:r>
              <a:rPr dirty="0" err="1"/>
              <a:t>odpowiedzi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podpisy</a:t>
            </a:r>
            <a:r>
              <a:rPr dirty="0"/>
              <a:t> </a:t>
            </a:r>
            <a:r>
              <a:rPr dirty="0" err="1"/>
              <a:t>wszystkich</a:t>
            </a:r>
            <a:r>
              <a:rPr dirty="0"/>
              <a:t> </a:t>
            </a:r>
            <a:r>
              <a:rPr dirty="0" err="1"/>
              <a:t>obecnych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3. </a:t>
            </a:r>
            <a:r>
              <a:rPr dirty="0" err="1"/>
              <a:t>Uwierzytelnienie</a:t>
            </a:r>
            <a:r>
              <a:rPr dirty="0"/>
              <a:t> </a:t>
            </a:r>
            <a:r>
              <a:rPr dirty="0" err="1"/>
              <a:t>dowodów</a:t>
            </a:r>
            <a:r>
              <a:rPr dirty="0"/>
              <a:t> </a:t>
            </a:r>
            <a:r>
              <a:rPr dirty="0" err="1"/>
              <a:t>cyfrowych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1 </a:t>
            </a:r>
            <a:r>
              <a:rPr dirty="0" err="1"/>
              <a:t>i</a:t>
            </a:r>
            <a:r>
              <a:rPr dirty="0"/>
              <a:t> 5):</a:t>
            </a:r>
            <a:br>
              <a:rPr dirty="0"/>
            </a:br>
            <a:r>
              <a:rPr dirty="0"/>
              <a:t>Logi USOS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bazy</a:t>
            </a:r>
            <a:r>
              <a:rPr dirty="0"/>
              <a:t> </a:t>
            </a:r>
            <a:r>
              <a:rPr dirty="0" err="1"/>
              <a:t>poczty</a:t>
            </a:r>
            <a:r>
              <a:rPr dirty="0"/>
              <a:t> </a:t>
            </a:r>
            <a:r>
              <a:rPr dirty="0" err="1"/>
              <a:t>wymagają</a:t>
            </a:r>
            <a:r>
              <a:rPr dirty="0"/>
              <a:t> </a:t>
            </a:r>
            <a:r>
              <a:rPr dirty="0" err="1"/>
              <a:t>protokolarnego</a:t>
            </a:r>
            <a:r>
              <a:rPr dirty="0"/>
              <a:t> </a:t>
            </a:r>
            <a:r>
              <a:rPr dirty="0" err="1"/>
              <a:t>potwierdzenia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IT.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4. </a:t>
            </a:r>
            <a:r>
              <a:rPr dirty="0" err="1"/>
              <a:t>Bezwzględny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lang="pl-PL" dirty="0"/>
              <a:t>wobec </a:t>
            </a:r>
            <a:r>
              <a:rPr dirty="0"/>
              <a:t>media</a:t>
            </a:r>
            <a:r>
              <a:rPr lang="pl-PL" dirty="0" err="1"/>
              <a:t>tora</a:t>
            </a:r>
            <a:r>
              <a:rPr dirty="0"/>
              <a:t> (§ 48 </a:t>
            </a:r>
            <a:r>
              <a:rPr dirty="0" err="1"/>
              <a:t>ust</a:t>
            </a:r>
            <a:r>
              <a:rPr dirty="0"/>
              <a:t>. 6):</a:t>
            </a:r>
            <a:br>
              <a:rPr dirty="0"/>
            </a:br>
            <a:r>
              <a:rPr dirty="0" err="1"/>
              <a:t>Mediatora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wolno</a:t>
            </a:r>
            <a:r>
              <a:rPr dirty="0"/>
              <a:t> </a:t>
            </a:r>
            <a:r>
              <a:rPr dirty="0" err="1"/>
              <a:t>przesłuchiwać</a:t>
            </a:r>
            <a:r>
              <a:rPr dirty="0"/>
              <a:t> – </a:t>
            </a:r>
            <a:r>
              <a:rPr dirty="0" err="1"/>
              <a:t>uchybienie</a:t>
            </a:r>
            <a:r>
              <a:rPr dirty="0"/>
              <a:t> to </a:t>
            </a:r>
            <a:r>
              <a:rPr dirty="0" err="1"/>
              <a:t>powoduje</a:t>
            </a:r>
            <a:r>
              <a:rPr dirty="0"/>
              <a:t> </a:t>
            </a:r>
            <a:r>
              <a:rPr dirty="0" err="1"/>
              <a:t>skażenie</a:t>
            </a:r>
            <a:r>
              <a:rPr dirty="0"/>
              <a:t> </a:t>
            </a:r>
            <a:r>
              <a:rPr dirty="0" err="1"/>
              <a:t>dowodu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5. </a:t>
            </a:r>
            <a:r>
              <a:rPr dirty="0" err="1"/>
              <a:t>Prekluzja</a:t>
            </a:r>
            <a:r>
              <a:rPr dirty="0"/>
              <a:t> 3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wgląd</a:t>
            </a:r>
            <a:r>
              <a:rPr dirty="0"/>
              <a:t> </a:t>
            </a:r>
            <a:r>
              <a:rPr dirty="0" err="1"/>
              <a:t>końcowy</a:t>
            </a:r>
            <a:r>
              <a:rPr dirty="0"/>
              <a:t> (§ 13 </a:t>
            </a:r>
            <a:r>
              <a:rPr dirty="0" err="1"/>
              <a:t>ust</a:t>
            </a:r>
            <a:r>
              <a:rPr dirty="0"/>
              <a:t>. 8):</a:t>
            </a:r>
            <a:br>
              <a:rPr dirty="0"/>
            </a:br>
            <a:r>
              <a:rPr dirty="0" err="1"/>
              <a:t>Obligatoryjny</a:t>
            </a:r>
            <a:r>
              <a:rPr dirty="0"/>
              <a:t> </a:t>
            </a:r>
            <a:r>
              <a:rPr dirty="0" err="1"/>
              <a:t>wgląd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wnioskiem</a:t>
            </a:r>
            <a:r>
              <a:rPr dirty="0"/>
              <a:t> o </a:t>
            </a:r>
            <a:r>
              <a:rPr dirty="0" err="1"/>
              <a:t>ukaranie</a:t>
            </a:r>
            <a:r>
              <a:rPr dirty="0"/>
              <a:t> </a:t>
            </a:r>
            <a:r>
              <a:rPr dirty="0" err="1"/>
              <a:t>ratuje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zwrotem</a:t>
            </a:r>
            <a:r>
              <a:rPr dirty="0"/>
              <a:t> </a:t>
            </a:r>
            <a:r>
              <a:rPr dirty="0" err="1"/>
              <a:t>sprawy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91640"/>
            <a:ext cx="521208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  <a:defRPr sz="1500" b="1">
                <a:solidFill>
                  <a:srgbClr val="0F172A"/>
                </a:solidFill>
                <a:latin typeface="Arial"/>
              </a:defRPr>
            </a:pPr>
            <a:r>
              <a:rPr dirty="0" err="1"/>
              <a:t>Etap</a:t>
            </a:r>
            <a:r>
              <a:rPr dirty="0"/>
              <a:t> </a:t>
            </a:r>
            <a:r>
              <a:rPr dirty="0" err="1"/>
              <a:t>Komisji</a:t>
            </a:r>
            <a:r>
              <a:rPr dirty="0"/>
              <a:t> </a:t>
            </a:r>
            <a:r>
              <a:rPr dirty="0" err="1"/>
              <a:t>Dyscyplinarnej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lang="pl-PL" dirty="0"/>
              <a:t>w</a:t>
            </a:r>
            <a:r>
              <a:rPr dirty="0" err="1"/>
              <a:t>yrokowania</a:t>
            </a:r>
            <a:endParaRPr dirty="0"/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6. Termin </a:t>
            </a:r>
            <a:r>
              <a:rPr dirty="0" err="1"/>
              <a:t>gwarancyjny</a:t>
            </a:r>
            <a:r>
              <a:rPr dirty="0"/>
              <a:t> min. 14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obrona</a:t>
            </a:r>
            <a:r>
              <a:rPr dirty="0"/>
              <a:t> z </a:t>
            </a:r>
            <a:r>
              <a:rPr dirty="0" err="1"/>
              <a:t>urzędu</a:t>
            </a:r>
            <a:r>
              <a:rPr dirty="0"/>
              <a:t>:</a:t>
            </a:r>
            <a:br>
              <a:rPr dirty="0"/>
            </a:br>
            <a:r>
              <a:rPr dirty="0" err="1"/>
              <a:t>Czas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przygotowanie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wyznaczenie</a:t>
            </a:r>
            <a:r>
              <a:rPr dirty="0"/>
              <a:t> </a:t>
            </a:r>
            <a:r>
              <a:rPr dirty="0" err="1"/>
              <a:t>obrońcy</a:t>
            </a:r>
            <a:r>
              <a:rPr dirty="0"/>
              <a:t> min. 14 </a:t>
            </a:r>
            <a:r>
              <a:rPr dirty="0" err="1"/>
              <a:t>dni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sesją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7. </a:t>
            </a:r>
            <a:r>
              <a:rPr dirty="0" err="1"/>
              <a:t>Prymat</a:t>
            </a:r>
            <a:r>
              <a:rPr dirty="0"/>
              <a:t> </a:t>
            </a:r>
            <a:r>
              <a:rPr dirty="0" err="1"/>
              <a:t>bezpośredniości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weto</a:t>
            </a:r>
            <a:r>
              <a:rPr dirty="0"/>
              <a:t> </a:t>
            </a:r>
            <a:r>
              <a:rPr dirty="0" err="1"/>
              <a:t>obrony</a:t>
            </a:r>
            <a:r>
              <a:rPr dirty="0"/>
              <a:t> (§ 26 </a:t>
            </a:r>
            <a:r>
              <a:rPr dirty="0" err="1"/>
              <a:t>ust</a:t>
            </a:r>
            <a:r>
              <a:rPr dirty="0"/>
              <a:t>. 3):</a:t>
            </a:r>
            <a:br>
              <a:rPr dirty="0"/>
            </a:br>
            <a:r>
              <a:rPr lang="pl-PL" dirty="0"/>
              <a:t>Ograniczanie</a:t>
            </a:r>
            <a:r>
              <a:rPr dirty="0"/>
              <a:t> '</a:t>
            </a:r>
            <a:r>
              <a:rPr dirty="0" err="1"/>
              <a:t>wygodnictwa</a:t>
            </a:r>
            <a:r>
              <a:rPr dirty="0"/>
              <a:t> </a:t>
            </a:r>
            <a:r>
              <a:rPr dirty="0" err="1"/>
              <a:t>procesowego</a:t>
            </a:r>
            <a:r>
              <a:rPr dirty="0"/>
              <a:t>'; </a:t>
            </a:r>
            <a:r>
              <a:rPr dirty="0" err="1"/>
              <a:t>obowiązek</a:t>
            </a:r>
            <a:r>
              <a:rPr dirty="0"/>
              <a:t> </a:t>
            </a:r>
            <a:r>
              <a:rPr dirty="0" err="1"/>
              <a:t>wezwania</a:t>
            </a:r>
            <a:r>
              <a:rPr dirty="0"/>
              <a:t> </a:t>
            </a:r>
            <a:r>
              <a:rPr dirty="0" err="1"/>
              <a:t>świadków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wniosek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8. </a:t>
            </a:r>
            <a:r>
              <a:rPr dirty="0" err="1"/>
              <a:t>Częściowa</a:t>
            </a:r>
            <a:r>
              <a:rPr dirty="0"/>
              <a:t> </a:t>
            </a:r>
            <a:r>
              <a:rPr dirty="0" err="1"/>
              <a:t>jawność</a:t>
            </a:r>
            <a:r>
              <a:rPr dirty="0"/>
              <a:t> (art. 293 </a:t>
            </a:r>
            <a:r>
              <a:rPr dirty="0" err="1"/>
              <a:t>ust</a:t>
            </a:r>
            <a:r>
              <a:rPr dirty="0"/>
              <a:t>. 5) a </a:t>
            </a:r>
            <a:r>
              <a:rPr dirty="0" err="1"/>
              <a:t>tajność</a:t>
            </a:r>
            <a:r>
              <a:rPr dirty="0"/>
              <a:t> </a:t>
            </a:r>
            <a:r>
              <a:rPr dirty="0" err="1"/>
              <a:t>narady</a:t>
            </a:r>
            <a:r>
              <a:rPr dirty="0"/>
              <a:t> (§ 38):</a:t>
            </a:r>
            <a:br>
              <a:rPr dirty="0"/>
            </a:br>
            <a:r>
              <a:rPr dirty="0" err="1"/>
              <a:t>Obecność</a:t>
            </a:r>
            <a:r>
              <a:rPr dirty="0"/>
              <a:t> </a:t>
            </a:r>
            <a:r>
              <a:rPr dirty="0" err="1"/>
              <a:t>związków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za </a:t>
            </a:r>
            <a:r>
              <a:rPr dirty="0" err="1"/>
              <a:t>zgodą</a:t>
            </a:r>
            <a:r>
              <a:rPr dirty="0"/>
              <a:t> </a:t>
            </a:r>
            <a:r>
              <a:rPr dirty="0" err="1"/>
              <a:t>członka</a:t>
            </a:r>
            <a:r>
              <a:rPr dirty="0"/>
              <a:t>; </a:t>
            </a:r>
            <a:r>
              <a:rPr dirty="0" err="1"/>
              <a:t>bezwzględny</a:t>
            </a:r>
            <a:r>
              <a:rPr dirty="0"/>
              <a:t> </a:t>
            </a:r>
            <a:r>
              <a:rPr dirty="0" err="1"/>
              <a:t>zakaz</a:t>
            </a:r>
            <a:r>
              <a:rPr dirty="0"/>
              <a:t> </a:t>
            </a:r>
            <a:r>
              <a:rPr dirty="0" err="1"/>
              <a:t>obcych</a:t>
            </a:r>
            <a:r>
              <a:rPr dirty="0"/>
              <a:t> </a:t>
            </a:r>
            <a:r>
              <a:rPr dirty="0" err="1"/>
              <a:t>na</a:t>
            </a:r>
            <a:r>
              <a:rPr dirty="0"/>
              <a:t> </a:t>
            </a:r>
            <a:r>
              <a:rPr dirty="0" err="1"/>
              <a:t>naradzie</a:t>
            </a:r>
            <a:r>
              <a:rPr dirty="0"/>
              <a:t>.</a:t>
            </a:r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9. Brak </a:t>
            </a:r>
            <a:r>
              <a:rPr dirty="0" err="1"/>
              <a:t>kognicji</a:t>
            </a:r>
            <a:r>
              <a:rPr dirty="0"/>
              <a:t> WSA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wyłączność</a:t>
            </a:r>
            <a:r>
              <a:rPr dirty="0"/>
              <a:t>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Pracy</a:t>
            </a:r>
            <a:r>
              <a:rPr dirty="0"/>
              <a:t> (art. 295 </a:t>
            </a:r>
            <a:r>
              <a:rPr dirty="0" err="1"/>
              <a:t>ust</a:t>
            </a:r>
            <a:r>
              <a:rPr dirty="0"/>
              <a:t>. 2):</a:t>
            </a:r>
            <a:br>
              <a:rPr dirty="0"/>
            </a:br>
            <a:r>
              <a:rPr dirty="0" err="1"/>
              <a:t>Sądy</a:t>
            </a:r>
            <a:r>
              <a:rPr dirty="0"/>
              <a:t> </a:t>
            </a:r>
            <a:r>
              <a:rPr dirty="0" err="1"/>
              <a:t>administracyjne</a:t>
            </a:r>
            <a:r>
              <a:rPr dirty="0"/>
              <a:t> </a:t>
            </a:r>
            <a:r>
              <a:rPr dirty="0" err="1"/>
              <a:t>nie</a:t>
            </a:r>
            <a:r>
              <a:rPr dirty="0"/>
              <a:t> </a:t>
            </a:r>
            <a:r>
              <a:rPr dirty="0" err="1"/>
              <a:t>badają</a:t>
            </a:r>
            <a:r>
              <a:rPr dirty="0"/>
              <a:t> </a:t>
            </a:r>
            <a:r>
              <a:rPr dirty="0" err="1"/>
              <a:t>spraw</a:t>
            </a:r>
            <a:r>
              <a:rPr lang="pl-PL" dirty="0"/>
              <a:t> </a:t>
            </a:r>
            <a:r>
              <a:rPr lang="pl-PL" dirty="0" err="1"/>
              <a:t>dysycyplinarnych</a:t>
            </a:r>
            <a:r>
              <a:rPr lang="pl-PL" dirty="0"/>
              <a:t> NA</a:t>
            </a:r>
            <a:r>
              <a:rPr dirty="0"/>
              <a:t>; </a:t>
            </a:r>
            <a:r>
              <a:rPr lang="pl-PL" dirty="0"/>
              <a:t>odwołanie </a:t>
            </a:r>
            <a:r>
              <a:rPr dirty="0" err="1"/>
              <a:t>wyłącznie</a:t>
            </a:r>
            <a:r>
              <a:rPr dirty="0"/>
              <a:t> do </a:t>
            </a:r>
            <a:r>
              <a:rPr dirty="0" err="1"/>
              <a:t>Sądu</a:t>
            </a:r>
            <a:r>
              <a:rPr dirty="0"/>
              <a:t> </a:t>
            </a:r>
            <a:r>
              <a:rPr dirty="0" err="1"/>
              <a:t>Pracy</a:t>
            </a:r>
            <a:r>
              <a:rPr lang="pl-PL" dirty="0"/>
              <a:t> na zasadach apelacji- </a:t>
            </a:r>
            <a:r>
              <a:rPr lang="pl-PL"/>
              <a:t>kp</a:t>
            </a:r>
            <a:r>
              <a:rPr lang="pl-PL" dirty="0"/>
              <a:t>c</a:t>
            </a:r>
            <a:endParaRPr dirty="0"/>
          </a:p>
          <a:p>
            <a:pPr>
              <a:spcAft>
                <a:spcPts val="500"/>
              </a:spcAft>
              <a:defRPr sz="1050">
                <a:solidFill>
                  <a:srgbClr val="1E293B"/>
                </a:solidFill>
                <a:latin typeface="Arial"/>
              </a:defRPr>
            </a:pPr>
            <a:r>
              <a:rPr dirty="0"/>
              <a:t>10. </a:t>
            </a:r>
            <a:r>
              <a:rPr dirty="0" err="1"/>
              <a:t>Wznowienie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trafna</a:t>
            </a:r>
            <a:r>
              <a:rPr dirty="0"/>
              <a:t> </a:t>
            </a:r>
            <a:r>
              <a:rPr dirty="0" err="1"/>
              <a:t>reakcja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(art. 296):</a:t>
            </a:r>
            <a:br>
              <a:rPr dirty="0"/>
            </a:br>
            <a:r>
              <a:rPr dirty="0" err="1"/>
              <a:t>Wzruszenie</a:t>
            </a:r>
            <a:r>
              <a:rPr dirty="0"/>
              <a:t> </a:t>
            </a:r>
            <a:r>
              <a:rPr dirty="0" err="1"/>
              <a:t>prawomocności</a:t>
            </a:r>
            <a:r>
              <a:rPr dirty="0"/>
              <a:t> </a:t>
            </a:r>
            <a:r>
              <a:rPr dirty="0" err="1"/>
              <a:t>tylko</a:t>
            </a:r>
            <a:r>
              <a:rPr dirty="0"/>
              <a:t> </a:t>
            </a:r>
            <a:r>
              <a:rPr dirty="0" err="1"/>
              <a:t>przy</a:t>
            </a:r>
            <a:r>
              <a:rPr dirty="0"/>
              <a:t> </a:t>
            </a:r>
            <a:r>
              <a:rPr dirty="0" err="1"/>
              <a:t>wysokim</a:t>
            </a:r>
            <a:r>
              <a:rPr dirty="0"/>
              <a:t> </a:t>
            </a:r>
            <a:r>
              <a:rPr dirty="0" err="1"/>
              <a:t>prawdopodobieństwie</a:t>
            </a:r>
            <a:r>
              <a:rPr dirty="0"/>
              <a:t> </a:t>
            </a:r>
            <a:r>
              <a:rPr dirty="0" err="1"/>
              <a:t>błędu</a:t>
            </a:r>
            <a:r>
              <a:rPr dirty="0"/>
              <a:t> (SN).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4360489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4A3B8"/>
                </a:solidFill>
                <a:latin typeface="Arial"/>
              </a:defRPr>
            </a:pPr>
            <a:r>
              <a:rPr dirty="0" err="1"/>
              <a:t>Akademicka</a:t>
            </a:r>
            <a:r>
              <a:rPr dirty="0"/>
              <a:t> </a:t>
            </a:r>
            <a:r>
              <a:rPr dirty="0" err="1"/>
              <a:t>Odpowiedzialność</a:t>
            </a:r>
            <a:r>
              <a:rPr dirty="0"/>
              <a:t> </a:t>
            </a:r>
            <a:r>
              <a:rPr dirty="0" err="1"/>
              <a:t>Dyscyplinarna</a:t>
            </a:r>
            <a:r>
              <a:rPr dirty="0"/>
              <a:t> | </a:t>
            </a:r>
            <a:r>
              <a:rPr dirty="0" err="1"/>
              <a:t>Postępowanie</a:t>
            </a:r>
            <a:r>
              <a:rPr dirty="0"/>
              <a:t> </a:t>
            </a:r>
            <a:r>
              <a:rPr dirty="0" err="1"/>
              <a:t>Dowodowe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10353</Words>
  <Application>Microsoft Office PowerPoint</Application>
  <PresentationFormat>Panoramiczny</PresentationFormat>
  <Paragraphs>687</Paragraphs>
  <Slides>42</Slides>
  <Notes>42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Agnieszka Ziółkowska</cp:lastModifiedBy>
  <cp:revision>12</cp:revision>
  <dcterms:created xsi:type="dcterms:W3CDTF">2013-01-27T09:14:16Z</dcterms:created>
  <dcterms:modified xsi:type="dcterms:W3CDTF">2026-10-21T08:37:11Z</dcterms:modified>
  <cp:category/>
</cp:coreProperties>
</file>