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74" r:id="rId12"/>
    <p:sldId id="275" r:id="rId13"/>
    <p:sldId id="276" r:id="rId14"/>
    <p:sldId id="265" r:id="rId15"/>
    <p:sldId id="267" r:id="rId16"/>
    <p:sldId id="283" r:id="rId17"/>
    <p:sldId id="268" r:id="rId18"/>
    <p:sldId id="269" r:id="rId19"/>
    <p:sldId id="270" r:id="rId20"/>
    <p:sldId id="271" r:id="rId21"/>
    <p:sldId id="284" r:id="rId22"/>
    <p:sldId id="272" r:id="rId23"/>
    <p:sldId id="273" r:id="rId24"/>
    <p:sldId id="290" r:id="rId25"/>
    <p:sldId id="277" r:id="rId26"/>
    <p:sldId id="278" r:id="rId27"/>
    <p:sldId id="279" r:id="rId28"/>
    <p:sldId id="280" r:id="rId29"/>
    <p:sldId id="281" r:id="rId30"/>
    <p:sldId id="282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0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C3F1AE-7C4E-EAD5-5134-B8AC4A25D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472527-DC89-9764-1EAA-AD8D0A1CB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BB616E-9F42-BF38-818E-AD9E470C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ACAF8F-2A86-BFE0-8564-E21C63DB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439EAD-F1B2-BA4E-A38D-006350B8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96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A9B8B-7A3D-4AF4-F253-C1FBC7C4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F30062-9C36-F0A7-7093-52359E9EE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9F9CD7-014B-5F4D-07A8-DFFD69F1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708EDF-E16C-8944-60C5-7EB0A012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ECA579-3D7F-1414-E068-FC1DC672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40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189E2D3-B8FD-E4A1-7FB8-8E74A15C3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BECB11-563E-BB32-1CB9-9ADA4D068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FDB3DA-40B1-18A1-816C-183027CB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3EE517-F7C4-3A7A-D96C-FDA377AD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ADC819-BEC7-7B54-3496-C1EE771C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0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AB8E3A-9E51-B281-1E88-C39443D9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ECC10E-EFD7-F9D3-522A-26D6B386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081A8D-38A9-90C3-7C5E-6ED21B70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9B5161-AC41-FF93-16A2-FFB24DE3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0186FA-0B09-C81A-2079-389075E9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14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3D21A-E721-0E35-1762-3A56C1DC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C47F43-7ECD-1CC1-98DF-D7E243970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B56153-0A75-AF13-2FFA-3D58F78C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127569-C811-4657-ADD6-1EE2E3E0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A0E04A-6870-A416-9B99-1D2FA8A0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8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27C42A-8556-77DC-C70F-30561D49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49781D-CF21-2703-120A-72953B593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877A83-814D-1E62-3BE6-3D257E7DB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F6CA88-8742-01B9-1C35-E6998ADF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4224FF0-75A4-27C9-631C-08A6B90F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8DF919-DB1F-6DFA-C02E-8A31FDE8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50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25108C-BF6E-8851-9E2F-A7B021A9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FF1451-5448-9CF0-3637-F74159DAF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76CE14-19FC-56D0-BB5C-0CBA35C22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2A7434-4ECA-6E6B-04F5-F9DB42CAD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F1C01D8-98AD-AC90-263D-9F40B3108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BB51BAC-2465-3949-678B-1BB02CB2E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7FEC2CA-D96A-4747-5586-551A4EF0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E9A0C45-2474-556A-B4A1-B2CE9028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88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21ADA9-CB8F-9E09-7194-0C64AC9A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F86AA91-FAAD-8111-6E25-B8C99B22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F64016A-9603-07E0-BC78-79093ED2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04D849-C45C-E8A9-6FFF-24FE67C1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3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80BBB26-A397-A47A-39BF-A6EF1344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671031C-2085-C54A-D410-1F676108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F7476E-FBF5-9586-E1FD-4979B49B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91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C00D65-5B74-1A24-FC4E-E82295D2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BF2647-04F9-C172-53E0-1A124E808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B861A3-2514-C075-C5B0-675AB1A22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890764-CE74-8183-F757-25E9DAE3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A3DCE21-12B5-573A-8881-E32CDAA4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67A9CF-18A8-6735-26C5-582A3264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5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FC3C66-0DD0-48E0-9D6F-7DE37F56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3BA1EDC-CF6B-87DA-2C69-A5829B73C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4C163F-12DE-1F18-2144-7578B391C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EE366D-B249-63A5-622C-B57975AB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CE33ACC-7711-8453-691F-248EC2898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DFE6EE-9BDE-BF78-FE20-98883494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61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509020E-2AB4-C5B8-6764-7894E6AA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6420C9-5D0E-1272-3BF1-9B32EF358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036145-E3BA-CEB0-15B8-8305D7103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A5B9-BDDD-4A03-A63B-293D8729CDEB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645511-69A9-A727-4CBC-4FC1CFDBD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A97E52-9322-02C7-0520-995F194D3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10CB-67BB-4E76-9A5D-FC6A12B738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68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B7480-52C5-DF64-AB59-11D7F8737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własności przemysłowej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56C48C9-C741-FD78-7BF6-E2AE103A9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Jarosław Rawa</a:t>
            </a:r>
          </a:p>
          <a:p>
            <a:r>
              <a:rPr lang="pl-PL" dirty="0"/>
              <a:t>rzecznik patentowy</a:t>
            </a:r>
          </a:p>
        </p:txBody>
      </p:sp>
    </p:spTree>
    <p:extLst>
      <p:ext uri="{BB962C8B-B14F-4D97-AF65-F5344CB8AC3E}">
        <p14:creationId xmlns:p14="http://schemas.microsoft.com/office/powerpoint/2010/main" val="2375762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271B6-D72F-F1E7-A177-87BD16CF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Wynalazek i wzór użytkowy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B12385-016A-58E4-DBB0-593AF2395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Wynalazek:</a:t>
            </a:r>
          </a:p>
          <a:p>
            <a:pPr>
              <a:buFontTx/>
              <a:buChar char="-"/>
            </a:pPr>
            <a:r>
              <a:rPr lang="pl-PL" dirty="0"/>
              <a:t>Nowość</a:t>
            </a:r>
          </a:p>
          <a:p>
            <a:pPr>
              <a:buFontTx/>
              <a:buChar char="-"/>
            </a:pPr>
            <a:r>
              <a:rPr lang="pl-PL" dirty="0"/>
              <a:t>Poziom wynalazczy</a:t>
            </a:r>
          </a:p>
          <a:p>
            <a:pPr>
              <a:buFontTx/>
              <a:buChar char="-"/>
            </a:pPr>
            <a:r>
              <a:rPr lang="pl-PL" dirty="0"/>
              <a:t>Przemysłowa stosowalność</a:t>
            </a:r>
          </a:p>
          <a:p>
            <a:pPr marL="0" indent="0">
              <a:buNone/>
            </a:pPr>
            <a:r>
              <a:rPr lang="pl-PL" dirty="0"/>
              <a:t>Wzory użytkowe:</a:t>
            </a:r>
          </a:p>
          <a:p>
            <a:pPr>
              <a:buFontTx/>
              <a:buChar char="-"/>
            </a:pPr>
            <a:r>
              <a:rPr lang="pl-PL" dirty="0"/>
              <a:t>Nowość</a:t>
            </a:r>
          </a:p>
          <a:p>
            <a:pPr>
              <a:buFontTx/>
              <a:buChar char="-"/>
            </a:pPr>
            <a:r>
              <a:rPr lang="pl-PL" dirty="0"/>
              <a:t>Przemysłowa stosowalność</a:t>
            </a:r>
          </a:p>
          <a:p>
            <a:pPr>
              <a:buFontTx/>
              <a:buChar char="-"/>
            </a:pPr>
            <a:r>
              <a:rPr lang="pl-PL" dirty="0"/>
              <a:t>Charakter techniczny</a:t>
            </a:r>
          </a:p>
          <a:p>
            <a:pPr>
              <a:buFontTx/>
              <a:buChar char="-"/>
            </a:pPr>
            <a:r>
              <a:rPr lang="pl-PL" dirty="0"/>
              <a:t>Kształt lub budowa przedmiotu o trwałej postaci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04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FA96D5-9667-A3CE-4287-200CC1C5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Wyłączenia (art. 28 </a:t>
            </a:r>
            <a:r>
              <a:rPr lang="pl-PL" dirty="0" err="1"/>
              <a:t>pwp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23EBD-338D-C7FB-D875-DB4B40317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Wynalazkami nie są:</a:t>
            </a:r>
          </a:p>
          <a:p>
            <a:pPr marL="514350" indent="-514350">
              <a:buAutoNum type="arabicPeriod"/>
            </a:pPr>
            <a:r>
              <a:rPr lang="pl-PL" dirty="0"/>
              <a:t>Odkrycia, teorie naukowe i metody matematyczne</a:t>
            </a:r>
          </a:p>
          <a:p>
            <a:pPr marL="514350" indent="-514350">
              <a:buAutoNum type="arabicPeriod"/>
            </a:pPr>
            <a:r>
              <a:rPr lang="pl-PL" dirty="0"/>
              <a:t>Wytwory o charakterze estetycznym</a:t>
            </a:r>
          </a:p>
          <a:p>
            <a:pPr marL="514350" indent="-514350">
              <a:buAutoNum type="arabicPeriod"/>
            </a:pPr>
            <a:r>
              <a:rPr lang="pl-PL" dirty="0"/>
              <a:t>Schematy, zasady i metody przeprowadzania procesów myślowych, rozgrywania gier lub prowadzenia działalności naukowej</a:t>
            </a:r>
          </a:p>
          <a:p>
            <a:pPr marL="514350" indent="-514350">
              <a:buAutoNum type="arabicPeriod"/>
            </a:pPr>
            <a:r>
              <a:rPr lang="pl-PL" dirty="0"/>
              <a:t>Sprzeczne z wiedzą</a:t>
            </a:r>
          </a:p>
          <a:p>
            <a:pPr marL="514350" indent="-514350">
              <a:buAutoNum type="arabicPeriod"/>
            </a:pPr>
            <a:r>
              <a:rPr lang="pl-PL" dirty="0"/>
              <a:t>Programy komputerowe</a:t>
            </a:r>
          </a:p>
          <a:p>
            <a:pPr marL="514350" indent="-514350">
              <a:buAutoNum type="arabicPeriod"/>
            </a:pPr>
            <a:r>
              <a:rPr lang="pl-PL" dirty="0"/>
              <a:t>Przedstawienia informacji</a:t>
            </a:r>
          </a:p>
        </p:txBody>
      </p:sp>
    </p:spTree>
    <p:extLst>
      <p:ext uri="{BB962C8B-B14F-4D97-AF65-F5344CB8AC3E}">
        <p14:creationId xmlns:p14="http://schemas.microsoft.com/office/powerpoint/2010/main" val="41802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000AC-61C8-3619-BBA4-2545114D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Wyłączenia (art. 29 </a:t>
            </a:r>
            <a:r>
              <a:rPr lang="pl-PL" dirty="0" err="1"/>
              <a:t>pwp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A8CAF7-5154-25C2-0832-6B623030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udziela się patentów na:</a:t>
            </a:r>
          </a:p>
          <a:p>
            <a:pPr marL="514350" indent="-514350">
              <a:buAutoNum type="arabicPeriod"/>
            </a:pPr>
            <a:r>
              <a:rPr lang="pl-PL" dirty="0"/>
              <a:t>Wynalazki, których wykorzystanie jest sprzeczne z porządkiem publicznym lub dobrymi obyczajami</a:t>
            </a:r>
          </a:p>
          <a:p>
            <a:pPr marL="514350" indent="-514350">
              <a:buAutoNum type="arabicPeriod"/>
            </a:pPr>
            <a:r>
              <a:rPr lang="pl-PL" dirty="0"/>
              <a:t>Odmiany roślin lub rasy zwierząt i czysto biologiczne sposoby hodowli roślin i zwierząt</a:t>
            </a:r>
          </a:p>
          <a:p>
            <a:pPr marL="514350" indent="-514350">
              <a:buAutoNum type="arabicPeriod"/>
            </a:pPr>
            <a:r>
              <a:rPr lang="pl-PL" dirty="0"/>
              <a:t>Sposoby leczenia i diagnostyki ludzi i zwierząt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864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32251-C324-FFC5-F053-A315EEED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Dozwolony użytek (art. 69 </a:t>
            </a:r>
            <a:r>
              <a:rPr lang="pl-PL" dirty="0" err="1"/>
              <a:t>pwp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B26126-5AED-846F-AF00-499BDF7F1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stanowi naruszenia patentu:</a:t>
            </a:r>
          </a:p>
          <a:p>
            <a:pPr marL="514350" indent="-514350">
              <a:buAutoNum type="arabicPeriod"/>
            </a:pPr>
            <a:r>
              <a:rPr lang="pl-PL" dirty="0"/>
              <a:t>Wyjątek komunikacyjny</a:t>
            </a:r>
          </a:p>
          <a:p>
            <a:pPr marL="514350" indent="-514350">
              <a:buAutoNum type="arabicPeriod"/>
            </a:pPr>
            <a:r>
              <a:rPr lang="pl-PL" dirty="0"/>
              <a:t>Interes państwa</a:t>
            </a:r>
          </a:p>
          <a:p>
            <a:pPr marL="514350" indent="-514350">
              <a:buAutoNum type="arabicPeriod"/>
            </a:pPr>
            <a:r>
              <a:rPr lang="pl-PL" dirty="0"/>
              <a:t>Wyjątek badawczy</a:t>
            </a:r>
          </a:p>
          <a:p>
            <a:pPr marL="514350" indent="-514350">
              <a:buAutoNum type="arabicPeriod"/>
            </a:pPr>
            <a:r>
              <a:rPr lang="pl-PL" dirty="0"/>
              <a:t>Wyjątek legalizacyjny</a:t>
            </a:r>
          </a:p>
          <a:p>
            <a:pPr marL="514350" indent="-514350">
              <a:buAutoNum type="arabicPeriod"/>
            </a:pPr>
            <a:r>
              <a:rPr lang="pl-PL" dirty="0"/>
              <a:t>Wyjątek farmaceutyczny</a:t>
            </a:r>
          </a:p>
          <a:p>
            <a:pPr marL="514350" indent="-514350">
              <a:buAutoNum type="arabicPeriod"/>
            </a:pPr>
            <a:r>
              <a:rPr lang="pl-PL" dirty="0"/>
              <a:t>Wyjątek hodowlany</a:t>
            </a:r>
          </a:p>
        </p:txBody>
      </p:sp>
    </p:spTree>
    <p:extLst>
      <p:ext uri="{BB962C8B-B14F-4D97-AF65-F5344CB8AC3E}">
        <p14:creationId xmlns:p14="http://schemas.microsoft.com/office/powerpoint/2010/main" val="343976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8115A-E88F-7331-2A4B-C3FA20A5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Wzór przemysłowy i znak towarowy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908D50-F658-CB3A-9F59-06C87C9A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Wzór przemysłowy:</a:t>
            </a:r>
          </a:p>
          <a:p>
            <a:pPr>
              <a:buFontTx/>
              <a:buChar char="-"/>
            </a:pPr>
            <a:r>
              <a:rPr lang="pl-PL" dirty="0"/>
              <a:t>Nowość</a:t>
            </a:r>
          </a:p>
          <a:p>
            <a:pPr>
              <a:buFontTx/>
              <a:buChar char="-"/>
            </a:pPr>
            <a:r>
              <a:rPr lang="pl-PL" dirty="0"/>
              <a:t>Indywidualny charakter</a:t>
            </a:r>
          </a:p>
          <a:p>
            <a:pPr>
              <a:buFontTx/>
              <a:buChar char="-"/>
            </a:pPr>
            <a:r>
              <a:rPr lang="pl-PL" dirty="0"/>
              <a:t>Postać wytworu</a:t>
            </a:r>
          </a:p>
          <a:p>
            <a:pPr marL="0" indent="0">
              <a:buNone/>
            </a:pPr>
            <a:r>
              <a:rPr lang="pl-PL" dirty="0"/>
              <a:t>Znak towarowy:</a:t>
            </a:r>
          </a:p>
          <a:p>
            <a:pPr>
              <a:buFontTx/>
              <a:buChar char="-"/>
            </a:pPr>
            <a:r>
              <a:rPr lang="pl-PL" dirty="0"/>
              <a:t>Oznaczenie</a:t>
            </a:r>
          </a:p>
          <a:p>
            <a:pPr>
              <a:buFontTx/>
              <a:buChar char="-"/>
            </a:pPr>
            <a:r>
              <a:rPr lang="pl-PL" dirty="0"/>
              <a:t>Umożliwiające odróżnienie towarów</a:t>
            </a:r>
          </a:p>
          <a:p>
            <a:pPr>
              <a:buFontTx/>
              <a:buChar char="-"/>
            </a:pPr>
            <a:r>
              <a:rPr lang="pl-PL" dirty="0"/>
              <a:t>Możliwość przedstawienia w rejestrach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467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B24F9B-9511-753D-A6F5-F9E2E0A7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- punkty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07F043-0C7E-016F-1FA7-3E24405A8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100 punktów – „przyznany” patent europejski lub patent uzyskany za granicą w kraju należącym do OECD pod warunkiem zgłoszenia w UPRP</a:t>
            </a:r>
          </a:p>
          <a:p>
            <a:pPr marL="0" indent="0">
              <a:buNone/>
            </a:pPr>
            <a:r>
              <a:rPr lang="pl-PL" dirty="0"/>
              <a:t>75 punktów – patent „przyznany” przez Urząd Patentowy RP.</a:t>
            </a:r>
          </a:p>
          <a:p>
            <a:pPr marL="0" indent="0">
              <a:buNone/>
            </a:pPr>
            <a:r>
              <a:rPr lang="pl-PL" dirty="0"/>
              <a:t>50 punktów – patent „przyznany” innemu podmiotowi niż ewaluowana uczelnia, jeżeli „autorem lub współautorem” jest osoba z § 11. 1 (generalnie pracownicy)</a:t>
            </a:r>
          </a:p>
          <a:p>
            <a:pPr marL="0" indent="0">
              <a:buNone/>
            </a:pPr>
            <a:r>
              <a:rPr lang="pl-PL" dirty="0"/>
              <a:t>30 punktów – prawo ochronne na wzór użytkowy „przyznane” uczelni przez UPRP lub za granicą</a:t>
            </a:r>
          </a:p>
        </p:txBody>
      </p:sp>
    </p:spTree>
    <p:extLst>
      <p:ext uri="{BB962C8B-B14F-4D97-AF65-F5344CB8AC3E}">
        <p14:creationId xmlns:p14="http://schemas.microsoft.com/office/powerpoint/2010/main" val="2385870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3F59-41C2-5685-1D4A-80665E90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- 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984A6F-A48D-07B3-F50C-598E8995F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Najwięcej punktów za patenty zagraniczne.</a:t>
            </a:r>
          </a:p>
          <a:p>
            <a:pPr marL="0" indent="0">
              <a:buNone/>
            </a:pPr>
            <a:r>
              <a:rPr lang="pl-PL" dirty="0"/>
              <a:t>Taniej przeprowadzić dwa postępowania przed UPRP niż jedno zagraniczne.</a:t>
            </a:r>
          </a:p>
          <a:p>
            <a:pPr marL="0" indent="0">
              <a:buNone/>
            </a:pPr>
            <a:r>
              <a:rPr lang="pl-PL" dirty="0"/>
              <a:t>Obniżenie ilości punktów w przypadku zgłoszenia przez podmiot zewnętrzny.</a:t>
            </a:r>
          </a:p>
          <a:p>
            <a:pPr marL="0" indent="0">
              <a:buNone/>
            </a:pPr>
            <a:r>
              <a:rPr lang="pl-PL" dirty="0"/>
              <a:t>Brak punktów za zgłoszenie.</a:t>
            </a:r>
          </a:p>
          <a:p>
            <a:pPr marL="0" indent="0">
              <a:buNone/>
            </a:pPr>
            <a:r>
              <a:rPr lang="pl-PL" dirty="0"/>
              <a:t>Długie oczekiwanie na patent.</a:t>
            </a:r>
          </a:p>
          <a:p>
            <a:pPr marL="0" indent="0">
              <a:buNone/>
            </a:pPr>
            <a:r>
              <a:rPr lang="pl-PL" dirty="0"/>
              <a:t>Brak punktów za wzory przemysłowe.</a:t>
            </a:r>
          </a:p>
          <a:p>
            <a:pPr marL="0" indent="0">
              <a:buNone/>
            </a:pPr>
            <a:r>
              <a:rPr lang="pl-PL" dirty="0"/>
              <a:t>Szybkie punkty.</a:t>
            </a:r>
          </a:p>
        </p:txBody>
      </p:sp>
    </p:spTree>
    <p:extLst>
      <p:ext uri="{BB962C8B-B14F-4D97-AF65-F5344CB8AC3E}">
        <p14:creationId xmlns:p14="http://schemas.microsoft.com/office/powerpoint/2010/main" val="311831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BF4AF7-5120-E394-2EC4-48421670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uzyskiwania patentów w innych krajach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A76CE-1FD5-4A45-1F06-9AD2DD34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Zgłoszenie bezpośrednio  do EPO</a:t>
            </a:r>
          </a:p>
          <a:p>
            <a:pPr marL="514350" indent="-514350">
              <a:buAutoNum type="arabicPeriod"/>
            </a:pPr>
            <a:r>
              <a:rPr lang="pl-PL" dirty="0"/>
              <a:t>Zgłoszenie w konkretnym kraju</a:t>
            </a:r>
          </a:p>
          <a:p>
            <a:pPr marL="514350" indent="-514350">
              <a:buAutoNum type="arabicPeriod"/>
            </a:pPr>
            <a:r>
              <a:rPr lang="pl-PL" dirty="0"/>
              <a:t>Zgłoszenie do EPO po zgłoszeniu do UPRP</a:t>
            </a:r>
          </a:p>
          <a:p>
            <a:pPr marL="514350" indent="-514350">
              <a:buAutoNum type="arabicPeriod"/>
            </a:pPr>
            <a:r>
              <a:rPr lang="pl-PL" dirty="0"/>
              <a:t>Zgłoszenie w ramach PCT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370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A472DD-A93C-1734-C839-47B6F17D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Uzyskiwanie patentów w innych krajach – moja propozycja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7AECD6-DD55-2923-258C-5F2563FA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Etap pierwszy – zgłoszenie w UPRP</a:t>
            </a:r>
          </a:p>
          <a:p>
            <a:pPr marL="0" indent="0">
              <a:buNone/>
            </a:pPr>
            <a:r>
              <a:rPr lang="pl-PL" dirty="0"/>
              <a:t>Etap drugi – ocena szans i potrzeb uzyskiwania patentu w innym kraju</a:t>
            </a:r>
          </a:p>
          <a:p>
            <a:pPr marL="0" indent="0">
              <a:buNone/>
            </a:pPr>
            <a:r>
              <a:rPr lang="pl-PL" dirty="0"/>
              <a:t>Etap trzeci – określenie zakresu terytorialnego</a:t>
            </a:r>
          </a:p>
          <a:p>
            <a:pPr marL="0" indent="0">
              <a:buNone/>
            </a:pPr>
            <a:r>
              <a:rPr lang="pl-PL" dirty="0"/>
              <a:t>Etap czwarty – wybór metody uzyskiwania prawa w innych krajach</a:t>
            </a:r>
          </a:p>
          <a:p>
            <a:pPr marL="0" indent="0">
              <a:buNone/>
            </a:pPr>
            <a:r>
              <a:rPr lang="pl-PL" dirty="0"/>
              <a:t>Etap piąty – realizacja i ewentualna modyfikacja</a:t>
            </a:r>
          </a:p>
        </p:txBody>
      </p:sp>
    </p:spTree>
    <p:extLst>
      <p:ext uri="{BB962C8B-B14F-4D97-AF65-F5344CB8AC3E}">
        <p14:creationId xmlns:p14="http://schemas.microsoft.com/office/powerpoint/2010/main" val="1798849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BEEBE-831F-C1F4-BA11-A0B00219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uzyskiwania patentów poza Polską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4C9CBD-E877-90BF-DD7E-E39E4F7DF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UPRP → zagraniczny urząd krajowy</a:t>
            </a:r>
          </a:p>
          <a:p>
            <a:pPr marL="0" indent="0">
              <a:buNone/>
            </a:pPr>
            <a:r>
              <a:rPr lang="pl-PL" dirty="0"/>
              <a:t>- UPRP → EPO → walidacja</a:t>
            </a:r>
          </a:p>
          <a:p>
            <a:pPr marL="0" indent="0">
              <a:buNone/>
            </a:pPr>
            <a:r>
              <a:rPr lang="pl-PL" dirty="0"/>
              <a:t>- UPRP → EPO → patent jednolity</a:t>
            </a:r>
          </a:p>
          <a:p>
            <a:pPr>
              <a:buFontTx/>
              <a:buChar char="-"/>
            </a:pPr>
            <a:r>
              <a:rPr lang="pl-PL" dirty="0"/>
              <a:t>UPRP → WIPO (PCT) → wybrane kraje</a:t>
            </a:r>
          </a:p>
          <a:p>
            <a:pPr>
              <a:buFontTx/>
              <a:buChar char="-"/>
            </a:pPr>
            <a:r>
              <a:rPr lang="pl-PL" dirty="0"/>
              <a:t>UPRP → WIPO (PCT) → EPO → patent jednolity</a:t>
            </a:r>
          </a:p>
          <a:p>
            <a:pPr>
              <a:buFontTx/>
              <a:buChar char="-"/>
            </a:pPr>
            <a:r>
              <a:rPr lang="pl-PL" dirty="0"/>
              <a:t>UPRP → WIPO (PCT) → EPO → walidacja</a:t>
            </a:r>
          </a:p>
          <a:p>
            <a:pPr marL="0" indent="0">
              <a:buNone/>
            </a:pPr>
            <a:r>
              <a:rPr lang="pl-PL" dirty="0"/>
              <a:t>Na zgłoszenie do innego urzędu mamy 12 miesięcy od daty pierwszeństwa. Pozostałe terminy ustalają konwencje i zawsze liczone są od daty pierwszeństwa. </a:t>
            </a:r>
          </a:p>
        </p:txBody>
      </p:sp>
    </p:spTree>
    <p:extLst>
      <p:ext uri="{BB962C8B-B14F-4D97-AF65-F5344CB8AC3E}">
        <p14:creationId xmlns:p14="http://schemas.microsoft.com/office/powerpoint/2010/main" val="378181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2E36E-A80E-454D-E8B7-F72954A0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własność przemysłowa?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D6CC52-F607-8CDD-EF16-F7AFB47B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/>
              <a:t>Własność przemysłowa jest częścią własności intelektualnej.</a:t>
            </a:r>
          </a:p>
          <a:p>
            <a:pPr marL="0" indent="0">
              <a:buNone/>
            </a:pPr>
            <a:r>
              <a:rPr lang="pl-PL" sz="3200" dirty="0"/>
              <a:t>Własność przemysłowa dotyczy działalności gospodarczej, a głównie przemysłu (stąd nazwa).</a:t>
            </a:r>
          </a:p>
          <a:p>
            <a:pPr marL="0" indent="0">
              <a:buNone/>
            </a:pPr>
            <a:r>
              <a:rPr lang="pl-PL" sz="3200" dirty="0"/>
              <a:t>Własność przemysłowa obejmuje określone kategorie ochrony.</a:t>
            </a:r>
          </a:p>
          <a:p>
            <a:pPr marL="0" indent="0">
              <a:buNone/>
            </a:pPr>
            <a:r>
              <a:rPr lang="pl-PL" sz="3200" dirty="0"/>
              <a:t>Każdy przedmiot ochrony musi być zaliczony do określonej kategorii.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419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D823E-A76F-17CF-10AB-4CD28C6F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75C544-D7A7-637A-1AB1-E8A4DF28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Opłaty urzędowe:</a:t>
            </a:r>
          </a:p>
          <a:p>
            <a:pPr>
              <a:buFontTx/>
              <a:buChar char="-"/>
            </a:pPr>
            <a:r>
              <a:rPr lang="pl-PL" dirty="0"/>
              <a:t>Opłaty za zgłoszenie</a:t>
            </a:r>
          </a:p>
          <a:p>
            <a:pPr>
              <a:buFontTx/>
              <a:buChar char="-"/>
            </a:pPr>
            <a:r>
              <a:rPr lang="pl-PL" dirty="0"/>
              <a:t>Opłaty za poszukiwania i badania</a:t>
            </a:r>
          </a:p>
          <a:p>
            <a:pPr>
              <a:buFontTx/>
              <a:buChar char="-"/>
            </a:pPr>
            <a:r>
              <a:rPr lang="pl-PL" dirty="0"/>
              <a:t>Opłaty za wyznaczenie</a:t>
            </a:r>
          </a:p>
          <a:p>
            <a:pPr>
              <a:buFontTx/>
              <a:buChar char="-"/>
            </a:pPr>
            <a:r>
              <a:rPr lang="pl-PL" dirty="0"/>
              <a:t>Opłaty za ochronę</a:t>
            </a:r>
          </a:p>
          <a:p>
            <a:pPr marL="0" indent="0">
              <a:buNone/>
            </a:pPr>
            <a:r>
              <a:rPr lang="pl-PL" dirty="0"/>
              <a:t>Opłaty za reprezentację przed określonym urzędem:</a:t>
            </a:r>
          </a:p>
          <a:p>
            <a:pPr>
              <a:buFontTx/>
              <a:buChar char="-"/>
            </a:pPr>
            <a:r>
              <a:rPr lang="pl-PL" dirty="0"/>
              <a:t>Rzecznik patentowy pracujący na uczelni może dokonać zgłoszenia w UPRP i WIPO (PCT), jeżeli jest rzecznikiem europejskim to w EPO</a:t>
            </a:r>
          </a:p>
          <a:p>
            <a:pPr>
              <a:buFontTx/>
              <a:buChar char="-"/>
            </a:pPr>
            <a:r>
              <a:rPr lang="pl-PL" dirty="0"/>
              <a:t>Pozostałe postępowania prowadzą zagraniczni rzecznicy – bezwzględny przymus </a:t>
            </a:r>
            <a:r>
              <a:rPr lang="pl-PL" dirty="0" err="1"/>
              <a:t>rzecznikowski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091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420756-078A-1EC3-49B0-516D0ED0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rejestracji znaków towarowych poza Polską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102EE9-E3DC-DB60-DB3B-4DFCD4B2E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Zgłoszenie w dowolnym kraju</a:t>
            </a:r>
          </a:p>
          <a:p>
            <a:r>
              <a:rPr lang="pl-PL" dirty="0"/>
              <a:t>Zgłoszenie w dowolnym kraju z zastrzeżeniem pierwszeństwa</a:t>
            </a:r>
          </a:p>
          <a:p>
            <a:r>
              <a:rPr lang="pl-PL" dirty="0"/>
              <a:t>Zgłoszenie znaku unijnego (OHIM)</a:t>
            </a:r>
          </a:p>
          <a:p>
            <a:r>
              <a:rPr lang="pl-PL" dirty="0"/>
              <a:t>Zgłoszenie międzynarodowe (WIPO)</a:t>
            </a:r>
          </a:p>
          <a:p>
            <a:r>
              <a:rPr lang="pl-PL" dirty="0"/>
              <a:t>Zgłoszenia mieszane </a:t>
            </a:r>
          </a:p>
        </p:txBody>
      </p:sp>
    </p:spTree>
    <p:extLst>
      <p:ext uri="{BB962C8B-B14F-4D97-AF65-F5344CB8AC3E}">
        <p14:creationId xmlns:p14="http://schemas.microsoft.com/office/powerpoint/2010/main" val="46688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F7CADE-D37C-A184-3BA1-CD6BFA91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Możliwości obniżenia kosztów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5CE60B-B1D4-5814-4D94-3EC21215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Wybór procedury generującej najniższe koszty</a:t>
            </a:r>
          </a:p>
          <a:p>
            <a:r>
              <a:rPr lang="pl-PL" dirty="0"/>
              <a:t>Wykorzystanie aktualnie obowiązujących zniżek</a:t>
            </a:r>
          </a:p>
          <a:p>
            <a:r>
              <a:rPr lang="pl-PL" dirty="0"/>
              <a:t>Korzystanie ze sprawdzonych kancelarii zagranicznych</a:t>
            </a:r>
          </a:p>
          <a:p>
            <a:r>
              <a:rPr lang="pl-PL" dirty="0"/>
              <a:t>Korzystanie z usług Wyszehradzkiego Instytutu Patentowego jako organu poszukiwań</a:t>
            </a:r>
          </a:p>
          <a:p>
            <a:r>
              <a:rPr lang="pl-PL" dirty="0"/>
              <a:t>Określenie okresu utrzymywania ochrony</a:t>
            </a:r>
          </a:p>
        </p:txBody>
      </p:sp>
    </p:spTree>
    <p:extLst>
      <p:ext uri="{BB962C8B-B14F-4D97-AF65-F5344CB8AC3E}">
        <p14:creationId xmlns:p14="http://schemas.microsoft.com/office/powerpoint/2010/main" val="1446769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20F46F-1EB2-B9A3-D132-8D0D248C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Regulaminy dot. własności przemysłowej (własności intelektualnej)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68EFBE-915A-AE08-526E-A0A486CD6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Najczęściej regulaminy dotyczą zarówno praw autorskich jak i praw własności przemysłowej – do rozważenia, czy nie należy tego rozdzielić.</a:t>
            </a:r>
          </a:p>
          <a:p>
            <a:pPr marL="0" indent="0">
              <a:buNone/>
            </a:pPr>
            <a:r>
              <a:rPr lang="pl-PL" dirty="0"/>
              <a:t>Regulaminy głównie nastawione są na pozyskanie przez uczelnię praw własności przemysłowej.</a:t>
            </a:r>
          </a:p>
          <a:p>
            <a:pPr marL="0" indent="0">
              <a:buNone/>
            </a:pPr>
            <a:r>
              <a:rPr lang="pl-PL" dirty="0"/>
              <a:t>Większość regulaminów duży nacisk kładzie na komercjalizację.</a:t>
            </a:r>
          </a:p>
          <a:p>
            <a:pPr marL="0" indent="0">
              <a:buNone/>
            </a:pPr>
            <a:r>
              <a:rPr lang="pl-PL" dirty="0"/>
              <a:t>Brak regulacji dotyczącej wspierania powstawania praw własności przemysłowej.</a:t>
            </a:r>
          </a:p>
          <a:p>
            <a:pPr marL="0" indent="0">
              <a:buNone/>
            </a:pPr>
            <a:r>
              <a:rPr lang="pl-PL" dirty="0"/>
              <a:t>Nieliczne sensowne regulacje dotyczące tajemnicy.</a:t>
            </a:r>
          </a:p>
        </p:txBody>
      </p:sp>
    </p:spTree>
    <p:extLst>
      <p:ext uri="{BB962C8B-B14F-4D97-AF65-F5344CB8AC3E}">
        <p14:creationId xmlns:p14="http://schemas.microsoft.com/office/powerpoint/2010/main" val="2762674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93F91-1B61-FE49-AE11-66573974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do zgłoszenia (art. 11 </a:t>
            </a:r>
            <a:r>
              <a:rPr lang="pl-PL" dirty="0" err="1"/>
              <a:t>pwp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44BFC9-94CD-B6FB-7BF8-F8488087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1. Prawo do uzyskania patentu na wynalazek albo prawa ochronnego na wzór użytkowy, jak również prawa z rejestracji wzoru przemysłowego przysługuje, z zastrzeżeniem ust. 2, 3 i 5, twórcy.</a:t>
            </a:r>
          </a:p>
          <a:p>
            <a:pPr marL="0" indent="0">
              <a:buNone/>
            </a:pPr>
            <a:r>
              <a:rPr lang="pl-PL" dirty="0"/>
              <a:t>2. Współtwórcom wynalazku, wzoru użytkowego albo wzoru przemysłowego uprawnienie do uzyskania patentu, prawa ochronnego lub prawa z rejestracji przysługuje wspólnie. </a:t>
            </a:r>
          </a:p>
          <a:p>
            <a:pPr marL="0" indent="0">
              <a:buNone/>
            </a:pPr>
            <a:r>
              <a:rPr lang="pl-PL" dirty="0"/>
              <a:t>3. W razie dokonania wynalazku, wzoru użytkowego albo wzoru przemysłowego w wyniku wykonywania przez twórcę obowiązków ze stosunku pracy albo z realizacji innej umowy, prawo, o którym mowa w ust. 1, przysługuje pracodawcy lub zamawiającemu, chyba że strony ustaliły inaczej. </a:t>
            </a:r>
          </a:p>
          <a:p>
            <a:pPr marL="0" indent="0">
              <a:buNone/>
            </a:pPr>
            <a:r>
              <a:rPr lang="pl-PL" dirty="0"/>
              <a:t>4. W umowie pomiędzy przedsiębiorcami może być określony podmiot, któremu przysługiwać będą prawa, o których mowa w ust. 1, w razie dokonania wynalazku, wzoru użytkowego albo wzoru przemysłowego w związku z wykonywaniem tej umowy. </a:t>
            </a:r>
          </a:p>
          <a:p>
            <a:pPr marL="0" indent="0">
              <a:buNone/>
            </a:pPr>
            <a:r>
              <a:rPr lang="pl-PL" dirty="0"/>
              <a:t>5. W razie dokonania wynalazku, wzoru użytkowego albo wzoru przemysłowego przez twórcę przy pomocy przedsiębiorcy, przedsiębiorca ten może korzystać z tego wynalazku, wzoru użytkowego albo wzoru przemysłowego we własnym zakresie. W umowie o udzielenie pomocy strony mogą ustalić, że przedsiębiorcy przysługuje w całości lub części prawo, o którym mowa w ust. 1. </a:t>
            </a:r>
          </a:p>
        </p:txBody>
      </p:sp>
    </p:spTree>
    <p:extLst>
      <p:ext uri="{BB962C8B-B14F-4D97-AF65-F5344CB8AC3E}">
        <p14:creationId xmlns:p14="http://schemas.microsoft.com/office/powerpoint/2010/main" val="755173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9D843-8620-3764-8367-59C176B3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19630E-A1AE-BE2C-4DC8-A148FFA8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pierwszej kolejności należy postawić na działania sprzyjające powstawaniu praw własności przemysłowej:</a:t>
            </a:r>
          </a:p>
          <a:p>
            <a:pPr>
              <a:buFontTx/>
              <a:buChar char="-"/>
            </a:pPr>
            <a:r>
              <a:rPr lang="pl-PL" dirty="0"/>
              <a:t>Badania patentowe</a:t>
            </a:r>
          </a:p>
          <a:p>
            <a:pPr>
              <a:buFontTx/>
              <a:buChar char="-"/>
            </a:pPr>
            <a:r>
              <a:rPr lang="pl-PL" dirty="0"/>
              <a:t>Umiejętność przygotowywania materiałów dla rzeczników patentowych</a:t>
            </a:r>
          </a:p>
          <a:p>
            <a:pPr>
              <a:buFontTx/>
              <a:buChar char="-"/>
            </a:pPr>
            <a:r>
              <a:rPr lang="pl-PL" dirty="0"/>
              <a:t>Zachęty do dokonywania zgłoszeń</a:t>
            </a:r>
          </a:p>
          <a:p>
            <a:pPr>
              <a:buFontTx/>
              <a:buChar char="-"/>
            </a:pPr>
            <a:r>
              <a:rPr lang="pl-PL" dirty="0"/>
              <a:t>Zapewnienie finansowania</a:t>
            </a:r>
          </a:p>
        </p:txBody>
      </p:sp>
    </p:spTree>
    <p:extLst>
      <p:ext uri="{BB962C8B-B14F-4D97-AF65-F5344CB8AC3E}">
        <p14:creationId xmlns:p14="http://schemas.microsoft.com/office/powerpoint/2010/main" val="988573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1D11B0-7158-B936-8EC5-DBA1551D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71940-8C28-D200-22AD-24E388C93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Należy wyraźnie wskazać, że ważna jest kolejność ujawniania wyników prac.</a:t>
            </a:r>
          </a:p>
          <a:p>
            <a:pPr marL="0" indent="0">
              <a:buNone/>
            </a:pPr>
            <a:r>
              <a:rPr lang="pl-PL" dirty="0"/>
              <a:t>Zgłoszenie w celu uzyskania praw własności przemysłowej powinno następować przed publikacjami o innym charakterze.</a:t>
            </a:r>
          </a:p>
          <a:p>
            <a:pPr marL="0" indent="0">
              <a:buNone/>
            </a:pPr>
            <a:r>
              <a:rPr lang="pl-PL" dirty="0"/>
              <a:t>Konieczność zachowania tajemnicy dotyczącej przedmiotów, które mają być objęte ochroną.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029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74C3FB-66E8-44A3-971A-2399A1EF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D7860-7552-91DC-7B6A-CACE0672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Co mówi ustawa o prawie do zgłoszenia wynalazku i wzoru użytkowego (art. 11 </a:t>
            </a:r>
            <a:r>
              <a:rPr lang="pl-PL" dirty="0" err="1"/>
              <a:t>pwp</a:t>
            </a:r>
            <a:r>
              <a:rPr lang="pl-PL" dirty="0"/>
              <a:t>)</a:t>
            </a:r>
          </a:p>
          <a:p>
            <a:pPr>
              <a:buFontTx/>
              <a:buChar char="-"/>
            </a:pPr>
            <a:r>
              <a:rPr lang="pl-PL" dirty="0"/>
              <a:t>Prawo przysługuje twórcy lub współtwórcom (zasada generalna)</a:t>
            </a:r>
          </a:p>
          <a:p>
            <a:pPr>
              <a:buFontTx/>
              <a:buChar char="-"/>
            </a:pPr>
            <a:r>
              <a:rPr lang="pl-PL" dirty="0"/>
              <a:t>Prawo przysługuje pracodawcy lub zamawiającemu, jeżeli wynalazek lub wzór użytkowy powstał w wyniku wykonywania obowiązków ze stosunku pracy</a:t>
            </a:r>
          </a:p>
          <a:p>
            <a:pPr>
              <a:buFontTx/>
              <a:buChar char="-"/>
            </a:pPr>
            <a:r>
              <a:rPr lang="pl-PL" dirty="0"/>
              <a:t>Umowa pomiędzy przedsiębiorcami może regulować kto ma prawo do zgłoszenia</a:t>
            </a:r>
          </a:p>
          <a:p>
            <a:pPr>
              <a:buFontTx/>
              <a:buChar char="-"/>
            </a:pPr>
            <a:r>
              <a:rPr lang="pl-PL" dirty="0"/>
              <a:t>Prawo używania w przypadku udzielenia pomocy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72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D485B9-DB82-17BD-4ACB-20612A33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347E37-A213-C412-0575-5CA7181B8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Należy zastanowić się, czy przepisywać regulacje ustawowe do regulaminu.</a:t>
            </a:r>
          </a:p>
          <a:p>
            <a:pPr marL="0" indent="0">
              <a:buNone/>
            </a:pPr>
            <a:r>
              <a:rPr lang="pl-PL" dirty="0"/>
              <a:t>Czy pracownik uczelni ma obowiązek dokonywania wynalazków?</a:t>
            </a:r>
          </a:p>
          <a:p>
            <a:pPr marL="0" indent="0">
              <a:buNone/>
            </a:pPr>
            <a:r>
              <a:rPr lang="pl-PL" dirty="0"/>
              <a:t>Pozostawienie do własnej dyspozycji rozwiązań nie związanych bezpośrednio z pracą.</a:t>
            </a:r>
          </a:p>
          <a:p>
            <a:pPr marL="0" indent="0">
              <a:buNone/>
            </a:pPr>
            <a:r>
              <a:rPr lang="pl-PL" dirty="0"/>
              <a:t>Pozyskiwanie praw tworzonych przez osoby niezatrudnione na uczelni.</a:t>
            </a:r>
          </a:p>
        </p:txBody>
      </p:sp>
    </p:spTree>
    <p:extLst>
      <p:ext uri="{BB962C8B-B14F-4D97-AF65-F5344CB8AC3E}">
        <p14:creationId xmlns:p14="http://schemas.microsoft.com/office/powerpoint/2010/main" val="3356367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5AFCFF-B435-13D1-852F-080E053A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6D4DF-E044-93C8-B047-656B9DB0E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Wykonywanie praw.</a:t>
            </a:r>
          </a:p>
          <a:p>
            <a:pPr marL="0" indent="0">
              <a:buNone/>
            </a:pPr>
            <a:r>
              <a:rPr lang="pl-PL" dirty="0"/>
              <a:t>Kto decyduje o zakresie terytorialnym ochrony patentowej?</a:t>
            </a:r>
          </a:p>
          <a:p>
            <a:pPr marL="0" indent="0">
              <a:buNone/>
            </a:pPr>
            <a:r>
              <a:rPr lang="pl-PL" dirty="0"/>
              <a:t>Jak długo utrzymywana jest ochrona?</a:t>
            </a:r>
          </a:p>
          <a:p>
            <a:pPr marL="0" indent="0">
              <a:buNone/>
            </a:pPr>
            <a:r>
              <a:rPr lang="pl-PL" dirty="0"/>
              <a:t>Możliwość przeniesienia praw nieprzydatnych uczelni.</a:t>
            </a:r>
          </a:p>
          <a:p>
            <a:pPr marL="0" indent="0">
              <a:buNone/>
            </a:pPr>
            <a:r>
              <a:rPr lang="pl-PL" dirty="0"/>
              <a:t>Kto ma dochodzić roszczeń z tytułu naruszeń?</a:t>
            </a:r>
          </a:p>
          <a:p>
            <a:pPr marL="0" indent="0">
              <a:buNone/>
            </a:pPr>
            <a:r>
              <a:rPr lang="pl-PL" dirty="0"/>
              <a:t>Jak bardzo uczelnia ma się upodobnić do przedsiębiorstwa?</a:t>
            </a:r>
          </a:p>
        </p:txBody>
      </p:sp>
    </p:spTree>
    <p:extLst>
      <p:ext uri="{BB962C8B-B14F-4D97-AF65-F5344CB8AC3E}">
        <p14:creationId xmlns:p14="http://schemas.microsoft.com/office/powerpoint/2010/main" val="399439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E04AFA-15D4-7967-7366-43E5495E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praw własności przemysłowej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95A777-8528-8D11-6964-DE37069C0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200" dirty="0"/>
              <a:t>wyłączny charakter</a:t>
            </a:r>
          </a:p>
          <a:p>
            <a:pPr>
              <a:buFontTx/>
              <a:buChar char="-"/>
            </a:pPr>
            <a:r>
              <a:rPr lang="pl-PL" sz="3200" dirty="0"/>
              <a:t>ograniczenie terytorialne</a:t>
            </a:r>
          </a:p>
          <a:p>
            <a:pPr>
              <a:buFontTx/>
              <a:buChar char="-"/>
            </a:pPr>
            <a:r>
              <a:rPr lang="pl-PL" sz="3200" dirty="0"/>
              <a:t>ograniczenie czasowe  </a:t>
            </a:r>
          </a:p>
        </p:txBody>
      </p:sp>
    </p:spTree>
    <p:extLst>
      <p:ext uri="{BB962C8B-B14F-4D97-AF65-F5344CB8AC3E}">
        <p14:creationId xmlns:p14="http://schemas.microsoft.com/office/powerpoint/2010/main" val="4126206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218EE-CED6-ED23-3FFA-C2059F27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sugestie dot. regulaminów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89C97-4D33-3971-011A-9D8E58D0D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Komercjalizacja.</a:t>
            </a:r>
          </a:p>
          <a:p>
            <a:pPr marL="0" indent="0">
              <a:buNone/>
            </a:pPr>
            <a:r>
              <a:rPr lang="pl-PL" dirty="0"/>
              <a:t>Co zrobić, by to się opłacało?</a:t>
            </a:r>
          </a:p>
          <a:p>
            <a:pPr marL="0" indent="0">
              <a:buNone/>
            </a:pPr>
            <a:r>
              <a:rPr lang="pl-PL" dirty="0"/>
              <a:t>Jak pozyskiwać partnerów zewnętrznych?</a:t>
            </a:r>
          </a:p>
          <a:p>
            <a:pPr marL="0" indent="0">
              <a:buNone/>
            </a:pPr>
            <a:r>
              <a:rPr lang="pl-PL" dirty="0"/>
              <a:t>Tworzenie różnych spółek.</a:t>
            </a:r>
          </a:p>
          <a:p>
            <a:pPr marL="0" indent="0">
              <a:buNone/>
            </a:pPr>
            <a:r>
              <a:rPr lang="pl-PL" dirty="0"/>
              <a:t>Jak przekonać podmiot zewnętrzny do sfinansowania badań na uczelni, zamiast zatrudniania jej pracowników?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583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60E91-BA73-48F7-3DA1-BF673D0B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patentowa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2C664D-65D3-3FA7-2F66-2E7893958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Pracownicy naukowi najczęściej bardzo dobrze radzą sobie z poszukiwaniami w literaturze naukowej.</a:t>
            </a:r>
          </a:p>
          <a:p>
            <a:pPr marL="0" indent="0">
              <a:buNone/>
            </a:pPr>
            <a:r>
              <a:rPr lang="pl-PL" dirty="0"/>
              <a:t>Gorsza sytuacja jest w przypadku literatury patentowej.</a:t>
            </a:r>
          </a:p>
          <a:p>
            <a:pPr marL="0" indent="0">
              <a:buNone/>
            </a:pPr>
            <a:r>
              <a:rPr lang="pl-PL" dirty="0"/>
              <a:t>Źródłem informacji patentowej są komercyjne bazy danych, których subskrypcja jest znacznym wydatkiem.</a:t>
            </a:r>
          </a:p>
          <a:p>
            <a:pPr marL="0" indent="0">
              <a:buNone/>
            </a:pPr>
            <a:r>
              <a:rPr lang="pl-PL" dirty="0"/>
              <a:t>Można poszukiwania zlecić podmiotom zewnętrznym. Cena poszukiwań to kilkaset do kilku tysięcy dolarów.</a:t>
            </a:r>
          </a:p>
          <a:p>
            <a:pPr marL="0" indent="0">
              <a:buNone/>
            </a:pPr>
            <a:r>
              <a:rPr lang="pl-PL" dirty="0"/>
              <a:t>Na szczęście mamy bezpłatny dostęp do coraz lepszych baz danych.  </a:t>
            </a:r>
          </a:p>
        </p:txBody>
      </p:sp>
    </p:spTree>
    <p:extLst>
      <p:ext uri="{BB962C8B-B14F-4D97-AF65-F5344CB8AC3E}">
        <p14:creationId xmlns:p14="http://schemas.microsoft.com/office/powerpoint/2010/main" val="96389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9F79A-A09C-D46B-B9A4-29FED497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bezpłatne bazy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69D1F1-1B5B-09C2-60E6-58DFF3EBE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3800" dirty="0"/>
              <a:t>Wyszukiwarka UPRP – ewyszukiwarka.pue.uprp.gov.pl (tylko patenty i zgłoszenia w Polsce)</a:t>
            </a:r>
          </a:p>
          <a:p>
            <a:pPr marL="0" indent="0">
              <a:buNone/>
            </a:pPr>
            <a:r>
              <a:rPr lang="pl-PL" sz="3800" dirty="0"/>
              <a:t>Google </a:t>
            </a:r>
            <a:r>
              <a:rPr lang="pl-PL" sz="3800" dirty="0" err="1"/>
              <a:t>Patents</a:t>
            </a:r>
            <a:r>
              <a:rPr lang="pl-PL" sz="3800" dirty="0"/>
              <a:t> – patents.gogle.com (około 20 mln dokumentów)</a:t>
            </a:r>
          </a:p>
          <a:p>
            <a:pPr marL="0" indent="0">
              <a:buNone/>
            </a:pPr>
            <a:r>
              <a:rPr lang="pl-PL" sz="3800" dirty="0" err="1"/>
              <a:t>Espacenet</a:t>
            </a:r>
            <a:r>
              <a:rPr lang="pl-PL" sz="3800" dirty="0"/>
              <a:t> (EPO) – worldwide.espacenet.com (wersja nowsza 140 mln dokumentów)</a:t>
            </a:r>
          </a:p>
          <a:p>
            <a:pPr marL="0" indent="0">
              <a:buNone/>
            </a:pPr>
            <a:r>
              <a:rPr lang="pl-PL" sz="3800" dirty="0" err="1"/>
              <a:t>Espacenet</a:t>
            </a:r>
            <a:r>
              <a:rPr lang="pl-PL" sz="3800" dirty="0"/>
              <a:t> (EPO - wersja starsza) – pl.espacenet.com (dostęp do tych samych dokumentów co nowa wersja, ale słabsze narzędzie do wyszukiwania – łatwiejsze dla początkujących)</a:t>
            </a:r>
          </a:p>
          <a:p>
            <a:pPr marL="0" indent="0">
              <a:buNone/>
            </a:pPr>
            <a:r>
              <a:rPr lang="pl-PL" sz="3800" dirty="0" err="1"/>
              <a:t>Depatisnet</a:t>
            </a:r>
            <a:r>
              <a:rPr lang="pl-PL" sz="3800" dirty="0"/>
              <a:t> (DPMA) – dpma.de/</a:t>
            </a:r>
            <a:r>
              <a:rPr lang="pl-PL" sz="3800" dirty="0" err="1"/>
              <a:t>english</a:t>
            </a:r>
            <a:r>
              <a:rPr lang="pl-PL" sz="3800" dirty="0"/>
              <a:t>/</a:t>
            </a:r>
            <a:r>
              <a:rPr lang="pl-PL" sz="3800" dirty="0" err="1"/>
              <a:t>search</a:t>
            </a:r>
            <a:r>
              <a:rPr lang="pl-PL" sz="3800" dirty="0"/>
              <a:t>/</a:t>
            </a:r>
            <a:r>
              <a:rPr lang="pl-PL" sz="3800" dirty="0" err="1"/>
              <a:t>depatisnet</a:t>
            </a:r>
            <a:r>
              <a:rPr lang="pl-PL" sz="3800" dirty="0"/>
              <a:t> (baza danych obejmująca dokumenty z całego świata)</a:t>
            </a:r>
          </a:p>
          <a:p>
            <a:pPr marL="0" indent="0">
              <a:buNone/>
            </a:pPr>
            <a:r>
              <a:rPr lang="pl-PL" sz="3800" dirty="0" err="1"/>
              <a:t>Patentscope</a:t>
            </a:r>
            <a:r>
              <a:rPr lang="pl-PL" sz="3800" dirty="0"/>
              <a:t> (WIPO) – patentscope.wipo.int (tylko zgłoszenia PCT)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2007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B0AFA-B16C-EEFF-7A8C-A72DFB5D6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bazy danych – znaki towarowe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2922BF-EAAB-0F28-9C93-7190BC068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Wyszukiwarka UPRP</a:t>
            </a:r>
          </a:p>
          <a:p>
            <a:r>
              <a:rPr lang="pl-PL" dirty="0" err="1"/>
              <a:t>Tmview</a:t>
            </a:r>
            <a:r>
              <a:rPr lang="pl-PL" dirty="0"/>
              <a:t> (EUIPO) – najszersza baza danych znaków towarowych</a:t>
            </a:r>
          </a:p>
          <a:p>
            <a:r>
              <a:rPr lang="pl-PL" dirty="0" err="1"/>
              <a:t>eSearch</a:t>
            </a:r>
            <a:r>
              <a:rPr lang="pl-PL" dirty="0"/>
              <a:t> plus (EUIPO) – tylko znaki wspólnotowe i międzynarodowe z wyznaczeniem UE</a:t>
            </a:r>
          </a:p>
          <a:p>
            <a:r>
              <a:rPr lang="pl-PL" dirty="0"/>
              <a:t>WIPO </a:t>
            </a:r>
            <a:r>
              <a:rPr lang="pl-PL" dirty="0" err="1"/>
              <a:t>Madrid</a:t>
            </a:r>
            <a:r>
              <a:rPr lang="pl-PL" dirty="0"/>
              <a:t> Monitor – znaki międzynarodowe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6141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8E557B-0FAF-1113-45D5-304F4BF2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bazy danych – wzory przemysłowe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D075EA-5293-9303-5213-58A30F66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Wyszukiwarka UPRP</a:t>
            </a:r>
          </a:p>
          <a:p>
            <a:pPr marL="0" indent="0">
              <a:buNone/>
            </a:pPr>
            <a:r>
              <a:rPr lang="pl-PL" sz="2800" dirty="0" err="1"/>
              <a:t>DesignView</a:t>
            </a:r>
            <a:r>
              <a:rPr lang="pl-PL" sz="2800" dirty="0"/>
              <a:t> (EUIPO) – wzory przemysłowe w UE i poza jej granicami</a:t>
            </a:r>
          </a:p>
          <a:p>
            <a:pPr marL="0" indent="0">
              <a:buNone/>
            </a:pPr>
            <a:r>
              <a:rPr lang="pl-PL" dirty="0" err="1"/>
              <a:t>eSearch</a:t>
            </a:r>
            <a:r>
              <a:rPr lang="pl-PL" dirty="0"/>
              <a:t> plus (EUIPO) – wspólnotowe wzory przemysłowe</a:t>
            </a:r>
          </a:p>
          <a:p>
            <a:pPr marL="0" indent="0">
              <a:buNone/>
            </a:pPr>
            <a:r>
              <a:rPr lang="pl-PL" sz="2800" dirty="0" err="1"/>
              <a:t>Haque</a:t>
            </a:r>
            <a:r>
              <a:rPr lang="pl-PL" dirty="0"/>
              <a:t>-Express (WIPO) – międzynarodowe rejestracje wzorów przemysłowych</a:t>
            </a:r>
            <a:endParaRPr lang="pl-PL" sz="2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8231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5A32A-8842-BDC5-8CFB-9DE8FC13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99219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0657D-BD2D-61BF-8277-97434491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Przedmioty ochrony własności przemysłowej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911F1-3FC8-ADE6-60FC-8446836C9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Wynalazki</a:t>
            </a:r>
          </a:p>
          <a:p>
            <a:pPr marL="0" indent="0">
              <a:buNone/>
            </a:pPr>
            <a:r>
              <a:rPr lang="pl-PL" dirty="0"/>
              <a:t>Wzory użytkowe</a:t>
            </a:r>
          </a:p>
          <a:p>
            <a:pPr marL="0" indent="0">
              <a:buNone/>
            </a:pPr>
            <a:r>
              <a:rPr lang="pl-PL" dirty="0"/>
              <a:t>Wzory przemysłowe</a:t>
            </a:r>
          </a:p>
          <a:p>
            <a:pPr marL="0" indent="0">
              <a:buNone/>
            </a:pPr>
            <a:r>
              <a:rPr lang="pl-PL" dirty="0"/>
              <a:t>Znaki towarowe</a:t>
            </a:r>
          </a:p>
          <a:p>
            <a:pPr marL="0" indent="0">
              <a:buNone/>
            </a:pPr>
            <a:r>
              <a:rPr lang="pl-PL" dirty="0"/>
              <a:t>Oznaczenia geograficzne</a:t>
            </a:r>
          </a:p>
          <a:p>
            <a:pPr marL="0" indent="0">
              <a:buNone/>
            </a:pPr>
            <a:r>
              <a:rPr lang="pl-PL" dirty="0"/>
              <a:t>Topografie układów scalonych</a:t>
            </a:r>
          </a:p>
        </p:txBody>
      </p:sp>
    </p:spTree>
    <p:extLst>
      <p:ext uri="{BB962C8B-B14F-4D97-AF65-F5344CB8AC3E}">
        <p14:creationId xmlns:p14="http://schemas.microsoft.com/office/powerpoint/2010/main" val="32813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58180-3B4E-FD7A-B09C-F3A54550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 prawne w zakresie własności przemysłowej -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3823A3-5160-DAE5-43C4-F968E34D3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Ustawa Prawo własności przemysłowej z 2000 roku(</a:t>
            </a:r>
            <a:r>
              <a:rPr lang="pl-PL" sz="3200" dirty="0" err="1"/>
              <a:t>t.j</a:t>
            </a:r>
            <a:r>
              <a:rPr lang="pl-PL" sz="3200" dirty="0"/>
              <a:t>. Dz. U. z 2021 roku poz. 324 z </a:t>
            </a:r>
            <a:r>
              <a:rPr lang="pl-PL" sz="3200" dirty="0" err="1"/>
              <a:t>późn</a:t>
            </a:r>
            <a:r>
              <a:rPr lang="pl-PL" sz="3200" dirty="0"/>
              <a:t>. zm.)</a:t>
            </a:r>
          </a:p>
          <a:p>
            <a:r>
              <a:rPr lang="pl-PL" sz="3200" dirty="0"/>
              <a:t>Konwencja paryska z 1883 roku</a:t>
            </a:r>
          </a:p>
          <a:p>
            <a:r>
              <a:rPr lang="pl-PL" sz="3200" dirty="0"/>
              <a:t>TRIPS z 1994 roku – WTO</a:t>
            </a:r>
          </a:p>
          <a:p>
            <a:endParaRPr lang="pl-PL" sz="17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6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9ACF6F-FCE2-A3EA-D9EF-F2F2D815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 prawne w zakresie własności przemysłowej – wynalazki i wzory użytkowe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81FE79-17AF-1708-9506-0276F2FE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Układ o współpracy patentowej z 1970 roku (PCT)</a:t>
            </a:r>
          </a:p>
          <a:p>
            <a:r>
              <a:rPr lang="pl-PL" sz="2800" dirty="0"/>
              <a:t>Porozumienie strasburskie z 1971 roku (MKP)</a:t>
            </a:r>
          </a:p>
          <a:p>
            <a:r>
              <a:rPr lang="pl-PL" sz="2800" dirty="0"/>
              <a:t>Konwencja o patencie europejskim z 1973 roku</a:t>
            </a:r>
          </a:p>
          <a:p>
            <a:r>
              <a:rPr lang="pl-PL" dirty="0"/>
              <a:t>Rozporządzenie (UE) nr 1257/2012 i 1260/2012 (patent jednolity)</a:t>
            </a:r>
          </a:p>
          <a:p>
            <a:r>
              <a:rPr lang="pl-PL" sz="2800" dirty="0"/>
              <a:t>Umowa o Wyszehradzkim Instytucie Patentowym z 2015 </a:t>
            </a:r>
            <a:r>
              <a:rPr lang="pl-PL" dirty="0"/>
              <a:t>roku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32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DD7586-D883-59D7-3AE0-40E4673A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 prawne w zakresie własności przemysłowej – wzory przemysłowe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9D3511-0F87-73FF-3AFA-980B8506F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Porozumienie z Locarno z 1968 roku</a:t>
            </a:r>
          </a:p>
          <a:p>
            <a:r>
              <a:rPr lang="pl-PL" sz="2800" dirty="0"/>
              <a:t>Porozumienie haskie z 1999</a:t>
            </a:r>
          </a:p>
          <a:p>
            <a:r>
              <a:rPr lang="pl-PL" dirty="0"/>
              <a:t>Rozporządzenie Rady (WE) 6/2002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83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BED15B-DA1C-F2CD-3EAF-CA046B685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 prawne w zakresie własności przemysłowej – znaki towarowe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FA065B-BC6B-E9FD-8312-6FBFDE811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Porozumienie madryckie z 1891 roku</a:t>
            </a:r>
          </a:p>
          <a:p>
            <a:r>
              <a:rPr lang="pl-PL" sz="2800" dirty="0"/>
              <a:t>Porozumienie nicejskie z 1957 roku (</a:t>
            </a:r>
            <a:r>
              <a:rPr lang="pl-PL" sz="2800" dirty="0" err="1"/>
              <a:t>MKTiU</a:t>
            </a:r>
            <a:r>
              <a:rPr lang="pl-PL" sz="2800" dirty="0"/>
              <a:t>) </a:t>
            </a:r>
          </a:p>
          <a:p>
            <a:r>
              <a:rPr lang="pl-PL" sz="2800" dirty="0"/>
              <a:t>Porozumienie wiedeńskie z 1973 roku (klasyfikacja obrazowa znaków towarowych)</a:t>
            </a:r>
          </a:p>
          <a:p>
            <a:r>
              <a:rPr lang="pl-PL" sz="2800" dirty="0"/>
              <a:t>Protokół do porozumienia madryckiego z 1989 roku</a:t>
            </a:r>
          </a:p>
          <a:p>
            <a:r>
              <a:rPr lang="pl-PL" sz="2800" dirty="0"/>
              <a:t>Rozporządzenie Rady (WE) 40/94 – obecnie 2017/1001 </a:t>
            </a:r>
          </a:p>
          <a:p>
            <a:r>
              <a:rPr lang="pl-PL" sz="2800" dirty="0"/>
              <a:t>Traktat singapurski z 2006 roku (ujednolicenie prawa znaków towarowych)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50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D53E77-3370-1158-10F3-A36A74E6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pozyskiwania praw własności przemysłowej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4ADBF2-D23D-C5DF-2F76-5DE391F52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Uzyskiwanie przewagi konkurencyjnej</a:t>
            </a:r>
          </a:p>
          <a:p>
            <a:r>
              <a:rPr lang="pl-PL" dirty="0"/>
              <a:t>Pozyskiwanie funduszy</a:t>
            </a:r>
          </a:p>
          <a:p>
            <a:r>
              <a:rPr lang="pl-PL" dirty="0"/>
              <a:t>Kreowanie właściwego PR</a:t>
            </a:r>
          </a:p>
          <a:p>
            <a:r>
              <a:rPr lang="pl-PL" dirty="0"/>
              <a:t>Ewaluacja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1258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1667</Words>
  <Application>Microsoft Office PowerPoint</Application>
  <PresentationFormat>Panoramiczny</PresentationFormat>
  <Paragraphs>213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Motyw pakietu Office</vt:lpstr>
      <vt:lpstr>Prawo własności przemysłowej</vt:lpstr>
      <vt:lpstr>Co to jest własność przemysłowa?</vt:lpstr>
      <vt:lpstr>Cechy praw własności przemysłowej</vt:lpstr>
      <vt:lpstr>Przedmioty ochrony własności przemysłowej</vt:lpstr>
      <vt:lpstr>Akty prawne w zakresie własności przemysłowej - ogólne</vt:lpstr>
      <vt:lpstr>Akty prawne w zakresie własności przemysłowej – wynalazki i wzory użytkowe</vt:lpstr>
      <vt:lpstr>Akty prawne w zakresie własności przemysłowej – wzory przemysłowe</vt:lpstr>
      <vt:lpstr>Akty prawne w zakresie własności przemysłowej – znaki towarowe</vt:lpstr>
      <vt:lpstr>Cele pozyskiwania praw własności przemysłowej</vt:lpstr>
      <vt:lpstr>Wynalazek i wzór użytkowy</vt:lpstr>
      <vt:lpstr>Wyłączenia (art. 28 pwp)</vt:lpstr>
      <vt:lpstr>Wyłączenia (art. 29 pwp)</vt:lpstr>
      <vt:lpstr>Dozwolony użytek (art. 69 pwp)</vt:lpstr>
      <vt:lpstr>Wzór przemysłowy i znak towarowy</vt:lpstr>
      <vt:lpstr>Ewaluacja - punkty</vt:lpstr>
      <vt:lpstr>Ewaluacja - wnioski</vt:lpstr>
      <vt:lpstr>Procedury uzyskiwania patentów w innych krajach</vt:lpstr>
      <vt:lpstr>Uzyskiwanie patentów w innych krajach – moja propozycja</vt:lpstr>
      <vt:lpstr>Procedury uzyskiwania patentów poza Polską</vt:lpstr>
      <vt:lpstr>Koszty</vt:lpstr>
      <vt:lpstr>Procedury rejestracji znaków towarowych poza Polską</vt:lpstr>
      <vt:lpstr>Możliwości obniżenia kosztów</vt:lpstr>
      <vt:lpstr>Regulaminy dot. własności przemysłowej (własności intelektualnej) </vt:lpstr>
      <vt:lpstr>Prawo do zgłoszenia (art. 11 pwp)</vt:lpstr>
      <vt:lpstr>Moje sugestie dot. regulaminów</vt:lpstr>
      <vt:lpstr>Moje sugestie dot. regulaminów</vt:lpstr>
      <vt:lpstr>Moje sugestie dot. regulaminów</vt:lpstr>
      <vt:lpstr>Moje sugestie dot. regulaminów</vt:lpstr>
      <vt:lpstr>Moje sugestie dot. regulaminów</vt:lpstr>
      <vt:lpstr>Moje sugestie dot. regulaminów</vt:lpstr>
      <vt:lpstr>Informacja patentowa</vt:lpstr>
      <vt:lpstr>Najważniejsze bezpłatne bazy danych</vt:lpstr>
      <vt:lpstr>Inne bazy danych – znaki towarowe</vt:lpstr>
      <vt:lpstr>Inne bazy danych – wzory przemysłowe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własności przemyslowej</dc:title>
  <dc:creator>Jarosław Rawa</dc:creator>
  <cp:lastModifiedBy>Jarosław Rawa</cp:lastModifiedBy>
  <cp:revision>13</cp:revision>
  <dcterms:created xsi:type="dcterms:W3CDTF">2023-05-14T17:13:52Z</dcterms:created>
  <dcterms:modified xsi:type="dcterms:W3CDTF">2023-05-16T20:11:09Z</dcterms:modified>
</cp:coreProperties>
</file>