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6"/>
  </p:notesMasterIdLst>
  <p:sldIdLst>
    <p:sldId id="268" r:id="rId2"/>
    <p:sldId id="581" r:id="rId3"/>
    <p:sldId id="575" r:id="rId4"/>
    <p:sldId id="528" r:id="rId5"/>
    <p:sldId id="582" r:id="rId6"/>
    <p:sldId id="583" r:id="rId7"/>
    <p:sldId id="531" r:id="rId8"/>
    <p:sldId id="584" r:id="rId9"/>
    <p:sldId id="585" r:id="rId10"/>
    <p:sldId id="586" r:id="rId11"/>
    <p:sldId id="587" r:id="rId12"/>
    <p:sldId id="588" r:id="rId13"/>
    <p:sldId id="532" r:id="rId14"/>
    <p:sldId id="589" r:id="rId15"/>
    <p:sldId id="625" r:id="rId16"/>
    <p:sldId id="626" r:id="rId17"/>
    <p:sldId id="533" r:id="rId18"/>
    <p:sldId id="591" r:id="rId19"/>
    <p:sldId id="590" r:id="rId20"/>
    <p:sldId id="534" r:id="rId21"/>
    <p:sldId id="535" r:id="rId22"/>
    <p:sldId id="537" r:id="rId23"/>
    <p:sldId id="536" r:id="rId24"/>
    <p:sldId id="627" r:id="rId25"/>
    <p:sldId id="592" r:id="rId26"/>
    <p:sldId id="593" r:id="rId27"/>
    <p:sldId id="538" r:id="rId28"/>
    <p:sldId id="539" r:id="rId29"/>
    <p:sldId id="540" r:id="rId30"/>
    <p:sldId id="541" r:id="rId31"/>
    <p:sldId id="542" r:id="rId32"/>
    <p:sldId id="547" r:id="rId33"/>
    <p:sldId id="596" r:id="rId34"/>
    <p:sldId id="595" r:id="rId35"/>
    <p:sldId id="597" r:id="rId36"/>
    <p:sldId id="598" r:id="rId37"/>
    <p:sldId id="554" r:id="rId38"/>
    <p:sldId id="555" r:id="rId39"/>
    <p:sldId id="607" r:id="rId40"/>
    <p:sldId id="614" r:id="rId41"/>
    <p:sldId id="608" r:id="rId42"/>
    <p:sldId id="609" r:id="rId43"/>
    <p:sldId id="610" r:id="rId44"/>
    <p:sldId id="556" r:id="rId45"/>
    <p:sldId id="611" r:id="rId46"/>
    <p:sldId id="624" r:id="rId47"/>
    <p:sldId id="557" r:id="rId48"/>
    <p:sldId id="612" r:id="rId49"/>
    <p:sldId id="558" r:id="rId50"/>
    <p:sldId id="550" r:id="rId51"/>
    <p:sldId id="602" r:id="rId52"/>
    <p:sldId id="552" r:id="rId53"/>
    <p:sldId id="601" r:id="rId54"/>
    <p:sldId id="568" r:id="rId55"/>
    <p:sldId id="605" r:id="rId56"/>
    <p:sldId id="606" r:id="rId57"/>
    <p:sldId id="604" r:id="rId58"/>
    <p:sldId id="569" r:id="rId59"/>
    <p:sldId id="613" r:id="rId60"/>
    <p:sldId id="617" r:id="rId61"/>
    <p:sldId id="618" r:id="rId62"/>
    <p:sldId id="616" r:id="rId63"/>
    <p:sldId id="543" r:id="rId64"/>
    <p:sldId id="580" r:id="rId65"/>
    <p:sldId id="579" r:id="rId66"/>
    <p:sldId id="570" r:id="rId67"/>
    <p:sldId id="619" r:id="rId68"/>
    <p:sldId id="571" r:id="rId69"/>
    <p:sldId id="572" r:id="rId70"/>
    <p:sldId id="567" r:id="rId71"/>
    <p:sldId id="573" r:id="rId72"/>
    <p:sldId id="620" r:id="rId73"/>
    <p:sldId id="545" r:id="rId74"/>
    <p:sldId id="544" r:id="rId75"/>
    <p:sldId id="600" r:id="rId76"/>
    <p:sldId id="628" r:id="rId77"/>
    <p:sldId id="629" r:id="rId78"/>
    <p:sldId id="615" r:id="rId79"/>
    <p:sldId id="574" r:id="rId80"/>
    <p:sldId id="563" r:id="rId81"/>
    <p:sldId id="621" r:id="rId82"/>
    <p:sldId id="622" r:id="rId83"/>
    <p:sldId id="623" r:id="rId84"/>
    <p:sldId id="518" r:id="rId8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137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87648-9F91-4F37-ADA0-AAD6DCA26A4B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C9470005-F075-42CA-9243-58ACB19E2D7E}">
      <dgm:prSet/>
      <dgm:spPr/>
      <dgm:t>
        <a:bodyPr/>
        <a:lstStyle/>
        <a:p>
          <a:pPr algn="just" rtl="0"/>
          <a:r>
            <a:rPr lang="pl-PL" dirty="0" smtClean="0"/>
            <a:t>kluczowym elementem definicji pracy zdalnej jest wykonywanie pracy całkowicie lub częściowo w innymi miejscu niż miejsce wskazane w umowie o pracę</a:t>
          </a:r>
          <a:endParaRPr lang="pl-PL" dirty="0"/>
        </a:p>
      </dgm:t>
    </dgm:pt>
    <dgm:pt modelId="{031771A3-2744-457E-B86F-1CDEFCE9AE63}" type="parTrans" cxnId="{3ADD5C65-3DB2-4C63-BEAF-B430433EAA02}">
      <dgm:prSet/>
      <dgm:spPr/>
      <dgm:t>
        <a:bodyPr/>
        <a:lstStyle/>
        <a:p>
          <a:endParaRPr lang="pl-PL"/>
        </a:p>
      </dgm:t>
    </dgm:pt>
    <dgm:pt modelId="{2F762931-A271-4116-8CE6-1D89B0F6776C}" type="sibTrans" cxnId="{3ADD5C65-3DB2-4C63-BEAF-B430433EAA02}">
      <dgm:prSet/>
      <dgm:spPr/>
      <dgm:t>
        <a:bodyPr/>
        <a:lstStyle/>
        <a:p>
          <a:endParaRPr lang="pl-PL"/>
        </a:p>
      </dgm:t>
    </dgm:pt>
    <dgm:pt modelId="{8C7319ED-4F66-479F-BDE5-2B9FBA85884C}">
      <dgm:prSet/>
      <dgm:spPr/>
      <dgm:t>
        <a:bodyPr/>
        <a:lstStyle/>
        <a:p>
          <a:pPr algn="just" rtl="0"/>
          <a:r>
            <a:rPr lang="pl-PL" dirty="0" smtClean="0"/>
            <a:t>to miejsce (ewentualnie miejsca) wskazuje pracownik, a pracodawca je akceptuje</a:t>
          </a:r>
          <a:endParaRPr lang="pl-PL" dirty="0"/>
        </a:p>
      </dgm:t>
    </dgm:pt>
    <dgm:pt modelId="{9B7DD10D-BFBD-4FD8-979B-43E7EC9562DC}" type="parTrans" cxnId="{C5813D8A-8CF9-4B5C-8444-4D96BAFF74C6}">
      <dgm:prSet/>
      <dgm:spPr/>
      <dgm:t>
        <a:bodyPr/>
        <a:lstStyle/>
        <a:p>
          <a:endParaRPr lang="pl-PL"/>
        </a:p>
      </dgm:t>
    </dgm:pt>
    <dgm:pt modelId="{01E5A473-836C-4C9C-85C9-96EB06B87F78}" type="sibTrans" cxnId="{C5813D8A-8CF9-4B5C-8444-4D96BAFF74C6}">
      <dgm:prSet/>
      <dgm:spPr/>
      <dgm:t>
        <a:bodyPr/>
        <a:lstStyle/>
        <a:p>
          <a:endParaRPr lang="pl-PL"/>
        </a:p>
      </dgm:t>
    </dgm:pt>
    <dgm:pt modelId="{C5BB4E92-3586-4B4A-A845-FE847B69C745}">
      <dgm:prSet/>
      <dgm:spPr/>
      <dgm:t>
        <a:bodyPr/>
        <a:lstStyle/>
        <a:p>
          <a:pPr algn="just" rtl="0"/>
          <a:r>
            <a:rPr lang="pl-PL" dirty="0" smtClean="0"/>
            <a:t>definicja wprost określa tylko jedno miejsce wykonywanie pracy zdalnej, tj. adres zamieszkania pracownika</a:t>
          </a:r>
          <a:endParaRPr lang="pl-PL" dirty="0"/>
        </a:p>
      </dgm:t>
    </dgm:pt>
    <dgm:pt modelId="{6A0149C3-76DD-4123-980F-E5C7C71C4EED}" type="parTrans" cxnId="{1DCE7946-7DBD-4CAF-BD4A-7F0D72B4F0F7}">
      <dgm:prSet/>
      <dgm:spPr/>
      <dgm:t>
        <a:bodyPr/>
        <a:lstStyle/>
        <a:p>
          <a:endParaRPr lang="pl-PL"/>
        </a:p>
      </dgm:t>
    </dgm:pt>
    <dgm:pt modelId="{3F39C4F6-36C6-446A-96C5-021977B8D751}" type="sibTrans" cxnId="{1DCE7946-7DBD-4CAF-BD4A-7F0D72B4F0F7}">
      <dgm:prSet/>
      <dgm:spPr/>
      <dgm:t>
        <a:bodyPr/>
        <a:lstStyle/>
        <a:p>
          <a:endParaRPr lang="pl-PL"/>
        </a:p>
      </dgm:t>
    </dgm:pt>
    <dgm:pt modelId="{42F48AB6-503C-4C99-B5CA-64F0EE304A9B}" type="pres">
      <dgm:prSet presAssocID="{E9587648-9F91-4F37-ADA0-AAD6DCA26A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FAC485C-B938-416C-9E8C-32C5DBC255FE}" type="pres">
      <dgm:prSet presAssocID="{C9470005-F075-42CA-9243-58ACB19E2D7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A11553-29CB-4BD4-BD4D-D7270A969335}" type="pres">
      <dgm:prSet presAssocID="{2F762931-A271-4116-8CE6-1D89B0F6776C}" presName="spacer" presStyleCnt="0"/>
      <dgm:spPr/>
    </dgm:pt>
    <dgm:pt modelId="{8014BB51-4633-4196-97CC-441C41FADF14}" type="pres">
      <dgm:prSet presAssocID="{8C7319ED-4F66-479F-BDE5-2B9FBA8588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BEE084-25C5-4D26-95DA-A2C623FF93D2}" type="pres">
      <dgm:prSet presAssocID="{01E5A473-836C-4C9C-85C9-96EB06B87F78}" presName="spacer" presStyleCnt="0"/>
      <dgm:spPr/>
    </dgm:pt>
    <dgm:pt modelId="{258D7911-4082-4CE9-BC4D-15E9EB2580A0}" type="pres">
      <dgm:prSet presAssocID="{C5BB4E92-3586-4B4A-A845-FE847B69C7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6ECCD41-7F7C-464D-A457-771E72519F81}" type="presOf" srcId="{C5BB4E92-3586-4B4A-A845-FE847B69C745}" destId="{258D7911-4082-4CE9-BC4D-15E9EB2580A0}" srcOrd="0" destOrd="0" presId="urn:microsoft.com/office/officeart/2005/8/layout/vList2"/>
    <dgm:cxn modelId="{1DCE7946-7DBD-4CAF-BD4A-7F0D72B4F0F7}" srcId="{E9587648-9F91-4F37-ADA0-AAD6DCA26A4B}" destId="{C5BB4E92-3586-4B4A-A845-FE847B69C745}" srcOrd="2" destOrd="0" parTransId="{6A0149C3-76DD-4123-980F-E5C7C71C4EED}" sibTransId="{3F39C4F6-36C6-446A-96C5-021977B8D751}"/>
    <dgm:cxn modelId="{DE2B90ED-49B8-44B7-8890-534859683AE5}" type="presOf" srcId="{E9587648-9F91-4F37-ADA0-AAD6DCA26A4B}" destId="{42F48AB6-503C-4C99-B5CA-64F0EE304A9B}" srcOrd="0" destOrd="0" presId="urn:microsoft.com/office/officeart/2005/8/layout/vList2"/>
    <dgm:cxn modelId="{A6B952AE-33D7-4ADA-8AAB-65DF7CBEF4AB}" type="presOf" srcId="{8C7319ED-4F66-479F-BDE5-2B9FBA85884C}" destId="{8014BB51-4633-4196-97CC-441C41FADF14}" srcOrd="0" destOrd="0" presId="urn:microsoft.com/office/officeart/2005/8/layout/vList2"/>
    <dgm:cxn modelId="{3ADD5C65-3DB2-4C63-BEAF-B430433EAA02}" srcId="{E9587648-9F91-4F37-ADA0-AAD6DCA26A4B}" destId="{C9470005-F075-42CA-9243-58ACB19E2D7E}" srcOrd="0" destOrd="0" parTransId="{031771A3-2744-457E-B86F-1CDEFCE9AE63}" sibTransId="{2F762931-A271-4116-8CE6-1D89B0F6776C}"/>
    <dgm:cxn modelId="{C5813D8A-8CF9-4B5C-8444-4D96BAFF74C6}" srcId="{E9587648-9F91-4F37-ADA0-AAD6DCA26A4B}" destId="{8C7319ED-4F66-479F-BDE5-2B9FBA85884C}" srcOrd="1" destOrd="0" parTransId="{9B7DD10D-BFBD-4FD8-979B-43E7EC9562DC}" sibTransId="{01E5A473-836C-4C9C-85C9-96EB06B87F78}"/>
    <dgm:cxn modelId="{C88428F2-1C3D-4F55-9741-14B915B8CC0A}" type="presOf" srcId="{C9470005-F075-42CA-9243-58ACB19E2D7E}" destId="{BFAC485C-B938-416C-9E8C-32C5DBC255FE}" srcOrd="0" destOrd="0" presId="urn:microsoft.com/office/officeart/2005/8/layout/vList2"/>
    <dgm:cxn modelId="{3BC69F3A-025A-4DE0-8DED-5D690B9F0B7B}" type="presParOf" srcId="{42F48AB6-503C-4C99-B5CA-64F0EE304A9B}" destId="{BFAC485C-B938-416C-9E8C-32C5DBC255FE}" srcOrd="0" destOrd="0" presId="urn:microsoft.com/office/officeart/2005/8/layout/vList2"/>
    <dgm:cxn modelId="{8CE75E7A-33C1-4FB2-B6B7-2EA94C8AD88D}" type="presParOf" srcId="{42F48AB6-503C-4C99-B5CA-64F0EE304A9B}" destId="{F6A11553-29CB-4BD4-BD4D-D7270A969335}" srcOrd="1" destOrd="0" presId="urn:microsoft.com/office/officeart/2005/8/layout/vList2"/>
    <dgm:cxn modelId="{CB1E82D5-C00E-48E9-9AE9-239EDEAE5B8C}" type="presParOf" srcId="{42F48AB6-503C-4C99-B5CA-64F0EE304A9B}" destId="{8014BB51-4633-4196-97CC-441C41FADF14}" srcOrd="2" destOrd="0" presId="urn:microsoft.com/office/officeart/2005/8/layout/vList2"/>
    <dgm:cxn modelId="{8B9548D4-4181-407F-AD40-2FACB2454A6C}" type="presParOf" srcId="{42F48AB6-503C-4C99-B5CA-64F0EE304A9B}" destId="{F3BEE084-25C5-4D26-95DA-A2C623FF93D2}" srcOrd="3" destOrd="0" presId="urn:microsoft.com/office/officeart/2005/8/layout/vList2"/>
    <dgm:cxn modelId="{8FB808E2-9158-4B48-B3A2-A81401EF9E8E}" type="presParOf" srcId="{42F48AB6-503C-4C99-B5CA-64F0EE304A9B}" destId="{258D7911-4082-4CE9-BC4D-15E9EB2580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18D219-DDF8-46D5-928E-8BB446E4B2F1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C2A5E9C7-DD75-40CC-BBEC-76434C5D0AC0}">
      <dgm:prSet/>
      <dgm:spPr/>
      <dgm:t>
        <a:bodyPr/>
        <a:lstStyle/>
        <a:p>
          <a:pPr algn="just" rtl="0"/>
          <a:r>
            <a:rPr lang="pl-PL" dirty="0" smtClean="0"/>
            <a:t>§ 4. Pracodawca może w każdym czasie cofnąć polecenie wykonywania pracy zdalnej, o którym mowa w § 3, z co najmniej dwudniowym uprzedzeniem.</a:t>
          </a:r>
          <a:endParaRPr lang="pl-PL" dirty="0"/>
        </a:p>
      </dgm:t>
    </dgm:pt>
    <dgm:pt modelId="{A21A13A6-43EE-4D67-9ACE-70D89026BB3A}" type="parTrans" cxnId="{6D4D91C7-0010-428B-B7DE-14B0294CF542}">
      <dgm:prSet/>
      <dgm:spPr/>
      <dgm:t>
        <a:bodyPr/>
        <a:lstStyle/>
        <a:p>
          <a:endParaRPr lang="pl-PL"/>
        </a:p>
      </dgm:t>
    </dgm:pt>
    <dgm:pt modelId="{70D3E678-2D08-4869-828B-7665A8A08378}" type="sibTrans" cxnId="{6D4D91C7-0010-428B-B7DE-14B0294CF542}">
      <dgm:prSet/>
      <dgm:spPr/>
      <dgm:t>
        <a:bodyPr/>
        <a:lstStyle/>
        <a:p>
          <a:endParaRPr lang="pl-PL"/>
        </a:p>
      </dgm:t>
    </dgm:pt>
    <dgm:pt modelId="{E8DCBC9F-D0C9-4CEF-9124-98AB62ECACA2}">
      <dgm:prSet/>
      <dgm:spPr/>
      <dgm:t>
        <a:bodyPr/>
        <a:lstStyle/>
        <a:p>
          <a:pPr algn="just" rtl="0"/>
          <a:r>
            <a:rPr lang="pl-PL" dirty="0" smtClean="0"/>
            <a:t>§ 5. W przypadku zmiany warunków lokalowych i technicznych uniemożliwiającej wykonywanie pracy zdalnej pracownik informuje o tym niezwłocznie pracodawcę. W takim przypadku pracodawca niezwłocznie cofa polecenie wykonywania pracy zdalnej.</a:t>
          </a:r>
        </a:p>
        <a:p>
          <a:pPr algn="just" rtl="0"/>
          <a:r>
            <a:rPr lang="pl-PL" dirty="0" smtClean="0"/>
            <a:t>(do tego czasu pracownik musi wykonywać pracę zdalną)</a:t>
          </a:r>
          <a:endParaRPr lang="pl-PL" dirty="0"/>
        </a:p>
      </dgm:t>
    </dgm:pt>
    <dgm:pt modelId="{F7AAFA06-D33F-405C-B3A3-B1DFEA4E473D}" type="parTrans" cxnId="{CC2D9FFB-1296-45F3-8E1B-B236853D9731}">
      <dgm:prSet/>
      <dgm:spPr/>
      <dgm:t>
        <a:bodyPr/>
        <a:lstStyle/>
        <a:p>
          <a:endParaRPr lang="pl-PL"/>
        </a:p>
      </dgm:t>
    </dgm:pt>
    <dgm:pt modelId="{D2102A32-5199-44A4-8F88-9F325FA4CF7D}" type="sibTrans" cxnId="{CC2D9FFB-1296-45F3-8E1B-B236853D9731}">
      <dgm:prSet/>
      <dgm:spPr/>
      <dgm:t>
        <a:bodyPr/>
        <a:lstStyle/>
        <a:p>
          <a:endParaRPr lang="pl-PL"/>
        </a:p>
      </dgm:t>
    </dgm:pt>
    <dgm:pt modelId="{7C796675-3092-4C87-932D-A973064ADF94}" type="pres">
      <dgm:prSet presAssocID="{2218D219-DDF8-46D5-928E-8BB446E4B2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6AA2256-7242-410F-BE83-AD81F6A8AF76}" type="pres">
      <dgm:prSet presAssocID="{C2A5E9C7-DD75-40CC-BBEC-76434C5D0AC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B5EF61-1DEA-402B-A3DC-AAB9D820645B}" type="pres">
      <dgm:prSet presAssocID="{70D3E678-2D08-4869-828B-7665A8A08378}" presName="spacer" presStyleCnt="0"/>
      <dgm:spPr/>
    </dgm:pt>
    <dgm:pt modelId="{12689831-25AE-4D50-B513-AEA9800D7960}" type="pres">
      <dgm:prSet presAssocID="{E8DCBC9F-D0C9-4CEF-9124-98AB62ECACA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5F67C10-D7C8-43AB-B4F1-CDC160A42142}" type="presOf" srcId="{2218D219-DDF8-46D5-928E-8BB446E4B2F1}" destId="{7C796675-3092-4C87-932D-A973064ADF94}" srcOrd="0" destOrd="0" presId="urn:microsoft.com/office/officeart/2005/8/layout/vList2"/>
    <dgm:cxn modelId="{17AE2A1D-F2B6-47FC-BAD1-E54F3E3971AD}" type="presOf" srcId="{C2A5E9C7-DD75-40CC-BBEC-76434C5D0AC0}" destId="{E6AA2256-7242-410F-BE83-AD81F6A8AF76}" srcOrd="0" destOrd="0" presId="urn:microsoft.com/office/officeart/2005/8/layout/vList2"/>
    <dgm:cxn modelId="{CC2D9FFB-1296-45F3-8E1B-B236853D9731}" srcId="{2218D219-DDF8-46D5-928E-8BB446E4B2F1}" destId="{E8DCBC9F-D0C9-4CEF-9124-98AB62ECACA2}" srcOrd="1" destOrd="0" parTransId="{F7AAFA06-D33F-405C-B3A3-B1DFEA4E473D}" sibTransId="{D2102A32-5199-44A4-8F88-9F325FA4CF7D}"/>
    <dgm:cxn modelId="{6D4D91C7-0010-428B-B7DE-14B0294CF542}" srcId="{2218D219-DDF8-46D5-928E-8BB446E4B2F1}" destId="{C2A5E9C7-DD75-40CC-BBEC-76434C5D0AC0}" srcOrd="0" destOrd="0" parTransId="{A21A13A6-43EE-4D67-9ACE-70D89026BB3A}" sibTransId="{70D3E678-2D08-4869-828B-7665A8A08378}"/>
    <dgm:cxn modelId="{B84C62C3-A9A7-47E5-9748-CCCBA9850C17}" type="presOf" srcId="{E8DCBC9F-D0C9-4CEF-9124-98AB62ECACA2}" destId="{12689831-25AE-4D50-B513-AEA9800D7960}" srcOrd="0" destOrd="0" presId="urn:microsoft.com/office/officeart/2005/8/layout/vList2"/>
    <dgm:cxn modelId="{4032013D-CEC1-47F7-B9FD-6E3B710FE098}" type="presParOf" srcId="{7C796675-3092-4C87-932D-A973064ADF94}" destId="{E6AA2256-7242-410F-BE83-AD81F6A8AF76}" srcOrd="0" destOrd="0" presId="urn:microsoft.com/office/officeart/2005/8/layout/vList2"/>
    <dgm:cxn modelId="{0054D936-6A5D-4E0B-A8BC-68E52B718117}" type="presParOf" srcId="{7C796675-3092-4C87-932D-A973064ADF94}" destId="{9EB5EF61-1DEA-402B-A3DC-AAB9D820645B}" srcOrd="1" destOrd="0" presId="urn:microsoft.com/office/officeart/2005/8/layout/vList2"/>
    <dgm:cxn modelId="{4B25E5D4-834D-49EA-8DE9-2AE6085CE451}" type="presParOf" srcId="{7C796675-3092-4C87-932D-A973064ADF94}" destId="{12689831-25AE-4D50-B513-AEA9800D796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4BBB78-A73F-4785-A6A9-143449035BC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A172E30-EB27-4C22-A938-941854152063}">
      <dgm:prSet custT="1"/>
      <dgm:spPr/>
      <dgm:t>
        <a:bodyPr/>
        <a:lstStyle/>
        <a:p>
          <a:pPr algn="just" rtl="0"/>
          <a:r>
            <a:rPr lang="pl-PL" sz="2500" dirty="0" smtClean="0"/>
            <a:t>pracownik, o którym mowa w art. 142</a:t>
          </a:r>
          <a:r>
            <a:rPr lang="pl-PL" sz="2500" baseline="30000" dirty="0" smtClean="0"/>
            <a:t>1 </a:t>
          </a:r>
          <a:r>
            <a:rPr lang="pl-PL" sz="2500" dirty="0" smtClean="0"/>
            <a:t>§ 1 pkt 2 i 3 </a:t>
          </a:r>
          <a:r>
            <a:rPr lang="pl-PL" sz="2500" dirty="0" err="1" smtClean="0"/>
            <a:t>k.p</a:t>
          </a:r>
          <a:r>
            <a:rPr lang="pl-PL" sz="2500" dirty="0" smtClean="0"/>
            <a:t>. </a:t>
          </a:r>
          <a:endParaRPr lang="pl-PL" sz="2500" dirty="0"/>
        </a:p>
      </dgm:t>
    </dgm:pt>
    <dgm:pt modelId="{A78C12D8-B2B3-4F44-AE07-083F745BAB85}" type="parTrans" cxnId="{67D9CFD0-B75F-40F4-BB20-B829622F3C13}">
      <dgm:prSet/>
      <dgm:spPr/>
      <dgm:t>
        <a:bodyPr/>
        <a:lstStyle/>
        <a:p>
          <a:pPr algn="just"/>
          <a:endParaRPr lang="pl-PL" sz="2500"/>
        </a:p>
      </dgm:t>
    </dgm:pt>
    <dgm:pt modelId="{3AACBAE4-C824-4D12-9319-9002A69C6AB3}" type="sibTrans" cxnId="{67D9CFD0-B75F-40F4-BB20-B829622F3C13}">
      <dgm:prSet/>
      <dgm:spPr/>
      <dgm:t>
        <a:bodyPr/>
        <a:lstStyle/>
        <a:p>
          <a:pPr algn="just"/>
          <a:endParaRPr lang="pl-PL" sz="2500"/>
        </a:p>
      </dgm:t>
    </dgm:pt>
    <dgm:pt modelId="{67D541E7-4F59-4181-B5F8-6707AA0FC719}">
      <dgm:prSet custT="1"/>
      <dgm:spPr/>
      <dgm:t>
        <a:bodyPr/>
        <a:lstStyle/>
        <a:p>
          <a:pPr algn="just" rtl="0"/>
          <a:r>
            <a:rPr lang="pl-PL" sz="2500" dirty="0" smtClean="0"/>
            <a:t>pracownica w ciąży </a:t>
          </a:r>
          <a:endParaRPr lang="pl-PL" sz="2500" dirty="0"/>
        </a:p>
      </dgm:t>
    </dgm:pt>
    <dgm:pt modelId="{D87B7211-8AE1-4A2F-B46D-ECA88A7D1FAD}" type="parTrans" cxnId="{940F83CB-F996-4052-9F88-3E62DD47D5EF}">
      <dgm:prSet/>
      <dgm:spPr/>
      <dgm:t>
        <a:bodyPr/>
        <a:lstStyle/>
        <a:p>
          <a:pPr algn="just"/>
          <a:endParaRPr lang="pl-PL" sz="2500"/>
        </a:p>
      </dgm:t>
    </dgm:pt>
    <dgm:pt modelId="{BABA7A05-00F7-4066-9E4D-A4956F815A56}" type="sibTrans" cxnId="{940F83CB-F996-4052-9F88-3E62DD47D5EF}">
      <dgm:prSet/>
      <dgm:spPr/>
      <dgm:t>
        <a:bodyPr/>
        <a:lstStyle/>
        <a:p>
          <a:pPr algn="just"/>
          <a:endParaRPr lang="pl-PL" sz="2500"/>
        </a:p>
      </dgm:t>
    </dgm:pt>
    <dgm:pt modelId="{A6EEC7DB-49FD-4777-B6D7-90023C27779E}">
      <dgm:prSet custT="1"/>
      <dgm:spPr/>
      <dgm:t>
        <a:bodyPr/>
        <a:lstStyle/>
        <a:p>
          <a:pPr algn="just" rtl="0"/>
          <a:r>
            <a:rPr lang="pl-PL" sz="2500" dirty="0" smtClean="0"/>
            <a:t>pracownik wychowujący dziecko do ukończenia przez nie 4. roku życia</a:t>
          </a:r>
          <a:endParaRPr lang="pl-PL" sz="2500" dirty="0"/>
        </a:p>
      </dgm:t>
    </dgm:pt>
    <dgm:pt modelId="{BC824294-9184-43E0-A58E-B47F20115C21}" type="parTrans" cxnId="{7F9CDD3F-6601-45A4-87C4-4172404239CA}">
      <dgm:prSet/>
      <dgm:spPr/>
      <dgm:t>
        <a:bodyPr/>
        <a:lstStyle/>
        <a:p>
          <a:pPr algn="just"/>
          <a:endParaRPr lang="pl-PL" sz="2500"/>
        </a:p>
      </dgm:t>
    </dgm:pt>
    <dgm:pt modelId="{C8ED31A5-ED82-4971-BD5C-AF9F16D3436D}" type="sibTrans" cxnId="{7F9CDD3F-6601-45A4-87C4-4172404239CA}">
      <dgm:prSet/>
      <dgm:spPr/>
      <dgm:t>
        <a:bodyPr/>
        <a:lstStyle/>
        <a:p>
          <a:pPr algn="just"/>
          <a:endParaRPr lang="pl-PL" sz="2500"/>
        </a:p>
      </dgm:t>
    </dgm:pt>
    <dgm:pt modelId="{4BF08590-027F-4C2A-BFB3-521893179147}">
      <dgm:prSet custT="1"/>
      <dgm:spPr/>
      <dgm:t>
        <a:bodyPr/>
        <a:lstStyle/>
        <a:p>
          <a:pPr algn="just" rtl="0"/>
          <a:r>
            <a:rPr lang="pl-PL" sz="2500" dirty="0" smtClean="0"/>
            <a:t>pracownik sprawujący opiekę nad innym członkiem najbliższej rodziny lub inną osobą pozostającą we wspólnym gospodarstwie domowym, posiadającymi orzeczenie o niepełnosprawności albo orzeczenie o znacznym stopniu niepełnosprawności</a:t>
          </a:r>
          <a:endParaRPr lang="pl-PL" sz="2500" dirty="0"/>
        </a:p>
      </dgm:t>
    </dgm:pt>
    <dgm:pt modelId="{7977E0F1-DC96-49B1-B25C-1270FB1352B9}" type="parTrans" cxnId="{659FD6AF-9D1A-47D5-A1AA-B420BCC887BF}">
      <dgm:prSet/>
      <dgm:spPr/>
      <dgm:t>
        <a:bodyPr/>
        <a:lstStyle/>
        <a:p>
          <a:pPr algn="just"/>
          <a:endParaRPr lang="pl-PL" sz="2500"/>
        </a:p>
      </dgm:t>
    </dgm:pt>
    <dgm:pt modelId="{1449A22D-2C40-4D7D-B0B0-D3250D5C3EA3}" type="sibTrans" cxnId="{659FD6AF-9D1A-47D5-A1AA-B420BCC887BF}">
      <dgm:prSet/>
      <dgm:spPr/>
      <dgm:t>
        <a:bodyPr/>
        <a:lstStyle/>
        <a:p>
          <a:pPr algn="just"/>
          <a:endParaRPr lang="pl-PL" sz="2500"/>
        </a:p>
      </dgm:t>
    </dgm:pt>
    <dgm:pt modelId="{E6F6BF83-0823-407A-8A7B-FEF63501309C}" type="pres">
      <dgm:prSet presAssocID="{274BBB78-A73F-4785-A6A9-143449035BC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C991DC00-74DA-429A-BB6C-8E23C4596751}" type="pres">
      <dgm:prSet presAssocID="{BA172E30-EB27-4C22-A938-941854152063}" presName="thickLine" presStyleLbl="alignNode1" presStyleIdx="0" presStyleCnt="4"/>
      <dgm:spPr/>
    </dgm:pt>
    <dgm:pt modelId="{615E045A-7E82-4B1C-9400-7B9E6383F187}" type="pres">
      <dgm:prSet presAssocID="{BA172E30-EB27-4C22-A938-941854152063}" presName="horz1" presStyleCnt="0"/>
      <dgm:spPr/>
    </dgm:pt>
    <dgm:pt modelId="{36A2FFA3-EAFB-4EE7-92A3-D2A6F4DDCC33}" type="pres">
      <dgm:prSet presAssocID="{BA172E30-EB27-4C22-A938-941854152063}" presName="tx1" presStyleLbl="revTx" presStyleIdx="0" presStyleCnt="4"/>
      <dgm:spPr/>
      <dgm:t>
        <a:bodyPr/>
        <a:lstStyle/>
        <a:p>
          <a:endParaRPr lang="pl-PL"/>
        </a:p>
      </dgm:t>
    </dgm:pt>
    <dgm:pt modelId="{2CDF4434-2F95-4C1B-86E3-332D548B4BCB}" type="pres">
      <dgm:prSet presAssocID="{BA172E30-EB27-4C22-A938-941854152063}" presName="vert1" presStyleCnt="0"/>
      <dgm:spPr/>
    </dgm:pt>
    <dgm:pt modelId="{802A21D4-FDA6-4BA2-BBD1-D8CC8DAEF9C4}" type="pres">
      <dgm:prSet presAssocID="{67D541E7-4F59-4181-B5F8-6707AA0FC719}" presName="thickLine" presStyleLbl="alignNode1" presStyleIdx="1" presStyleCnt="4"/>
      <dgm:spPr/>
    </dgm:pt>
    <dgm:pt modelId="{08738629-E923-4EB7-825C-073BBCFAE335}" type="pres">
      <dgm:prSet presAssocID="{67D541E7-4F59-4181-B5F8-6707AA0FC719}" presName="horz1" presStyleCnt="0"/>
      <dgm:spPr/>
    </dgm:pt>
    <dgm:pt modelId="{BD34BB7E-88E0-4F32-BC7D-25867122A033}" type="pres">
      <dgm:prSet presAssocID="{67D541E7-4F59-4181-B5F8-6707AA0FC719}" presName="tx1" presStyleLbl="revTx" presStyleIdx="1" presStyleCnt="4"/>
      <dgm:spPr/>
      <dgm:t>
        <a:bodyPr/>
        <a:lstStyle/>
        <a:p>
          <a:endParaRPr lang="pl-PL"/>
        </a:p>
      </dgm:t>
    </dgm:pt>
    <dgm:pt modelId="{916227EF-D7BB-44D5-BF90-1C7A47F114F4}" type="pres">
      <dgm:prSet presAssocID="{67D541E7-4F59-4181-B5F8-6707AA0FC719}" presName="vert1" presStyleCnt="0"/>
      <dgm:spPr/>
    </dgm:pt>
    <dgm:pt modelId="{BA6962D3-D89A-4BAE-A7A2-B53D7EF7401B}" type="pres">
      <dgm:prSet presAssocID="{A6EEC7DB-49FD-4777-B6D7-90023C27779E}" presName="thickLine" presStyleLbl="alignNode1" presStyleIdx="2" presStyleCnt="4"/>
      <dgm:spPr/>
    </dgm:pt>
    <dgm:pt modelId="{6AA38708-2D91-41EC-AD88-C348DB879651}" type="pres">
      <dgm:prSet presAssocID="{A6EEC7DB-49FD-4777-B6D7-90023C27779E}" presName="horz1" presStyleCnt="0"/>
      <dgm:spPr/>
    </dgm:pt>
    <dgm:pt modelId="{8720AFE9-DA25-4A89-B268-A26BE8E46E90}" type="pres">
      <dgm:prSet presAssocID="{A6EEC7DB-49FD-4777-B6D7-90023C27779E}" presName="tx1" presStyleLbl="revTx" presStyleIdx="2" presStyleCnt="4"/>
      <dgm:spPr/>
      <dgm:t>
        <a:bodyPr/>
        <a:lstStyle/>
        <a:p>
          <a:endParaRPr lang="pl-PL"/>
        </a:p>
      </dgm:t>
    </dgm:pt>
    <dgm:pt modelId="{AB2E93C8-A0FF-4C7A-925D-98361110840B}" type="pres">
      <dgm:prSet presAssocID="{A6EEC7DB-49FD-4777-B6D7-90023C27779E}" presName="vert1" presStyleCnt="0"/>
      <dgm:spPr/>
    </dgm:pt>
    <dgm:pt modelId="{0122E080-4277-44FE-8F85-2003E8E5F9D3}" type="pres">
      <dgm:prSet presAssocID="{4BF08590-027F-4C2A-BFB3-521893179147}" presName="thickLine" presStyleLbl="alignNode1" presStyleIdx="3" presStyleCnt="4"/>
      <dgm:spPr/>
    </dgm:pt>
    <dgm:pt modelId="{5EA64616-A588-49D5-8D09-333CC28DC4C5}" type="pres">
      <dgm:prSet presAssocID="{4BF08590-027F-4C2A-BFB3-521893179147}" presName="horz1" presStyleCnt="0"/>
      <dgm:spPr/>
    </dgm:pt>
    <dgm:pt modelId="{C70F39BA-46A9-4B0E-AE5A-72A3F870A57B}" type="pres">
      <dgm:prSet presAssocID="{4BF08590-027F-4C2A-BFB3-521893179147}" presName="tx1" presStyleLbl="revTx" presStyleIdx="3" presStyleCnt="4"/>
      <dgm:spPr/>
      <dgm:t>
        <a:bodyPr/>
        <a:lstStyle/>
        <a:p>
          <a:endParaRPr lang="pl-PL"/>
        </a:p>
      </dgm:t>
    </dgm:pt>
    <dgm:pt modelId="{166C2263-01F8-4DAC-9709-AADBAB4708F8}" type="pres">
      <dgm:prSet presAssocID="{4BF08590-027F-4C2A-BFB3-521893179147}" presName="vert1" presStyleCnt="0"/>
      <dgm:spPr/>
    </dgm:pt>
  </dgm:ptLst>
  <dgm:cxnLst>
    <dgm:cxn modelId="{7F9CDD3F-6601-45A4-87C4-4172404239CA}" srcId="{274BBB78-A73F-4785-A6A9-143449035BCD}" destId="{A6EEC7DB-49FD-4777-B6D7-90023C27779E}" srcOrd="2" destOrd="0" parTransId="{BC824294-9184-43E0-A58E-B47F20115C21}" sibTransId="{C8ED31A5-ED82-4971-BD5C-AF9F16D3436D}"/>
    <dgm:cxn modelId="{659FD6AF-9D1A-47D5-A1AA-B420BCC887BF}" srcId="{274BBB78-A73F-4785-A6A9-143449035BCD}" destId="{4BF08590-027F-4C2A-BFB3-521893179147}" srcOrd="3" destOrd="0" parTransId="{7977E0F1-DC96-49B1-B25C-1270FB1352B9}" sibTransId="{1449A22D-2C40-4D7D-B0B0-D3250D5C3EA3}"/>
    <dgm:cxn modelId="{67D9CFD0-B75F-40F4-BB20-B829622F3C13}" srcId="{274BBB78-A73F-4785-A6A9-143449035BCD}" destId="{BA172E30-EB27-4C22-A938-941854152063}" srcOrd="0" destOrd="0" parTransId="{A78C12D8-B2B3-4F44-AE07-083F745BAB85}" sibTransId="{3AACBAE4-C824-4D12-9319-9002A69C6AB3}"/>
    <dgm:cxn modelId="{BFADDCAE-02FA-4DCD-8D09-30AD5810B209}" type="presOf" srcId="{67D541E7-4F59-4181-B5F8-6707AA0FC719}" destId="{BD34BB7E-88E0-4F32-BC7D-25867122A033}" srcOrd="0" destOrd="0" presId="urn:microsoft.com/office/officeart/2008/layout/LinedList"/>
    <dgm:cxn modelId="{940F83CB-F996-4052-9F88-3E62DD47D5EF}" srcId="{274BBB78-A73F-4785-A6A9-143449035BCD}" destId="{67D541E7-4F59-4181-B5F8-6707AA0FC719}" srcOrd="1" destOrd="0" parTransId="{D87B7211-8AE1-4A2F-B46D-ECA88A7D1FAD}" sibTransId="{BABA7A05-00F7-4066-9E4D-A4956F815A56}"/>
    <dgm:cxn modelId="{8A215508-C45B-4F09-8E8C-EA512F3ADA16}" type="presOf" srcId="{274BBB78-A73F-4785-A6A9-143449035BCD}" destId="{E6F6BF83-0823-407A-8A7B-FEF63501309C}" srcOrd="0" destOrd="0" presId="urn:microsoft.com/office/officeart/2008/layout/LinedList"/>
    <dgm:cxn modelId="{AFAD55B5-DD35-402B-B987-E1A39E4A7174}" type="presOf" srcId="{4BF08590-027F-4C2A-BFB3-521893179147}" destId="{C70F39BA-46A9-4B0E-AE5A-72A3F870A57B}" srcOrd="0" destOrd="0" presId="urn:microsoft.com/office/officeart/2008/layout/LinedList"/>
    <dgm:cxn modelId="{4D79F664-465C-44B2-91BC-0C21F5F43C3C}" type="presOf" srcId="{A6EEC7DB-49FD-4777-B6D7-90023C27779E}" destId="{8720AFE9-DA25-4A89-B268-A26BE8E46E90}" srcOrd="0" destOrd="0" presId="urn:microsoft.com/office/officeart/2008/layout/LinedList"/>
    <dgm:cxn modelId="{D859D116-4D88-4BCF-AEA4-80A6A1BCCAD6}" type="presOf" srcId="{BA172E30-EB27-4C22-A938-941854152063}" destId="{36A2FFA3-EAFB-4EE7-92A3-D2A6F4DDCC33}" srcOrd="0" destOrd="0" presId="urn:microsoft.com/office/officeart/2008/layout/LinedList"/>
    <dgm:cxn modelId="{DD497051-898A-4B91-ACF1-16E5FA706DED}" type="presParOf" srcId="{E6F6BF83-0823-407A-8A7B-FEF63501309C}" destId="{C991DC00-74DA-429A-BB6C-8E23C4596751}" srcOrd="0" destOrd="0" presId="urn:microsoft.com/office/officeart/2008/layout/LinedList"/>
    <dgm:cxn modelId="{B2964450-CE3B-4AC7-9B0E-7126C35978F5}" type="presParOf" srcId="{E6F6BF83-0823-407A-8A7B-FEF63501309C}" destId="{615E045A-7E82-4B1C-9400-7B9E6383F187}" srcOrd="1" destOrd="0" presId="urn:microsoft.com/office/officeart/2008/layout/LinedList"/>
    <dgm:cxn modelId="{D081E262-8BAF-4F9B-8664-1DC63D8A611C}" type="presParOf" srcId="{615E045A-7E82-4B1C-9400-7B9E6383F187}" destId="{36A2FFA3-EAFB-4EE7-92A3-D2A6F4DDCC33}" srcOrd="0" destOrd="0" presId="urn:microsoft.com/office/officeart/2008/layout/LinedList"/>
    <dgm:cxn modelId="{F4D42A9C-4E19-4377-A3A2-6AB2BEA21DBF}" type="presParOf" srcId="{615E045A-7E82-4B1C-9400-7B9E6383F187}" destId="{2CDF4434-2F95-4C1B-86E3-332D548B4BCB}" srcOrd="1" destOrd="0" presId="urn:microsoft.com/office/officeart/2008/layout/LinedList"/>
    <dgm:cxn modelId="{9E6E6D64-1073-4469-A0C2-CA7D4AA156DA}" type="presParOf" srcId="{E6F6BF83-0823-407A-8A7B-FEF63501309C}" destId="{802A21D4-FDA6-4BA2-BBD1-D8CC8DAEF9C4}" srcOrd="2" destOrd="0" presId="urn:microsoft.com/office/officeart/2008/layout/LinedList"/>
    <dgm:cxn modelId="{7ABABD65-E4D9-4027-9857-4C47C23D260D}" type="presParOf" srcId="{E6F6BF83-0823-407A-8A7B-FEF63501309C}" destId="{08738629-E923-4EB7-825C-073BBCFAE335}" srcOrd="3" destOrd="0" presId="urn:microsoft.com/office/officeart/2008/layout/LinedList"/>
    <dgm:cxn modelId="{9EE9BBE0-BFB6-4EEA-B4A3-E0C37FD2CC1A}" type="presParOf" srcId="{08738629-E923-4EB7-825C-073BBCFAE335}" destId="{BD34BB7E-88E0-4F32-BC7D-25867122A033}" srcOrd="0" destOrd="0" presId="urn:microsoft.com/office/officeart/2008/layout/LinedList"/>
    <dgm:cxn modelId="{A3E793A7-E954-4532-A435-E4CA5D7A43C6}" type="presParOf" srcId="{08738629-E923-4EB7-825C-073BBCFAE335}" destId="{916227EF-D7BB-44D5-BF90-1C7A47F114F4}" srcOrd="1" destOrd="0" presId="urn:microsoft.com/office/officeart/2008/layout/LinedList"/>
    <dgm:cxn modelId="{0346630A-54BD-47A7-B61E-6110D957DE6F}" type="presParOf" srcId="{E6F6BF83-0823-407A-8A7B-FEF63501309C}" destId="{BA6962D3-D89A-4BAE-A7A2-B53D7EF7401B}" srcOrd="4" destOrd="0" presId="urn:microsoft.com/office/officeart/2008/layout/LinedList"/>
    <dgm:cxn modelId="{62A95B5A-9610-4E2D-A319-CC9AA43D47A5}" type="presParOf" srcId="{E6F6BF83-0823-407A-8A7B-FEF63501309C}" destId="{6AA38708-2D91-41EC-AD88-C348DB879651}" srcOrd="5" destOrd="0" presId="urn:microsoft.com/office/officeart/2008/layout/LinedList"/>
    <dgm:cxn modelId="{48F32AFA-901D-4F0B-948C-7C86009511EB}" type="presParOf" srcId="{6AA38708-2D91-41EC-AD88-C348DB879651}" destId="{8720AFE9-DA25-4A89-B268-A26BE8E46E90}" srcOrd="0" destOrd="0" presId="urn:microsoft.com/office/officeart/2008/layout/LinedList"/>
    <dgm:cxn modelId="{DCF8C101-7463-4AA5-A6FA-B6258ABA6726}" type="presParOf" srcId="{6AA38708-2D91-41EC-AD88-C348DB879651}" destId="{AB2E93C8-A0FF-4C7A-925D-98361110840B}" srcOrd="1" destOrd="0" presId="urn:microsoft.com/office/officeart/2008/layout/LinedList"/>
    <dgm:cxn modelId="{0E4DCB35-8EC3-41F7-A277-A5A0182E557E}" type="presParOf" srcId="{E6F6BF83-0823-407A-8A7B-FEF63501309C}" destId="{0122E080-4277-44FE-8F85-2003E8E5F9D3}" srcOrd="6" destOrd="0" presId="urn:microsoft.com/office/officeart/2008/layout/LinedList"/>
    <dgm:cxn modelId="{42DAF527-D691-4C49-BAB8-5355253BF6FF}" type="presParOf" srcId="{E6F6BF83-0823-407A-8A7B-FEF63501309C}" destId="{5EA64616-A588-49D5-8D09-333CC28DC4C5}" srcOrd="7" destOrd="0" presId="urn:microsoft.com/office/officeart/2008/layout/LinedList"/>
    <dgm:cxn modelId="{CA4B6DED-BA13-4CEC-8540-4DC7CAF63209}" type="presParOf" srcId="{5EA64616-A588-49D5-8D09-333CC28DC4C5}" destId="{C70F39BA-46A9-4B0E-AE5A-72A3F870A57B}" srcOrd="0" destOrd="0" presId="urn:microsoft.com/office/officeart/2008/layout/LinedList"/>
    <dgm:cxn modelId="{FBBAF0FC-FB92-403E-A458-1A18F0A12709}" type="presParOf" srcId="{5EA64616-A588-49D5-8D09-333CC28DC4C5}" destId="{166C2263-01F8-4DAC-9709-AADBAB4708F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0DB238-AF10-4EA8-BBFE-8644E137AD06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pl-PL"/>
        </a:p>
      </dgm:t>
    </dgm:pt>
    <dgm:pt modelId="{A4F4E858-B160-499E-B7FD-872221CEB349}">
      <dgm:prSet/>
      <dgm:spPr/>
      <dgm:t>
        <a:bodyPr/>
        <a:lstStyle/>
        <a:p>
          <a:pPr algn="just" rtl="0"/>
          <a:r>
            <a:rPr lang="pl-PL" dirty="0" smtClean="0"/>
            <a:t>Pracownik wykonujący pracę zdalną nie może być traktowany mniej korzystnie w zakresie nawiązania i rozwiązania stosunku pracy, warunków zatrudnienia, awansowania oraz dostępu do szkolenia w celu podnoszenia kwalifikacji zawodowych niż inni pracownicy zatrudnieni przy takiej samej lub podobnej pracy, z uwzględnieniem odrębności związanych z warunkami wykonywania pracy zdalnej.</a:t>
          </a:r>
          <a:endParaRPr lang="pl-PL" dirty="0"/>
        </a:p>
      </dgm:t>
    </dgm:pt>
    <dgm:pt modelId="{614A16B7-FDDF-4EC5-B506-0DED54579246}" type="parTrans" cxnId="{F9128FC1-E75F-4B84-A7D3-7DA9EE8410A0}">
      <dgm:prSet/>
      <dgm:spPr/>
      <dgm:t>
        <a:bodyPr/>
        <a:lstStyle/>
        <a:p>
          <a:endParaRPr lang="pl-PL"/>
        </a:p>
      </dgm:t>
    </dgm:pt>
    <dgm:pt modelId="{6A46E6AE-14D8-4E89-93EA-FC60449A640A}" type="sibTrans" cxnId="{F9128FC1-E75F-4B84-A7D3-7DA9EE8410A0}">
      <dgm:prSet/>
      <dgm:spPr/>
      <dgm:t>
        <a:bodyPr/>
        <a:lstStyle/>
        <a:p>
          <a:endParaRPr lang="pl-PL"/>
        </a:p>
      </dgm:t>
    </dgm:pt>
    <dgm:pt modelId="{36185DF5-949A-457C-8B20-5FB89B1ED250}">
      <dgm:prSet/>
      <dgm:spPr/>
      <dgm:t>
        <a:bodyPr/>
        <a:lstStyle/>
        <a:p>
          <a:pPr algn="just" rtl="0"/>
          <a:r>
            <a:rPr lang="pl-PL" dirty="0" smtClean="0"/>
            <a:t>Pracownik nie może być w jakikolwiek sposób dyskryminowany z powodu wykonywania pracy zdalnej, jak również z powodu odmowy wykonywania takiej pracy.</a:t>
          </a:r>
          <a:endParaRPr lang="pl-PL" dirty="0"/>
        </a:p>
      </dgm:t>
    </dgm:pt>
    <dgm:pt modelId="{26230A24-ADDB-4B35-86D3-87B1B80481B8}" type="parTrans" cxnId="{433A5D3C-9E1D-478F-B841-C798B3BC52F7}">
      <dgm:prSet/>
      <dgm:spPr/>
      <dgm:t>
        <a:bodyPr/>
        <a:lstStyle/>
        <a:p>
          <a:endParaRPr lang="pl-PL"/>
        </a:p>
      </dgm:t>
    </dgm:pt>
    <dgm:pt modelId="{E2024174-CF6F-49E0-B952-0A1E3695452C}" type="sibTrans" cxnId="{433A5D3C-9E1D-478F-B841-C798B3BC52F7}">
      <dgm:prSet/>
      <dgm:spPr/>
      <dgm:t>
        <a:bodyPr/>
        <a:lstStyle/>
        <a:p>
          <a:endParaRPr lang="pl-PL"/>
        </a:p>
      </dgm:t>
    </dgm:pt>
    <dgm:pt modelId="{77A9DAC4-85E4-41D6-9E65-497EB2F11F3B}" type="pres">
      <dgm:prSet presAssocID="{750DB238-AF10-4EA8-BBFE-8644E137AD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38DA3F5-1B0B-442A-82EA-96C386067E39}" type="pres">
      <dgm:prSet presAssocID="{A4F4E858-B160-499E-B7FD-872221CEB34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391F37-427F-4F8E-844E-6C9291E1176B}" type="pres">
      <dgm:prSet presAssocID="{6A46E6AE-14D8-4E89-93EA-FC60449A640A}" presName="spacer" presStyleCnt="0"/>
      <dgm:spPr/>
    </dgm:pt>
    <dgm:pt modelId="{BD6755C2-9FE3-4E85-A484-C36B773DE4A5}" type="pres">
      <dgm:prSet presAssocID="{36185DF5-949A-457C-8B20-5FB89B1ED25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9128FC1-E75F-4B84-A7D3-7DA9EE8410A0}" srcId="{750DB238-AF10-4EA8-BBFE-8644E137AD06}" destId="{A4F4E858-B160-499E-B7FD-872221CEB349}" srcOrd="0" destOrd="0" parTransId="{614A16B7-FDDF-4EC5-B506-0DED54579246}" sibTransId="{6A46E6AE-14D8-4E89-93EA-FC60449A640A}"/>
    <dgm:cxn modelId="{6C43252E-5194-486B-9E79-AD0F5CCEAEB0}" type="presOf" srcId="{A4F4E858-B160-499E-B7FD-872221CEB349}" destId="{A38DA3F5-1B0B-442A-82EA-96C386067E39}" srcOrd="0" destOrd="0" presId="urn:microsoft.com/office/officeart/2005/8/layout/vList2"/>
    <dgm:cxn modelId="{81CE645C-59DF-404A-8DA7-17EED4D543F9}" type="presOf" srcId="{750DB238-AF10-4EA8-BBFE-8644E137AD06}" destId="{77A9DAC4-85E4-41D6-9E65-497EB2F11F3B}" srcOrd="0" destOrd="0" presId="urn:microsoft.com/office/officeart/2005/8/layout/vList2"/>
    <dgm:cxn modelId="{F85AD63A-2CBA-4449-938D-DCACA6956A2C}" type="presOf" srcId="{36185DF5-949A-457C-8B20-5FB89B1ED250}" destId="{BD6755C2-9FE3-4E85-A484-C36B773DE4A5}" srcOrd="0" destOrd="0" presId="urn:microsoft.com/office/officeart/2005/8/layout/vList2"/>
    <dgm:cxn modelId="{433A5D3C-9E1D-478F-B841-C798B3BC52F7}" srcId="{750DB238-AF10-4EA8-BBFE-8644E137AD06}" destId="{36185DF5-949A-457C-8B20-5FB89B1ED250}" srcOrd="1" destOrd="0" parTransId="{26230A24-ADDB-4B35-86D3-87B1B80481B8}" sibTransId="{E2024174-CF6F-49E0-B952-0A1E3695452C}"/>
    <dgm:cxn modelId="{B598EDC7-81B0-44A3-B170-DDF214D6C2BB}" type="presParOf" srcId="{77A9DAC4-85E4-41D6-9E65-497EB2F11F3B}" destId="{A38DA3F5-1B0B-442A-82EA-96C386067E39}" srcOrd="0" destOrd="0" presId="urn:microsoft.com/office/officeart/2005/8/layout/vList2"/>
    <dgm:cxn modelId="{FA175EDD-73FD-464A-8BEB-D3857300DCCA}" type="presParOf" srcId="{77A9DAC4-85E4-41D6-9E65-497EB2F11F3B}" destId="{BE391F37-427F-4F8E-844E-6C9291E1176B}" srcOrd="1" destOrd="0" presId="urn:microsoft.com/office/officeart/2005/8/layout/vList2"/>
    <dgm:cxn modelId="{C118DF55-A993-43DB-98FF-591D37C48AD2}" type="presParOf" srcId="{77A9DAC4-85E4-41D6-9E65-497EB2F11F3B}" destId="{BD6755C2-9FE3-4E85-A484-C36B773DE4A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EEFC97-1364-4C7E-A602-7F5595C41C24}" type="doc">
      <dgm:prSet loTypeId="urn:microsoft.com/office/officeart/2005/8/layout/process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BADC1A69-8651-483D-A4D4-97C34DB20073}">
      <dgm:prSet/>
      <dgm:spPr/>
      <dgm:t>
        <a:bodyPr/>
        <a:lstStyle/>
        <a:p>
          <a:pPr rtl="0"/>
          <a:r>
            <a:rPr lang="pl-PL" dirty="0" smtClean="0"/>
            <a:t>Zasady kontroli winny zostać określone: w porozumieniu, w regulaminie,  w poleceniu, w porozumieniu zawartym z pracownikiem (gdy praca zdalna dotyczy tylko indywidualnego pracownika)</a:t>
          </a:r>
          <a:endParaRPr lang="pl-PL" dirty="0"/>
        </a:p>
      </dgm:t>
    </dgm:pt>
    <dgm:pt modelId="{405CBA47-37E7-4351-B038-98F7B7518EBB}" type="parTrans" cxnId="{FB19C6C8-29E7-4D0C-9E95-95A619104875}">
      <dgm:prSet/>
      <dgm:spPr/>
      <dgm:t>
        <a:bodyPr/>
        <a:lstStyle/>
        <a:p>
          <a:endParaRPr lang="pl-PL"/>
        </a:p>
      </dgm:t>
    </dgm:pt>
    <dgm:pt modelId="{F53F5F57-083D-4260-87AB-B716A355DD22}" type="sibTrans" cxnId="{FB19C6C8-29E7-4D0C-9E95-95A619104875}">
      <dgm:prSet/>
      <dgm:spPr/>
      <dgm:t>
        <a:bodyPr/>
        <a:lstStyle/>
        <a:p>
          <a:endParaRPr lang="pl-PL"/>
        </a:p>
      </dgm:t>
    </dgm:pt>
    <dgm:pt modelId="{4023B088-562C-4F30-9220-7B6D6D0C010C}">
      <dgm:prSet/>
      <dgm:spPr/>
      <dgm:t>
        <a:bodyPr/>
        <a:lstStyle/>
        <a:p>
          <a:pPr rtl="0"/>
          <a:r>
            <a:rPr lang="pl-PL" b="0" dirty="0" smtClean="0"/>
            <a:t>Kontrolę przeprowadza się w porozumieniu z pracownikiem w miejscu wykonywania pracy zdalnej w godzinach pracy pracownika (należy uzgodnić z pracownikiem datę i godzinę kontroli)</a:t>
          </a:r>
          <a:r>
            <a:rPr lang="pl-PL" b="1" dirty="0" smtClean="0"/>
            <a:t>.</a:t>
          </a:r>
          <a:endParaRPr lang="pl-PL" dirty="0"/>
        </a:p>
      </dgm:t>
    </dgm:pt>
    <dgm:pt modelId="{92D6E9AE-4695-47C4-AC33-B22BEF5BCCDF}" type="parTrans" cxnId="{7945016E-81EC-449B-A7AD-801043643A46}">
      <dgm:prSet/>
      <dgm:spPr/>
      <dgm:t>
        <a:bodyPr/>
        <a:lstStyle/>
        <a:p>
          <a:endParaRPr lang="pl-PL"/>
        </a:p>
      </dgm:t>
    </dgm:pt>
    <dgm:pt modelId="{004BF9A1-5491-4687-AE4E-DB6A4BB8DB4E}" type="sibTrans" cxnId="{7945016E-81EC-449B-A7AD-801043643A46}">
      <dgm:prSet/>
      <dgm:spPr/>
      <dgm:t>
        <a:bodyPr/>
        <a:lstStyle/>
        <a:p>
          <a:endParaRPr lang="pl-PL"/>
        </a:p>
      </dgm:t>
    </dgm:pt>
    <dgm:pt modelId="{C07FFFD4-9270-4424-B2FF-72A009D84BDB}">
      <dgm:prSet/>
      <dgm:spPr/>
      <dgm:t>
        <a:bodyPr/>
        <a:lstStyle/>
        <a:p>
          <a:pPr rtl="0"/>
          <a:r>
            <a:rPr lang="pl-PL" b="0" dirty="0" smtClean="0"/>
            <a:t>Kontrolę wykonują  pracownicy upoważnieni do kontroli, o których pracodawca powinien uprzedzić pracownika (art. 67</a:t>
          </a:r>
          <a:r>
            <a:rPr lang="pl-PL" b="0" baseline="30000" dirty="0" smtClean="0"/>
            <a:t>21 </a:t>
          </a:r>
          <a:r>
            <a:rPr lang="pl-PL" b="0" dirty="0" smtClean="0"/>
            <a:t>§ </a:t>
          </a:r>
          <a:r>
            <a:rPr lang="pl-PL" b="0" dirty="0" err="1" smtClean="0"/>
            <a:t>k.p</a:t>
          </a:r>
          <a:r>
            <a:rPr lang="pl-PL" b="0" dirty="0" smtClean="0"/>
            <a:t>.).</a:t>
          </a:r>
          <a:endParaRPr lang="pl-PL" b="0" dirty="0"/>
        </a:p>
      </dgm:t>
    </dgm:pt>
    <dgm:pt modelId="{7DC55A73-48F0-4564-9216-E3CF506EEEC9}" type="parTrans" cxnId="{9B18DA82-842C-410A-8D6D-46DD6A88D831}">
      <dgm:prSet/>
      <dgm:spPr/>
      <dgm:t>
        <a:bodyPr/>
        <a:lstStyle/>
        <a:p>
          <a:endParaRPr lang="pl-PL"/>
        </a:p>
      </dgm:t>
    </dgm:pt>
    <dgm:pt modelId="{48F7B4FB-0BB2-4BBB-83E4-5DFE965907C2}" type="sibTrans" cxnId="{9B18DA82-842C-410A-8D6D-46DD6A88D831}">
      <dgm:prSet/>
      <dgm:spPr/>
      <dgm:t>
        <a:bodyPr/>
        <a:lstStyle/>
        <a:p>
          <a:endParaRPr lang="pl-PL"/>
        </a:p>
      </dgm:t>
    </dgm:pt>
    <dgm:pt modelId="{BC74E600-E03C-4645-B993-2B2F84336ABE}" type="pres">
      <dgm:prSet presAssocID="{B2EEFC97-1364-4C7E-A602-7F5595C41C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7A5B88A-1785-4964-8CA6-BC8DF0CE6029}" type="pres">
      <dgm:prSet presAssocID="{C07FFFD4-9270-4424-B2FF-72A009D84BDB}" presName="boxAndChildren" presStyleCnt="0"/>
      <dgm:spPr/>
    </dgm:pt>
    <dgm:pt modelId="{9BD453A4-5DA9-4D31-BEE0-FB7FBF4FA8D7}" type="pres">
      <dgm:prSet presAssocID="{C07FFFD4-9270-4424-B2FF-72A009D84BDB}" presName="parentTextBox" presStyleLbl="node1" presStyleIdx="0" presStyleCnt="3"/>
      <dgm:spPr/>
      <dgm:t>
        <a:bodyPr/>
        <a:lstStyle/>
        <a:p>
          <a:endParaRPr lang="pl-PL"/>
        </a:p>
      </dgm:t>
    </dgm:pt>
    <dgm:pt modelId="{E8E3B36E-9D33-4771-86F6-B3F887EB3AE6}" type="pres">
      <dgm:prSet presAssocID="{004BF9A1-5491-4687-AE4E-DB6A4BB8DB4E}" presName="sp" presStyleCnt="0"/>
      <dgm:spPr/>
    </dgm:pt>
    <dgm:pt modelId="{2C787B7A-E77E-4FCE-B502-234D0073536B}" type="pres">
      <dgm:prSet presAssocID="{4023B088-562C-4F30-9220-7B6D6D0C010C}" presName="arrowAndChildren" presStyleCnt="0"/>
      <dgm:spPr/>
    </dgm:pt>
    <dgm:pt modelId="{57874A5E-DDBB-4BEB-8C4B-BC4E0094413D}" type="pres">
      <dgm:prSet presAssocID="{4023B088-562C-4F30-9220-7B6D6D0C010C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18A993A8-15D1-448A-BD67-9F665F4B565E}" type="pres">
      <dgm:prSet presAssocID="{F53F5F57-083D-4260-87AB-B716A355DD22}" presName="sp" presStyleCnt="0"/>
      <dgm:spPr/>
    </dgm:pt>
    <dgm:pt modelId="{76F6E59E-9A6B-4D32-B847-66914014953E}" type="pres">
      <dgm:prSet presAssocID="{BADC1A69-8651-483D-A4D4-97C34DB20073}" presName="arrowAndChildren" presStyleCnt="0"/>
      <dgm:spPr/>
    </dgm:pt>
    <dgm:pt modelId="{7B33C615-7C8A-4C6D-88F7-D76489A86866}" type="pres">
      <dgm:prSet presAssocID="{BADC1A69-8651-483D-A4D4-97C34DB20073}" presName="parentTextArrow" presStyleLbl="node1" presStyleIdx="2" presStyleCnt="3"/>
      <dgm:spPr/>
      <dgm:t>
        <a:bodyPr/>
        <a:lstStyle/>
        <a:p>
          <a:endParaRPr lang="pl-PL"/>
        </a:p>
      </dgm:t>
    </dgm:pt>
  </dgm:ptLst>
  <dgm:cxnLst>
    <dgm:cxn modelId="{FB19C6C8-29E7-4D0C-9E95-95A619104875}" srcId="{B2EEFC97-1364-4C7E-A602-7F5595C41C24}" destId="{BADC1A69-8651-483D-A4D4-97C34DB20073}" srcOrd="0" destOrd="0" parTransId="{405CBA47-37E7-4351-B038-98F7B7518EBB}" sibTransId="{F53F5F57-083D-4260-87AB-B716A355DD22}"/>
    <dgm:cxn modelId="{5816296B-4ABC-475D-BD3B-3E8C719B963F}" type="presOf" srcId="{B2EEFC97-1364-4C7E-A602-7F5595C41C24}" destId="{BC74E600-E03C-4645-B993-2B2F84336ABE}" srcOrd="0" destOrd="0" presId="urn:microsoft.com/office/officeart/2005/8/layout/process4"/>
    <dgm:cxn modelId="{9B18DA82-842C-410A-8D6D-46DD6A88D831}" srcId="{B2EEFC97-1364-4C7E-A602-7F5595C41C24}" destId="{C07FFFD4-9270-4424-B2FF-72A009D84BDB}" srcOrd="2" destOrd="0" parTransId="{7DC55A73-48F0-4564-9216-E3CF506EEEC9}" sibTransId="{48F7B4FB-0BB2-4BBB-83E4-5DFE965907C2}"/>
    <dgm:cxn modelId="{7BAE0911-26DE-40E0-93EA-5B7A946BF5E9}" type="presOf" srcId="{4023B088-562C-4F30-9220-7B6D6D0C010C}" destId="{57874A5E-DDBB-4BEB-8C4B-BC4E0094413D}" srcOrd="0" destOrd="0" presId="urn:microsoft.com/office/officeart/2005/8/layout/process4"/>
    <dgm:cxn modelId="{97858D71-5967-45A7-B0EB-4C7CF8F12D63}" type="presOf" srcId="{C07FFFD4-9270-4424-B2FF-72A009D84BDB}" destId="{9BD453A4-5DA9-4D31-BEE0-FB7FBF4FA8D7}" srcOrd="0" destOrd="0" presId="urn:microsoft.com/office/officeart/2005/8/layout/process4"/>
    <dgm:cxn modelId="{7945016E-81EC-449B-A7AD-801043643A46}" srcId="{B2EEFC97-1364-4C7E-A602-7F5595C41C24}" destId="{4023B088-562C-4F30-9220-7B6D6D0C010C}" srcOrd="1" destOrd="0" parTransId="{92D6E9AE-4695-47C4-AC33-B22BEF5BCCDF}" sibTransId="{004BF9A1-5491-4687-AE4E-DB6A4BB8DB4E}"/>
    <dgm:cxn modelId="{A73B25AC-C8DC-4566-BA69-4C635417C1DC}" type="presOf" srcId="{BADC1A69-8651-483D-A4D4-97C34DB20073}" destId="{7B33C615-7C8A-4C6D-88F7-D76489A86866}" srcOrd="0" destOrd="0" presId="urn:microsoft.com/office/officeart/2005/8/layout/process4"/>
    <dgm:cxn modelId="{0E6C0C3C-632D-4162-B7E5-1DEB5F7EB13C}" type="presParOf" srcId="{BC74E600-E03C-4645-B993-2B2F84336ABE}" destId="{27A5B88A-1785-4964-8CA6-BC8DF0CE6029}" srcOrd="0" destOrd="0" presId="urn:microsoft.com/office/officeart/2005/8/layout/process4"/>
    <dgm:cxn modelId="{5C7171D0-20A2-4446-BF66-2FC24BF16F10}" type="presParOf" srcId="{27A5B88A-1785-4964-8CA6-BC8DF0CE6029}" destId="{9BD453A4-5DA9-4D31-BEE0-FB7FBF4FA8D7}" srcOrd="0" destOrd="0" presId="urn:microsoft.com/office/officeart/2005/8/layout/process4"/>
    <dgm:cxn modelId="{42AE19E8-9BB9-4D2B-97FA-DF5F0DF76466}" type="presParOf" srcId="{BC74E600-E03C-4645-B993-2B2F84336ABE}" destId="{E8E3B36E-9D33-4771-86F6-B3F887EB3AE6}" srcOrd="1" destOrd="0" presId="urn:microsoft.com/office/officeart/2005/8/layout/process4"/>
    <dgm:cxn modelId="{E5E634F2-CAFD-4F68-B03C-BE6785175038}" type="presParOf" srcId="{BC74E600-E03C-4645-B993-2B2F84336ABE}" destId="{2C787B7A-E77E-4FCE-B502-234D0073536B}" srcOrd="2" destOrd="0" presId="urn:microsoft.com/office/officeart/2005/8/layout/process4"/>
    <dgm:cxn modelId="{B3EE898A-3126-4A3E-8A19-6610A327C580}" type="presParOf" srcId="{2C787B7A-E77E-4FCE-B502-234D0073536B}" destId="{57874A5E-DDBB-4BEB-8C4B-BC4E0094413D}" srcOrd="0" destOrd="0" presId="urn:microsoft.com/office/officeart/2005/8/layout/process4"/>
    <dgm:cxn modelId="{B1B22D3D-9B89-4ECB-A748-9AB4DB976ABA}" type="presParOf" srcId="{BC74E600-E03C-4645-B993-2B2F84336ABE}" destId="{18A993A8-15D1-448A-BD67-9F665F4B565E}" srcOrd="3" destOrd="0" presId="urn:microsoft.com/office/officeart/2005/8/layout/process4"/>
    <dgm:cxn modelId="{300AB7A7-1793-4935-AA5F-2711BAEEFEBE}" type="presParOf" srcId="{BC74E600-E03C-4645-B993-2B2F84336ABE}" destId="{76F6E59E-9A6B-4D32-B847-66914014953E}" srcOrd="4" destOrd="0" presId="urn:microsoft.com/office/officeart/2005/8/layout/process4"/>
    <dgm:cxn modelId="{01B5FB0C-C8E8-43B3-85CA-74B6AFD32A54}" type="presParOf" srcId="{76F6E59E-9A6B-4D32-B847-66914014953E}" destId="{7B33C615-7C8A-4C6D-88F7-D76489A8686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E3598F-9E87-44FA-BDFC-D9C0A175D8A9}" type="doc">
      <dgm:prSet loTypeId="urn:microsoft.com/office/officeart/2005/8/layout/process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055E266A-346B-462E-9202-FE811D77F7DD}">
      <dgm:prSet custT="1"/>
      <dgm:spPr/>
      <dgm:t>
        <a:bodyPr/>
        <a:lstStyle/>
        <a:p>
          <a:pPr rtl="0"/>
          <a:r>
            <a:rPr lang="pl-PL" sz="2000" smtClean="0"/>
            <a:t>Jeżeli pracodawca w trakcie kontroli pracy zdalnej, o której mowa w art. 67</a:t>
          </a:r>
          <a:r>
            <a:rPr lang="pl-PL" sz="2000" baseline="30000" smtClean="0"/>
            <a:t>19</a:t>
          </a:r>
          <a:r>
            <a:rPr lang="pl-PL" sz="2000" smtClean="0"/>
            <a:t> § 1 pkt 2, </a:t>
          </a:r>
          <a:endParaRPr lang="pl-PL" sz="2000"/>
        </a:p>
      </dgm:t>
    </dgm:pt>
    <dgm:pt modelId="{49774B83-7A01-483E-BDAC-42455EC46AB0}" type="parTrans" cxnId="{F7864BB1-DED7-48B4-ADF3-3FB5FF064041}">
      <dgm:prSet/>
      <dgm:spPr/>
      <dgm:t>
        <a:bodyPr/>
        <a:lstStyle/>
        <a:p>
          <a:endParaRPr lang="pl-PL" sz="2400"/>
        </a:p>
      </dgm:t>
    </dgm:pt>
    <dgm:pt modelId="{AA8CA13A-2938-43F2-A14E-C012E2674037}" type="sibTrans" cxnId="{F7864BB1-DED7-48B4-ADF3-3FB5FF064041}">
      <dgm:prSet/>
      <dgm:spPr/>
      <dgm:t>
        <a:bodyPr/>
        <a:lstStyle/>
        <a:p>
          <a:endParaRPr lang="pl-PL" sz="2400"/>
        </a:p>
      </dgm:t>
    </dgm:pt>
    <dgm:pt modelId="{154A87E9-552D-4525-A06B-F1A502A8155A}">
      <dgm:prSet custT="1"/>
      <dgm:spPr/>
      <dgm:t>
        <a:bodyPr/>
        <a:lstStyle/>
        <a:p>
          <a:pPr rtl="0"/>
          <a:r>
            <a:rPr lang="pl-PL" sz="2000" dirty="0" smtClean="0"/>
            <a:t>stwierdzi uchybienia w przestrzeganiu </a:t>
          </a:r>
          <a:r>
            <a:rPr lang="pl-PL" sz="2000" b="1" dirty="0" smtClean="0"/>
            <a:t>przepisów i zasad w zakresie bezpieczeństwa i higieny pracy </a:t>
          </a:r>
          <a:r>
            <a:rPr lang="pl-PL" sz="2000" dirty="0" smtClean="0"/>
            <a:t>określonych w informacji, o której mowa w art. 67</a:t>
          </a:r>
          <a:r>
            <a:rPr lang="pl-PL" sz="2000" baseline="30000" dirty="0" smtClean="0"/>
            <a:t>31</a:t>
          </a:r>
          <a:r>
            <a:rPr lang="pl-PL" sz="2000" dirty="0" smtClean="0"/>
            <a:t> § 5, lub w </a:t>
          </a:r>
          <a:r>
            <a:rPr lang="pl-PL" sz="2000" b="1" dirty="0" smtClean="0"/>
            <a:t>przestrzeganiu wymogów w zakresie bezpieczeństwa i ochrony informacji, w tym procedur ochrony danych osobowych</a:t>
          </a:r>
          <a:r>
            <a:rPr lang="pl-PL" sz="2000" dirty="0" smtClean="0"/>
            <a:t>, </a:t>
          </a:r>
          <a:endParaRPr lang="pl-PL" sz="2000" dirty="0"/>
        </a:p>
      </dgm:t>
    </dgm:pt>
    <dgm:pt modelId="{E993AC46-9B4E-4091-A01E-A4F5D406240E}" type="parTrans" cxnId="{F2C43AE3-F761-409C-AB29-78B37B3A9B5B}">
      <dgm:prSet/>
      <dgm:spPr/>
      <dgm:t>
        <a:bodyPr/>
        <a:lstStyle/>
        <a:p>
          <a:endParaRPr lang="pl-PL" sz="2400"/>
        </a:p>
      </dgm:t>
    </dgm:pt>
    <dgm:pt modelId="{C9BE641A-BE26-4D9E-A502-049FA72E367E}" type="sibTrans" cxnId="{F2C43AE3-F761-409C-AB29-78B37B3A9B5B}">
      <dgm:prSet/>
      <dgm:spPr/>
      <dgm:t>
        <a:bodyPr/>
        <a:lstStyle/>
        <a:p>
          <a:endParaRPr lang="pl-PL" sz="2400"/>
        </a:p>
      </dgm:t>
    </dgm:pt>
    <dgm:pt modelId="{C97911BF-622E-412F-9C00-835FF3586A58}">
      <dgm:prSet custT="1"/>
      <dgm:spPr/>
      <dgm:t>
        <a:bodyPr/>
        <a:lstStyle/>
        <a:p>
          <a:pPr rtl="0"/>
          <a:r>
            <a:rPr lang="pl-PL" sz="2000" b="1" smtClean="0"/>
            <a:t>zobowiązuje pracownika do usunięcia stwierdzonych uchybień we wskazanym terminie albo cofa zgodę na wykonywanie pracy zdalnej przez tego pracownika. </a:t>
          </a:r>
          <a:endParaRPr lang="pl-PL" sz="2000"/>
        </a:p>
      </dgm:t>
    </dgm:pt>
    <dgm:pt modelId="{69E71C9D-A668-4121-BF88-F210746D837C}" type="parTrans" cxnId="{9D39C600-FE88-4640-827B-20DBDBE616FF}">
      <dgm:prSet/>
      <dgm:spPr/>
      <dgm:t>
        <a:bodyPr/>
        <a:lstStyle/>
        <a:p>
          <a:endParaRPr lang="pl-PL" sz="2400"/>
        </a:p>
      </dgm:t>
    </dgm:pt>
    <dgm:pt modelId="{605C19F1-2D29-41F8-9A7F-BE32A2369408}" type="sibTrans" cxnId="{9D39C600-FE88-4640-827B-20DBDBE616FF}">
      <dgm:prSet/>
      <dgm:spPr/>
      <dgm:t>
        <a:bodyPr/>
        <a:lstStyle/>
        <a:p>
          <a:endParaRPr lang="pl-PL" sz="2400"/>
        </a:p>
      </dgm:t>
    </dgm:pt>
    <dgm:pt modelId="{18823C69-E110-49F4-919E-C9181D553881}">
      <dgm:prSet custT="1"/>
      <dgm:spPr/>
      <dgm:t>
        <a:bodyPr/>
        <a:lstStyle/>
        <a:p>
          <a:pPr rtl="0"/>
          <a:r>
            <a:rPr lang="pl-PL" sz="2000" b="1" smtClean="0"/>
            <a:t>W przypadku wycofania zgody na wykonywanie pracy zdalnej pracownik rozpoczyna pracę w dotychczasowym miejscu pracy w terminie określonym przez pracodawcę.</a:t>
          </a:r>
          <a:endParaRPr lang="pl-PL" sz="2000"/>
        </a:p>
      </dgm:t>
    </dgm:pt>
    <dgm:pt modelId="{BA4C1808-D623-4EDF-89D8-D11A0E459245}" type="parTrans" cxnId="{E76FD09B-52ED-4F9B-9BB4-E3076B877CC1}">
      <dgm:prSet/>
      <dgm:spPr/>
      <dgm:t>
        <a:bodyPr/>
        <a:lstStyle/>
        <a:p>
          <a:endParaRPr lang="pl-PL" sz="2400"/>
        </a:p>
      </dgm:t>
    </dgm:pt>
    <dgm:pt modelId="{2694AE0B-259A-4260-B443-F88A77545E84}" type="sibTrans" cxnId="{E76FD09B-52ED-4F9B-9BB4-E3076B877CC1}">
      <dgm:prSet/>
      <dgm:spPr/>
      <dgm:t>
        <a:bodyPr/>
        <a:lstStyle/>
        <a:p>
          <a:endParaRPr lang="pl-PL" sz="2400"/>
        </a:p>
      </dgm:t>
    </dgm:pt>
    <dgm:pt modelId="{FA448A1D-C91B-410F-8BD0-D48D13C6EFE4}" type="pres">
      <dgm:prSet presAssocID="{80E3598F-9E87-44FA-BDFC-D9C0A175D8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7A452F5-7D4B-4056-8006-19CED797E452}" type="pres">
      <dgm:prSet presAssocID="{18823C69-E110-49F4-919E-C9181D553881}" presName="boxAndChildren" presStyleCnt="0"/>
      <dgm:spPr/>
    </dgm:pt>
    <dgm:pt modelId="{65B447AF-8EDA-474C-9628-A806CBC880D6}" type="pres">
      <dgm:prSet presAssocID="{18823C69-E110-49F4-919E-C9181D553881}" presName="parentTextBox" presStyleLbl="node1" presStyleIdx="0" presStyleCnt="4"/>
      <dgm:spPr/>
      <dgm:t>
        <a:bodyPr/>
        <a:lstStyle/>
        <a:p>
          <a:endParaRPr lang="pl-PL"/>
        </a:p>
      </dgm:t>
    </dgm:pt>
    <dgm:pt modelId="{1DBA190F-BBF1-4497-95E4-AD9D3626DBE0}" type="pres">
      <dgm:prSet presAssocID="{605C19F1-2D29-41F8-9A7F-BE32A2369408}" presName="sp" presStyleCnt="0"/>
      <dgm:spPr/>
    </dgm:pt>
    <dgm:pt modelId="{E2B1B473-7D7E-4784-9D2A-992231F8EB46}" type="pres">
      <dgm:prSet presAssocID="{C97911BF-622E-412F-9C00-835FF3586A58}" presName="arrowAndChildren" presStyleCnt="0"/>
      <dgm:spPr/>
    </dgm:pt>
    <dgm:pt modelId="{241734BB-2748-428A-BADD-D606ACD75ABA}" type="pres">
      <dgm:prSet presAssocID="{C97911BF-622E-412F-9C00-835FF3586A58}" presName="parentTextArrow" presStyleLbl="node1" presStyleIdx="1" presStyleCnt="4"/>
      <dgm:spPr/>
      <dgm:t>
        <a:bodyPr/>
        <a:lstStyle/>
        <a:p>
          <a:endParaRPr lang="pl-PL"/>
        </a:p>
      </dgm:t>
    </dgm:pt>
    <dgm:pt modelId="{63A7BC67-1987-4F9D-8181-91BFE5EBC414}" type="pres">
      <dgm:prSet presAssocID="{C9BE641A-BE26-4D9E-A502-049FA72E367E}" presName="sp" presStyleCnt="0"/>
      <dgm:spPr/>
    </dgm:pt>
    <dgm:pt modelId="{8281E510-08D2-43E3-B883-6D0576DDCC13}" type="pres">
      <dgm:prSet presAssocID="{154A87E9-552D-4525-A06B-F1A502A8155A}" presName="arrowAndChildren" presStyleCnt="0"/>
      <dgm:spPr/>
    </dgm:pt>
    <dgm:pt modelId="{F8370CB8-3D17-4DB9-9DC8-D5B847F2ADED}" type="pres">
      <dgm:prSet presAssocID="{154A87E9-552D-4525-A06B-F1A502A8155A}" presName="parentTextArrow" presStyleLbl="node1" presStyleIdx="2" presStyleCnt="4" custScaleY="144911"/>
      <dgm:spPr/>
      <dgm:t>
        <a:bodyPr/>
        <a:lstStyle/>
        <a:p>
          <a:endParaRPr lang="pl-PL"/>
        </a:p>
      </dgm:t>
    </dgm:pt>
    <dgm:pt modelId="{ECED6DA2-52F1-4F5A-859F-8496455C5393}" type="pres">
      <dgm:prSet presAssocID="{AA8CA13A-2938-43F2-A14E-C012E2674037}" presName="sp" presStyleCnt="0"/>
      <dgm:spPr/>
    </dgm:pt>
    <dgm:pt modelId="{37ABDAA8-9D5D-4B71-8F82-842C191AD191}" type="pres">
      <dgm:prSet presAssocID="{055E266A-346B-462E-9202-FE811D77F7DD}" presName="arrowAndChildren" presStyleCnt="0"/>
      <dgm:spPr/>
    </dgm:pt>
    <dgm:pt modelId="{9F3C0FC8-E57C-4B28-9EAD-4A05CC62E86C}" type="pres">
      <dgm:prSet presAssocID="{055E266A-346B-462E-9202-FE811D77F7DD}" presName="parentTextArrow" presStyleLbl="node1" presStyleIdx="3" presStyleCnt="4" custScaleX="99478" custScaleY="105591"/>
      <dgm:spPr/>
      <dgm:t>
        <a:bodyPr/>
        <a:lstStyle/>
        <a:p>
          <a:endParaRPr lang="pl-PL"/>
        </a:p>
      </dgm:t>
    </dgm:pt>
  </dgm:ptLst>
  <dgm:cxnLst>
    <dgm:cxn modelId="{68025737-B1EE-457B-9148-EAFD6F001709}" type="presOf" srcId="{154A87E9-552D-4525-A06B-F1A502A8155A}" destId="{F8370CB8-3D17-4DB9-9DC8-D5B847F2ADED}" srcOrd="0" destOrd="0" presId="urn:microsoft.com/office/officeart/2005/8/layout/process4"/>
    <dgm:cxn modelId="{F7864BB1-DED7-48B4-ADF3-3FB5FF064041}" srcId="{80E3598F-9E87-44FA-BDFC-D9C0A175D8A9}" destId="{055E266A-346B-462E-9202-FE811D77F7DD}" srcOrd="0" destOrd="0" parTransId="{49774B83-7A01-483E-BDAC-42455EC46AB0}" sibTransId="{AA8CA13A-2938-43F2-A14E-C012E2674037}"/>
    <dgm:cxn modelId="{E76FD09B-52ED-4F9B-9BB4-E3076B877CC1}" srcId="{80E3598F-9E87-44FA-BDFC-D9C0A175D8A9}" destId="{18823C69-E110-49F4-919E-C9181D553881}" srcOrd="3" destOrd="0" parTransId="{BA4C1808-D623-4EDF-89D8-D11A0E459245}" sibTransId="{2694AE0B-259A-4260-B443-F88A77545E84}"/>
    <dgm:cxn modelId="{CF1CA5B7-8AEA-4233-9DED-A9B88CB6B015}" type="presOf" srcId="{C97911BF-622E-412F-9C00-835FF3586A58}" destId="{241734BB-2748-428A-BADD-D606ACD75ABA}" srcOrd="0" destOrd="0" presId="urn:microsoft.com/office/officeart/2005/8/layout/process4"/>
    <dgm:cxn modelId="{F02B6F98-0927-4FD4-860C-FD9317176C3C}" type="presOf" srcId="{055E266A-346B-462E-9202-FE811D77F7DD}" destId="{9F3C0FC8-E57C-4B28-9EAD-4A05CC62E86C}" srcOrd="0" destOrd="0" presId="urn:microsoft.com/office/officeart/2005/8/layout/process4"/>
    <dgm:cxn modelId="{D34DB3DE-1B49-4400-8957-099350BB3A75}" type="presOf" srcId="{18823C69-E110-49F4-919E-C9181D553881}" destId="{65B447AF-8EDA-474C-9628-A806CBC880D6}" srcOrd="0" destOrd="0" presId="urn:microsoft.com/office/officeart/2005/8/layout/process4"/>
    <dgm:cxn modelId="{38059EDA-351D-4897-8417-818C00FA7D03}" type="presOf" srcId="{80E3598F-9E87-44FA-BDFC-D9C0A175D8A9}" destId="{FA448A1D-C91B-410F-8BD0-D48D13C6EFE4}" srcOrd="0" destOrd="0" presId="urn:microsoft.com/office/officeart/2005/8/layout/process4"/>
    <dgm:cxn modelId="{F2C43AE3-F761-409C-AB29-78B37B3A9B5B}" srcId="{80E3598F-9E87-44FA-BDFC-D9C0A175D8A9}" destId="{154A87E9-552D-4525-A06B-F1A502A8155A}" srcOrd="1" destOrd="0" parTransId="{E993AC46-9B4E-4091-A01E-A4F5D406240E}" sibTransId="{C9BE641A-BE26-4D9E-A502-049FA72E367E}"/>
    <dgm:cxn modelId="{9D39C600-FE88-4640-827B-20DBDBE616FF}" srcId="{80E3598F-9E87-44FA-BDFC-D9C0A175D8A9}" destId="{C97911BF-622E-412F-9C00-835FF3586A58}" srcOrd="2" destOrd="0" parTransId="{69E71C9D-A668-4121-BF88-F210746D837C}" sibTransId="{605C19F1-2D29-41F8-9A7F-BE32A2369408}"/>
    <dgm:cxn modelId="{DD67A9E5-0E59-4EA6-A893-75C2BF6F3DC9}" type="presParOf" srcId="{FA448A1D-C91B-410F-8BD0-D48D13C6EFE4}" destId="{77A452F5-7D4B-4056-8006-19CED797E452}" srcOrd="0" destOrd="0" presId="urn:microsoft.com/office/officeart/2005/8/layout/process4"/>
    <dgm:cxn modelId="{58B81F55-41CC-4036-9AF4-F25921A25231}" type="presParOf" srcId="{77A452F5-7D4B-4056-8006-19CED797E452}" destId="{65B447AF-8EDA-474C-9628-A806CBC880D6}" srcOrd="0" destOrd="0" presId="urn:microsoft.com/office/officeart/2005/8/layout/process4"/>
    <dgm:cxn modelId="{2C2D3282-8042-41C5-9B64-E5EAF93542B5}" type="presParOf" srcId="{FA448A1D-C91B-410F-8BD0-D48D13C6EFE4}" destId="{1DBA190F-BBF1-4497-95E4-AD9D3626DBE0}" srcOrd="1" destOrd="0" presId="urn:microsoft.com/office/officeart/2005/8/layout/process4"/>
    <dgm:cxn modelId="{DDBB9924-1C01-4A0A-BED0-85E080A48D3C}" type="presParOf" srcId="{FA448A1D-C91B-410F-8BD0-D48D13C6EFE4}" destId="{E2B1B473-7D7E-4784-9D2A-992231F8EB46}" srcOrd="2" destOrd="0" presId="urn:microsoft.com/office/officeart/2005/8/layout/process4"/>
    <dgm:cxn modelId="{C7417998-9E5C-4649-B0DE-A304C3377689}" type="presParOf" srcId="{E2B1B473-7D7E-4784-9D2A-992231F8EB46}" destId="{241734BB-2748-428A-BADD-D606ACD75ABA}" srcOrd="0" destOrd="0" presId="urn:microsoft.com/office/officeart/2005/8/layout/process4"/>
    <dgm:cxn modelId="{9C530AAD-A7DF-435C-B11D-9874117A1EBF}" type="presParOf" srcId="{FA448A1D-C91B-410F-8BD0-D48D13C6EFE4}" destId="{63A7BC67-1987-4F9D-8181-91BFE5EBC414}" srcOrd="3" destOrd="0" presId="urn:microsoft.com/office/officeart/2005/8/layout/process4"/>
    <dgm:cxn modelId="{2486C187-BF0D-40F1-ADB2-D162BCB5A766}" type="presParOf" srcId="{FA448A1D-C91B-410F-8BD0-D48D13C6EFE4}" destId="{8281E510-08D2-43E3-B883-6D0576DDCC13}" srcOrd="4" destOrd="0" presId="urn:microsoft.com/office/officeart/2005/8/layout/process4"/>
    <dgm:cxn modelId="{CB0DD595-F939-436F-A6B8-6AA60377315A}" type="presParOf" srcId="{8281E510-08D2-43E3-B883-6D0576DDCC13}" destId="{F8370CB8-3D17-4DB9-9DC8-D5B847F2ADED}" srcOrd="0" destOrd="0" presId="urn:microsoft.com/office/officeart/2005/8/layout/process4"/>
    <dgm:cxn modelId="{FFA44A12-6EB7-4757-8F36-9D00AF9E112B}" type="presParOf" srcId="{FA448A1D-C91B-410F-8BD0-D48D13C6EFE4}" destId="{ECED6DA2-52F1-4F5A-859F-8496455C5393}" srcOrd="5" destOrd="0" presId="urn:microsoft.com/office/officeart/2005/8/layout/process4"/>
    <dgm:cxn modelId="{31FD9563-8D54-4B37-9963-DB543B24EA81}" type="presParOf" srcId="{FA448A1D-C91B-410F-8BD0-D48D13C6EFE4}" destId="{37ABDAA8-9D5D-4B71-8F82-842C191AD191}" srcOrd="6" destOrd="0" presId="urn:microsoft.com/office/officeart/2005/8/layout/process4"/>
    <dgm:cxn modelId="{C5AB460E-A9B0-4FAA-BD90-2F0A5099F614}" type="presParOf" srcId="{37ABDAA8-9D5D-4B71-8F82-842C191AD191}" destId="{9F3C0FC8-E57C-4B28-9EAD-4A05CC62E86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EE5CBB-DEB6-4D7A-81B8-0CAD16A8E5A0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pl-PL"/>
        </a:p>
      </dgm:t>
    </dgm:pt>
    <dgm:pt modelId="{8C2DF9CB-11BB-4652-9E73-B25E7F8873B0}">
      <dgm:prSet/>
      <dgm:spPr/>
      <dgm:t>
        <a:bodyPr/>
        <a:lstStyle/>
        <a:p>
          <a:pPr rtl="0"/>
          <a:r>
            <a:rPr lang="pl-PL" dirty="0" smtClean="0"/>
            <a:t>art. 208 § 1 KP (współpracy pracodawców, w razie gdy jednocześnie w tym samym miejscu wykonują pracę pracownicy zatrudnieni przez różnych pracodawców)</a:t>
          </a:r>
          <a:endParaRPr lang="pl-PL" dirty="0"/>
        </a:p>
      </dgm:t>
    </dgm:pt>
    <dgm:pt modelId="{6AF58F35-645E-4C33-853D-4DEA45AA0CEA}" type="parTrans" cxnId="{ED794399-34CD-488C-B6D8-FEE1553254A1}">
      <dgm:prSet/>
      <dgm:spPr/>
      <dgm:t>
        <a:bodyPr/>
        <a:lstStyle/>
        <a:p>
          <a:endParaRPr lang="pl-PL"/>
        </a:p>
      </dgm:t>
    </dgm:pt>
    <dgm:pt modelId="{E3CABC0E-9F3B-4D4C-B608-5439BE3A9FBC}" type="sibTrans" cxnId="{ED794399-34CD-488C-B6D8-FEE1553254A1}">
      <dgm:prSet/>
      <dgm:spPr/>
      <dgm:t>
        <a:bodyPr/>
        <a:lstStyle/>
        <a:p>
          <a:endParaRPr lang="pl-PL"/>
        </a:p>
      </dgm:t>
    </dgm:pt>
    <dgm:pt modelId="{362B82A7-8352-4933-A328-EA6930ACF485}">
      <dgm:prSet/>
      <dgm:spPr/>
      <dgm:t>
        <a:bodyPr/>
        <a:lstStyle/>
        <a:p>
          <a:pPr algn="just" rtl="0"/>
          <a:r>
            <a:rPr lang="pl-PL" dirty="0" smtClean="0"/>
            <a:t>art. 209</a:t>
          </a:r>
          <a:r>
            <a:rPr lang="pl-PL" baseline="30000" dirty="0" smtClean="0"/>
            <a:t>1</a:t>
          </a:r>
          <a:r>
            <a:rPr lang="pl-PL" dirty="0" smtClean="0"/>
            <a:t> KP (np. wyznaczania pracowników do wykonywania działań w zakresie zwalczania pożarów i ewakuacji, zapewniania środków niezbędnych do udzielania pierwszej pomocy w nagłych wypadkach)</a:t>
          </a:r>
          <a:endParaRPr lang="pl-PL" dirty="0"/>
        </a:p>
      </dgm:t>
    </dgm:pt>
    <dgm:pt modelId="{D533C3B9-538B-4F8C-85F9-A12942E4B201}" type="parTrans" cxnId="{2439D189-05C2-488A-8D43-5B573BE76547}">
      <dgm:prSet/>
      <dgm:spPr/>
      <dgm:t>
        <a:bodyPr/>
        <a:lstStyle/>
        <a:p>
          <a:endParaRPr lang="pl-PL"/>
        </a:p>
      </dgm:t>
    </dgm:pt>
    <dgm:pt modelId="{12E035B2-4871-4FE0-8EA3-ED888CFC0E12}" type="sibTrans" cxnId="{2439D189-05C2-488A-8D43-5B573BE76547}">
      <dgm:prSet/>
      <dgm:spPr/>
      <dgm:t>
        <a:bodyPr/>
        <a:lstStyle/>
        <a:p>
          <a:endParaRPr lang="pl-PL"/>
        </a:p>
      </dgm:t>
    </dgm:pt>
    <dgm:pt modelId="{D725D05B-31F8-4031-BC8C-2210E91B6C8A}">
      <dgm:prSet/>
      <dgm:spPr/>
      <dgm:t>
        <a:bodyPr/>
        <a:lstStyle/>
        <a:p>
          <a:pPr algn="just" rtl="0"/>
          <a:r>
            <a:rPr lang="pl-PL" dirty="0" smtClean="0"/>
            <a:t>art. 212 pkt 1 i 4 KP (dotyczących organizowania stanowiska pracy, dbania o stan pomieszczeń, wyposażenia, środków ochrony zbiorowej i ich stosowanie zgodnie z przeznaczeniem)</a:t>
          </a:r>
          <a:endParaRPr lang="pl-PL" dirty="0"/>
        </a:p>
      </dgm:t>
    </dgm:pt>
    <dgm:pt modelId="{BAD0333F-7CDD-4A69-9CEE-42D5A9199B9A}" type="parTrans" cxnId="{D85B65A9-7727-4DF7-9B34-975AC3C76223}">
      <dgm:prSet/>
      <dgm:spPr/>
      <dgm:t>
        <a:bodyPr/>
        <a:lstStyle/>
        <a:p>
          <a:endParaRPr lang="pl-PL"/>
        </a:p>
      </dgm:t>
    </dgm:pt>
    <dgm:pt modelId="{836939FC-DD82-4D54-B6AB-8EA99F4C1A82}" type="sibTrans" cxnId="{D85B65A9-7727-4DF7-9B34-975AC3C76223}">
      <dgm:prSet/>
      <dgm:spPr/>
      <dgm:t>
        <a:bodyPr/>
        <a:lstStyle/>
        <a:p>
          <a:endParaRPr lang="pl-PL"/>
        </a:p>
      </dgm:t>
    </dgm:pt>
    <dgm:pt modelId="{E2C60C7F-178D-4B64-B7EB-63EE46B54231}">
      <dgm:prSet/>
      <dgm:spPr/>
      <dgm:t>
        <a:bodyPr/>
        <a:lstStyle/>
        <a:p>
          <a:pPr algn="just" rtl="0"/>
          <a:r>
            <a:rPr lang="pl-PL" dirty="0" smtClean="0"/>
            <a:t>art. 232 KP (dotyczących zapewniania pracownikom zatrudnionym w warunkach szczególnie uciążliwych, nieodpłatnie, odpowiednich posiłków i napojów ze względów profilaktycznych)</a:t>
          </a:r>
          <a:endParaRPr lang="pl-PL" dirty="0"/>
        </a:p>
      </dgm:t>
    </dgm:pt>
    <dgm:pt modelId="{153BDC2B-9AAD-4876-A66D-14A9797102E7}" type="parTrans" cxnId="{17234C5A-33CE-43E9-9238-D1AC61F5FD0E}">
      <dgm:prSet/>
      <dgm:spPr/>
      <dgm:t>
        <a:bodyPr/>
        <a:lstStyle/>
        <a:p>
          <a:endParaRPr lang="pl-PL"/>
        </a:p>
      </dgm:t>
    </dgm:pt>
    <dgm:pt modelId="{27715E97-A0F0-401B-85BB-146F6F3F4975}" type="sibTrans" cxnId="{17234C5A-33CE-43E9-9238-D1AC61F5FD0E}">
      <dgm:prSet/>
      <dgm:spPr/>
      <dgm:t>
        <a:bodyPr/>
        <a:lstStyle/>
        <a:p>
          <a:endParaRPr lang="pl-PL"/>
        </a:p>
      </dgm:t>
    </dgm:pt>
    <dgm:pt modelId="{56105AE4-DD3C-4D02-8912-BEE95672705B}">
      <dgm:prSet/>
      <dgm:spPr/>
      <dgm:t>
        <a:bodyPr/>
        <a:lstStyle/>
        <a:p>
          <a:pPr algn="just" rtl="0"/>
          <a:r>
            <a:rPr lang="pl-PL" dirty="0" smtClean="0"/>
            <a:t>art. 233 KP (dotyczących zapewniania odpowiednich urządzeń sanitarnych i dostarczania środków higieny osobistej)</a:t>
          </a:r>
          <a:endParaRPr lang="pl-PL" dirty="0"/>
        </a:p>
      </dgm:t>
    </dgm:pt>
    <dgm:pt modelId="{3D831AB3-400E-4015-BCD7-0F16B00CA5B0}" type="parTrans" cxnId="{C5DCBDA9-94AC-43F1-ACC5-CF41080D9424}">
      <dgm:prSet/>
      <dgm:spPr/>
      <dgm:t>
        <a:bodyPr/>
        <a:lstStyle/>
        <a:p>
          <a:endParaRPr lang="pl-PL"/>
        </a:p>
      </dgm:t>
    </dgm:pt>
    <dgm:pt modelId="{E233E06F-2709-4CCC-8165-63F2063243A2}" type="sibTrans" cxnId="{C5DCBDA9-94AC-43F1-ACC5-CF41080D9424}">
      <dgm:prSet/>
      <dgm:spPr/>
      <dgm:t>
        <a:bodyPr/>
        <a:lstStyle/>
        <a:p>
          <a:endParaRPr lang="pl-PL"/>
        </a:p>
      </dgm:t>
    </dgm:pt>
    <dgm:pt modelId="{D44713BA-E242-4857-BCFD-717D83D16614}" type="pres">
      <dgm:prSet presAssocID="{16EE5CBB-DEB6-4D7A-81B8-0CAD16A8E5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44700ED-C12F-4FF6-AB69-EED76BCCDF97}" type="pres">
      <dgm:prSet presAssocID="{8C2DF9CB-11BB-4652-9E73-B25E7F8873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168FD9-E219-424D-BD34-6ACF07561280}" type="pres">
      <dgm:prSet presAssocID="{E3CABC0E-9F3B-4D4C-B608-5439BE3A9FBC}" presName="spacer" presStyleCnt="0"/>
      <dgm:spPr/>
    </dgm:pt>
    <dgm:pt modelId="{480F47DD-87BD-455E-B7A5-AFB63ED7B438}" type="pres">
      <dgm:prSet presAssocID="{362B82A7-8352-4933-A328-EA6930ACF48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E9E75E-C877-4A03-BF1F-D653ABC2E8FE}" type="pres">
      <dgm:prSet presAssocID="{12E035B2-4871-4FE0-8EA3-ED888CFC0E12}" presName="spacer" presStyleCnt="0"/>
      <dgm:spPr/>
    </dgm:pt>
    <dgm:pt modelId="{DDA46931-0708-4FF1-9411-74E251DDC232}" type="pres">
      <dgm:prSet presAssocID="{D725D05B-31F8-4031-BC8C-2210E91B6C8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8FE9C1-66E2-4A9D-86FF-E8A9FFBCC0C7}" type="pres">
      <dgm:prSet presAssocID="{836939FC-DD82-4D54-B6AB-8EA99F4C1A82}" presName="spacer" presStyleCnt="0"/>
      <dgm:spPr/>
    </dgm:pt>
    <dgm:pt modelId="{29BEFCC3-CB76-4E12-964F-314A5B8C330D}" type="pres">
      <dgm:prSet presAssocID="{E2C60C7F-178D-4B64-B7EB-63EE46B5423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7DB86F-4601-4FB0-AAE6-B27B7830FE10}" type="pres">
      <dgm:prSet presAssocID="{27715E97-A0F0-401B-85BB-146F6F3F4975}" presName="spacer" presStyleCnt="0"/>
      <dgm:spPr/>
    </dgm:pt>
    <dgm:pt modelId="{88375EC2-B0AE-4513-BFE9-45278631AF50}" type="pres">
      <dgm:prSet presAssocID="{56105AE4-DD3C-4D02-8912-BEE9567270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439D189-05C2-488A-8D43-5B573BE76547}" srcId="{16EE5CBB-DEB6-4D7A-81B8-0CAD16A8E5A0}" destId="{362B82A7-8352-4933-A328-EA6930ACF485}" srcOrd="1" destOrd="0" parTransId="{D533C3B9-538B-4F8C-85F9-A12942E4B201}" sibTransId="{12E035B2-4871-4FE0-8EA3-ED888CFC0E12}"/>
    <dgm:cxn modelId="{52A296B8-8FE1-4DA5-A0C2-01E9B85D3C6F}" type="presOf" srcId="{16EE5CBB-DEB6-4D7A-81B8-0CAD16A8E5A0}" destId="{D44713BA-E242-4857-BCFD-717D83D16614}" srcOrd="0" destOrd="0" presId="urn:microsoft.com/office/officeart/2005/8/layout/vList2"/>
    <dgm:cxn modelId="{38518E21-590A-4092-AEC3-821D5A204D8E}" type="presOf" srcId="{362B82A7-8352-4933-A328-EA6930ACF485}" destId="{480F47DD-87BD-455E-B7A5-AFB63ED7B438}" srcOrd="0" destOrd="0" presId="urn:microsoft.com/office/officeart/2005/8/layout/vList2"/>
    <dgm:cxn modelId="{1E2FE508-7B42-4D28-8309-B92DB42E4D49}" type="presOf" srcId="{56105AE4-DD3C-4D02-8912-BEE95672705B}" destId="{88375EC2-B0AE-4513-BFE9-45278631AF50}" srcOrd="0" destOrd="0" presId="urn:microsoft.com/office/officeart/2005/8/layout/vList2"/>
    <dgm:cxn modelId="{D85B65A9-7727-4DF7-9B34-975AC3C76223}" srcId="{16EE5CBB-DEB6-4D7A-81B8-0CAD16A8E5A0}" destId="{D725D05B-31F8-4031-BC8C-2210E91B6C8A}" srcOrd="2" destOrd="0" parTransId="{BAD0333F-7CDD-4A69-9CEE-42D5A9199B9A}" sibTransId="{836939FC-DD82-4D54-B6AB-8EA99F4C1A82}"/>
    <dgm:cxn modelId="{17234C5A-33CE-43E9-9238-D1AC61F5FD0E}" srcId="{16EE5CBB-DEB6-4D7A-81B8-0CAD16A8E5A0}" destId="{E2C60C7F-178D-4B64-B7EB-63EE46B54231}" srcOrd="3" destOrd="0" parTransId="{153BDC2B-9AAD-4876-A66D-14A9797102E7}" sibTransId="{27715E97-A0F0-401B-85BB-146F6F3F4975}"/>
    <dgm:cxn modelId="{B51E0E84-C1B6-4A41-A66F-EEA3736DCAF8}" type="presOf" srcId="{8C2DF9CB-11BB-4652-9E73-B25E7F8873B0}" destId="{B44700ED-C12F-4FF6-AB69-EED76BCCDF97}" srcOrd="0" destOrd="0" presId="urn:microsoft.com/office/officeart/2005/8/layout/vList2"/>
    <dgm:cxn modelId="{ED794399-34CD-488C-B6D8-FEE1553254A1}" srcId="{16EE5CBB-DEB6-4D7A-81B8-0CAD16A8E5A0}" destId="{8C2DF9CB-11BB-4652-9E73-B25E7F8873B0}" srcOrd="0" destOrd="0" parTransId="{6AF58F35-645E-4C33-853D-4DEA45AA0CEA}" sibTransId="{E3CABC0E-9F3B-4D4C-B608-5439BE3A9FBC}"/>
    <dgm:cxn modelId="{A557B0EA-1EF0-49C9-A8A5-AD75FB0822FE}" type="presOf" srcId="{E2C60C7F-178D-4B64-B7EB-63EE46B54231}" destId="{29BEFCC3-CB76-4E12-964F-314A5B8C330D}" srcOrd="0" destOrd="0" presId="urn:microsoft.com/office/officeart/2005/8/layout/vList2"/>
    <dgm:cxn modelId="{320956BB-1EC7-4E3F-B96F-60B391B0F4FE}" type="presOf" srcId="{D725D05B-31F8-4031-BC8C-2210E91B6C8A}" destId="{DDA46931-0708-4FF1-9411-74E251DDC232}" srcOrd="0" destOrd="0" presId="urn:microsoft.com/office/officeart/2005/8/layout/vList2"/>
    <dgm:cxn modelId="{C5DCBDA9-94AC-43F1-ACC5-CF41080D9424}" srcId="{16EE5CBB-DEB6-4D7A-81B8-0CAD16A8E5A0}" destId="{56105AE4-DD3C-4D02-8912-BEE95672705B}" srcOrd="4" destOrd="0" parTransId="{3D831AB3-400E-4015-BCD7-0F16B00CA5B0}" sibTransId="{E233E06F-2709-4CCC-8165-63F2063243A2}"/>
    <dgm:cxn modelId="{96CAF5FF-E1ED-4104-B0E2-515C296E07F6}" type="presParOf" srcId="{D44713BA-E242-4857-BCFD-717D83D16614}" destId="{B44700ED-C12F-4FF6-AB69-EED76BCCDF97}" srcOrd="0" destOrd="0" presId="urn:microsoft.com/office/officeart/2005/8/layout/vList2"/>
    <dgm:cxn modelId="{E0CD7086-688E-4624-8240-50D9740531A0}" type="presParOf" srcId="{D44713BA-E242-4857-BCFD-717D83D16614}" destId="{BD168FD9-E219-424D-BD34-6ACF07561280}" srcOrd="1" destOrd="0" presId="urn:microsoft.com/office/officeart/2005/8/layout/vList2"/>
    <dgm:cxn modelId="{6C43F58C-546B-4C94-8FCD-BFDBF04B3FDA}" type="presParOf" srcId="{D44713BA-E242-4857-BCFD-717D83D16614}" destId="{480F47DD-87BD-455E-B7A5-AFB63ED7B438}" srcOrd="2" destOrd="0" presId="urn:microsoft.com/office/officeart/2005/8/layout/vList2"/>
    <dgm:cxn modelId="{46A12B74-5AD6-4425-80D9-376FB0E2EE39}" type="presParOf" srcId="{D44713BA-E242-4857-BCFD-717D83D16614}" destId="{71E9E75E-C877-4A03-BF1F-D653ABC2E8FE}" srcOrd="3" destOrd="0" presId="urn:microsoft.com/office/officeart/2005/8/layout/vList2"/>
    <dgm:cxn modelId="{19FB2EC4-6BBF-446D-BC53-B020E8A3ACB7}" type="presParOf" srcId="{D44713BA-E242-4857-BCFD-717D83D16614}" destId="{DDA46931-0708-4FF1-9411-74E251DDC232}" srcOrd="4" destOrd="0" presId="urn:microsoft.com/office/officeart/2005/8/layout/vList2"/>
    <dgm:cxn modelId="{D308EC51-4F10-466F-87D9-6758D81C8E5F}" type="presParOf" srcId="{D44713BA-E242-4857-BCFD-717D83D16614}" destId="{0A8FE9C1-66E2-4A9D-86FF-E8A9FFBCC0C7}" srcOrd="5" destOrd="0" presId="urn:microsoft.com/office/officeart/2005/8/layout/vList2"/>
    <dgm:cxn modelId="{EF4F90E5-8B88-4A28-8557-3CC8A72F28BE}" type="presParOf" srcId="{D44713BA-E242-4857-BCFD-717D83D16614}" destId="{29BEFCC3-CB76-4E12-964F-314A5B8C330D}" srcOrd="6" destOrd="0" presId="urn:microsoft.com/office/officeart/2005/8/layout/vList2"/>
    <dgm:cxn modelId="{1552E771-C8F6-4FEE-B9F6-5AE8E036CEB5}" type="presParOf" srcId="{D44713BA-E242-4857-BCFD-717D83D16614}" destId="{DA7DB86F-4601-4FB0-AAE6-B27B7830FE10}" srcOrd="7" destOrd="0" presId="urn:microsoft.com/office/officeart/2005/8/layout/vList2"/>
    <dgm:cxn modelId="{CDB534BD-22C9-4DB6-87BA-37CB40AD99D0}" type="presParOf" srcId="{D44713BA-E242-4857-BCFD-717D83D16614}" destId="{88375EC2-B0AE-4513-BFE9-45278631AF5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B789B1-1D45-48FE-BD2F-645A8500EF82}" type="doc">
      <dgm:prSet loTypeId="urn:microsoft.com/office/officeart/2005/8/layout/vList2" loCatId="list" qsTypeId="urn:microsoft.com/office/officeart/2005/8/quickstyle/simple5" qsCatId="simple" csTypeId="urn:microsoft.com/office/officeart/2005/8/colors/accent6_1" csCatId="accent6"/>
      <dgm:spPr/>
      <dgm:t>
        <a:bodyPr/>
        <a:lstStyle/>
        <a:p>
          <a:endParaRPr lang="pl-PL"/>
        </a:p>
      </dgm:t>
    </dgm:pt>
    <dgm:pt modelId="{AB5E78F4-5A85-4AB5-BD2B-16A99A932F65}">
      <dgm:prSet/>
      <dgm:spPr/>
      <dgm:t>
        <a:bodyPr/>
        <a:lstStyle/>
        <a:p>
          <a:pPr algn="just" rtl="0"/>
          <a:r>
            <a:rPr lang="pl-PL" smtClean="0"/>
            <a:t>Oględzin miejsca wypadku dokonuje się po zgłoszeniu wypadku przy pracy zdalnej, </a:t>
          </a:r>
          <a:endParaRPr lang="pl-PL"/>
        </a:p>
      </dgm:t>
    </dgm:pt>
    <dgm:pt modelId="{FCD1A150-75F9-44CD-A8B6-D1F599C991C4}" type="parTrans" cxnId="{1EC1DBA0-883F-4DFC-986D-07AE685BF426}">
      <dgm:prSet/>
      <dgm:spPr/>
      <dgm:t>
        <a:bodyPr/>
        <a:lstStyle/>
        <a:p>
          <a:pPr algn="just"/>
          <a:endParaRPr lang="pl-PL"/>
        </a:p>
      </dgm:t>
    </dgm:pt>
    <dgm:pt modelId="{8E87C58F-1B5A-4CE1-B0BC-777158353303}" type="sibTrans" cxnId="{1EC1DBA0-883F-4DFC-986D-07AE685BF426}">
      <dgm:prSet/>
      <dgm:spPr/>
      <dgm:t>
        <a:bodyPr/>
        <a:lstStyle/>
        <a:p>
          <a:pPr algn="just"/>
          <a:endParaRPr lang="pl-PL"/>
        </a:p>
      </dgm:t>
    </dgm:pt>
    <dgm:pt modelId="{7949BB3E-FC76-477D-9086-DF8AA7597326}">
      <dgm:prSet/>
      <dgm:spPr/>
      <dgm:t>
        <a:bodyPr/>
        <a:lstStyle/>
        <a:p>
          <a:pPr algn="just" rtl="0"/>
          <a:r>
            <a:rPr lang="pl-PL" smtClean="0"/>
            <a:t>w terminie uzgodnionym przez pracownika albo jego  domownika, w przypadku gdy pracownik ze względu na stan zdrowia nie jest w stanie uzgodnić tego terminu, i członków zespołu powypadkowego. </a:t>
          </a:r>
          <a:endParaRPr lang="pl-PL"/>
        </a:p>
      </dgm:t>
    </dgm:pt>
    <dgm:pt modelId="{18050A93-9CB8-431F-BAEF-CDB89554A682}" type="parTrans" cxnId="{B0A51CB6-178C-4036-9C54-B7B8D0E0FD90}">
      <dgm:prSet/>
      <dgm:spPr/>
      <dgm:t>
        <a:bodyPr/>
        <a:lstStyle/>
        <a:p>
          <a:pPr algn="just"/>
          <a:endParaRPr lang="pl-PL"/>
        </a:p>
      </dgm:t>
    </dgm:pt>
    <dgm:pt modelId="{DE870D31-C0E7-4E4B-A3BF-2688DB579403}" type="sibTrans" cxnId="{B0A51CB6-178C-4036-9C54-B7B8D0E0FD90}">
      <dgm:prSet/>
      <dgm:spPr/>
      <dgm:t>
        <a:bodyPr/>
        <a:lstStyle/>
        <a:p>
          <a:pPr algn="just"/>
          <a:endParaRPr lang="pl-PL"/>
        </a:p>
      </dgm:t>
    </dgm:pt>
    <dgm:pt modelId="{A84E70C9-1F89-4F07-BAFA-22F209C82E52}">
      <dgm:prSet/>
      <dgm:spPr/>
      <dgm:t>
        <a:bodyPr/>
        <a:lstStyle/>
        <a:p>
          <a:pPr algn="just" rtl="0"/>
          <a:r>
            <a:rPr lang="pl-PL" smtClean="0"/>
            <a:t>Zespół powypadkowy może odstąpić od dokonywania oględzin miejsca wypadku przy pracy zdalnej, jeżeli uzna, że okoliczności i przyczyny wypadku nie budzą jego wątpliwości.</a:t>
          </a:r>
          <a:endParaRPr lang="pl-PL"/>
        </a:p>
      </dgm:t>
    </dgm:pt>
    <dgm:pt modelId="{976A2CF9-B422-4763-88AC-4ADAAA67D838}" type="parTrans" cxnId="{18D743FF-DB07-4035-8A49-F10FCA823B71}">
      <dgm:prSet/>
      <dgm:spPr/>
      <dgm:t>
        <a:bodyPr/>
        <a:lstStyle/>
        <a:p>
          <a:pPr algn="just"/>
          <a:endParaRPr lang="pl-PL"/>
        </a:p>
      </dgm:t>
    </dgm:pt>
    <dgm:pt modelId="{3889EADF-8249-4C16-A40A-3FD8CA6E9CAA}" type="sibTrans" cxnId="{18D743FF-DB07-4035-8A49-F10FCA823B71}">
      <dgm:prSet/>
      <dgm:spPr/>
      <dgm:t>
        <a:bodyPr/>
        <a:lstStyle/>
        <a:p>
          <a:pPr algn="just"/>
          <a:endParaRPr lang="pl-PL"/>
        </a:p>
      </dgm:t>
    </dgm:pt>
    <dgm:pt modelId="{39DA8EFE-6C50-4432-B658-81A76255A4F4}" type="pres">
      <dgm:prSet presAssocID="{24B789B1-1D45-48FE-BD2F-645A8500EF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5435C93-6A11-495A-B961-EE88081B0A47}" type="pres">
      <dgm:prSet presAssocID="{AB5E78F4-5A85-4AB5-BD2B-16A99A932F6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24908E-DF05-4B7E-8221-E3EB482C9454}" type="pres">
      <dgm:prSet presAssocID="{8E87C58F-1B5A-4CE1-B0BC-777158353303}" presName="spacer" presStyleCnt="0"/>
      <dgm:spPr/>
    </dgm:pt>
    <dgm:pt modelId="{2816D28B-7D7E-4B1E-B322-ADDD6BE17597}" type="pres">
      <dgm:prSet presAssocID="{7949BB3E-FC76-477D-9086-DF8AA75973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3393BC-4C19-4576-BCF8-69775DA59C84}" type="pres">
      <dgm:prSet presAssocID="{DE870D31-C0E7-4E4B-A3BF-2688DB579403}" presName="spacer" presStyleCnt="0"/>
      <dgm:spPr/>
    </dgm:pt>
    <dgm:pt modelId="{9D60D6B7-7C8D-4424-80EE-94F51EAA3A22}" type="pres">
      <dgm:prSet presAssocID="{A84E70C9-1F89-4F07-BAFA-22F209C82E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0A51CB6-178C-4036-9C54-B7B8D0E0FD90}" srcId="{24B789B1-1D45-48FE-BD2F-645A8500EF82}" destId="{7949BB3E-FC76-477D-9086-DF8AA7597326}" srcOrd="1" destOrd="0" parTransId="{18050A93-9CB8-431F-BAEF-CDB89554A682}" sibTransId="{DE870D31-C0E7-4E4B-A3BF-2688DB579403}"/>
    <dgm:cxn modelId="{18D743FF-DB07-4035-8A49-F10FCA823B71}" srcId="{24B789B1-1D45-48FE-BD2F-645A8500EF82}" destId="{A84E70C9-1F89-4F07-BAFA-22F209C82E52}" srcOrd="2" destOrd="0" parTransId="{976A2CF9-B422-4763-88AC-4ADAAA67D838}" sibTransId="{3889EADF-8249-4C16-A40A-3FD8CA6E9CAA}"/>
    <dgm:cxn modelId="{D1A52A3F-A82A-4331-91C7-D6119240DCA2}" type="presOf" srcId="{7949BB3E-FC76-477D-9086-DF8AA7597326}" destId="{2816D28B-7D7E-4B1E-B322-ADDD6BE17597}" srcOrd="0" destOrd="0" presId="urn:microsoft.com/office/officeart/2005/8/layout/vList2"/>
    <dgm:cxn modelId="{2C67035B-6695-4533-98E6-4C2363D2BC0B}" type="presOf" srcId="{AB5E78F4-5A85-4AB5-BD2B-16A99A932F65}" destId="{55435C93-6A11-495A-B961-EE88081B0A47}" srcOrd="0" destOrd="0" presId="urn:microsoft.com/office/officeart/2005/8/layout/vList2"/>
    <dgm:cxn modelId="{1EC1DBA0-883F-4DFC-986D-07AE685BF426}" srcId="{24B789B1-1D45-48FE-BD2F-645A8500EF82}" destId="{AB5E78F4-5A85-4AB5-BD2B-16A99A932F65}" srcOrd="0" destOrd="0" parTransId="{FCD1A150-75F9-44CD-A8B6-D1F599C991C4}" sibTransId="{8E87C58F-1B5A-4CE1-B0BC-777158353303}"/>
    <dgm:cxn modelId="{833082C1-E093-4033-9613-6B56C1FA40E8}" type="presOf" srcId="{24B789B1-1D45-48FE-BD2F-645A8500EF82}" destId="{39DA8EFE-6C50-4432-B658-81A76255A4F4}" srcOrd="0" destOrd="0" presId="urn:microsoft.com/office/officeart/2005/8/layout/vList2"/>
    <dgm:cxn modelId="{B9120D5A-F39E-4DA9-9467-02A44E04A0E3}" type="presOf" srcId="{A84E70C9-1F89-4F07-BAFA-22F209C82E52}" destId="{9D60D6B7-7C8D-4424-80EE-94F51EAA3A22}" srcOrd="0" destOrd="0" presId="urn:microsoft.com/office/officeart/2005/8/layout/vList2"/>
    <dgm:cxn modelId="{11629E2C-EED3-4B83-BF0A-3E5AF071C085}" type="presParOf" srcId="{39DA8EFE-6C50-4432-B658-81A76255A4F4}" destId="{55435C93-6A11-495A-B961-EE88081B0A47}" srcOrd="0" destOrd="0" presId="urn:microsoft.com/office/officeart/2005/8/layout/vList2"/>
    <dgm:cxn modelId="{BEFF19ED-291A-4145-A682-EF0B189EC9C2}" type="presParOf" srcId="{39DA8EFE-6C50-4432-B658-81A76255A4F4}" destId="{9624908E-DF05-4B7E-8221-E3EB482C9454}" srcOrd="1" destOrd="0" presId="urn:microsoft.com/office/officeart/2005/8/layout/vList2"/>
    <dgm:cxn modelId="{BC6E7E22-D093-4313-BBD4-15BDB2A4750F}" type="presParOf" srcId="{39DA8EFE-6C50-4432-B658-81A76255A4F4}" destId="{2816D28B-7D7E-4B1E-B322-ADDD6BE17597}" srcOrd="2" destOrd="0" presId="urn:microsoft.com/office/officeart/2005/8/layout/vList2"/>
    <dgm:cxn modelId="{3BD64F04-15F8-4605-8421-A9E408C1DBEE}" type="presParOf" srcId="{39DA8EFE-6C50-4432-B658-81A76255A4F4}" destId="{9C3393BC-4C19-4576-BCF8-69775DA59C84}" srcOrd="3" destOrd="0" presId="urn:microsoft.com/office/officeart/2005/8/layout/vList2"/>
    <dgm:cxn modelId="{6F871DBD-342D-44DF-AEBD-3ADCC29AF663}" type="presParOf" srcId="{39DA8EFE-6C50-4432-B658-81A76255A4F4}" destId="{9D60D6B7-7C8D-4424-80EE-94F51EAA3A2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DED944-5856-457A-84D2-6CCDA94DC0B5}" type="doc">
      <dgm:prSet loTypeId="urn:microsoft.com/office/officeart/2005/8/layout/process4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45EA902E-66A1-40A9-816C-FD063CC38041}">
      <dgm:prSet custT="1"/>
      <dgm:spPr/>
      <dgm:t>
        <a:bodyPr/>
        <a:lstStyle/>
        <a:p>
          <a:pPr algn="ctr" rtl="0"/>
          <a:r>
            <a:rPr lang="pl-PL" sz="2400" dirty="0" smtClean="0"/>
            <a:t>wniosek pracownika nie wymaga uzasadnienia (może być na piśmie lub w formie elektronicznej),</a:t>
          </a:r>
          <a:endParaRPr lang="pl-PL" sz="2400" dirty="0"/>
        </a:p>
      </dgm:t>
    </dgm:pt>
    <dgm:pt modelId="{98806543-D8E5-4CAD-96EC-4BE3FCD8CBF4}" type="parTrans" cxnId="{3D7976E1-6D77-466B-A10D-624FCCAA41E3}">
      <dgm:prSet/>
      <dgm:spPr/>
      <dgm:t>
        <a:bodyPr/>
        <a:lstStyle/>
        <a:p>
          <a:pPr algn="ctr"/>
          <a:endParaRPr lang="pl-PL" sz="2400"/>
        </a:p>
      </dgm:t>
    </dgm:pt>
    <dgm:pt modelId="{3C4A165D-55E8-4BB8-9A0F-BC6B39666590}" type="sibTrans" cxnId="{3D7976E1-6D77-466B-A10D-624FCCAA41E3}">
      <dgm:prSet/>
      <dgm:spPr/>
      <dgm:t>
        <a:bodyPr/>
        <a:lstStyle/>
        <a:p>
          <a:pPr algn="ctr"/>
          <a:endParaRPr lang="pl-PL" sz="2400"/>
        </a:p>
      </dgm:t>
    </dgm:pt>
    <dgm:pt modelId="{8FD97CE4-972D-43C3-AFCA-D92063EFE24F}">
      <dgm:prSet custT="1"/>
      <dgm:spPr/>
      <dgm:t>
        <a:bodyPr/>
        <a:lstStyle/>
        <a:p>
          <a:pPr algn="ctr" rtl="0"/>
          <a:r>
            <a:rPr lang="pl-PL" sz="2400" smtClean="0"/>
            <a:t>powinien określać wymiar i datę korzystania z pracy zdalnej,</a:t>
          </a:r>
          <a:endParaRPr lang="pl-PL" sz="2400"/>
        </a:p>
      </dgm:t>
    </dgm:pt>
    <dgm:pt modelId="{040EEB73-7889-42CF-89F6-3FA8A094E48F}" type="parTrans" cxnId="{C91283B5-FE50-4511-BE7C-1CFCD7502EC1}">
      <dgm:prSet/>
      <dgm:spPr/>
      <dgm:t>
        <a:bodyPr/>
        <a:lstStyle/>
        <a:p>
          <a:pPr algn="ctr"/>
          <a:endParaRPr lang="pl-PL" sz="2400"/>
        </a:p>
      </dgm:t>
    </dgm:pt>
    <dgm:pt modelId="{D98EA574-0C13-442E-B512-4E4376D0A049}" type="sibTrans" cxnId="{C91283B5-FE50-4511-BE7C-1CFCD7502EC1}">
      <dgm:prSet/>
      <dgm:spPr/>
      <dgm:t>
        <a:bodyPr/>
        <a:lstStyle/>
        <a:p>
          <a:pPr algn="ctr"/>
          <a:endParaRPr lang="pl-PL" sz="2400"/>
        </a:p>
      </dgm:t>
    </dgm:pt>
    <dgm:pt modelId="{2C841667-2FFC-4BC4-8DAB-901DF14BAD7D}">
      <dgm:prSet custT="1"/>
      <dgm:spPr/>
      <dgm:t>
        <a:bodyPr/>
        <a:lstStyle/>
        <a:p>
          <a:pPr algn="ctr" rtl="0"/>
          <a:r>
            <a:rPr lang="pl-PL" sz="2400" smtClean="0"/>
            <a:t>wniosek powinien być złożony przed rozpoczęciem pracy, a nie w jej trakcie, </a:t>
          </a:r>
          <a:endParaRPr lang="pl-PL" sz="2400"/>
        </a:p>
      </dgm:t>
    </dgm:pt>
    <dgm:pt modelId="{4575F584-C7E0-433D-93D1-7B2DF90A6B71}" type="parTrans" cxnId="{01416455-245A-4F8B-ABA7-F77B109E754A}">
      <dgm:prSet/>
      <dgm:spPr/>
      <dgm:t>
        <a:bodyPr/>
        <a:lstStyle/>
        <a:p>
          <a:pPr algn="ctr"/>
          <a:endParaRPr lang="pl-PL" sz="2400"/>
        </a:p>
      </dgm:t>
    </dgm:pt>
    <dgm:pt modelId="{1F6FECBC-4181-4E26-B048-DAD1E9F2A996}" type="sibTrans" cxnId="{01416455-245A-4F8B-ABA7-F77B109E754A}">
      <dgm:prSet/>
      <dgm:spPr/>
      <dgm:t>
        <a:bodyPr/>
        <a:lstStyle/>
        <a:p>
          <a:pPr algn="ctr"/>
          <a:endParaRPr lang="pl-PL" sz="2400"/>
        </a:p>
      </dgm:t>
    </dgm:pt>
    <dgm:pt modelId="{4CB90597-FDEC-437A-ADDA-6085FA04E673}">
      <dgm:prSet custT="1"/>
      <dgm:spPr/>
      <dgm:t>
        <a:bodyPr/>
        <a:lstStyle/>
        <a:p>
          <a:pPr algn="ctr" rtl="0"/>
          <a:r>
            <a:rPr lang="pl-PL" sz="2400" smtClean="0"/>
            <a:t>możliwe jest łącznie pracy zdalnej okazjonalnej z pracą zdalną hybrydową,  </a:t>
          </a:r>
          <a:endParaRPr lang="pl-PL" sz="2400"/>
        </a:p>
      </dgm:t>
    </dgm:pt>
    <dgm:pt modelId="{35DB0172-314C-4D23-865E-0D7FEB0C9565}" type="parTrans" cxnId="{A557E6E0-6F2F-4EE0-B521-63B70B57BFC6}">
      <dgm:prSet/>
      <dgm:spPr/>
      <dgm:t>
        <a:bodyPr/>
        <a:lstStyle/>
        <a:p>
          <a:pPr algn="ctr"/>
          <a:endParaRPr lang="pl-PL" sz="2400"/>
        </a:p>
      </dgm:t>
    </dgm:pt>
    <dgm:pt modelId="{ED825A24-EB9A-4E6B-AE0A-68C683ED8EEB}" type="sibTrans" cxnId="{A557E6E0-6F2F-4EE0-B521-63B70B57BFC6}">
      <dgm:prSet/>
      <dgm:spPr/>
      <dgm:t>
        <a:bodyPr/>
        <a:lstStyle/>
        <a:p>
          <a:pPr algn="ctr"/>
          <a:endParaRPr lang="pl-PL" sz="2400"/>
        </a:p>
      </dgm:t>
    </dgm:pt>
    <dgm:pt modelId="{57C4B062-DD24-43A2-BAC8-58DBC5829952}" type="pres">
      <dgm:prSet presAssocID="{C8DED944-5856-457A-84D2-6CCDA94DC0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A791CCE-4E95-4A02-A19B-9E468EECBE8E}" type="pres">
      <dgm:prSet presAssocID="{4CB90597-FDEC-437A-ADDA-6085FA04E673}" presName="boxAndChildren" presStyleCnt="0"/>
      <dgm:spPr/>
    </dgm:pt>
    <dgm:pt modelId="{D78EF2FC-396F-4B74-A165-BB5F09984AFB}" type="pres">
      <dgm:prSet presAssocID="{4CB90597-FDEC-437A-ADDA-6085FA04E673}" presName="parentTextBox" presStyleLbl="node1" presStyleIdx="0" presStyleCnt="4"/>
      <dgm:spPr/>
      <dgm:t>
        <a:bodyPr/>
        <a:lstStyle/>
        <a:p>
          <a:endParaRPr lang="pl-PL"/>
        </a:p>
      </dgm:t>
    </dgm:pt>
    <dgm:pt modelId="{5E1B7ED7-72C0-4A30-B77D-FF32B1BBF35B}" type="pres">
      <dgm:prSet presAssocID="{1F6FECBC-4181-4E26-B048-DAD1E9F2A996}" presName="sp" presStyleCnt="0"/>
      <dgm:spPr/>
    </dgm:pt>
    <dgm:pt modelId="{B0FCDF51-BC3D-4F9E-AAD7-260A12A5AF05}" type="pres">
      <dgm:prSet presAssocID="{2C841667-2FFC-4BC4-8DAB-901DF14BAD7D}" presName="arrowAndChildren" presStyleCnt="0"/>
      <dgm:spPr/>
    </dgm:pt>
    <dgm:pt modelId="{43186D07-EF99-4948-AE7B-17F769E2301B}" type="pres">
      <dgm:prSet presAssocID="{2C841667-2FFC-4BC4-8DAB-901DF14BAD7D}" presName="parentTextArrow" presStyleLbl="node1" presStyleIdx="1" presStyleCnt="4"/>
      <dgm:spPr/>
      <dgm:t>
        <a:bodyPr/>
        <a:lstStyle/>
        <a:p>
          <a:endParaRPr lang="pl-PL"/>
        </a:p>
      </dgm:t>
    </dgm:pt>
    <dgm:pt modelId="{AD8920E7-C823-40E6-A3D8-5C447EE52573}" type="pres">
      <dgm:prSet presAssocID="{D98EA574-0C13-442E-B512-4E4376D0A049}" presName="sp" presStyleCnt="0"/>
      <dgm:spPr/>
    </dgm:pt>
    <dgm:pt modelId="{33CA8066-D991-47BA-879A-4F1A3FF71666}" type="pres">
      <dgm:prSet presAssocID="{8FD97CE4-972D-43C3-AFCA-D92063EFE24F}" presName="arrowAndChildren" presStyleCnt="0"/>
      <dgm:spPr/>
    </dgm:pt>
    <dgm:pt modelId="{29C9B2B7-2233-4022-93D4-A80CC8E1393E}" type="pres">
      <dgm:prSet presAssocID="{8FD97CE4-972D-43C3-AFCA-D92063EFE24F}" presName="parentTextArrow" presStyleLbl="node1" presStyleIdx="2" presStyleCnt="4"/>
      <dgm:spPr/>
      <dgm:t>
        <a:bodyPr/>
        <a:lstStyle/>
        <a:p>
          <a:endParaRPr lang="pl-PL"/>
        </a:p>
      </dgm:t>
    </dgm:pt>
    <dgm:pt modelId="{7DF29953-ACCF-4B63-9A35-9BF3104BD95A}" type="pres">
      <dgm:prSet presAssocID="{3C4A165D-55E8-4BB8-9A0F-BC6B39666590}" presName="sp" presStyleCnt="0"/>
      <dgm:spPr/>
    </dgm:pt>
    <dgm:pt modelId="{D6E0B656-021D-4FCA-91EA-4C9848668B1D}" type="pres">
      <dgm:prSet presAssocID="{45EA902E-66A1-40A9-816C-FD063CC38041}" presName="arrowAndChildren" presStyleCnt="0"/>
      <dgm:spPr/>
    </dgm:pt>
    <dgm:pt modelId="{E106E67F-084C-4C0F-AB3A-AA30B13EB0B8}" type="pres">
      <dgm:prSet presAssocID="{45EA902E-66A1-40A9-816C-FD063CC38041}" presName="parentTextArrow" presStyleLbl="node1" presStyleIdx="3" presStyleCnt="4"/>
      <dgm:spPr/>
      <dgm:t>
        <a:bodyPr/>
        <a:lstStyle/>
        <a:p>
          <a:endParaRPr lang="pl-PL"/>
        </a:p>
      </dgm:t>
    </dgm:pt>
  </dgm:ptLst>
  <dgm:cxnLst>
    <dgm:cxn modelId="{01416455-245A-4F8B-ABA7-F77B109E754A}" srcId="{C8DED944-5856-457A-84D2-6CCDA94DC0B5}" destId="{2C841667-2FFC-4BC4-8DAB-901DF14BAD7D}" srcOrd="2" destOrd="0" parTransId="{4575F584-C7E0-433D-93D1-7B2DF90A6B71}" sibTransId="{1F6FECBC-4181-4E26-B048-DAD1E9F2A996}"/>
    <dgm:cxn modelId="{172211DC-39C7-4A62-9B33-F8ECFC680366}" type="presOf" srcId="{8FD97CE4-972D-43C3-AFCA-D92063EFE24F}" destId="{29C9B2B7-2233-4022-93D4-A80CC8E1393E}" srcOrd="0" destOrd="0" presId="urn:microsoft.com/office/officeart/2005/8/layout/process4"/>
    <dgm:cxn modelId="{8F6FF3A5-4B03-4519-BC5E-5FF8B0B4BE3C}" type="presOf" srcId="{2C841667-2FFC-4BC4-8DAB-901DF14BAD7D}" destId="{43186D07-EF99-4948-AE7B-17F769E2301B}" srcOrd="0" destOrd="0" presId="urn:microsoft.com/office/officeart/2005/8/layout/process4"/>
    <dgm:cxn modelId="{6DB873F8-89A7-41AE-BC34-D9DBB6C2DA5A}" type="presOf" srcId="{45EA902E-66A1-40A9-816C-FD063CC38041}" destId="{E106E67F-084C-4C0F-AB3A-AA30B13EB0B8}" srcOrd="0" destOrd="0" presId="urn:microsoft.com/office/officeart/2005/8/layout/process4"/>
    <dgm:cxn modelId="{C91283B5-FE50-4511-BE7C-1CFCD7502EC1}" srcId="{C8DED944-5856-457A-84D2-6CCDA94DC0B5}" destId="{8FD97CE4-972D-43C3-AFCA-D92063EFE24F}" srcOrd="1" destOrd="0" parTransId="{040EEB73-7889-42CF-89F6-3FA8A094E48F}" sibTransId="{D98EA574-0C13-442E-B512-4E4376D0A049}"/>
    <dgm:cxn modelId="{0D42ADD5-22D2-4857-B080-137F8CD220C9}" type="presOf" srcId="{C8DED944-5856-457A-84D2-6CCDA94DC0B5}" destId="{57C4B062-DD24-43A2-BAC8-58DBC5829952}" srcOrd="0" destOrd="0" presId="urn:microsoft.com/office/officeart/2005/8/layout/process4"/>
    <dgm:cxn modelId="{3D7976E1-6D77-466B-A10D-624FCCAA41E3}" srcId="{C8DED944-5856-457A-84D2-6CCDA94DC0B5}" destId="{45EA902E-66A1-40A9-816C-FD063CC38041}" srcOrd="0" destOrd="0" parTransId="{98806543-D8E5-4CAD-96EC-4BE3FCD8CBF4}" sibTransId="{3C4A165D-55E8-4BB8-9A0F-BC6B39666590}"/>
    <dgm:cxn modelId="{3FA4A9DA-92C1-4309-AD7F-A0EF4A66A759}" type="presOf" srcId="{4CB90597-FDEC-437A-ADDA-6085FA04E673}" destId="{D78EF2FC-396F-4B74-A165-BB5F09984AFB}" srcOrd="0" destOrd="0" presId="urn:microsoft.com/office/officeart/2005/8/layout/process4"/>
    <dgm:cxn modelId="{A557E6E0-6F2F-4EE0-B521-63B70B57BFC6}" srcId="{C8DED944-5856-457A-84D2-6CCDA94DC0B5}" destId="{4CB90597-FDEC-437A-ADDA-6085FA04E673}" srcOrd="3" destOrd="0" parTransId="{35DB0172-314C-4D23-865E-0D7FEB0C9565}" sibTransId="{ED825A24-EB9A-4E6B-AE0A-68C683ED8EEB}"/>
    <dgm:cxn modelId="{F8F06386-8B3A-455D-9D21-7F9F4795189F}" type="presParOf" srcId="{57C4B062-DD24-43A2-BAC8-58DBC5829952}" destId="{8A791CCE-4E95-4A02-A19B-9E468EECBE8E}" srcOrd="0" destOrd="0" presId="urn:microsoft.com/office/officeart/2005/8/layout/process4"/>
    <dgm:cxn modelId="{3AC053B4-836D-440F-A291-9318EF12EE60}" type="presParOf" srcId="{8A791CCE-4E95-4A02-A19B-9E468EECBE8E}" destId="{D78EF2FC-396F-4B74-A165-BB5F09984AFB}" srcOrd="0" destOrd="0" presId="urn:microsoft.com/office/officeart/2005/8/layout/process4"/>
    <dgm:cxn modelId="{979DB8E4-B2E3-4BA3-9F71-F6C43D73F7B1}" type="presParOf" srcId="{57C4B062-DD24-43A2-BAC8-58DBC5829952}" destId="{5E1B7ED7-72C0-4A30-B77D-FF32B1BBF35B}" srcOrd="1" destOrd="0" presId="urn:microsoft.com/office/officeart/2005/8/layout/process4"/>
    <dgm:cxn modelId="{24337432-94C8-4E2A-8D4B-4F9EC1D8FFF5}" type="presParOf" srcId="{57C4B062-DD24-43A2-BAC8-58DBC5829952}" destId="{B0FCDF51-BC3D-4F9E-AAD7-260A12A5AF05}" srcOrd="2" destOrd="0" presId="urn:microsoft.com/office/officeart/2005/8/layout/process4"/>
    <dgm:cxn modelId="{B56D0F12-4624-439B-86DA-24EA7FEDADCE}" type="presParOf" srcId="{B0FCDF51-BC3D-4F9E-AAD7-260A12A5AF05}" destId="{43186D07-EF99-4948-AE7B-17F769E2301B}" srcOrd="0" destOrd="0" presId="urn:microsoft.com/office/officeart/2005/8/layout/process4"/>
    <dgm:cxn modelId="{08C618D7-8B26-4D35-92B2-FBC88C61016C}" type="presParOf" srcId="{57C4B062-DD24-43A2-BAC8-58DBC5829952}" destId="{AD8920E7-C823-40E6-A3D8-5C447EE52573}" srcOrd="3" destOrd="0" presId="urn:microsoft.com/office/officeart/2005/8/layout/process4"/>
    <dgm:cxn modelId="{131E0DF4-3B4D-4B0F-8E7E-AC0BAC7A3AB8}" type="presParOf" srcId="{57C4B062-DD24-43A2-BAC8-58DBC5829952}" destId="{33CA8066-D991-47BA-879A-4F1A3FF71666}" srcOrd="4" destOrd="0" presId="urn:microsoft.com/office/officeart/2005/8/layout/process4"/>
    <dgm:cxn modelId="{3C9AD001-3486-4668-B7A2-C3CB10D05D27}" type="presParOf" srcId="{33CA8066-D991-47BA-879A-4F1A3FF71666}" destId="{29C9B2B7-2233-4022-93D4-A80CC8E1393E}" srcOrd="0" destOrd="0" presId="urn:microsoft.com/office/officeart/2005/8/layout/process4"/>
    <dgm:cxn modelId="{C4727510-A77E-4B42-A2FB-D1E12FE8073A}" type="presParOf" srcId="{57C4B062-DD24-43A2-BAC8-58DBC5829952}" destId="{7DF29953-ACCF-4B63-9A35-9BF3104BD95A}" srcOrd="5" destOrd="0" presId="urn:microsoft.com/office/officeart/2005/8/layout/process4"/>
    <dgm:cxn modelId="{96A8C50E-EA96-41AD-8802-088882A4077C}" type="presParOf" srcId="{57C4B062-DD24-43A2-BAC8-58DBC5829952}" destId="{D6E0B656-021D-4FCA-91EA-4C9848668B1D}" srcOrd="6" destOrd="0" presId="urn:microsoft.com/office/officeart/2005/8/layout/process4"/>
    <dgm:cxn modelId="{F98CFFF9-B6F8-4960-BAA2-7DD923D3AAB1}" type="presParOf" srcId="{D6E0B656-021D-4FCA-91EA-4C9848668B1D}" destId="{E106E67F-084C-4C0F-AB3A-AA30B13EB0B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C485C-B938-416C-9E8C-32C5DBC255FE}">
      <dsp:nvSpPr>
        <dsp:cNvPr id="0" name=""/>
        <dsp:cNvSpPr/>
      </dsp:nvSpPr>
      <dsp:spPr>
        <a:xfrm>
          <a:off x="0" y="41544"/>
          <a:ext cx="7886700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kluczowym elementem definicji pracy zdalnej jest wykonywanie pracy całkowicie lub częściowo w innymi miejscu niż miejsce wskazane w umowie o pracę</a:t>
          </a:r>
          <a:endParaRPr lang="pl-PL" sz="2500" kern="1200" dirty="0"/>
        </a:p>
      </dsp:txBody>
      <dsp:txXfrm>
        <a:off x="67110" y="108654"/>
        <a:ext cx="7752480" cy="1240530"/>
      </dsp:txXfrm>
    </dsp:sp>
    <dsp:sp modelId="{8014BB51-4633-4196-97CC-441C41FADF14}">
      <dsp:nvSpPr>
        <dsp:cNvPr id="0" name=""/>
        <dsp:cNvSpPr/>
      </dsp:nvSpPr>
      <dsp:spPr>
        <a:xfrm>
          <a:off x="0" y="1488294"/>
          <a:ext cx="7886700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to miejsce (ewentualnie miejsca) wskazuje pracownik, a pracodawca je akceptuje</a:t>
          </a:r>
          <a:endParaRPr lang="pl-PL" sz="2500" kern="1200" dirty="0"/>
        </a:p>
      </dsp:txBody>
      <dsp:txXfrm>
        <a:off x="67110" y="1555404"/>
        <a:ext cx="7752480" cy="1240530"/>
      </dsp:txXfrm>
    </dsp:sp>
    <dsp:sp modelId="{258D7911-4082-4CE9-BC4D-15E9EB2580A0}">
      <dsp:nvSpPr>
        <dsp:cNvPr id="0" name=""/>
        <dsp:cNvSpPr/>
      </dsp:nvSpPr>
      <dsp:spPr>
        <a:xfrm>
          <a:off x="0" y="2935044"/>
          <a:ext cx="7886700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definicja wprost określa tylko jedno miejsce wykonywanie pracy zdalnej, tj. adres zamieszkania pracownika</a:t>
          </a:r>
          <a:endParaRPr lang="pl-PL" sz="2500" kern="1200" dirty="0"/>
        </a:p>
      </dsp:txBody>
      <dsp:txXfrm>
        <a:off x="67110" y="3002154"/>
        <a:ext cx="7752480" cy="1240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A2256-7242-410F-BE83-AD81F6A8AF76}">
      <dsp:nvSpPr>
        <dsp:cNvPr id="0" name=""/>
        <dsp:cNvSpPr/>
      </dsp:nvSpPr>
      <dsp:spPr>
        <a:xfrm>
          <a:off x="0" y="23520"/>
          <a:ext cx="8250174" cy="27065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§ 4. Pracodawca może w każdym czasie cofnąć polecenie wykonywania pracy zdalnej, o którym mowa w § 3, z co najmniej dwudniowym uprzedzeniem.</a:t>
          </a:r>
          <a:endParaRPr lang="pl-PL" sz="2500" kern="1200" dirty="0"/>
        </a:p>
      </dsp:txBody>
      <dsp:txXfrm>
        <a:off x="132122" y="155642"/>
        <a:ext cx="7985930" cy="2442295"/>
      </dsp:txXfrm>
    </dsp:sp>
    <dsp:sp modelId="{12689831-25AE-4D50-B513-AEA9800D7960}">
      <dsp:nvSpPr>
        <dsp:cNvPr id="0" name=""/>
        <dsp:cNvSpPr/>
      </dsp:nvSpPr>
      <dsp:spPr>
        <a:xfrm>
          <a:off x="0" y="2802059"/>
          <a:ext cx="8250174" cy="27065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§ 5. W przypadku zmiany warunków lokalowych i technicznych uniemożliwiającej wykonywanie pracy zdalnej pracownik informuje o tym niezwłocznie pracodawcę. W takim przypadku pracodawca niezwłocznie cofa polecenie wykonywania pracy zdalnej.</a:t>
          </a:r>
        </a:p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(do tego czasu pracownik musi wykonywać pracę zdalną)</a:t>
          </a:r>
          <a:endParaRPr lang="pl-PL" sz="2500" kern="1200" dirty="0"/>
        </a:p>
      </dsp:txBody>
      <dsp:txXfrm>
        <a:off x="132122" y="2934181"/>
        <a:ext cx="7985930" cy="2442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1DC00-74DA-429A-BB6C-8E23C4596751}">
      <dsp:nvSpPr>
        <dsp:cNvPr id="0" name=""/>
        <dsp:cNvSpPr/>
      </dsp:nvSpPr>
      <dsp:spPr>
        <a:xfrm>
          <a:off x="0" y="0"/>
          <a:ext cx="84947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2FFA3-EAFB-4EE7-92A3-D2A6F4DDCC33}">
      <dsp:nvSpPr>
        <dsp:cNvPr id="0" name=""/>
        <dsp:cNvSpPr/>
      </dsp:nvSpPr>
      <dsp:spPr>
        <a:xfrm>
          <a:off x="0" y="0"/>
          <a:ext cx="8494776" cy="1298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pracownik, o którym mowa w art. 142</a:t>
          </a:r>
          <a:r>
            <a:rPr lang="pl-PL" sz="2500" kern="1200" baseline="30000" dirty="0" smtClean="0"/>
            <a:t>1 </a:t>
          </a:r>
          <a:r>
            <a:rPr lang="pl-PL" sz="2500" kern="1200" dirty="0" smtClean="0"/>
            <a:t>§ 1 pkt 2 i 3 </a:t>
          </a:r>
          <a:r>
            <a:rPr lang="pl-PL" sz="2500" kern="1200" dirty="0" err="1" smtClean="0"/>
            <a:t>k.p</a:t>
          </a:r>
          <a:r>
            <a:rPr lang="pl-PL" sz="2500" kern="1200" dirty="0" smtClean="0"/>
            <a:t>. </a:t>
          </a:r>
          <a:endParaRPr lang="pl-PL" sz="2500" kern="1200" dirty="0"/>
        </a:p>
      </dsp:txBody>
      <dsp:txXfrm>
        <a:off x="0" y="0"/>
        <a:ext cx="8494776" cy="1298448"/>
      </dsp:txXfrm>
    </dsp:sp>
    <dsp:sp modelId="{802A21D4-FDA6-4BA2-BBD1-D8CC8DAEF9C4}">
      <dsp:nvSpPr>
        <dsp:cNvPr id="0" name=""/>
        <dsp:cNvSpPr/>
      </dsp:nvSpPr>
      <dsp:spPr>
        <a:xfrm>
          <a:off x="0" y="1298448"/>
          <a:ext cx="84947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4BB7E-88E0-4F32-BC7D-25867122A033}">
      <dsp:nvSpPr>
        <dsp:cNvPr id="0" name=""/>
        <dsp:cNvSpPr/>
      </dsp:nvSpPr>
      <dsp:spPr>
        <a:xfrm>
          <a:off x="0" y="1298448"/>
          <a:ext cx="8494776" cy="1298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pracownica w ciąży </a:t>
          </a:r>
          <a:endParaRPr lang="pl-PL" sz="2500" kern="1200" dirty="0"/>
        </a:p>
      </dsp:txBody>
      <dsp:txXfrm>
        <a:off x="0" y="1298448"/>
        <a:ext cx="8494776" cy="1298448"/>
      </dsp:txXfrm>
    </dsp:sp>
    <dsp:sp modelId="{BA6962D3-D89A-4BAE-A7A2-B53D7EF7401B}">
      <dsp:nvSpPr>
        <dsp:cNvPr id="0" name=""/>
        <dsp:cNvSpPr/>
      </dsp:nvSpPr>
      <dsp:spPr>
        <a:xfrm>
          <a:off x="0" y="2596896"/>
          <a:ext cx="84947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0AFE9-DA25-4A89-B268-A26BE8E46E90}">
      <dsp:nvSpPr>
        <dsp:cNvPr id="0" name=""/>
        <dsp:cNvSpPr/>
      </dsp:nvSpPr>
      <dsp:spPr>
        <a:xfrm>
          <a:off x="0" y="2596896"/>
          <a:ext cx="8494776" cy="1298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pracownik wychowujący dziecko do ukończenia przez nie 4. roku życia</a:t>
          </a:r>
          <a:endParaRPr lang="pl-PL" sz="2500" kern="1200" dirty="0"/>
        </a:p>
      </dsp:txBody>
      <dsp:txXfrm>
        <a:off x="0" y="2596896"/>
        <a:ext cx="8494776" cy="1298448"/>
      </dsp:txXfrm>
    </dsp:sp>
    <dsp:sp modelId="{0122E080-4277-44FE-8F85-2003E8E5F9D3}">
      <dsp:nvSpPr>
        <dsp:cNvPr id="0" name=""/>
        <dsp:cNvSpPr/>
      </dsp:nvSpPr>
      <dsp:spPr>
        <a:xfrm>
          <a:off x="0" y="3895344"/>
          <a:ext cx="84947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F39BA-46A9-4B0E-AE5A-72A3F870A57B}">
      <dsp:nvSpPr>
        <dsp:cNvPr id="0" name=""/>
        <dsp:cNvSpPr/>
      </dsp:nvSpPr>
      <dsp:spPr>
        <a:xfrm>
          <a:off x="0" y="3895344"/>
          <a:ext cx="8494776" cy="1298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pracownik sprawujący opiekę nad innym członkiem najbliższej rodziny lub inną osobą pozostającą we wspólnym gospodarstwie domowym, posiadającymi orzeczenie o niepełnosprawności albo orzeczenie o znacznym stopniu niepełnosprawności</a:t>
          </a:r>
          <a:endParaRPr lang="pl-PL" sz="2500" kern="1200" dirty="0"/>
        </a:p>
      </dsp:txBody>
      <dsp:txXfrm>
        <a:off x="0" y="3895344"/>
        <a:ext cx="8494776" cy="12984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DA3F5-1B0B-442A-82EA-96C386067E39}">
      <dsp:nvSpPr>
        <dsp:cNvPr id="0" name=""/>
        <dsp:cNvSpPr/>
      </dsp:nvSpPr>
      <dsp:spPr>
        <a:xfrm>
          <a:off x="0" y="200268"/>
          <a:ext cx="8514370" cy="2368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Pracownik wykonujący pracę zdalną nie może być traktowany mniej korzystnie w zakresie nawiązania i rozwiązania stosunku pracy, warunków zatrudnienia, awansowania oraz dostępu do szkolenia w celu podnoszenia kwalifikacji zawodowych niż inni pracownicy zatrudnieni przy takiej samej lub podobnej pracy, z uwzględnieniem odrębności związanych z warunkami wykonywania pracy zdalnej.</a:t>
          </a:r>
          <a:endParaRPr lang="pl-PL" sz="2300" kern="1200" dirty="0"/>
        </a:p>
      </dsp:txBody>
      <dsp:txXfrm>
        <a:off x="115600" y="315868"/>
        <a:ext cx="8283170" cy="2136880"/>
      </dsp:txXfrm>
    </dsp:sp>
    <dsp:sp modelId="{BD6755C2-9FE3-4E85-A484-C36B773DE4A5}">
      <dsp:nvSpPr>
        <dsp:cNvPr id="0" name=""/>
        <dsp:cNvSpPr/>
      </dsp:nvSpPr>
      <dsp:spPr>
        <a:xfrm>
          <a:off x="0" y="2634588"/>
          <a:ext cx="8514370" cy="2368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Pracownik nie może być w jakikolwiek sposób dyskryminowany z powodu wykonywania pracy zdalnej, jak również z powodu odmowy wykonywania takiej pracy.</a:t>
          </a:r>
          <a:endParaRPr lang="pl-PL" sz="2300" kern="1200" dirty="0"/>
        </a:p>
      </dsp:txBody>
      <dsp:txXfrm>
        <a:off x="115600" y="2750188"/>
        <a:ext cx="8283170" cy="21368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453A4-5DA9-4D31-BEE0-FB7FBF4FA8D7}">
      <dsp:nvSpPr>
        <dsp:cNvPr id="0" name=""/>
        <dsp:cNvSpPr/>
      </dsp:nvSpPr>
      <dsp:spPr>
        <a:xfrm>
          <a:off x="0" y="4246916"/>
          <a:ext cx="8222742" cy="1393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kern="1200" dirty="0" smtClean="0"/>
            <a:t>Kontrolę wykonują  pracownicy upoważnieni do kontroli, o których pracodawca powinien uprzedzić pracownika (art. 67</a:t>
          </a:r>
          <a:r>
            <a:rPr lang="pl-PL" sz="2200" b="0" kern="1200" baseline="30000" dirty="0" smtClean="0"/>
            <a:t>21 </a:t>
          </a:r>
          <a:r>
            <a:rPr lang="pl-PL" sz="2200" b="0" kern="1200" dirty="0" smtClean="0"/>
            <a:t>§ </a:t>
          </a:r>
          <a:r>
            <a:rPr lang="pl-PL" sz="2200" b="0" kern="1200" dirty="0" err="1" smtClean="0"/>
            <a:t>k.p</a:t>
          </a:r>
          <a:r>
            <a:rPr lang="pl-PL" sz="2200" b="0" kern="1200" dirty="0" smtClean="0"/>
            <a:t>.).</a:t>
          </a:r>
          <a:endParaRPr lang="pl-PL" sz="2200" b="0" kern="1200" dirty="0"/>
        </a:p>
      </dsp:txBody>
      <dsp:txXfrm>
        <a:off x="0" y="4246916"/>
        <a:ext cx="8222742" cy="1393932"/>
      </dsp:txXfrm>
    </dsp:sp>
    <dsp:sp modelId="{57874A5E-DDBB-4BEB-8C4B-BC4E0094413D}">
      <dsp:nvSpPr>
        <dsp:cNvPr id="0" name=""/>
        <dsp:cNvSpPr/>
      </dsp:nvSpPr>
      <dsp:spPr>
        <a:xfrm rot="10800000">
          <a:off x="0" y="2123956"/>
          <a:ext cx="8222742" cy="214386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kern="1200" dirty="0" smtClean="0"/>
            <a:t>Kontrolę przeprowadza się w porozumieniu z pracownikiem w miejscu wykonywania pracy zdalnej w godzinach pracy pracownika (należy uzgodnić z pracownikiem datę i godzinę kontroli)</a:t>
          </a:r>
          <a:r>
            <a:rPr lang="pl-PL" sz="2200" b="1" kern="1200" dirty="0" smtClean="0"/>
            <a:t>.</a:t>
          </a:r>
          <a:endParaRPr lang="pl-PL" sz="2200" kern="1200" dirty="0"/>
        </a:p>
      </dsp:txBody>
      <dsp:txXfrm rot="10800000">
        <a:off x="0" y="2123956"/>
        <a:ext cx="8222742" cy="1393021"/>
      </dsp:txXfrm>
    </dsp:sp>
    <dsp:sp modelId="{7B33C615-7C8A-4C6D-88F7-D76489A86866}">
      <dsp:nvSpPr>
        <dsp:cNvPr id="0" name=""/>
        <dsp:cNvSpPr/>
      </dsp:nvSpPr>
      <dsp:spPr>
        <a:xfrm rot="10800000">
          <a:off x="0" y="997"/>
          <a:ext cx="8222742" cy="214386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Zasady kontroli winny zostać określone: w porozumieniu, w regulaminie,  w poleceniu, w porozumieniu zawartym z pracownikiem (gdy praca zdalna dotyczy tylko indywidualnego pracownika)</a:t>
          </a:r>
          <a:endParaRPr lang="pl-PL" sz="2200" kern="1200" dirty="0"/>
        </a:p>
      </dsp:txBody>
      <dsp:txXfrm rot="10800000">
        <a:off x="0" y="997"/>
        <a:ext cx="8222742" cy="13930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447AF-8EDA-474C-9628-A806CBC880D6}">
      <dsp:nvSpPr>
        <dsp:cNvPr id="0" name=""/>
        <dsp:cNvSpPr/>
      </dsp:nvSpPr>
      <dsp:spPr>
        <a:xfrm>
          <a:off x="0" y="4682042"/>
          <a:ext cx="8421624" cy="8754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smtClean="0"/>
            <a:t>W przypadku wycofania zgody na wykonywanie pracy zdalnej pracownik rozpoczyna pracę w dotychczasowym miejscu pracy w terminie określonym przez pracodawcę.</a:t>
          </a:r>
          <a:endParaRPr lang="pl-PL" sz="2000" kern="1200"/>
        </a:p>
      </dsp:txBody>
      <dsp:txXfrm>
        <a:off x="0" y="4682042"/>
        <a:ext cx="8421624" cy="875466"/>
      </dsp:txXfrm>
    </dsp:sp>
    <dsp:sp modelId="{241734BB-2748-428A-BADD-D606ACD75ABA}">
      <dsp:nvSpPr>
        <dsp:cNvPr id="0" name=""/>
        <dsp:cNvSpPr/>
      </dsp:nvSpPr>
      <dsp:spPr>
        <a:xfrm rot="10800000">
          <a:off x="0" y="3348707"/>
          <a:ext cx="8421624" cy="134646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smtClean="0"/>
            <a:t>zobowiązuje pracownika do usunięcia stwierdzonych uchybień we wskazanym terminie albo cofa zgodę na wykonywanie pracy zdalnej przez tego pracownika. </a:t>
          </a:r>
          <a:endParaRPr lang="pl-PL" sz="2000" kern="1200"/>
        </a:p>
      </dsp:txBody>
      <dsp:txXfrm rot="10800000">
        <a:off x="0" y="3348707"/>
        <a:ext cx="8421624" cy="874894"/>
      </dsp:txXfrm>
    </dsp:sp>
    <dsp:sp modelId="{F8370CB8-3D17-4DB9-9DC8-D5B847F2ADED}">
      <dsp:nvSpPr>
        <dsp:cNvPr id="0" name=""/>
        <dsp:cNvSpPr/>
      </dsp:nvSpPr>
      <dsp:spPr>
        <a:xfrm rot="10800000">
          <a:off x="0" y="1410659"/>
          <a:ext cx="8421624" cy="195117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stwierdzi uchybienia w przestrzeganiu </a:t>
          </a:r>
          <a:r>
            <a:rPr lang="pl-PL" sz="2000" b="1" kern="1200" dirty="0" smtClean="0"/>
            <a:t>przepisów i zasad w zakresie bezpieczeństwa i higieny pracy </a:t>
          </a:r>
          <a:r>
            <a:rPr lang="pl-PL" sz="2000" kern="1200" dirty="0" smtClean="0"/>
            <a:t>określonych w informacji, o której mowa w art. 67</a:t>
          </a:r>
          <a:r>
            <a:rPr lang="pl-PL" sz="2000" kern="1200" baseline="30000" dirty="0" smtClean="0"/>
            <a:t>31</a:t>
          </a:r>
          <a:r>
            <a:rPr lang="pl-PL" sz="2000" kern="1200" dirty="0" smtClean="0"/>
            <a:t> § 5, lub w </a:t>
          </a:r>
          <a:r>
            <a:rPr lang="pl-PL" sz="2000" b="1" kern="1200" dirty="0" smtClean="0"/>
            <a:t>przestrzeganiu wymogów w zakresie bezpieczeństwa i ochrony informacji, w tym procedur ochrony danych osobowych</a:t>
          </a:r>
          <a:r>
            <a:rPr lang="pl-PL" sz="2000" kern="1200" dirty="0" smtClean="0"/>
            <a:t>, </a:t>
          </a:r>
          <a:endParaRPr lang="pl-PL" sz="2000" kern="1200" dirty="0"/>
        </a:p>
      </dsp:txBody>
      <dsp:txXfrm rot="10800000">
        <a:off x="0" y="1410659"/>
        <a:ext cx="8421624" cy="1267818"/>
      </dsp:txXfrm>
    </dsp:sp>
    <dsp:sp modelId="{9F3C0FC8-E57C-4B28-9EAD-4A05CC62E86C}">
      <dsp:nvSpPr>
        <dsp:cNvPr id="0" name=""/>
        <dsp:cNvSpPr/>
      </dsp:nvSpPr>
      <dsp:spPr>
        <a:xfrm rot="10800000">
          <a:off x="21980" y="2042"/>
          <a:ext cx="8377663" cy="142174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Jeżeli pracodawca w trakcie kontroli pracy zdalnej, o której mowa w art. 67</a:t>
          </a:r>
          <a:r>
            <a:rPr lang="pl-PL" sz="2000" kern="1200" baseline="30000" smtClean="0"/>
            <a:t>19</a:t>
          </a:r>
          <a:r>
            <a:rPr lang="pl-PL" sz="2000" kern="1200" smtClean="0"/>
            <a:t> § 1 pkt 2, </a:t>
          </a:r>
          <a:endParaRPr lang="pl-PL" sz="2000" kern="1200"/>
        </a:p>
      </dsp:txBody>
      <dsp:txXfrm rot="10800000">
        <a:off x="21980" y="2042"/>
        <a:ext cx="8377663" cy="9238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700ED-C12F-4FF6-AB69-EED76BCCDF97}">
      <dsp:nvSpPr>
        <dsp:cNvPr id="0" name=""/>
        <dsp:cNvSpPr/>
      </dsp:nvSpPr>
      <dsp:spPr>
        <a:xfrm>
          <a:off x="0" y="26871"/>
          <a:ext cx="8302752" cy="10628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art. 208 § 1 KP (współpracy pracodawców, w razie gdy jednocześnie w tym samym miejscu wykonują pracę pracownicy zatrudnieni przez różnych pracodawców)</a:t>
          </a:r>
          <a:endParaRPr lang="pl-PL" sz="1900" kern="1200" dirty="0"/>
        </a:p>
      </dsp:txBody>
      <dsp:txXfrm>
        <a:off x="51885" y="78756"/>
        <a:ext cx="8198982" cy="959101"/>
      </dsp:txXfrm>
    </dsp:sp>
    <dsp:sp modelId="{480F47DD-87BD-455E-B7A5-AFB63ED7B438}">
      <dsp:nvSpPr>
        <dsp:cNvPr id="0" name=""/>
        <dsp:cNvSpPr/>
      </dsp:nvSpPr>
      <dsp:spPr>
        <a:xfrm>
          <a:off x="0" y="1144463"/>
          <a:ext cx="8302752" cy="10628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art. 209</a:t>
          </a:r>
          <a:r>
            <a:rPr lang="pl-PL" sz="1900" kern="1200" baseline="30000" dirty="0" smtClean="0"/>
            <a:t>1</a:t>
          </a:r>
          <a:r>
            <a:rPr lang="pl-PL" sz="1900" kern="1200" dirty="0" smtClean="0"/>
            <a:t> KP (np. wyznaczania pracowników do wykonywania działań w zakresie zwalczania pożarów i ewakuacji, zapewniania środków niezbędnych do udzielania pierwszej pomocy w nagłych wypadkach)</a:t>
          </a:r>
          <a:endParaRPr lang="pl-PL" sz="1900" kern="1200" dirty="0"/>
        </a:p>
      </dsp:txBody>
      <dsp:txXfrm>
        <a:off x="51885" y="1196348"/>
        <a:ext cx="8198982" cy="959101"/>
      </dsp:txXfrm>
    </dsp:sp>
    <dsp:sp modelId="{DDA46931-0708-4FF1-9411-74E251DDC232}">
      <dsp:nvSpPr>
        <dsp:cNvPr id="0" name=""/>
        <dsp:cNvSpPr/>
      </dsp:nvSpPr>
      <dsp:spPr>
        <a:xfrm>
          <a:off x="0" y="2262055"/>
          <a:ext cx="8302752" cy="10628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art. 212 pkt 1 i 4 KP (dotyczących organizowania stanowiska pracy, dbania o stan pomieszczeń, wyposażenia, środków ochrony zbiorowej i ich stosowanie zgodnie z przeznaczeniem)</a:t>
          </a:r>
          <a:endParaRPr lang="pl-PL" sz="1900" kern="1200" dirty="0"/>
        </a:p>
      </dsp:txBody>
      <dsp:txXfrm>
        <a:off x="51885" y="2313940"/>
        <a:ext cx="8198982" cy="959101"/>
      </dsp:txXfrm>
    </dsp:sp>
    <dsp:sp modelId="{29BEFCC3-CB76-4E12-964F-314A5B8C330D}">
      <dsp:nvSpPr>
        <dsp:cNvPr id="0" name=""/>
        <dsp:cNvSpPr/>
      </dsp:nvSpPr>
      <dsp:spPr>
        <a:xfrm>
          <a:off x="0" y="3379647"/>
          <a:ext cx="8302752" cy="10628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art. 232 KP (dotyczących zapewniania pracownikom zatrudnionym w warunkach szczególnie uciążliwych, nieodpłatnie, odpowiednich posiłków i napojów ze względów profilaktycznych)</a:t>
          </a:r>
          <a:endParaRPr lang="pl-PL" sz="1900" kern="1200" dirty="0"/>
        </a:p>
      </dsp:txBody>
      <dsp:txXfrm>
        <a:off x="51885" y="3431532"/>
        <a:ext cx="8198982" cy="959101"/>
      </dsp:txXfrm>
    </dsp:sp>
    <dsp:sp modelId="{88375EC2-B0AE-4513-BFE9-45278631AF50}">
      <dsp:nvSpPr>
        <dsp:cNvPr id="0" name=""/>
        <dsp:cNvSpPr/>
      </dsp:nvSpPr>
      <dsp:spPr>
        <a:xfrm>
          <a:off x="0" y="4497239"/>
          <a:ext cx="8302752" cy="10628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art. 233 KP (dotyczących zapewniania odpowiednich urządzeń sanitarnych i dostarczania środków higieny osobistej)</a:t>
          </a:r>
          <a:endParaRPr lang="pl-PL" sz="1900" kern="1200" dirty="0"/>
        </a:p>
      </dsp:txBody>
      <dsp:txXfrm>
        <a:off x="51885" y="4549124"/>
        <a:ext cx="8198982" cy="9591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35C93-6A11-495A-B961-EE88081B0A47}">
      <dsp:nvSpPr>
        <dsp:cNvPr id="0" name=""/>
        <dsp:cNvSpPr/>
      </dsp:nvSpPr>
      <dsp:spPr>
        <a:xfrm>
          <a:off x="0" y="82600"/>
          <a:ext cx="8659368" cy="17714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smtClean="0"/>
            <a:t>Oględzin miejsca wypadku dokonuje się po zgłoszeniu wypadku przy pracy zdalnej, </a:t>
          </a:r>
          <a:endParaRPr lang="pl-PL" sz="2500" kern="1200"/>
        </a:p>
      </dsp:txBody>
      <dsp:txXfrm>
        <a:off x="86475" y="169075"/>
        <a:ext cx="8486418" cy="1598503"/>
      </dsp:txXfrm>
    </dsp:sp>
    <dsp:sp modelId="{2816D28B-7D7E-4B1E-B322-ADDD6BE17597}">
      <dsp:nvSpPr>
        <dsp:cNvPr id="0" name=""/>
        <dsp:cNvSpPr/>
      </dsp:nvSpPr>
      <dsp:spPr>
        <a:xfrm>
          <a:off x="0" y="1926053"/>
          <a:ext cx="8659368" cy="17714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smtClean="0"/>
            <a:t>w terminie uzgodnionym przez pracownika albo jego  domownika, w przypadku gdy pracownik ze względu na stan zdrowia nie jest w stanie uzgodnić tego terminu, i członków zespołu powypadkowego. </a:t>
          </a:r>
          <a:endParaRPr lang="pl-PL" sz="2500" kern="1200"/>
        </a:p>
      </dsp:txBody>
      <dsp:txXfrm>
        <a:off x="86475" y="2012528"/>
        <a:ext cx="8486418" cy="1598503"/>
      </dsp:txXfrm>
    </dsp:sp>
    <dsp:sp modelId="{9D60D6B7-7C8D-4424-80EE-94F51EAA3A22}">
      <dsp:nvSpPr>
        <dsp:cNvPr id="0" name=""/>
        <dsp:cNvSpPr/>
      </dsp:nvSpPr>
      <dsp:spPr>
        <a:xfrm>
          <a:off x="0" y="3769506"/>
          <a:ext cx="8659368" cy="17714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smtClean="0"/>
            <a:t>Zespół powypadkowy może odstąpić od dokonywania oględzin miejsca wypadku przy pracy zdalnej, jeżeli uzna, że okoliczności i przyczyny wypadku nie budzą jego wątpliwości.</a:t>
          </a:r>
          <a:endParaRPr lang="pl-PL" sz="2500" kern="1200"/>
        </a:p>
      </dsp:txBody>
      <dsp:txXfrm>
        <a:off x="86475" y="3855981"/>
        <a:ext cx="8486418" cy="15985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EF2FC-396F-4B74-A165-BB5F09984AFB}">
      <dsp:nvSpPr>
        <dsp:cNvPr id="0" name=""/>
        <dsp:cNvSpPr/>
      </dsp:nvSpPr>
      <dsp:spPr>
        <a:xfrm>
          <a:off x="0" y="4436442"/>
          <a:ext cx="7886700" cy="970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/>
            <a:t>możliwe jest łącznie pracy zdalnej okazjonalnej z pracą zdalną hybrydową,  </a:t>
          </a:r>
          <a:endParaRPr lang="pl-PL" sz="2400" kern="1200"/>
        </a:p>
      </dsp:txBody>
      <dsp:txXfrm>
        <a:off x="0" y="4436442"/>
        <a:ext cx="7886700" cy="970585"/>
      </dsp:txXfrm>
    </dsp:sp>
    <dsp:sp modelId="{43186D07-EF99-4948-AE7B-17F769E2301B}">
      <dsp:nvSpPr>
        <dsp:cNvPr id="0" name=""/>
        <dsp:cNvSpPr/>
      </dsp:nvSpPr>
      <dsp:spPr>
        <a:xfrm rot="10800000">
          <a:off x="0" y="2958241"/>
          <a:ext cx="7886700" cy="14927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/>
            <a:t>wniosek powinien być złożony przed rozpoczęciem pracy, a nie w jej trakcie, </a:t>
          </a:r>
          <a:endParaRPr lang="pl-PL" sz="2400" kern="1200"/>
        </a:p>
      </dsp:txBody>
      <dsp:txXfrm rot="10800000">
        <a:off x="0" y="2958241"/>
        <a:ext cx="7886700" cy="969951"/>
      </dsp:txXfrm>
    </dsp:sp>
    <dsp:sp modelId="{29C9B2B7-2233-4022-93D4-A80CC8E1393E}">
      <dsp:nvSpPr>
        <dsp:cNvPr id="0" name=""/>
        <dsp:cNvSpPr/>
      </dsp:nvSpPr>
      <dsp:spPr>
        <a:xfrm rot="10800000">
          <a:off x="0" y="1480040"/>
          <a:ext cx="7886700" cy="14927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/>
            <a:t>powinien określać wymiar i datę korzystania z pracy zdalnej,</a:t>
          </a:r>
          <a:endParaRPr lang="pl-PL" sz="2400" kern="1200"/>
        </a:p>
      </dsp:txBody>
      <dsp:txXfrm rot="10800000">
        <a:off x="0" y="1480040"/>
        <a:ext cx="7886700" cy="969951"/>
      </dsp:txXfrm>
    </dsp:sp>
    <dsp:sp modelId="{E106E67F-084C-4C0F-AB3A-AA30B13EB0B8}">
      <dsp:nvSpPr>
        <dsp:cNvPr id="0" name=""/>
        <dsp:cNvSpPr/>
      </dsp:nvSpPr>
      <dsp:spPr>
        <a:xfrm rot="10800000">
          <a:off x="0" y="1838"/>
          <a:ext cx="7886700" cy="14927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wniosek pracownika nie wymaga uzasadnienia (może być na piśmie lub w formie elektronicznej),</a:t>
          </a:r>
          <a:endParaRPr lang="pl-PL" sz="2400" kern="1200" dirty="0"/>
        </a:p>
      </dsp:txBody>
      <dsp:txXfrm rot="10800000">
        <a:off x="0" y="1838"/>
        <a:ext cx="7886700" cy="969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11EB6-D407-41F0-B633-740C60402BF6}" type="datetimeFigureOut">
              <a:rPr lang="pl-PL" smtClean="0"/>
              <a:t>21.05.2023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7AC1D-6E66-4F35-8A48-23EA26356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147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3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09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61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87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7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72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125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69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50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49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64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A330D-DE6E-41B0-AE18-381FF80D24EC}" type="datetimeFigureOut">
              <a:rPr lang="pl-PL" smtClean="0"/>
              <a:pPr/>
              <a:t>21.05.2023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4C92-8F91-41C8-87C1-3B2912BA1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20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p3"/><Relationship Id="rId7" Type="http://schemas.openxmlformats.org/officeDocument/2006/relationships/image" Target="../media/image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2.mp3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Praca zdalna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40461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253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Zasadnicze różnice </a:t>
            </a:r>
            <a:endParaRPr lang="pl-PL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35608"/>
            <a:ext cx="8158734" cy="5001768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praca zdalna całkowita i częściowa </a:t>
            </a:r>
            <a:r>
              <a:rPr lang="pl-PL" b="1" dirty="0" smtClean="0"/>
              <a:t>wymaga wprowadzenia regulaminu / porozumienia </a:t>
            </a:r>
            <a:r>
              <a:rPr lang="pl-PL" dirty="0"/>
              <a:t>dotyczącego pracy </a:t>
            </a:r>
            <a:r>
              <a:rPr lang="pl-PL" dirty="0" smtClean="0"/>
              <a:t>zdalnej, </a:t>
            </a:r>
            <a:r>
              <a:rPr lang="pl-PL" dirty="0"/>
              <a:t>a praca zdalna okazjonalna jest uprawnieniem </a:t>
            </a:r>
            <a:r>
              <a:rPr lang="pl-PL" dirty="0" smtClean="0"/>
              <a:t>pracowniczym wynikającym wprost z ustawy (</a:t>
            </a:r>
            <a:r>
              <a:rPr lang="pl-PL" b="1" dirty="0" smtClean="0"/>
              <a:t>nie jest potrzeby odrębny regulamin/porozumienie</a:t>
            </a:r>
            <a:r>
              <a:rPr lang="pl-PL" dirty="0" smtClean="0"/>
              <a:t>),</a:t>
            </a:r>
          </a:p>
          <a:p>
            <a:pPr algn="just"/>
            <a:r>
              <a:rPr lang="pl-PL" dirty="0"/>
              <a:t>praca zdalna całkowita i </a:t>
            </a:r>
            <a:r>
              <a:rPr lang="pl-PL" dirty="0" smtClean="0"/>
              <a:t>częściowa - </a:t>
            </a:r>
            <a:r>
              <a:rPr lang="pl-PL" b="1" dirty="0" smtClean="0"/>
              <a:t>obowiązkowy zwrot kosztów/ryczałtu</a:t>
            </a:r>
            <a:r>
              <a:rPr lang="pl-PL" dirty="0" smtClean="0"/>
              <a:t>, praca okazjonalna – </a:t>
            </a:r>
            <a:r>
              <a:rPr lang="pl-PL" b="1" dirty="0" smtClean="0"/>
              <a:t>brak obowiązku zwrotu kosztów</a:t>
            </a:r>
            <a:r>
              <a:rPr lang="pl-PL" dirty="0" smtClean="0"/>
              <a:t>,</a:t>
            </a:r>
          </a:p>
          <a:p>
            <a:endParaRPr lang="pl-PL" dirty="0"/>
          </a:p>
        </p:txBody>
      </p:sp>
      <p:pic>
        <p:nvPicPr>
          <p:cNvPr id="5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832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Zasadnicze różnice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praca zdalna całkowita i częściowa – </a:t>
            </a:r>
            <a:r>
              <a:rPr lang="pl-PL" b="1" dirty="0"/>
              <a:t>nie ma ograniczeń czasowych</a:t>
            </a:r>
            <a:r>
              <a:rPr lang="pl-PL" dirty="0"/>
              <a:t>, </a:t>
            </a:r>
            <a:r>
              <a:rPr lang="pl-PL" b="1" dirty="0"/>
              <a:t>praca zdalna okazjonalna do 24 dni w roku,</a:t>
            </a:r>
          </a:p>
          <a:p>
            <a:pPr algn="just"/>
            <a:r>
              <a:rPr lang="pl-PL" dirty="0"/>
              <a:t>sposób udzielania: praca zdalna całkowita i częściowa – </a:t>
            </a:r>
            <a:r>
              <a:rPr lang="pl-PL" b="1" dirty="0"/>
              <a:t>w sposób przyjęty u danego pracodawcy</a:t>
            </a:r>
            <a:r>
              <a:rPr lang="pl-PL" dirty="0"/>
              <a:t>, praca zdalna okazjonalna – </a:t>
            </a:r>
            <a:r>
              <a:rPr lang="pl-PL" b="1" dirty="0"/>
              <a:t>na wniosek pracownika</a:t>
            </a:r>
            <a:r>
              <a:rPr lang="pl-PL" dirty="0"/>
              <a:t>,  </a:t>
            </a:r>
          </a:p>
          <a:p>
            <a:pPr algn="just"/>
            <a:r>
              <a:rPr lang="pl-PL" dirty="0"/>
              <a:t>inaczej ukształtowana kontrola wykonywania pracy (praca zdalna całkowita i częściowa - </a:t>
            </a:r>
            <a:r>
              <a:rPr lang="pl-PL" b="1" dirty="0"/>
              <a:t>na zasadach określonych w regulaminie / porozumieniu, </a:t>
            </a:r>
            <a:r>
              <a:rPr lang="pl-PL" dirty="0"/>
              <a:t>praca zdalna okazjonalna </a:t>
            </a:r>
            <a:r>
              <a:rPr lang="pl-PL" b="1" dirty="0"/>
              <a:t>– na zasadach uzgodnionych z pracownikiem) </a:t>
            </a:r>
            <a:r>
              <a:rPr lang="pl-PL" dirty="0"/>
              <a:t> </a:t>
            </a:r>
          </a:p>
          <a:p>
            <a:pPr algn="just"/>
            <a:endParaRPr lang="pl-PL" b="1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92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5783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Tryb wykonywania pracy zdalnej 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429768" y="822961"/>
            <a:ext cx="8421624" cy="5660135"/>
            <a:chOff x="429768" y="1876928"/>
            <a:chExt cx="8421624" cy="3954535"/>
          </a:xfrm>
        </p:grpSpPr>
        <p:sp>
          <p:nvSpPr>
            <p:cNvPr id="6" name="Dowolny kształt 5"/>
            <p:cNvSpPr/>
            <p:nvPr/>
          </p:nvSpPr>
          <p:spPr>
            <a:xfrm>
              <a:off x="429768" y="1876928"/>
              <a:ext cx="8421624" cy="1281698"/>
            </a:xfrm>
            <a:custGeom>
              <a:avLst/>
              <a:gdLst>
                <a:gd name="connsiteX0" fmla="*/ 0 w 8421624"/>
                <a:gd name="connsiteY0" fmla="*/ 213621 h 1281698"/>
                <a:gd name="connsiteX1" fmla="*/ 213621 w 8421624"/>
                <a:gd name="connsiteY1" fmla="*/ 0 h 1281698"/>
                <a:gd name="connsiteX2" fmla="*/ 8208003 w 8421624"/>
                <a:gd name="connsiteY2" fmla="*/ 0 h 1281698"/>
                <a:gd name="connsiteX3" fmla="*/ 8421624 w 8421624"/>
                <a:gd name="connsiteY3" fmla="*/ 213621 h 1281698"/>
                <a:gd name="connsiteX4" fmla="*/ 8421624 w 8421624"/>
                <a:gd name="connsiteY4" fmla="*/ 1068077 h 1281698"/>
                <a:gd name="connsiteX5" fmla="*/ 8208003 w 8421624"/>
                <a:gd name="connsiteY5" fmla="*/ 1281698 h 1281698"/>
                <a:gd name="connsiteX6" fmla="*/ 213621 w 8421624"/>
                <a:gd name="connsiteY6" fmla="*/ 1281698 h 1281698"/>
                <a:gd name="connsiteX7" fmla="*/ 0 w 8421624"/>
                <a:gd name="connsiteY7" fmla="*/ 1068077 h 1281698"/>
                <a:gd name="connsiteX8" fmla="*/ 0 w 8421624"/>
                <a:gd name="connsiteY8" fmla="*/ 213621 h 12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21624" h="1281698">
                  <a:moveTo>
                    <a:pt x="0" y="213621"/>
                  </a:moveTo>
                  <a:cubicBezTo>
                    <a:pt x="0" y="95641"/>
                    <a:pt x="95641" y="0"/>
                    <a:pt x="213621" y="0"/>
                  </a:cubicBezTo>
                  <a:lnTo>
                    <a:pt x="8208003" y="0"/>
                  </a:lnTo>
                  <a:cubicBezTo>
                    <a:pt x="8325983" y="0"/>
                    <a:pt x="8421624" y="95641"/>
                    <a:pt x="8421624" y="213621"/>
                  </a:cubicBezTo>
                  <a:lnTo>
                    <a:pt x="8421624" y="1068077"/>
                  </a:lnTo>
                  <a:cubicBezTo>
                    <a:pt x="8421624" y="1186057"/>
                    <a:pt x="8325983" y="1281698"/>
                    <a:pt x="8208003" y="1281698"/>
                  </a:cubicBezTo>
                  <a:lnTo>
                    <a:pt x="213621" y="1281698"/>
                  </a:lnTo>
                  <a:cubicBezTo>
                    <a:pt x="95641" y="1281698"/>
                    <a:pt x="0" y="1186057"/>
                    <a:pt x="0" y="1068077"/>
                  </a:cubicBezTo>
                  <a:lnTo>
                    <a:pt x="0" y="21362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4957" tIns="134957" rIns="134957" bIns="134957" numCol="1" spcCol="1270" anchor="ctr" anchorCtr="0">
              <a:noAutofit/>
            </a:bodyPr>
            <a:lstStyle/>
            <a:p>
              <a:pPr lvl="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600" kern="1200" dirty="0" smtClean="0"/>
                <a:t>praca zdalna dobrowolna (typowa) – art. 67</a:t>
              </a:r>
              <a:r>
                <a:rPr lang="pl-PL" sz="2600" kern="1200" baseline="30000" dirty="0" smtClean="0"/>
                <a:t>19</a:t>
              </a:r>
              <a:r>
                <a:rPr lang="pl-PL" sz="2600" kern="1200" dirty="0" smtClean="0"/>
                <a:t> </a:t>
              </a:r>
              <a:r>
                <a:rPr lang="pl-PL" sz="2600" kern="1200" dirty="0" err="1" smtClean="0"/>
                <a:t>k.p</a:t>
              </a:r>
              <a:r>
                <a:rPr lang="pl-PL" sz="2600" kern="1200" dirty="0" smtClean="0"/>
                <a:t>.</a:t>
              </a:r>
              <a:endParaRPr lang="pl-PL" sz="2600" kern="12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429768" y="3213346"/>
              <a:ext cx="8421624" cy="1281698"/>
            </a:xfrm>
            <a:custGeom>
              <a:avLst/>
              <a:gdLst>
                <a:gd name="connsiteX0" fmla="*/ 0 w 8421624"/>
                <a:gd name="connsiteY0" fmla="*/ 213621 h 1281698"/>
                <a:gd name="connsiteX1" fmla="*/ 213621 w 8421624"/>
                <a:gd name="connsiteY1" fmla="*/ 0 h 1281698"/>
                <a:gd name="connsiteX2" fmla="*/ 8208003 w 8421624"/>
                <a:gd name="connsiteY2" fmla="*/ 0 h 1281698"/>
                <a:gd name="connsiteX3" fmla="*/ 8421624 w 8421624"/>
                <a:gd name="connsiteY3" fmla="*/ 213621 h 1281698"/>
                <a:gd name="connsiteX4" fmla="*/ 8421624 w 8421624"/>
                <a:gd name="connsiteY4" fmla="*/ 1068077 h 1281698"/>
                <a:gd name="connsiteX5" fmla="*/ 8208003 w 8421624"/>
                <a:gd name="connsiteY5" fmla="*/ 1281698 h 1281698"/>
                <a:gd name="connsiteX6" fmla="*/ 213621 w 8421624"/>
                <a:gd name="connsiteY6" fmla="*/ 1281698 h 1281698"/>
                <a:gd name="connsiteX7" fmla="*/ 0 w 8421624"/>
                <a:gd name="connsiteY7" fmla="*/ 1068077 h 1281698"/>
                <a:gd name="connsiteX8" fmla="*/ 0 w 8421624"/>
                <a:gd name="connsiteY8" fmla="*/ 213621 h 12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21624" h="1281698">
                  <a:moveTo>
                    <a:pt x="0" y="213621"/>
                  </a:moveTo>
                  <a:cubicBezTo>
                    <a:pt x="0" y="95641"/>
                    <a:pt x="95641" y="0"/>
                    <a:pt x="213621" y="0"/>
                  </a:cubicBezTo>
                  <a:lnTo>
                    <a:pt x="8208003" y="0"/>
                  </a:lnTo>
                  <a:cubicBezTo>
                    <a:pt x="8325983" y="0"/>
                    <a:pt x="8421624" y="95641"/>
                    <a:pt x="8421624" y="213621"/>
                  </a:cubicBezTo>
                  <a:lnTo>
                    <a:pt x="8421624" y="1068077"/>
                  </a:lnTo>
                  <a:cubicBezTo>
                    <a:pt x="8421624" y="1186057"/>
                    <a:pt x="8325983" y="1281698"/>
                    <a:pt x="8208003" y="1281698"/>
                  </a:cubicBezTo>
                  <a:lnTo>
                    <a:pt x="213621" y="1281698"/>
                  </a:lnTo>
                  <a:cubicBezTo>
                    <a:pt x="95641" y="1281698"/>
                    <a:pt x="0" y="1186057"/>
                    <a:pt x="0" y="1068077"/>
                  </a:cubicBezTo>
                  <a:lnTo>
                    <a:pt x="0" y="21362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4957" tIns="134957" rIns="134957" bIns="134957" numCol="1" spcCol="1270" anchor="ctr" anchorCtr="0">
              <a:noAutofit/>
            </a:bodyPr>
            <a:lstStyle/>
            <a:p>
              <a:pPr lvl="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600" kern="1200" dirty="0" smtClean="0"/>
                <a:t>praca zdalna przymusowa - art. 67</a:t>
              </a:r>
              <a:r>
                <a:rPr lang="pl-PL" sz="2600" kern="1200" baseline="30000" dirty="0" smtClean="0"/>
                <a:t>19 </a:t>
              </a:r>
              <a:r>
                <a:rPr lang="pl-PL" sz="2600" b="0" i="0" kern="1200" dirty="0" smtClean="0"/>
                <a:t>§ 3</a:t>
              </a:r>
              <a:r>
                <a:rPr lang="pl-PL" sz="2600" kern="1200" dirty="0" smtClean="0"/>
                <a:t> </a:t>
              </a:r>
              <a:r>
                <a:rPr lang="pl-PL" sz="2600" kern="1200" dirty="0" err="1" smtClean="0"/>
                <a:t>k.p</a:t>
              </a:r>
              <a:r>
                <a:rPr lang="pl-PL" sz="2600" kern="1200" dirty="0" smtClean="0"/>
                <a:t>.</a:t>
              </a:r>
              <a:endParaRPr lang="pl-PL" sz="2600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429768" y="4549765"/>
              <a:ext cx="8421624" cy="1281698"/>
            </a:xfrm>
            <a:custGeom>
              <a:avLst/>
              <a:gdLst>
                <a:gd name="connsiteX0" fmla="*/ 0 w 8421624"/>
                <a:gd name="connsiteY0" fmla="*/ 213621 h 1281698"/>
                <a:gd name="connsiteX1" fmla="*/ 213621 w 8421624"/>
                <a:gd name="connsiteY1" fmla="*/ 0 h 1281698"/>
                <a:gd name="connsiteX2" fmla="*/ 8208003 w 8421624"/>
                <a:gd name="connsiteY2" fmla="*/ 0 h 1281698"/>
                <a:gd name="connsiteX3" fmla="*/ 8421624 w 8421624"/>
                <a:gd name="connsiteY3" fmla="*/ 213621 h 1281698"/>
                <a:gd name="connsiteX4" fmla="*/ 8421624 w 8421624"/>
                <a:gd name="connsiteY4" fmla="*/ 1068077 h 1281698"/>
                <a:gd name="connsiteX5" fmla="*/ 8208003 w 8421624"/>
                <a:gd name="connsiteY5" fmla="*/ 1281698 h 1281698"/>
                <a:gd name="connsiteX6" fmla="*/ 213621 w 8421624"/>
                <a:gd name="connsiteY6" fmla="*/ 1281698 h 1281698"/>
                <a:gd name="connsiteX7" fmla="*/ 0 w 8421624"/>
                <a:gd name="connsiteY7" fmla="*/ 1068077 h 1281698"/>
                <a:gd name="connsiteX8" fmla="*/ 0 w 8421624"/>
                <a:gd name="connsiteY8" fmla="*/ 213621 h 12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21624" h="1281698">
                  <a:moveTo>
                    <a:pt x="0" y="213621"/>
                  </a:moveTo>
                  <a:cubicBezTo>
                    <a:pt x="0" y="95641"/>
                    <a:pt x="95641" y="0"/>
                    <a:pt x="213621" y="0"/>
                  </a:cubicBezTo>
                  <a:lnTo>
                    <a:pt x="8208003" y="0"/>
                  </a:lnTo>
                  <a:cubicBezTo>
                    <a:pt x="8325983" y="0"/>
                    <a:pt x="8421624" y="95641"/>
                    <a:pt x="8421624" y="213621"/>
                  </a:cubicBezTo>
                  <a:lnTo>
                    <a:pt x="8421624" y="1068077"/>
                  </a:lnTo>
                  <a:cubicBezTo>
                    <a:pt x="8421624" y="1186057"/>
                    <a:pt x="8325983" y="1281698"/>
                    <a:pt x="8208003" y="1281698"/>
                  </a:cubicBezTo>
                  <a:lnTo>
                    <a:pt x="213621" y="1281698"/>
                  </a:lnTo>
                  <a:cubicBezTo>
                    <a:pt x="95641" y="1281698"/>
                    <a:pt x="0" y="1186057"/>
                    <a:pt x="0" y="1068077"/>
                  </a:cubicBezTo>
                  <a:lnTo>
                    <a:pt x="0" y="21362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4957" tIns="134957" rIns="134957" bIns="134957" numCol="1" spcCol="1270" anchor="ctr" anchorCtr="0">
              <a:noAutofit/>
            </a:bodyPr>
            <a:lstStyle/>
            <a:p>
              <a:pPr lvl="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600" kern="1200" dirty="0" smtClean="0"/>
                <a:t>praca zdalna na wniosek pracownika:</a:t>
              </a:r>
            </a:p>
            <a:p>
              <a:pPr marL="457200" lvl="0" indent="-45720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pl-PL" sz="2600" kern="1200" dirty="0" smtClean="0"/>
                <a:t>praca zdalna okazjonalna - art. 67</a:t>
              </a:r>
              <a:r>
                <a:rPr lang="pl-PL" sz="2600" kern="1200" baseline="30000" dirty="0" smtClean="0"/>
                <a:t>33 </a:t>
              </a:r>
              <a:r>
                <a:rPr lang="pl-PL" sz="2600" kern="1200" dirty="0" err="1" smtClean="0"/>
                <a:t>k.p</a:t>
              </a:r>
              <a:r>
                <a:rPr lang="pl-PL" sz="2600" kern="1200" dirty="0" smtClean="0"/>
                <a:t>., </a:t>
              </a:r>
            </a:p>
            <a:p>
              <a:pPr marL="457200" lvl="0" indent="-45720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pl-PL" sz="2600" kern="1200" dirty="0" smtClean="0"/>
                <a:t>praca zdalna na wniosek szczególnej kategorii pracowników - </a:t>
              </a:r>
              <a:r>
                <a:rPr lang="da-DK" sz="2600" b="0" kern="1200" dirty="0" smtClean="0">
                  <a:solidFill>
                    <a:schemeClr val="tx1"/>
                  </a:solidFill>
                  <a:effectLst/>
                </a:rPr>
                <a:t>art. 67</a:t>
              </a:r>
              <a:r>
                <a:rPr lang="da-DK" sz="2600" b="0" kern="1200" baseline="30000" dirty="0" smtClean="0">
                  <a:solidFill>
                    <a:schemeClr val="tx1"/>
                  </a:solidFill>
                  <a:effectLst/>
                </a:rPr>
                <a:t>19</a:t>
              </a:r>
              <a:r>
                <a:rPr lang="da-DK" sz="2600" b="0" kern="1200" dirty="0" smtClean="0">
                  <a:solidFill>
                    <a:schemeClr val="tx1"/>
                  </a:solidFill>
                  <a:effectLst/>
                </a:rPr>
                <a:t> § 6 i 7</a:t>
              </a:r>
              <a:r>
                <a:rPr lang="pl-PL" sz="2600" b="0" kern="1200" dirty="0" smtClean="0">
                  <a:solidFill>
                    <a:schemeClr val="tx1"/>
                  </a:solidFill>
                  <a:effectLst/>
                </a:rPr>
                <a:t> </a:t>
              </a:r>
              <a:r>
                <a:rPr lang="pl-PL" sz="2600" b="0" kern="1200" dirty="0" err="1" smtClean="0">
                  <a:solidFill>
                    <a:schemeClr val="tx1"/>
                  </a:solidFill>
                  <a:effectLst/>
                </a:rPr>
                <a:t>k.p</a:t>
              </a:r>
              <a:r>
                <a:rPr lang="pl-PL" sz="2600" b="0" kern="1200" dirty="0" smtClean="0">
                  <a:solidFill>
                    <a:schemeClr val="tx1"/>
                  </a:solidFill>
                  <a:effectLst/>
                </a:rPr>
                <a:t>. </a:t>
              </a:r>
              <a:r>
                <a:rPr lang="da-DK" sz="2600" b="0" kern="1200" dirty="0" smtClean="0">
                  <a:solidFill>
                    <a:schemeClr val="tx1"/>
                  </a:solidFill>
                  <a:effectLst/>
                </a:rPr>
                <a:t> </a:t>
              </a:r>
              <a:r>
                <a:rPr lang="pl-PL" sz="2600" b="0" kern="1200" dirty="0" smtClean="0">
                  <a:solidFill>
                    <a:schemeClr val="tx1"/>
                  </a:solidFill>
                  <a:effectLst/>
                </a:rPr>
                <a:t> </a:t>
              </a:r>
              <a:endParaRPr lang="pl-PL" sz="2600" b="0" kern="1200" dirty="0">
                <a:solidFill>
                  <a:schemeClr val="tx1"/>
                </a:solidFill>
                <a:effectLst/>
              </a:endParaRPr>
            </a:p>
          </p:txBody>
        </p:sp>
      </p:grp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4384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67878" cy="1325563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Uzgodnienie pracy zdalnej (typowej) - art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28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19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1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 </a:t>
            </a:r>
            <a:endParaRPr lang="pl-PL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3200" b="1" u="sng" dirty="0" smtClean="0"/>
              <a:t>Zasada dobrowolności – obowiązuje na etapie wprowadzenia i rezygnacji</a:t>
            </a:r>
          </a:p>
          <a:p>
            <a:pPr marL="0" indent="0" algn="just">
              <a:buNone/>
            </a:pPr>
            <a:r>
              <a:rPr lang="pl-PL" sz="3200" b="1" u="sng" dirty="0" smtClean="0"/>
              <a:t> </a:t>
            </a:r>
            <a:r>
              <a:rPr lang="pl-PL" sz="3200" dirty="0" smtClean="0"/>
              <a:t> </a:t>
            </a:r>
          </a:p>
          <a:p>
            <a:pPr marL="0" indent="0" algn="just">
              <a:buNone/>
            </a:pPr>
            <a:r>
              <a:rPr lang="pl-PL" sz="3200" dirty="0" smtClean="0"/>
              <a:t>Uzgodnienie </a:t>
            </a:r>
            <a:r>
              <a:rPr lang="pl-PL" sz="3200" dirty="0"/>
              <a:t>między stronami umowy o pracę </a:t>
            </a:r>
            <a:r>
              <a:rPr lang="pl-PL" sz="3200" dirty="0" smtClean="0"/>
              <a:t>dotyczące wykonywania </a:t>
            </a:r>
            <a:r>
              <a:rPr lang="pl-PL" sz="3200" dirty="0"/>
              <a:t>pracy zdalnej przez pracownika może nastąpić:</a:t>
            </a:r>
          </a:p>
          <a:p>
            <a:pPr marL="0" indent="0" algn="just">
              <a:buNone/>
            </a:pPr>
            <a:r>
              <a:rPr lang="pl-PL" sz="3200" dirty="0" smtClean="0"/>
              <a:t>	1</a:t>
            </a:r>
            <a:r>
              <a:rPr lang="pl-PL" sz="3200" dirty="0"/>
              <a:t>) przy zawieraniu umowy o pracę albo</a:t>
            </a:r>
          </a:p>
          <a:p>
            <a:pPr marL="0" indent="0" algn="just">
              <a:buNone/>
            </a:pPr>
            <a:r>
              <a:rPr lang="pl-PL" sz="3200" dirty="0" smtClean="0"/>
              <a:t>	2</a:t>
            </a:r>
            <a:r>
              <a:rPr lang="pl-PL" sz="3200" dirty="0"/>
              <a:t>) w trakcie zatrudnienia</a:t>
            </a:r>
            <a:r>
              <a:rPr lang="pl-PL" sz="3200" dirty="0" smtClean="0"/>
              <a:t>.</a:t>
            </a:r>
          </a:p>
          <a:p>
            <a:pPr marL="0" indent="0" algn="just">
              <a:buNone/>
            </a:pPr>
            <a:endParaRPr lang="pl-PL" sz="3200" dirty="0"/>
          </a:p>
          <a:p>
            <a:pPr marL="0" indent="0" algn="just">
              <a:buNone/>
            </a:pPr>
            <a:r>
              <a:rPr lang="pl-PL" sz="3200" dirty="0" smtClean="0"/>
              <a:t>(szczegóły pracy zdalnej określa porozumienie lub regulamin)</a:t>
            </a:r>
            <a:endParaRPr lang="pl-PL" sz="3200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463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Uzgodnienie pracy zdalnej na etapie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zatrudnienia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art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19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1 </a:t>
            </a:r>
            <a:r>
              <a:rPr lang="pl-PL" sz="32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uzgodnienie </a:t>
            </a:r>
            <a:r>
              <a:rPr lang="pl-PL" dirty="0"/>
              <a:t>może być dokonane z inicjatywy pracodawcy albo na wniosek pracownika złożony w postaci papierowej lub </a:t>
            </a:r>
            <a:r>
              <a:rPr lang="pl-PL" dirty="0" smtClean="0"/>
              <a:t>elektronicznej,</a:t>
            </a:r>
          </a:p>
          <a:p>
            <a:pPr algn="just"/>
            <a:r>
              <a:rPr lang="pl-PL" dirty="0" smtClean="0"/>
              <a:t>przepisu </a:t>
            </a:r>
            <a:r>
              <a:rPr lang="pl-PL" dirty="0"/>
              <a:t>art. 29 § 4 </a:t>
            </a:r>
            <a:r>
              <a:rPr lang="pl-PL" dirty="0" err="1" smtClean="0"/>
              <a:t>k.p</a:t>
            </a:r>
            <a:r>
              <a:rPr lang="pl-PL" dirty="0" smtClean="0"/>
              <a:t>. nie </a:t>
            </a:r>
            <a:r>
              <a:rPr lang="pl-PL" dirty="0"/>
              <a:t>stosuje </a:t>
            </a:r>
            <a:r>
              <a:rPr lang="pl-PL" dirty="0" smtClean="0"/>
              <a:t>się („Zmiana </a:t>
            </a:r>
            <a:r>
              <a:rPr lang="pl-PL" dirty="0"/>
              <a:t>warunków umowy o pracę wymaga formy </a:t>
            </a:r>
            <a:r>
              <a:rPr lang="pl-PL" dirty="0" smtClean="0"/>
              <a:t>pisemnej”)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4786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podjęcia pracy zdalnej zgodnie z art. </a:t>
            </a:r>
            <a:r>
              <a:rPr lang="pl-PL" dirty="0" smtClean="0"/>
              <a:t>67</a:t>
            </a:r>
            <a:r>
              <a:rPr lang="pl-PL" baseline="30000" dirty="0" smtClean="0"/>
              <a:t>19</a:t>
            </a:r>
            <a:r>
              <a:rPr lang="pl-PL" dirty="0" smtClean="0"/>
              <a:t> § </a:t>
            </a:r>
            <a:r>
              <a:rPr lang="pl-PL" dirty="0"/>
              <a:t>1 pkt 2 </a:t>
            </a:r>
            <a:r>
              <a:rPr lang="pl-PL" dirty="0" smtClean="0"/>
              <a:t>(w trakcie zatrudnienia) każda </a:t>
            </a:r>
            <a:r>
              <a:rPr lang="pl-PL" dirty="0"/>
              <a:t>ze stron umowy o pracę może wystąpić z </a:t>
            </a:r>
            <a:r>
              <a:rPr lang="pl-PL" b="1" dirty="0" smtClean="0"/>
              <a:t>wiążącym wnioskiem</a:t>
            </a:r>
            <a:r>
              <a:rPr lang="pl-PL" dirty="0"/>
              <a:t>, złożonym w postaci papierowej lub </a:t>
            </a:r>
            <a:r>
              <a:rPr lang="pl-PL" dirty="0" smtClean="0"/>
              <a:t>elektronicznej, </a:t>
            </a:r>
            <a:r>
              <a:rPr lang="pl-PL" b="1" dirty="0" smtClean="0"/>
              <a:t>o </a:t>
            </a:r>
            <a:r>
              <a:rPr lang="pl-PL" b="1" dirty="0"/>
              <a:t>zaprzestanie wykonywania pracy zdalnej </a:t>
            </a:r>
            <a:r>
              <a:rPr lang="pl-PL" b="1" dirty="0" smtClean="0"/>
              <a:t>i przywrócenie poprzednich warunków </a:t>
            </a:r>
            <a:r>
              <a:rPr lang="pl-PL" b="1" dirty="0"/>
              <a:t>wykonywania pracy. 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Prawo do rezygnacja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 pracy zdalnej w trakcie zatrudnienia - art. 67</a:t>
            </a:r>
            <a:r>
              <a:rPr lang="pl-PL" sz="28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22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§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(nie dotyczy pracy okazjonalnej) </a:t>
            </a:r>
            <a:endParaRPr lang="pl-PL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893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0334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Zasady powrotu do pracy w trybie stacjonarnym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22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</a:t>
            </a:r>
            <a:r>
              <a:rPr lang="pl-PL" sz="32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Strony ustalają termin przywrócenia poprzednich warunków wykonywania pracy, nie dłuższy niż 30 dni od dnia otrzymania wniosku. </a:t>
            </a:r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razie braku porozumienia przywrócenie poprzednich warunków wykonywania pracy następuje w dniu następującym po upływie 30 dni od dnia otrzymania wniosku.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893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6804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6344" y="146303"/>
            <a:ext cx="8366760" cy="1124713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Polecenie wykonywania pracy zdalnej - art. 67</a:t>
            </a:r>
            <a:r>
              <a:rPr lang="pl-PL" sz="28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19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r>
              <a:rPr lang="pl-PL" sz="2800" dirty="0" smtClean="0">
                <a:latin typeface="+mn-lt"/>
              </a:rPr>
              <a:t> 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706339"/>
            <a:ext cx="7886700" cy="47036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Praca </a:t>
            </a:r>
            <a:r>
              <a:rPr lang="pl-PL" dirty="0"/>
              <a:t>zdalna może być wykonywana na polecenie pracodawcy:</a:t>
            </a:r>
          </a:p>
          <a:p>
            <a:pPr marL="385754" indent="-385754" algn="just">
              <a:buAutoNum type="arabicParenR"/>
            </a:pPr>
            <a:r>
              <a:rPr lang="pl-PL" dirty="0" smtClean="0"/>
              <a:t>w </a:t>
            </a:r>
            <a:r>
              <a:rPr lang="pl-PL" dirty="0"/>
              <a:t>okresie obowiązywania stanu nadzwyczajnego, stanu </a:t>
            </a:r>
            <a:r>
              <a:rPr lang="pl-PL" dirty="0" smtClean="0"/>
              <a:t>zagrożenia epidemicznego </a:t>
            </a:r>
            <a:r>
              <a:rPr lang="pl-PL" dirty="0"/>
              <a:t>albo stanu epidemii oraz w okresie 3 miesięcy po </a:t>
            </a:r>
            <a:r>
              <a:rPr lang="pl-PL" dirty="0" smtClean="0"/>
              <a:t>ich odwołaniu lub </a:t>
            </a:r>
          </a:p>
          <a:p>
            <a:pPr marL="385754" indent="-385754" algn="just">
              <a:buAutoNum type="arabicParenR"/>
            </a:pPr>
            <a:r>
              <a:rPr lang="pl-PL" dirty="0" smtClean="0"/>
              <a:t>w </a:t>
            </a:r>
            <a:r>
              <a:rPr lang="pl-PL" dirty="0"/>
              <a:t>okresie, w którym zapewnienie przez pracodawcę bezpiecznych </a:t>
            </a:r>
            <a:r>
              <a:rPr lang="pl-PL" dirty="0" smtClean="0"/>
              <a:t>i higienicznych </a:t>
            </a:r>
            <a:r>
              <a:rPr lang="pl-PL" dirty="0"/>
              <a:t>warunków pracy w dotychczasowym miejscu </a:t>
            </a:r>
            <a:r>
              <a:rPr lang="pl-PL" dirty="0" smtClean="0"/>
              <a:t>pracy pracownika </a:t>
            </a:r>
            <a:r>
              <a:rPr lang="pl-PL" dirty="0"/>
              <a:t>nie jest czasowo możliwe z powodu działania siły </a:t>
            </a:r>
            <a:r>
              <a:rPr lang="pl-PL" dirty="0" smtClean="0"/>
              <a:t>wyższej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874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4500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Siła wyższa 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Rozumienie cywilistyczne siły wyższej - zdarzenie </a:t>
            </a:r>
            <a:r>
              <a:rPr lang="pl-PL" dirty="0"/>
              <a:t>nieuchronne, nadzwyczajne i niemożliwe do </a:t>
            </a:r>
            <a:r>
              <a:rPr lang="pl-PL" dirty="0" smtClean="0"/>
              <a:t>przewidzenia</a:t>
            </a:r>
          </a:p>
          <a:p>
            <a:pPr marL="0" indent="0" algn="just">
              <a:buNone/>
            </a:pPr>
            <a:r>
              <a:rPr lang="pl-PL" dirty="0" smtClean="0"/>
              <a:t>Siłę </a:t>
            </a:r>
            <a:r>
              <a:rPr lang="pl-PL" dirty="0"/>
              <a:t>wyższą najczęściej ujmuje się w trzy grupy: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dirty="0" smtClean="0"/>
              <a:t>klęski </a:t>
            </a:r>
            <a:r>
              <a:rPr lang="pl-PL" dirty="0"/>
              <a:t>żywiołowe (</a:t>
            </a:r>
            <a:r>
              <a:rPr lang="pl-PL" i="1" dirty="0"/>
              <a:t>vis </a:t>
            </a:r>
            <a:r>
              <a:rPr lang="pl-PL" i="1" dirty="0" err="1"/>
              <a:t>naturalis</a:t>
            </a:r>
            <a:r>
              <a:rPr lang="pl-PL" dirty="0" smtClean="0"/>
              <a:t>), np. </a:t>
            </a:r>
            <a:r>
              <a:rPr lang="pl-PL" dirty="0"/>
              <a:t>np. powódź, trzęsienie ziemi, uderzenie pioruna, burzę o ogromnej sile, huragan, obfite opady śniegu, nieprzeniknioną mgłę, pożar, odbiegające w sposób znaczny od normy niskie lub wysokie temperatury trwające przez dłuższy czas </a:t>
            </a:r>
            <a:r>
              <a:rPr lang="pl-PL" dirty="0" err="1"/>
              <a:t>itp</a:t>
            </a:r>
            <a:r>
              <a:rPr lang="pl-PL" dirty="0" smtClean="0"/>
              <a:t>;</a:t>
            </a:r>
            <a:endParaRPr lang="pl-PL" dirty="0"/>
          </a:p>
          <a:p>
            <a:pPr marL="514350" indent="-514350" algn="just">
              <a:buFont typeface="+mj-lt"/>
              <a:buAutoNum type="arabicParenR"/>
            </a:pPr>
            <a:r>
              <a:rPr lang="pl-PL" dirty="0" smtClean="0"/>
              <a:t>akty </a:t>
            </a:r>
            <a:r>
              <a:rPr lang="pl-PL" dirty="0"/>
              <a:t>władzy (</a:t>
            </a:r>
            <a:r>
              <a:rPr lang="pl-PL" i="1" dirty="0"/>
              <a:t>vis </a:t>
            </a:r>
            <a:r>
              <a:rPr lang="pl-PL" i="1" dirty="0" err="1"/>
              <a:t>imperii</a:t>
            </a:r>
            <a:r>
              <a:rPr lang="pl-PL" dirty="0"/>
              <a:t>);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dirty="0" smtClean="0"/>
              <a:t>działania </a:t>
            </a:r>
            <a:r>
              <a:rPr lang="pl-PL" dirty="0"/>
              <a:t>zbrojne (</a:t>
            </a:r>
            <a:r>
              <a:rPr lang="pl-PL" i="1" dirty="0"/>
              <a:t>vis armata</a:t>
            </a:r>
            <a:r>
              <a:rPr lang="pl-PL" dirty="0"/>
              <a:t>).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Polecenie </a:t>
            </a:r>
            <a:r>
              <a:rPr lang="pl-PL" dirty="0"/>
              <a:t>pracy zdalnej może być wydane w dowolnej formie. 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874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1879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Warunki skuteczności polecenia </a:t>
            </a:r>
            <a:endParaRPr lang="pl-P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pracownik powinien złożyć </a:t>
            </a:r>
            <a:r>
              <a:rPr lang="pl-PL" dirty="0"/>
              <a:t>bezpośrednio przed wydaniem polecenia </a:t>
            </a:r>
            <a:r>
              <a:rPr lang="pl-PL" dirty="0" smtClean="0"/>
              <a:t>przez pracodawcę oświadczenie </a:t>
            </a:r>
            <a:r>
              <a:rPr lang="pl-PL" dirty="0"/>
              <a:t>w postaci papierowej lub elektronicznej, że </a:t>
            </a:r>
            <a:r>
              <a:rPr lang="pl-PL" b="1" dirty="0"/>
              <a:t>posiada warunki lokalowe i techniczne do wykonywania pracy </a:t>
            </a:r>
            <a:r>
              <a:rPr lang="pl-PL" b="1" dirty="0" smtClean="0"/>
              <a:t>zdalnej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874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567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6162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Ustawa nowelizująca kodeks pracy 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420624" y="1088136"/>
            <a:ext cx="8467344" cy="5349240"/>
            <a:chOff x="628650" y="2352266"/>
            <a:chExt cx="7886700" cy="3298054"/>
          </a:xfrm>
        </p:grpSpPr>
        <p:sp>
          <p:nvSpPr>
            <p:cNvPr id="8" name="Dowolny kształt 7"/>
            <p:cNvSpPr/>
            <p:nvPr/>
          </p:nvSpPr>
          <p:spPr>
            <a:xfrm>
              <a:off x="628650" y="2352266"/>
              <a:ext cx="7886700" cy="1062871"/>
            </a:xfrm>
            <a:custGeom>
              <a:avLst/>
              <a:gdLst>
                <a:gd name="connsiteX0" fmla="*/ 0 w 7886700"/>
                <a:gd name="connsiteY0" fmla="*/ 177149 h 1062871"/>
                <a:gd name="connsiteX1" fmla="*/ 177149 w 7886700"/>
                <a:gd name="connsiteY1" fmla="*/ 0 h 1062871"/>
                <a:gd name="connsiteX2" fmla="*/ 7709551 w 7886700"/>
                <a:gd name="connsiteY2" fmla="*/ 0 h 1062871"/>
                <a:gd name="connsiteX3" fmla="*/ 7886700 w 7886700"/>
                <a:gd name="connsiteY3" fmla="*/ 177149 h 1062871"/>
                <a:gd name="connsiteX4" fmla="*/ 7886700 w 7886700"/>
                <a:gd name="connsiteY4" fmla="*/ 885722 h 1062871"/>
                <a:gd name="connsiteX5" fmla="*/ 7709551 w 7886700"/>
                <a:gd name="connsiteY5" fmla="*/ 1062871 h 1062871"/>
                <a:gd name="connsiteX6" fmla="*/ 177149 w 7886700"/>
                <a:gd name="connsiteY6" fmla="*/ 1062871 h 1062871"/>
                <a:gd name="connsiteX7" fmla="*/ 0 w 7886700"/>
                <a:gd name="connsiteY7" fmla="*/ 885722 h 1062871"/>
                <a:gd name="connsiteX8" fmla="*/ 0 w 7886700"/>
                <a:gd name="connsiteY8" fmla="*/ 177149 h 106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6700" h="1062871">
                  <a:moveTo>
                    <a:pt x="0" y="177149"/>
                  </a:moveTo>
                  <a:cubicBezTo>
                    <a:pt x="0" y="79312"/>
                    <a:pt x="79312" y="0"/>
                    <a:pt x="177149" y="0"/>
                  </a:cubicBezTo>
                  <a:lnTo>
                    <a:pt x="7709551" y="0"/>
                  </a:lnTo>
                  <a:cubicBezTo>
                    <a:pt x="7807388" y="0"/>
                    <a:pt x="7886700" y="79312"/>
                    <a:pt x="7886700" y="177149"/>
                  </a:cubicBezTo>
                  <a:lnTo>
                    <a:pt x="7886700" y="885722"/>
                  </a:lnTo>
                  <a:cubicBezTo>
                    <a:pt x="7886700" y="983559"/>
                    <a:pt x="7807388" y="1062871"/>
                    <a:pt x="7709551" y="1062871"/>
                  </a:cubicBezTo>
                  <a:lnTo>
                    <a:pt x="177149" y="1062871"/>
                  </a:lnTo>
                  <a:cubicBezTo>
                    <a:pt x="79312" y="1062871"/>
                    <a:pt x="0" y="983559"/>
                    <a:pt x="0" y="885722"/>
                  </a:cubicBezTo>
                  <a:lnTo>
                    <a:pt x="0" y="177149"/>
                  </a:lnTo>
                  <a:close/>
                </a:path>
              </a:pathLst>
            </a:custGeom>
          </p:spPr>
          <p:style>
            <a:lnRef idx="3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275" tIns="124275" rIns="124275" bIns="124275" numCol="1" spcCol="1270" anchor="ctr" anchorCtr="0">
              <a:noAutofit/>
            </a:bodyPr>
            <a:lstStyle/>
            <a:p>
              <a:pPr lvl="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Ustawa z dnia 1 grudnia 2022 r. o zmianie ustawy - Kodeks pracy oraz niektórych innych ustaw (Dz. U. z 2023 r. poz. 240)</a:t>
              </a:r>
              <a:endParaRPr lang="pl-PL" sz="2400" kern="12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628650" y="3469858"/>
              <a:ext cx="7886700" cy="1062871"/>
            </a:xfrm>
            <a:custGeom>
              <a:avLst/>
              <a:gdLst>
                <a:gd name="connsiteX0" fmla="*/ 0 w 7886700"/>
                <a:gd name="connsiteY0" fmla="*/ 177149 h 1062871"/>
                <a:gd name="connsiteX1" fmla="*/ 177149 w 7886700"/>
                <a:gd name="connsiteY1" fmla="*/ 0 h 1062871"/>
                <a:gd name="connsiteX2" fmla="*/ 7709551 w 7886700"/>
                <a:gd name="connsiteY2" fmla="*/ 0 h 1062871"/>
                <a:gd name="connsiteX3" fmla="*/ 7886700 w 7886700"/>
                <a:gd name="connsiteY3" fmla="*/ 177149 h 1062871"/>
                <a:gd name="connsiteX4" fmla="*/ 7886700 w 7886700"/>
                <a:gd name="connsiteY4" fmla="*/ 885722 h 1062871"/>
                <a:gd name="connsiteX5" fmla="*/ 7709551 w 7886700"/>
                <a:gd name="connsiteY5" fmla="*/ 1062871 h 1062871"/>
                <a:gd name="connsiteX6" fmla="*/ 177149 w 7886700"/>
                <a:gd name="connsiteY6" fmla="*/ 1062871 h 1062871"/>
                <a:gd name="connsiteX7" fmla="*/ 0 w 7886700"/>
                <a:gd name="connsiteY7" fmla="*/ 885722 h 1062871"/>
                <a:gd name="connsiteX8" fmla="*/ 0 w 7886700"/>
                <a:gd name="connsiteY8" fmla="*/ 177149 h 106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6700" h="1062871">
                  <a:moveTo>
                    <a:pt x="0" y="177149"/>
                  </a:moveTo>
                  <a:cubicBezTo>
                    <a:pt x="0" y="79312"/>
                    <a:pt x="79312" y="0"/>
                    <a:pt x="177149" y="0"/>
                  </a:cubicBezTo>
                  <a:lnTo>
                    <a:pt x="7709551" y="0"/>
                  </a:lnTo>
                  <a:cubicBezTo>
                    <a:pt x="7807388" y="0"/>
                    <a:pt x="7886700" y="79312"/>
                    <a:pt x="7886700" y="177149"/>
                  </a:cubicBezTo>
                  <a:lnTo>
                    <a:pt x="7886700" y="885722"/>
                  </a:lnTo>
                  <a:cubicBezTo>
                    <a:pt x="7886700" y="983559"/>
                    <a:pt x="7807388" y="1062871"/>
                    <a:pt x="7709551" y="1062871"/>
                  </a:cubicBezTo>
                  <a:lnTo>
                    <a:pt x="177149" y="1062871"/>
                  </a:lnTo>
                  <a:cubicBezTo>
                    <a:pt x="79312" y="1062871"/>
                    <a:pt x="0" y="983559"/>
                    <a:pt x="0" y="885722"/>
                  </a:cubicBezTo>
                  <a:lnTo>
                    <a:pt x="0" y="177149"/>
                  </a:lnTo>
                  <a:close/>
                </a:path>
              </a:pathLst>
            </a:custGeom>
          </p:spPr>
          <p:style>
            <a:lnRef idx="3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275" tIns="124275" rIns="124275" bIns="124275" numCol="1" spcCol="1270" anchor="ctr" anchorCtr="0">
              <a:noAutofit/>
            </a:bodyPr>
            <a:lstStyle/>
            <a:p>
              <a:pPr lvl="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Wejście w życie w zakresie pracy zdalnej w dniu 7 kwietnia 2023 r.</a:t>
              </a:r>
              <a:endParaRPr lang="pl-PL" sz="2400" kern="1200" dirty="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628650" y="4587449"/>
              <a:ext cx="7886700" cy="1062871"/>
            </a:xfrm>
            <a:custGeom>
              <a:avLst/>
              <a:gdLst>
                <a:gd name="connsiteX0" fmla="*/ 0 w 7886700"/>
                <a:gd name="connsiteY0" fmla="*/ 177149 h 1062871"/>
                <a:gd name="connsiteX1" fmla="*/ 177149 w 7886700"/>
                <a:gd name="connsiteY1" fmla="*/ 0 h 1062871"/>
                <a:gd name="connsiteX2" fmla="*/ 7709551 w 7886700"/>
                <a:gd name="connsiteY2" fmla="*/ 0 h 1062871"/>
                <a:gd name="connsiteX3" fmla="*/ 7886700 w 7886700"/>
                <a:gd name="connsiteY3" fmla="*/ 177149 h 1062871"/>
                <a:gd name="connsiteX4" fmla="*/ 7886700 w 7886700"/>
                <a:gd name="connsiteY4" fmla="*/ 885722 h 1062871"/>
                <a:gd name="connsiteX5" fmla="*/ 7709551 w 7886700"/>
                <a:gd name="connsiteY5" fmla="*/ 1062871 h 1062871"/>
                <a:gd name="connsiteX6" fmla="*/ 177149 w 7886700"/>
                <a:gd name="connsiteY6" fmla="*/ 1062871 h 1062871"/>
                <a:gd name="connsiteX7" fmla="*/ 0 w 7886700"/>
                <a:gd name="connsiteY7" fmla="*/ 885722 h 1062871"/>
                <a:gd name="connsiteX8" fmla="*/ 0 w 7886700"/>
                <a:gd name="connsiteY8" fmla="*/ 177149 h 106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6700" h="1062871">
                  <a:moveTo>
                    <a:pt x="0" y="177149"/>
                  </a:moveTo>
                  <a:cubicBezTo>
                    <a:pt x="0" y="79312"/>
                    <a:pt x="79312" y="0"/>
                    <a:pt x="177149" y="0"/>
                  </a:cubicBezTo>
                  <a:lnTo>
                    <a:pt x="7709551" y="0"/>
                  </a:lnTo>
                  <a:cubicBezTo>
                    <a:pt x="7807388" y="0"/>
                    <a:pt x="7886700" y="79312"/>
                    <a:pt x="7886700" y="177149"/>
                  </a:cubicBezTo>
                  <a:lnTo>
                    <a:pt x="7886700" y="885722"/>
                  </a:lnTo>
                  <a:cubicBezTo>
                    <a:pt x="7886700" y="983559"/>
                    <a:pt x="7807388" y="1062871"/>
                    <a:pt x="7709551" y="1062871"/>
                  </a:cubicBezTo>
                  <a:lnTo>
                    <a:pt x="177149" y="1062871"/>
                  </a:lnTo>
                  <a:cubicBezTo>
                    <a:pt x="79312" y="1062871"/>
                    <a:pt x="0" y="983559"/>
                    <a:pt x="0" y="885722"/>
                  </a:cubicBezTo>
                  <a:lnTo>
                    <a:pt x="0" y="177149"/>
                  </a:lnTo>
                  <a:close/>
                </a:path>
              </a:pathLst>
            </a:custGeom>
          </p:spPr>
          <p:style>
            <a:lnRef idx="3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4275" tIns="124275" rIns="124275" bIns="124275" numCol="1" spcCol="1270" anchor="ctr" anchorCtr="0">
              <a:noAutofit/>
            </a:bodyPr>
            <a:lstStyle/>
            <a:p>
              <a:pPr lvl="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Stosowanie warunków telepracy określonych w porozumieniu lub regulaminie dopuszczalne jest przez okres 6 miesięcy od dnia wejścia w życie ustawy (też w przypadku wniosku pracownika) – art. 18 i 20 ustawy nowelizującej. </a:t>
              </a:r>
              <a:endParaRPr lang="pl-PL" sz="2400" kern="1200" dirty="0"/>
            </a:p>
          </p:txBody>
        </p:sp>
      </p:grp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703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5406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48106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Cofnięcie polecenia </a:t>
            </a:r>
            <a:r>
              <a:rPr lang="pl-PL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art. 67</a:t>
            </a:r>
            <a:r>
              <a:rPr lang="pl-PL" sz="36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19 </a:t>
            </a:r>
            <a:r>
              <a:rPr lang="pl-PL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 i 5 </a:t>
            </a:r>
            <a:r>
              <a:rPr lang="pl-PL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6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56938"/>
              </p:ext>
            </p:extLst>
          </p:nvPr>
        </p:nvGraphicFramePr>
        <p:xfrm>
          <a:off x="628650" y="886968"/>
          <a:ext cx="8250174" cy="553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4960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3827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6122"/>
          </a:xfrm>
        </p:spPr>
        <p:txBody>
          <a:bodyPr>
            <a:normAutofit fontScale="90000"/>
          </a:bodyPr>
          <a:lstStyle/>
          <a:p>
            <a:pPr algn="just"/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Tzw. miękkie roszczenie pracownika </a:t>
            </a:r>
            <a:r>
              <a:rPr lang="pl-PL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wykonywanie pracy zdalnej </a:t>
            </a:r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da-DK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</a:t>
            </a:r>
            <a:r>
              <a:rPr lang="da-DK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67</a:t>
            </a:r>
            <a:r>
              <a:rPr lang="da-DK" sz="27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19</a:t>
            </a:r>
            <a:r>
              <a:rPr lang="da-DK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§ 6 i 7 </a:t>
            </a:r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(przepis nie określa formy wniosku)</a:t>
            </a:r>
            <a:endParaRPr lang="pl-PL" sz="27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464324"/>
              </p:ext>
            </p:extLst>
          </p:nvPr>
        </p:nvGraphicFramePr>
        <p:xfrm>
          <a:off x="310896" y="1280160"/>
          <a:ext cx="8494776" cy="519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75731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7979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4994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pracownik, o którym mowa w art. 142</a:t>
            </a:r>
            <a:r>
              <a:rPr lang="pl-PL" sz="28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1 pkt 2 i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08176"/>
            <a:ext cx="7886700" cy="476878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2) pracownik - rodzic dziecka posiadającego zaświadczenie </a:t>
            </a:r>
            <a:r>
              <a:rPr lang="pl-PL" dirty="0"/>
              <a:t>o ciężkim i nieodwracalnym upośledzeniu albo nieuleczalnej chorobie zagrażającej życiu, które powstały w prenatalnym okresie rozwoju dziecka lub w czasie porodu </a:t>
            </a:r>
            <a:r>
              <a:rPr lang="pl-PL" dirty="0" smtClean="0"/>
              <a:t>o którym mowa w art. 4 ust. 3 ustawy z dnia 4 listopada 2016 r. o wsparciu kobiet w ciąży i rodzin "Za życiem" (Dz. U. z 2020 r. poz. 1329),</a:t>
            </a:r>
          </a:p>
          <a:p>
            <a:pPr marL="0" indent="0" algn="just">
              <a:buNone/>
            </a:pPr>
            <a:r>
              <a:rPr lang="pl-PL" dirty="0" smtClean="0"/>
              <a:t>3</a:t>
            </a:r>
            <a:r>
              <a:rPr lang="pl-PL" dirty="0"/>
              <a:t>) pracownika - </a:t>
            </a:r>
            <a:r>
              <a:rPr lang="pl-PL" dirty="0" smtClean="0"/>
              <a:t>rodzic: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a) dziecka legitymującego się orzeczeniem o niepełnosprawności albo orzeczeniem o umiarkowanym lub znacznym stopniu niepełnosprawności określonym w przepisach o rehabilitacji zawodowej i społecznej oraz zatrudnianiu osób niepełnosprawnych oraz</a:t>
            </a:r>
          </a:p>
          <a:p>
            <a:pPr marL="0" indent="0" algn="just">
              <a:buNone/>
            </a:pPr>
            <a:r>
              <a:rPr lang="pl-PL" dirty="0"/>
              <a:t>b) dziecka posiadającego odpowiednio opinię o potrzebie wczesnego wspomagania rozwoju dziecka, orzeczenie o potrzebie kształcenia specjalnego lub orzeczenie o potrzebie zajęć rewalidacyjno-wychowawczych, o których mowa w przepisach ustawy z dnia 14 grudnia 2016 r. - Prawo oświatowe (Dz. U. z 2021 r. poz. 1082 oraz z 2022 r. poz. 655 i 1079)</a:t>
            </a:r>
          </a:p>
          <a:p>
            <a:pPr algn="just"/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2173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3358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Przesłanki odmowy pracodawcy </a:t>
            </a:r>
            <a:endParaRPr lang="pl-P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17904"/>
            <a:ext cx="7886700" cy="46590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Pracodawca powinien co do zasady uwzględnić wniosek pracownika.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Odmowa pracodawcy może uzasadniać:</a:t>
            </a:r>
          </a:p>
          <a:p>
            <a:r>
              <a:rPr lang="pl-PL" dirty="0" smtClean="0"/>
              <a:t>organizacja </a:t>
            </a:r>
            <a:r>
              <a:rPr lang="pl-PL" dirty="0"/>
              <a:t>pracy </a:t>
            </a:r>
            <a:r>
              <a:rPr lang="pl-PL" dirty="0" smtClean="0"/>
              <a:t>lub </a:t>
            </a:r>
          </a:p>
          <a:p>
            <a:r>
              <a:rPr lang="pl-PL" dirty="0"/>
              <a:t>r</a:t>
            </a:r>
            <a:r>
              <a:rPr lang="pl-PL" dirty="0" smtClean="0"/>
              <a:t>odzaj pracy </a:t>
            </a:r>
            <a:r>
              <a:rPr lang="pl-PL" dirty="0"/>
              <a:t>wykonywanej przez pracownika.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O </a:t>
            </a:r>
            <a:r>
              <a:rPr lang="pl-PL" dirty="0"/>
              <a:t>przyczynie </a:t>
            </a:r>
            <a:r>
              <a:rPr lang="pl-PL" dirty="0" smtClean="0"/>
              <a:t>odmowy uwzględnienia </a:t>
            </a:r>
            <a:r>
              <a:rPr lang="pl-PL" dirty="0"/>
              <a:t>wniosku pracodawca informuje pracownika w </a:t>
            </a:r>
            <a:r>
              <a:rPr lang="pl-PL" dirty="0" smtClean="0"/>
              <a:t>postaci papierowej </a:t>
            </a:r>
            <a:r>
              <a:rPr lang="pl-PL" dirty="0"/>
              <a:t>lub elektronicznej w terminie 7 dni roboczych od dnia </a:t>
            </a:r>
            <a:r>
              <a:rPr lang="pl-PL" dirty="0" smtClean="0"/>
              <a:t>złożenia wniosku </a:t>
            </a:r>
            <a:r>
              <a:rPr lang="pl-PL" dirty="0"/>
              <a:t>przez pracownika.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893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5772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Rezygnacja z pracy zdalnej przez pracodawcę wobec pracownika, o którym mowa w art. 67</a:t>
            </a:r>
            <a:r>
              <a:rPr lang="pl-PL" sz="28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19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6 i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(praca zdalna przymusowa) </a:t>
            </a:r>
            <a:endParaRPr lang="pl-PL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Pracodawca </a:t>
            </a:r>
            <a:r>
              <a:rPr lang="pl-PL" sz="2400" b="1" dirty="0"/>
              <a:t>nie może wystąpić z wiążącym wnioskiem o zaprzestanie wykonywania pracy zdalnej </a:t>
            </a:r>
            <a:r>
              <a:rPr lang="pl-PL" sz="2400" dirty="0"/>
              <a:t>i przywrócenie poprzednich warunków wykonywania pracy przez pracownika, o którym mowa w art. 67</a:t>
            </a:r>
            <a:r>
              <a:rPr lang="pl-PL" sz="2400" baseline="30000" dirty="0"/>
              <a:t>19 </a:t>
            </a:r>
            <a:r>
              <a:rPr lang="pl-PL" sz="2400" dirty="0"/>
              <a:t>§ 6 i 7, chyba że </a:t>
            </a:r>
            <a:r>
              <a:rPr lang="pl-PL" sz="2400" b="1" dirty="0"/>
              <a:t>dalsze wykonywanie pracy zdalnej nie jest możliwe ze względu na organizację pracy lub rodzaj pracy wykonywanej przez pracownika.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703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492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Zasady wdrożenia pracy zdalnej </a:t>
            </a:r>
            <a:endParaRPr lang="pl-P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j</a:t>
            </a:r>
            <a:r>
              <a:rPr lang="pl-PL" dirty="0" smtClean="0"/>
              <a:t>eżeli pracodawca nie zamierza stosować pracy zdalnej, ewentualnie przewiduje tylko pracę zdalną okazjonalną – nie ma potrzeby wprowadzenia odrębnych dokumentów w sprawie pracy zdalnej (w literaturze są odmienne poglądy),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pozostali pracodawcy muszą wprowadzić porozumienie – jeżeli działają u tego pracodawcy związki zawodowe, lub  regulamin – jeżeli u tego pracodawcy nie działają związki zawodowe   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893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7539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Charakter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prawny porozumienia i regulaminu o pracy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zdalnej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endParaRPr lang="pl-PL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porozumienie </a:t>
            </a:r>
            <a:r>
              <a:rPr lang="pl-PL" dirty="0"/>
              <a:t>o pracy zdalnej jest źródłem prawa w rozumieniu art. 9 </a:t>
            </a:r>
            <a:r>
              <a:rPr lang="pl-PL" dirty="0" err="1"/>
              <a:t>k.p</a:t>
            </a:r>
            <a:r>
              <a:rPr lang="pl-PL" dirty="0"/>
              <a:t>., ponieważ ma oparcie w ustawie, a ponadto reguluje prawa i obowiązki stron stosunku pracy.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porozumienie </a:t>
            </a:r>
            <a:r>
              <a:rPr lang="pl-PL" dirty="0"/>
              <a:t>jest bliskie regulaminowi pracy, ale to nie jest regulamin pracy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porozumienie </a:t>
            </a:r>
            <a:r>
              <a:rPr lang="pl-PL" dirty="0"/>
              <a:t>stoi w hierarchii źródeł prawa wyżej niż regulamin pracy  (art. 9 § 3 </a:t>
            </a:r>
            <a:r>
              <a:rPr lang="pl-PL" dirty="0" err="1"/>
              <a:t>k.p</a:t>
            </a:r>
            <a:r>
              <a:rPr lang="pl-PL" dirty="0"/>
              <a:t>. postanowienia regulaminów i statutów nie mogą być mniej korzystne dla pracowników niż postanowienia układów zbiorowych pracy i porozumień zbiorowych)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regulamin </a:t>
            </a:r>
            <a:r>
              <a:rPr lang="pl-PL" dirty="0"/>
              <a:t>pracy zdalnej także ma walor źródła prawa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7893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71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Tryb zawarcia porozumienia - art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28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2800" b="1" baseline="30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700" dirty="0"/>
              <a:t>Zasady wykonywania pracy zdalnej określa się w porozumieniu zawieranym między pracodawcą i zakładową organizacją związkową, a w przypadku gdy u pracodawcy działa więcej niż jedna zakładowa organizacja związkowa – w porozumieniu między pracodawcą a tymi organizacjami.</a:t>
            </a:r>
          </a:p>
        </p:txBody>
      </p:sp>
      <p:pic>
        <p:nvPicPr>
          <p:cNvPr id="5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874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45970"/>
          </a:xfrm>
        </p:spPr>
        <p:txBody>
          <a:bodyPr>
            <a:normAutofit/>
          </a:bodyPr>
          <a:lstStyle/>
          <a:p>
            <a:r>
              <a:rPr lang="pl-PL" sz="2625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Brak porozumienia - art. 67</a:t>
            </a:r>
            <a:r>
              <a:rPr lang="pl-PL" sz="2625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 </a:t>
            </a:r>
            <a:r>
              <a:rPr lang="pl-PL" sz="2625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2 </a:t>
            </a:r>
            <a:r>
              <a:rPr lang="pl-PL" sz="2625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625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2625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Jeżeli </a:t>
            </a:r>
            <a:r>
              <a:rPr lang="pl-PL" dirty="0"/>
              <a:t>nie jest możliwe uzgodnienie treści porozumienia </a:t>
            </a:r>
            <a:r>
              <a:rPr lang="pl-PL" dirty="0" smtClean="0"/>
              <a:t>z wszystkimi </a:t>
            </a:r>
            <a:r>
              <a:rPr lang="pl-PL" dirty="0"/>
              <a:t>zakładowymi organizacjami związkowymi, </a:t>
            </a:r>
            <a:r>
              <a:rPr lang="pl-PL" dirty="0" smtClean="0"/>
              <a:t>pracodawca uzgadnia </a:t>
            </a:r>
            <a:r>
              <a:rPr lang="pl-PL" dirty="0"/>
              <a:t>treść porozumienia </a:t>
            </a:r>
            <a:r>
              <a:rPr lang="pl-PL" b="1" dirty="0"/>
              <a:t>z organizacjami </a:t>
            </a:r>
            <a:r>
              <a:rPr lang="pl-PL" b="1" dirty="0" smtClean="0"/>
              <a:t>związkowymi reprezentatywnymi </a:t>
            </a:r>
            <a:r>
              <a:rPr lang="pl-PL" b="1" dirty="0"/>
              <a:t>w rozumieniu art. 25</a:t>
            </a:r>
            <a:r>
              <a:rPr lang="pl-PL" b="1" baseline="30000" dirty="0"/>
              <a:t>3</a:t>
            </a:r>
            <a:r>
              <a:rPr lang="pl-PL" b="1" dirty="0"/>
              <a:t> ust. 1 lub 2 ustawy o </a:t>
            </a:r>
            <a:r>
              <a:rPr lang="pl-PL" b="1" dirty="0" smtClean="0"/>
              <a:t>związkach zawodowych</a:t>
            </a:r>
            <a:r>
              <a:rPr lang="pl-PL" b="1" dirty="0"/>
              <a:t>, z których każda zrzesza co najmniej 5% </a:t>
            </a:r>
            <a:r>
              <a:rPr lang="pl-PL" b="1" dirty="0" smtClean="0"/>
              <a:t>pracowników zatrudnionych </a:t>
            </a:r>
            <a:r>
              <a:rPr lang="pl-PL" b="1" dirty="0"/>
              <a:t>u pracodawcy</a:t>
            </a:r>
            <a:r>
              <a:rPr lang="pl-PL" b="1" dirty="0" smtClean="0"/>
              <a:t>.</a:t>
            </a:r>
            <a:endParaRPr lang="pl-PL" b="1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2211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1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Regulamin pracy zdalnej -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Jeżeli </a:t>
            </a:r>
            <a:r>
              <a:rPr lang="pl-PL" dirty="0"/>
              <a:t>w terminie 30 dni od dnia przedstawienia </a:t>
            </a:r>
            <a:r>
              <a:rPr lang="pl-PL" dirty="0" smtClean="0"/>
              <a:t>projektu porozumienia </a:t>
            </a:r>
            <a:r>
              <a:rPr lang="pl-PL" dirty="0"/>
              <a:t>przez pracodawcę nie dojdzie do zawarcia </a:t>
            </a:r>
            <a:r>
              <a:rPr lang="pl-PL" dirty="0" smtClean="0"/>
              <a:t>porozumienia </a:t>
            </a:r>
            <a:r>
              <a:rPr lang="pl-PL" b="1" dirty="0" smtClean="0"/>
              <a:t>pracodawca </a:t>
            </a:r>
            <a:r>
              <a:rPr lang="pl-PL" b="1" dirty="0"/>
              <a:t>określa zasady wykonywania </a:t>
            </a:r>
            <a:r>
              <a:rPr lang="pl-PL" b="1" dirty="0" smtClean="0"/>
              <a:t>pracy zdalnej w  regulaminie</a:t>
            </a:r>
            <a:r>
              <a:rPr lang="pl-PL" b="1" dirty="0"/>
              <a:t>, uwzględniając ustalenia podjęte z </a:t>
            </a:r>
            <a:r>
              <a:rPr lang="pl-PL" b="1" dirty="0" smtClean="0"/>
              <a:t>zakładowymi organizacjami </a:t>
            </a:r>
            <a:r>
              <a:rPr lang="pl-PL" b="1" dirty="0"/>
              <a:t>związkowymi w toku uzgadniania porozumienia</a:t>
            </a:r>
            <a:r>
              <a:rPr lang="pl-PL" b="1" dirty="0" smtClean="0"/>
              <a:t>.</a:t>
            </a:r>
            <a:endParaRPr lang="pl-PL" b="1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05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Dotychczasowa regulacja prawna pracy zdalnej w ustawie </a:t>
            </a:r>
            <a:r>
              <a:rPr lang="pl-PL" sz="27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covidowej</a:t>
            </a:r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l-P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art. 3 ust. 1 ustawy z dnia 2 marca 2020 r. o szczególnych rozwiązaniach związanych z zapobieganiem, przeciwdziałaniem i zwalczaniem COVID-19, innych chorób zakaźnych oraz wywołanych nimi sytuacji kryzysowych (Dz. U. z 2021 r., poz. 2095 ze zm.)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 smtClean="0"/>
              <a:t>W </a:t>
            </a:r>
            <a:r>
              <a:rPr lang="pl-PL" dirty="0"/>
              <a:t>okresie obowiązywania stanu zagrożenia epidemicznego albo stanu epidemii, ogłoszonego z powodu COVID-19, oraz w okresie 3 miesięcy po ich odwołaniu, </a:t>
            </a:r>
            <a:r>
              <a:rPr lang="pl-PL" b="1" dirty="0"/>
              <a:t>w celu przeciwdziałania COVID-19 </a:t>
            </a:r>
            <a:r>
              <a:rPr lang="pl-PL" dirty="0"/>
              <a:t>pracodawca może polecić pracownikowi wykonywanie, przez czas oznaczony, pracy określonej w umowie o pracę, poza miejscem jej stałego wykonywania (zdalna</a:t>
            </a:r>
            <a:r>
              <a:rPr lang="pl-PL" dirty="0" smtClean="0"/>
              <a:t>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 smtClean="0"/>
              <a:t>Ustawa nowelizująca uchyla art. 3 ustawy </a:t>
            </a:r>
            <a:r>
              <a:rPr lang="pl-PL" dirty="0" err="1" smtClean="0"/>
              <a:t>covidowej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b="1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86181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30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Brak </a:t>
            </a:r>
            <a:r>
              <a:rPr lang="pl-PL" sz="32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zoz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regulamin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Jeżeli u danego pracodawcy nie działają zakładowe organizacje związkowe, pracodawca określa zasady wykonywania pracy zdalnej w regulaminie </a:t>
            </a:r>
            <a:r>
              <a:rPr lang="pl-PL" b="1" u="sng" dirty="0" smtClean="0"/>
              <a:t>po konsultacji z przedstawicielami pracowników </a:t>
            </a:r>
            <a:r>
              <a:rPr lang="pl-PL" dirty="0" smtClean="0"/>
              <a:t>wyłonionymi w trybie przyjętym u danego pracodawcy.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85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Polecenie pracy zdalnej bez porozumienia lub regulaminu - art. 67</a:t>
            </a:r>
            <a:r>
              <a:rPr lang="pl-PL" sz="27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 </a:t>
            </a:r>
            <a:r>
              <a:rPr lang="pl-PL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 </a:t>
            </a:r>
            <a:r>
              <a:rPr lang="pl-PL" sz="27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endParaRPr lang="pl-PL" sz="27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Wykonywanie pracy zdalnej jest </a:t>
            </a:r>
            <a:r>
              <a:rPr lang="pl-PL" dirty="0"/>
              <a:t>dopuszczalne także w </a:t>
            </a:r>
            <a:r>
              <a:rPr lang="pl-PL" dirty="0" smtClean="0"/>
              <a:t>przypadku, gdy </a:t>
            </a:r>
            <a:r>
              <a:rPr lang="pl-PL" dirty="0"/>
              <a:t>nie zostało zawarte </a:t>
            </a:r>
            <a:r>
              <a:rPr lang="pl-PL" dirty="0" smtClean="0"/>
              <a:t>porozumienie lub nie </a:t>
            </a:r>
            <a:r>
              <a:rPr lang="pl-PL" dirty="0"/>
              <a:t>został wydany </a:t>
            </a:r>
            <a:r>
              <a:rPr lang="pl-PL" dirty="0" smtClean="0"/>
              <a:t>regulamin. </a:t>
            </a:r>
          </a:p>
          <a:p>
            <a:pPr marL="0" indent="0" algn="just">
              <a:buNone/>
            </a:pPr>
            <a:r>
              <a:rPr lang="pl-PL" dirty="0" smtClean="0"/>
              <a:t>W takim przypadku </a:t>
            </a:r>
            <a:r>
              <a:rPr lang="pl-PL" dirty="0"/>
              <a:t>pracodawca określa zasady wykonywania pracy </a:t>
            </a:r>
            <a:r>
              <a:rPr lang="pl-PL" dirty="0" smtClean="0"/>
              <a:t>zdalnej odpowiednio </a:t>
            </a:r>
            <a:r>
              <a:rPr lang="pl-PL" b="1" dirty="0"/>
              <a:t>w poleceniu wykonywania pracy zdalnej, o którym </a:t>
            </a:r>
            <a:r>
              <a:rPr lang="pl-PL" b="1" dirty="0" smtClean="0"/>
              <a:t>mowa w art</a:t>
            </a:r>
            <a:r>
              <a:rPr lang="pl-PL" b="1" dirty="0"/>
              <a:t>. 67</a:t>
            </a:r>
            <a:r>
              <a:rPr lang="pl-PL" b="1" baseline="30000" dirty="0"/>
              <a:t>19</a:t>
            </a:r>
            <a:r>
              <a:rPr lang="pl-PL" b="1" dirty="0"/>
              <a:t> § 3, albo w porozumieniu zawartym z pracownikiem</a:t>
            </a:r>
            <a:r>
              <a:rPr lang="pl-PL" b="1" dirty="0" smtClean="0"/>
              <a:t>.</a:t>
            </a:r>
            <a:endParaRPr lang="pl-PL" b="1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0388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45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566928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Treść porozumienia lub regulaminu art. 67</a:t>
            </a:r>
            <a:r>
              <a:rPr lang="pl-PL" sz="24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 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6; określa się: 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237744" y="566929"/>
            <a:ext cx="8585563" cy="5897879"/>
            <a:chOff x="248194" y="2202371"/>
            <a:chExt cx="8502614" cy="3376800"/>
          </a:xfrm>
        </p:grpSpPr>
        <p:sp>
          <p:nvSpPr>
            <p:cNvPr id="6" name="Dowolny kształt 5"/>
            <p:cNvSpPr/>
            <p:nvPr/>
          </p:nvSpPr>
          <p:spPr>
            <a:xfrm>
              <a:off x="248194" y="2202371"/>
              <a:ext cx="8502614" cy="409500"/>
            </a:xfrm>
            <a:custGeom>
              <a:avLst/>
              <a:gdLst>
                <a:gd name="connsiteX0" fmla="*/ 0 w 8502614"/>
                <a:gd name="connsiteY0" fmla="*/ 68251 h 409500"/>
                <a:gd name="connsiteX1" fmla="*/ 68251 w 8502614"/>
                <a:gd name="connsiteY1" fmla="*/ 0 h 409500"/>
                <a:gd name="connsiteX2" fmla="*/ 8434363 w 8502614"/>
                <a:gd name="connsiteY2" fmla="*/ 0 h 409500"/>
                <a:gd name="connsiteX3" fmla="*/ 8502614 w 8502614"/>
                <a:gd name="connsiteY3" fmla="*/ 68251 h 409500"/>
                <a:gd name="connsiteX4" fmla="*/ 8502614 w 8502614"/>
                <a:gd name="connsiteY4" fmla="*/ 341249 h 409500"/>
                <a:gd name="connsiteX5" fmla="*/ 8434363 w 8502614"/>
                <a:gd name="connsiteY5" fmla="*/ 409500 h 409500"/>
                <a:gd name="connsiteX6" fmla="*/ 68251 w 8502614"/>
                <a:gd name="connsiteY6" fmla="*/ 409500 h 409500"/>
                <a:gd name="connsiteX7" fmla="*/ 0 w 8502614"/>
                <a:gd name="connsiteY7" fmla="*/ 341249 h 409500"/>
                <a:gd name="connsiteX8" fmla="*/ 0 w 8502614"/>
                <a:gd name="connsiteY8" fmla="*/ 68251 h 40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02614" h="409500">
                  <a:moveTo>
                    <a:pt x="0" y="68251"/>
                  </a:moveTo>
                  <a:cubicBezTo>
                    <a:pt x="0" y="30557"/>
                    <a:pt x="30557" y="0"/>
                    <a:pt x="68251" y="0"/>
                  </a:cubicBezTo>
                  <a:lnTo>
                    <a:pt x="8434363" y="0"/>
                  </a:lnTo>
                  <a:cubicBezTo>
                    <a:pt x="8472057" y="0"/>
                    <a:pt x="8502614" y="30557"/>
                    <a:pt x="8502614" y="68251"/>
                  </a:cubicBezTo>
                  <a:lnTo>
                    <a:pt x="8502614" y="341249"/>
                  </a:lnTo>
                  <a:cubicBezTo>
                    <a:pt x="8502614" y="378943"/>
                    <a:pt x="8472057" y="409500"/>
                    <a:pt x="8434363" y="409500"/>
                  </a:cubicBezTo>
                  <a:lnTo>
                    <a:pt x="68251" y="409500"/>
                  </a:lnTo>
                  <a:cubicBezTo>
                    <a:pt x="30557" y="409500"/>
                    <a:pt x="0" y="378943"/>
                    <a:pt x="0" y="341249"/>
                  </a:cubicBezTo>
                  <a:lnTo>
                    <a:pt x="0" y="6825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190" tIns="96190" rIns="96190" bIns="9619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dirty="0" smtClean="0"/>
                <a:t>1) grupę lub grupy pracowników, którzy mogą być objęci pracą zdalną;</a:t>
              </a:r>
              <a:endParaRPr lang="pl-PL" sz="2000" kern="12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248194" y="2626271"/>
              <a:ext cx="8502614" cy="409500"/>
            </a:xfrm>
            <a:custGeom>
              <a:avLst/>
              <a:gdLst>
                <a:gd name="connsiteX0" fmla="*/ 0 w 8502614"/>
                <a:gd name="connsiteY0" fmla="*/ 68251 h 409500"/>
                <a:gd name="connsiteX1" fmla="*/ 68251 w 8502614"/>
                <a:gd name="connsiteY1" fmla="*/ 0 h 409500"/>
                <a:gd name="connsiteX2" fmla="*/ 8434363 w 8502614"/>
                <a:gd name="connsiteY2" fmla="*/ 0 h 409500"/>
                <a:gd name="connsiteX3" fmla="*/ 8502614 w 8502614"/>
                <a:gd name="connsiteY3" fmla="*/ 68251 h 409500"/>
                <a:gd name="connsiteX4" fmla="*/ 8502614 w 8502614"/>
                <a:gd name="connsiteY4" fmla="*/ 341249 h 409500"/>
                <a:gd name="connsiteX5" fmla="*/ 8434363 w 8502614"/>
                <a:gd name="connsiteY5" fmla="*/ 409500 h 409500"/>
                <a:gd name="connsiteX6" fmla="*/ 68251 w 8502614"/>
                <a:gd name="connsiteY6" fmla="*/ 409500 h 409500"/>
                <a:gd name="connsiteX7" fmla="*/ 0 w 8502614"/>
                <a:gd name="connsiteY7" fmla="*/ 341249 h 409500"/>
                <a:gd name="connsiteX8" fmla="*/ 0 w 8502614"/>
                <a:gd name="connsiteY8" fmla="*/ 68251 h 40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02614" h="409500">
                  <a:moveTo>
                    <a:pt x="0" y="68251"/>
                  </a:moveTo>
                  <a:cubicBezTo>
                    <a:pt x="0" y="30557"/>
                    <a:pt x="30557" y="0"/>
                    <a:pt x="68251" y="0"/>
                  </a:cubicBezTo>
                  <a:lnTo>
                    <a:pt x="8434363" y="0"/>
                  </a:lnTo>
                  <a:cubicBezTo>
                    <a:pt x="8472057" y="0"/>
                    <a:pt x="8502614" y="30557"/>
                    <a:pt x="8502614" y="68251"/>
                  </a:cubicBezTo>
                  <a:lnTo>
                    <a:pt x="8502614" y="341249"/>
                  </a:lnTo>
                  <a:cubicBezTo>
                    <a:pt x="8502614" y="378943"/>
                    <a:pt x="8472057" y="409500"/>
                    <a:pt x="8434363" y="409500"/>
                  </a:cubicBezTo>
                  <a:lnTo>
                    <a:pt x="68251" y="409500"/>
                  </a:lnTo>
                  <a:cubicBezTo>
                    <a:pt x="30557" y="409500"/>
                    <a:pt x="0" y="378943"/>
                    <a:pt x="0" y="341249"/>
                  </a:cubicBezTo>
                  <a:lnTo>
                    <a:pt x="0" y="6825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190" tIns="96190" rIns="96190" bIns="9619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dirty="0" smtClean="0"/>
                <a:t>2) zasady pokrywania przez pracodawcę kosztów, o których mowa w art. 67</a:t>
              </a:r>
              <a:r>
                <a:rPr lang="pl-PL" sz="2000" kern="1200" baseline="30000" dirty="0" smtClean="0"/>
                <a:t>24</a:t>
              </a:r>
              <a:r>
                <a:rPr lang="pl-PL" sz="2000" kern="1200" dirty="0" smtClean="0"/>
                <a:t> § 1 pkt 2 lub 3;</a:t>
              </a:r>
              <a:endParaRPr lang="pl-PL" sz="2000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248194" y="3050171"/>
              <a:ext cx="8502614" cy="359644"/>
            </a:xfrm>
            <a:custGeom>
              <a:avLst/>
              <a:gdLst>
                <a:gd name="connsiteX0" fmla="*/ 0 w 8502614"/>
                <a:gd name="connsiteY0" fmla="*/ 68251 h 409500"/>
                <a:gd name="connsiteX1" fmla="*/ 68251 w 8502614"/>
                <a:gd name="connsiteY1" fmla="*/ 0 h 409500"/>
                <a:gd name="connsiteX2" fmla="*/ 8434363 w 8502614"/>
                <a:gd name="connsiteY2" fmla="*/ 0 h 409500"/>
                <a:gd name="connsiteX3" fmla="*/ 8502614 w 8502614"/>
                <a:gd name="connsiteY3" fmla="*/ 68251 h 409500"/>
                <a:gd name="connsiteX4" fmla="*/ 8502614 w 8502614"/>
                <a:gd name="connsiteY4" fmla="*/ 341249 h 409500"/>
                <a:gd name="connsiteX5" fmla="*/ 8434363 w 8502614"/>
                <a:gd name="connsiteY5" fmla="*/ 409500 h 409500"/>
                <a:gd name="connsiteX6" fmla="*/ 68251 w 8502614"/>
                <a:gd name="connsiteY6" fmla="*/ 409500 h 409500"/>
                <a:gd name="connsiteX7" fmla="*/ 0 w 8502614"/>
                <a:gd name="connsiteY7" fmla="*/ 341249 h 409500"/>
                <a:gd name="connsiteX8" fmla="*/ 0 w 8502614"/>
                <a:gd name="connsiteY8" fmla="*/ 68251 h 40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02614" h="409500">
                  <a:moveTo>
                    <a:pt x="0" y="68251"/>
                  </a:moveTo>
                  <a:cubicBezTo>
                    <a:pt x="0" y="30557"/>
                    <a:pt x="30557" y="0"/>
                    <a:pt x="68251" y="0"/>
                  </a:cubicBezTo>
                  <a:lnTo>
                    <a:pt x="8434363" y="0"/>
                  </a:lnTo>
                  <a:cubicBezTo>
                    <a:pt x="8472057" y="0"/>
                    <a:pt x="8502614" y="30557"/>
                    <a:pt x="8502614" y="68251"/>
                  </a:cubicBezTo>
                  <a:lnTo>
                    <a:pt x="8502614" y="341249"/>
                  </a:lnTo>
                  <a:cubicBezTo>
                    <a:pt x="8502614" y="378943"/>
                    <a:pt x="8472057" y="409500"/>
                    <a:pt x="8434363" y="409500"/>
                  </a:cubicBezTo>
                  <a:lnTo>
                    <a:pt x="68251" y="409500"/>
                  </a:lnTo>
                  <a:cubicBezTo>
                    <a:pt x="30557" y="409500"/>
                    <a:pt x="0" y="378943"/>
                    <a:pt x="0" y="341249"/>
                  </a:cubicBezTo>
                  <a:lnTo>
                    <a:pt x="0" y="6825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190" tIns="96190" rIns="96190" bIns="9619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dirty="0" smtClean="0"/>
                <a:t>3) zasady ustalania ekwiwalentu pieniężnego, o którym mowa w art. 67</a:t>
              </a:r>
              <a:r>
                <a:rPr lang="pl-PL" sz="2000" kern="1200" baseline="30000" dirty="0" smtClean="0"/>
                <a:t>24 </a:t>
              </a:r>
              <a:r>
                <a:rPr lang="pl-PL" sz="2000" kern="1200" dirty="0" smtClean="0"/>
                <a:t>§ 3, lub ryczałtu, o którym mowa w art. 67</a:t>
              </a:r>
              <a:r>
                <a:rPr lang="pl-PL" sz="2000" kern="1200" baseline="30000" dirty="0" smtClean="0"/>
                <a:t>24 </a:t>
              </a:r>
              <a:r>
                <a:rPr lang="pl-PL" sz="2000" kern="1200" dirty="0" smtClean="0"/>
                <a:t>§ 4;</a:t>
              </a:r>
              <a:endParaRPr lang="pl-PL" sz="2000" kern="12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248194" y="3424214"/>
              <a:ext cx="8502614" cy="459357"/>
            </a:xfrm>
            <a:custGeom>
              <a:avLst/>
              <a:gdLst>
                <a:gd name="connsiteX0" fmla="*/ 0 w 8502614"/>
                <a:gd name="connsiteY0" fmla="*/ 68251 h 409500"/>
                <a:gd name="connsiteX1" fmla="*/ 68251 w 8502614"/>
                <a:gd name="connsiteY1" fmla="*/ 0 h 409500"/>
                <a:gd name="connsiteX2" fmla="*/ 8434363 w 8502614"/>
                <a:gd name="connsiteY2" fmla="*/ 0 h 409500"/>
                <a:gd name="connsiteX3" fmla="*/ 8502614 w 8502614"/>
                <a:gd name="connsiteY3" fmla="*/ 68251 h 409500"/>
                <a:gd name="connsiteX4" fmla="*/ 8502614 w 8502614"/>
                <a:gd name="connsiteY4" fmla="*/ 341249 h 409500"/>
                <a:gd name="connsiteX5" fmla="*/ 8434363 w 8502614"/>
                <a:gd name="connsiteY5" fmla="*/ 409500 h 409500"/>
                <a:gd name="connsiteX6" fmla="*/ 68251 w 8502614"/>
                <a:gd name="connsiteY6" fmla="*/ 409500 h 409500"/>
                <a:gd name="connsiteX7" fmla="*/ 0 w 8502614"/>
                <a:gd name="connsiteY7" fmla="*/ 341249 h 409500"/>
                <a:gd name="connsiteX8" fmla="*/ 0 w 8502614"/>
                <a:gd name="connsiteY8" fmla="*/ 68251 h 40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02614" h="409500">
                  <a:moveTo>
                    <a:pt x="0" y="68251"/>
                  </a:moveTo>
                  <a:cubicBezTo>
                    <a:pt x="0" y="30557"/>
                    <a:pt x="30557" y="0"/>
                    <a:pt x="68251" y="0"/>
                  </a:cubicBezTo>
                  <a:lnTo>
                    <a:pt x="8434363" y="0"/>
                  </a:lnTo>
                  <a:cubicBezTo>
                    <a:pt x="8472057" y="0"/>
                    <a:pt x="8502614" y="30557"/>
                    <a:pt x="8502614" y="68251"/>
                  </a:cubicBezTo>
                  <a:lnTo>
                    <a:pt x="8502614" y="341249"/>
                  </a:lnTo>
                  <a:cubicBezTo>
                    <a:pt x="8502614" y="378943"/>
                    <a:pt x="8472057" y="409500"/>
                    <a:pt x="8434363" y="409500"/>
                  </a:cubicBezTo>
                  <a:lnTo>
                    <a:pt x="68251" y="409500"/>
                  </a:lnTo>
                  <a:cubicBezTo>
                    <a:pt x="30557" y="409500"/>
                    <a:pt x="0" y="378943"/>
                    <a:pt x="0" y="341249"/>
                  </a:cubicBezTo>
                  <a:lnTo>
                    <a:pt x="0" y="6825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190" tIns="96190" rIns="96190" bIns="9619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dirty="0" smtClean="0"/>
                <a:t>4) zasady porozumiewania się pracodawcy i pracownika wykonującego  pracę zdalną, w tym sposób potwierdzania obecności na stanowisku pracy przez pracownika wykonującego pracę zdalną;</a:t>
              </a:r>
              <a:endParaRPr lang="pl-PL" sz="2000" kern="1200" dirty="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248194" y="3897971"/>
              <a:ext cx="8502614" cy="409500"/>
            </a:xfrm>
            <a:custGeom>
              <a:avLst/>
              <a:gdLst>
                <a:gd name="connsiteX0" fmla="*/ 0 w 8502614"/>
                <a:gd name="connsiteY0" fmla="*/ 68251 h 409500"/>
                <a:gd name="connsiteX1" fmla="*/ 68251 w 8502614"/>
                <a:gd name="connsiteY1" fmla="*/ 0 h 409500"/>
                <a:gd name="connsiteX2" fmla="*/ 8434363 w 8502614"/>
                <a:gd name="connsiteY2" fmla="*/ 0 h 409500"/>
                <a:gd name="connsiteX3" fmla="*/ 8502614 w 8502614"/>
                <a:gd name="connsiteY3" fmla="*/ 68251 h 409500"/>
                <a:gd name="connsiteX4" fmla="*/ 8502614 w 8502614"/>
                <a:gd name="connsiteY4" fmla="*/ 341249 h 409500"/>
                <a:gd name="connsiteX5" fmla="*/ 8434363 w 8502614"/>
                <a:gd name="connsiteY5" fmla="*/ 409500 h 409500"/>
                <a:gd name="connsiteX6" fmla="*/ 68251 w 8502614"/>
                <a:gd name="connsiteY6" fmla="*/ 409500 h 409500"/>
                <a:gd name="connsiteX7" fmla="*/ 0 w 8502614"/>
                <a:gd name="connsiteY7" fmla="*/ 341249 h 409500"/>
                <a:gd name="connsiteX8" fmla="*/ 0 w 8502614"/>
                <a:gd name="connsiteY8" fmla="*/ 68251 h 40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02614" h="409500">
                  <a:moveTo>
                    <a:pt x="0" y="68251"/>
                  </a:moveTo>
                  <a:cubicBezTo>
                    <a:pt x="0" y="30557"/>
                    <a:pt x="30557" y="0"/>
                    <a:pt x="68251" y="0"/>
                  </a:cubicBezTo>
                  <a:lnTo>
                    <a:pt x="8434363" y="0"/>
                  </a:lnTo>
                  <a:cubicBezTo>
                    <a:pt x="8472057" y="0"/>
                    <a:pt x="8502614" y="30557"/>
                    <a:pt x="8502614" y="68251"/>
                  </a:cubicBezTo>
                  <a:lnTo>
                    <a:pt x="8502614" y="341249"/>
                  </a:lnTo>
                  <a:cubicBezTo>
                    <a:pt x="8502614" y="378943"/>
                    <a:pt x="8472057" y="409500"/>
                    <a:pt x="8434363" y="409500"/>
                  </a:cubicBezTo>
                  <a:lnTo>
                    <a:pt x="68251" y="409500"/>
                  </a:lnTo>
                  <a:cubicBezTo>
                    <a:pt x="30557" y="409500"/>
                    <a:pt x="0" y="378943"/>
                    <a:pt x="0" y="341249"/>
                  </a:cubicBezTo>
                  <a:lnTo>
                    <a:pt x="0" y="6825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190" tIns="96190" rIns="96190" bIns="9619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dirty="0" smtClean="0"/>
                <a:t>5) zasady kontroli wykonywania pracy przez pracownika wykonującego pracę zdalną;</a:t>
              </a:r>
              <a:endParaRPr lang="pl-PL" sz="2000" kern="1200" dirty="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248194" y="4321871"/>
              <a:ext cx="8502614" cy="409500"/>
            </a:xfrm>
            <a:custGeom>
              <a:avLst/>
              <a:gdLst>
                <a:gd name="connsiteX0" fmla="*/ 0 w 8502614"/>
                <a:gd name="connsiteY0" fmla="*/ 68251 h 409500"/>
                <a:gd name="connsiteX1" fmla="*/ 68251 w 8502614"/>
                <a:gd name="connsiteY1" fmla="*/ 0 h 409500"/>
                <a:gd name="connsiteX2" fmla="*/ 8434363 w 8502614"/>
                <a:gd name="connsiteY2" fmla="*/ 0 h 409500"/>
                <a:gd name="connsiteX3" fmla="*/ 8502614 w 8502614"/>
                <a:gd name="connsiteY3" fmla="*/ 68251 h 409500"/>
                <a:gd name="connsiteX4" fmla="*/ 8502614 w 8502614"/>
                <a:gd name="connsiteY4" fmla="*/ 341249 h 409500"/>
                <a:gd name="connsiteX5" fmla="*/ 8434363 w 8502614"/>
                <a:gd name="connsiteY5" fmla="*/ 409500 h 409500"/>
                <a:gd name="connsiteX6" fmla="*/ 68251 w 8502614"/>
                <a:gd name="connsiteY6" fmla="*/ 409500 h 409500"/>
                <a:gd name="connsiteX7" fmla="*/ 0 w 8502614"/>
                <a:gd name="connsiteY7" fmla="*/ 341249 h 409500"/>
                <a:gd name="connsiteX8" fmla="*/ 0 w 8502614"/>
                <a:gd name="connsiteY8" fmla="*/ 68251 h 40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02614" h="409500">
                  <a:moveTo>
                    <a:pt x="0" y="68251"/>
                  </a:moveTo>
                  <a:cubicBezTo>
                    <a:pt x="0" y="30557"/>
                    <a:pt x="30557" y="0"/>
                    <a:pt x="68251" y="0"/>
                  </a:cubicBezTo>
                  <a:lnTo>
                    <a:pt x="8434363" y="0"/>
                  </a:lnTo>
                  <a:cubicBezTo>
                    <a:pt x="8472057" y="0"/>
                    <a:pt x="8502614" y="30557"/>
                    <a:pt x="8502614" y="68251"/>
                  </a:cubicBezTo>
                  <a:lnTo>
                    <a:pt x="8502614" y="341249"/>
                  </a:lnTo>
                  <a:cubicBezTo>
                    <a:pt x="8502614" y="378943"/>
                    <a:pt x="8472057" y="409500"/>
                    <a:pt x="8434363" y="409500"/>
                  </a:cubicBezTo>
                  <a:lnTo>
                    <a:pt x="68251" y="409500"/>
                  </a:lnTo>
                  <a:cubicBezTo>
                    <a:pt x="30557" y="409500"/>
                    <a:pt x="0" y="378943"/>
                    <a:pt x="0" y="341249"/>
                  </a:cubicBezTo>
                  <a:lnTo>
                    <a:pt x="0" y="6825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190" tIns="96190" rIns="96190" bIns="9619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smtClean="0"/>
                <a:t>6) zasady kontroli w zakresie bezpieczeństwa i higieny pracy;</a:t>
              </a:r>
              <a:endParaRPr lang="pl-PL" sz="2000" kern="120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248194" y="4745771"/>
              <a:ext cx="8502614" cy="409500"/>
            </a:xfrm>
            <a:custGeom>
              <a:avLst/>
              <a:gdLst>
                <a:gd name="connsiteX0" fmla="*/ 0 w 8502614"/>
                <a:gd name="connsiteY0" fmla="*/ 68251 h 409500"/>
                <a:gd name="connsiteX1" fmla="*/ 68251 w 8502614"/>
                <a:gd name="connsiteY1" fmla="*/ 0 h 409500"/>
                <a:gd name="connsiteX2" fmla="*/ 8434363 w 8502614"/>
                <a:gd name="connsiteY2" fmla="*/ 0 h 409500"/>
                <a:gd name="connsiteX3" fmla="*/ 8502614 w 8502614"/>
                <a:gd name="connsiteY3" fmla="*/ 68251 h 409500"/>
                <a:gd name="connsiteX4" fmla="*/ 8502614 w 8502614"/>
                <a:gd name="connsiteY4" fmla="*/ 341249 h 409500"/>
                <a:gd name="connsiteX5" fmla="*/ 8434363 w 8502614"/>
                <a:gd name="connsiteY5" fmla="*/ 409500 h 409500"/>
                <a:gd name="connsiteX6" fmla="*/ 68251 w 8502614"/>
                <a:gd name="connsiteY6" fmla="*/ 409500 h 409500"/>
                <a:gd name="connsiteX7" fmla="*/ 0 w 8502614"/>
                <a:gd name="connsiteY7" fmla="*/ 341249 h 409500"/>
                <a:gd name="connsiteX8" fmla="*/ 0 w 8502614"/>
                <a:gd name="connsiteY8" fmla="*/ 68251 h 40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02614" h="409500">
                  <a:moveTo>
                    <a:pt x="0" y="68251"/>
                  </a:moveTo>
                  <a:cubicBezTo>
                    <a:pt x="0" y="30557"/>
                    <a:pt x="30557" y="0"/>
                    <a:pt x="68251" y="0"/>
                  </a:cubicBezTo>
                  <a:lnTo>
                    <a:pt x="8434363" y="0"/>
                  </a:lnTo>
                  <a:cubicBezTo>
                    <a:pt x="8472057" y="0"/>
                    <a:pt x="8502614" y="30557"/>
                    <a:pt x="8502614" y="68251"/>
                  </a:cubicBezTo>
                  <a:lnTo>
                    <a:pt x="8502614" y="341249"/>
                  </a:lnTo>
                  <a:cubicBezTo>
                    <a:pt x="8502614" y="378943"/>
                    <a:pt x="8472057" y="409500"/>
                    <a:pt x="8434363" y="409500"/>
                  </a:cubicBezTo>
                  <a:lnTo>
                    <a:pt x="68251" y="409500"/>
                  </a:lnTo>
                  <a:cubicBezTo>
                    <a:pt x="30557" y="409500"/>
                    <a:pt x="0" y="378943"/>
                    <a:pt x="0" y="341249"/>
                  </a:cubicBezTo>
                  <a:lnTo>
                    <a:pt x="0" y="6825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190" tIns="96190" rIns="96190" bIns="9619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smtClean="0"/>
                <a:t>7) zasady kontroli przestrzegania wymogów w zakresie bezpieczeństwa i ochrony informacji, w tym procedur ochrony danych osobowych;</a:t>
              </a:r>
              <a:endParaRPr lang="pl-PL" sz="2000" kern="1200"/>
            </a:p>
          </p:txBody>
        </p:sp>
        <p:sp>
          <p:nvSpPr>
            <p:cNvPr id="13" name="Dowolny kształt 12"/>
            <p:cNvSpPr/>
            <p:nvPr/>
          </p:nvSpPr>
          <p:spPr>
            <a:xfrm>
              <a:off x="248194" y="5169671"/>
              <a:ext cx="8502614" cy="409500"/>
            </a:xfrm>
            <a:custGeom>
              <a:avLst/>
              <a:gdLst>
                <a:gd name="connsiteX0" fmla="*/ 0 w 8502614"/>
                <a:gd name="connsiteY0" fmla="*/ 68251 h 409500"/>
                <a:gd name="connsiteX1" fmla="*/ 68251 w 8502614"/>
                <a:gd name="connsiteY1" fmla="*/ 0 h 409500"/>
                <a:gd name="connsiteX2" fmla="*/ 8434363 w 8502614"/>
                <a:gd name="connsiteY2" fmla="*/ 0 h 409500"/>
                <a:gd name="connsiteX3" fmla="*/ 8502614 w 8502614"/>
                <a:gd name="connsiteY3" fmla="*/ 68251 h 409500"/>
                <a:gd name="connsiteX4" fmla="*/ 8502614 w 8502614"/>
                <a:gd name="connsiteY4" fmla="*/ 341249 h 409500"/>
                <a:gd name="connsiteX5" fmla="*/ 8434363 w 8502614"/>
                <a:gd name="connsiteY5" fmla="*/ 409500 h 409500"/>
                <a:gd name="connsiteX6" fmla="*/ 68251 w 8502614"/>
                <a:gd name="connsiteY6" fmla="*/ 409500 h 409500"/>
                <a:gd name="connsiteX7" fmla="*/ 0 w 8502614"/>
                <a:gd name="connsiteY7" fmla="*/ 341249 h 409500"/>
                <a:gd name="connsiteX8" fmla="*/ 0 w 8502614"/>
                <a:gd name="connsiteY8" fmla="*/ 68251 h 40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02614" h="409500">
                  <a:moveTo>
                    <a:pt x="0" y="68251"/>
                  </a:moveTo>
                  <a:cubicBezTo>
                    <a:pt x="0" y="30557"/>
                    <a:pt x="30557" y="0"/>
                    <a:pt x="68251" y="0"/>
                  </a:cubicBezTo>
                  <a:lnTo>
                    <a:pt x="8434363" y="0"/>
                  </a:lnTo>
                  <a:cubicBezTo>
                    <a:pt x="8472057" y="0"/>
                    <a:pt x="8502614" y="30557"/>
                    <a:pt x="8502614" y="68251"/>
                  </a:cubicBezTo>
                  <a:lnTo>
                    <a:pt x="8502614" y="341249"/>
                  </a:lnTo>
                  <a:cubicBezTo>
                    <a:pt x="8502614" y="378943"/>
                    <a:pt x="8472057" y="409500"/>
                    <a:pt x="8434363" y="409500"/>
                  </a:cubicBezTo>
                  <a:lnTo>
                    <a:pt x="68251" y="409500"/>
                  </a:lnTo>
                  <a:cubicBezTo>
                    <a:pt x="30557" y="409500"/>
                    <a:pt x="0" y="378943"/>
                    <a:pt x="0" y="341249"/>
                  </a:cubicBezTo>
                  <a:lnTo>
                    <a:pt x="0" y="68251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190" tIns="96190" rIns="96190" bIns="9619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smtClean="0"/>
                <a:t>8) zasady instalacji, inwentaryzacji, konserwacji, aktualizacji oprogramowania i serwisu powierzonych pracownikowi narzędzi pracy, w tym urządzeń technicznych.</a:t>
              </a:r>
              <a:endParaRPr lang="pl-PL" sz="2000" kern="1200"/>
            </a:p>
          </p:txBody>
        </p:sp>
      </p:grp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703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17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Postanowienia nieobligatoryjne (wg. Ł.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Prasołka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pl-PL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27048"/>
            <a:ext cx="8113014" cy="48646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Poza powyższymi zagadnieniami można regulamin rozbudować o dodatkowe zagadnienia praktycznie powiązane z wykonywaniem pracy zdalnej, a można do nich zaliczyć: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pl-PL" dirty="0" smtClean="0"/>
              <a:t>obowiązki </a:t>
            </a:r>
            <a:r>
              <a:rPr lang="pl-PL" dirty="0"/>
              <a:t>pracownika wykonującego pracę zdalną,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pl-PL" dirty="0" smtClean="0"/>
              <a:t>zasady </a:t>
            </a:r>
            <a:r>
              <a:rPr lang="pl-PL" dirty="0"/>
              <a:t>wzywania pracowników do biura,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pl-PL" dirty="0" smtClean="0"/>
              <a:t>postanowienia </a:t>
            </a:r>
            <a:r>
              <a:rPr lang="pl-PL" dirty="0"/>
              <a:t>o czasie pracy,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pl-PL" dirty="0" smtClean="0"/>
              <a:t>postanowienia </a:t>
            </a:r>
            <a:r>
              <a:rPr lang="pl-PL" dirty="0"/>
              <a:t>dotyczące wniosków elektronicznych składanych przez pracowników,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pl-PL" dirty="0" smtClean="0"/>
              <a:t>postanowienia </a:t>
            </a:r>
            <a:r>
              <a:rPr lang="pl-PL" dirty="0"/>
              <a:t>o pracy zdalnej okazjonalnej,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pl-PL" dirty="0" smtClean="0"/>
              <a:t>zasady </a:t>
            </a:r>
            <a:r>
              <a:rPr lang="pl-PL" dirty="0"/>
              <a:t>rejestrowania pracy zdalnej w systemach teleinformatycznych przez pracowników.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703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1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9546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Dodatkowe informacje z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29 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 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32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21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(nie dotyczy pracy zdalnej okazjonalnej)</a:t>
            </a:r>
            <a:endParaRPr lang="pl-PL" sz="3200" b="1" baseline="30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024128"/>
            <a:ext cx="7886700" cy="51528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W dniu rozpoczęcia wykonywania pracy zdalnej przekazać pracownikom informację uzupełniającą do informacji o warunkach zatrudnienia z art. 29 § 3 </a:t>
            </a:r>
            <a:r>
              <a:rPr lang="pl-PL" sz="2000" dirty="0" err="1" smtClean="0"/>
              <a:t>k.p</a:t>
            </a:r>
            <a:r>
              <a:rPr lang="pl-PL" sz="2000" dirty="0" smtClean="0"/>
              <a:t>., </a:t>
            </a:r>
            <a:r>
              <a:rPr lang="pl-PL" sz="2000" dirty="0"/>
              <a:t>w której zostaną zawarte dwa nowe postanowienia:</a:t>
            </a:r>
          </a:p>
          <a:p>
            <a:pPr marL="0" indent="0" algn="just">
              <a:buNone/>
            </a:pPr>
            <a:r>
              <a:rPr lang="pl-PL" sz="2000" dirty="0"/>
              <a:t>1) określenie jednostki organizacyjnej pracodawcy, w której strukturze znajduje się stanowisko pracy pracownika wykonującego pracę zdalną; oraz</a:t>
            </a:r>
          </a:p>
          <a:p>
            <a:pPr marL="0" indent="0" algn="just">
              <a:buNone/>
            </a:pPr>
            <a:r>
              <a:rPr lang="pl-PL" sz="2000" dirty="0"/>
              <a:t>2) wskazanie osoby lub organu odpowiedzialnych za współpracę z pracownikiem wykonującym pracę zdalną oraz upoważnionych do przeprowadzania kontroli w miejscu jej wykonywania.</a:t>
            </a:r>
          </a:p>
          <a:p>
            <a:pPr marL="0" indent="0" algn="just">
              <a:buNone/>
            </a:pPr>
            <a:r>
              <a:rPr lang="pl-PL" sz="2000" b="1" dirty="0"/>
              <a:t> </a:t>
            </a:r>
          </a:p>
          <a:p>
            <a:pPr marL="0" indent="0" algn="just">
              <a:buNone/>
            </a:pPr>
            <a:r>
              <a:rPr lang="pl-PL" sz="2000" dirty="0"/>
              <a:t>Chyba jest możliwe wskazanie ogólnie osoby, bez podawania ich nazwisk, aby nie musieć zmieniać informacji w przypadku zmian kadrowych zachodzących u pracodawcy.</a:t>
            </a:r>
          </a:p>
          <a:p>
            <a:pPr marL="0" indent="0" algn="just">
              <a:buNone/>
            </a:pPr>
            <a:r>
              <a:rPr lang="pl-PL" sz="2000" dirty="0"/>
              <a:t>W przypadku wdrożenia pracy zdalnej w trakcie zatrudnienia pracodawca przekazuje pracownikowi powyższe informacje w postaci papierowej lub elektronicznej, najpóźniej w dniu rozpoczęcia przez niego wykonywania pracy zdalnej.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703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98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Uprawnienia pracownika zdalnego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32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30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umożliwia pracownikowi wykonującemu pracę </a:t>
            </a:r>
            <a:r>
              <a:rPr lang="pl-PL" dirty="0" smtClean="0"/>
              <a:t>zdalną:</a:t>
            </a:r>
          </a:p>
          <a:p>
            <a:pPr algn="just"/>
            <a:r>
              <a:rPr lang="pl-PL" dirty="0" smtClean="0"/>
              <a:t>przebywanie </a:t>
            </a:r>
            <a:r>
              <a:rPr lang="pl-PL" dirty="0"/>
              <a:t>na terenie zakładu </a:t>
            </a:r>
            <a:r>
              <a:rPr lang="pl-PL" dirty="0" smtClean="0"/>
              <a:t>pracy,</a:t>
            </a:r>
          </a:p>
          <a:p>
            <a:pPr algn="just"/>
            <a:r>
              <a:rPr lang="pl-PL" dirty="0" smtClean="0"/>
              <a:t>kontaktowanie </a:t>
            </a:r>
            <a:r>
              <a:rPr lang="pl-PL" dirty="0"/>
              <a:t>się z innymi pracownikami oraz </a:t>
            </a:r>
            <a:endParaRPr lang="pl-PL" dirty="0" smtClean="0"/>
          </a:p>
          <a:p>
            <a:pPr algn="just"/>
            <a:r>
              <a:rPr lang="pl-PL" dirty="0" smtClean="0"/>
              <a:t>korzystanie </a:t>
            </a:r>
            <a:r>
              <a:rPr lang="pl-PL" dirty="0"/>
              <a:t>z pomieszczeń i urządzeń pracodawcy, zakładowych obiektów socjalnych i prowadzonej działalności socjalnej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– </a:t>
            </a:r>
            <a:r>
              <a:rPr lang="pl-PL" dirty="0"/>
              <a:t>na zasadach przyjętych dla ogółu pracowników.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703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9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9858"/>
          </a:xfrm>
        </p:spPr>
        <p:txBody>
          <a:bodyPr>
            <a:normAutofit fontScale="90000"/>
          </a:bodyPr>
          <a:lstStyle/>
          <a:p>
            <a:pPr algn="just"/>
            <a:r>
              <a:rPr lang="pl-PL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Zakaz mniej korzystnego traktowania i dyskryminacji – art. </a:t>
            </a:r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27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29 </a:t>
            </a:r>
            <a:r>
              <a:rPr lang="pl-PL" sz="27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239185"/>
              </p:ext>
            </p:extLst>
          </p:nvPr>
        </p:nvGraphicFramePr>
        <p:xfrm>
          <a:off x="254726" y="1115569"/>
          <a:ext cx="8514370" cy="5202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4960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83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57834"/>
          </a:xfrm>
        </p:spPr>
        <p:txBody>
          <a:bodyPr>
            <a:normAutofit fontScale="90000"/>
          </a:bodyPr>
          <a:lstStyle/>
          <a:p>
            <a:r>
              <a:rPr lang="pl-PL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Zakazana przyczyna wypowiedzenia - art. 67</a:t>
            </a:r>
            <a:r>
              <a:rPr lang="pl-PL" sz="27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23 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274320" y="822962"/>
            <a:ext cx="8241030" cy="5504686"/>
            <a:chOff x="274320" y="1723787"/>
            <a:chExt cx="8241030" cy="3858480"/>
          </a:xfrm>
        </p:grpSpPr>
        <p:sp>
          <p:nvSpPr>
            <p:cNvPr id="6" name="Dowolny kształt 5"/>
            <p:cNvSpPr/>
            <p:nvPr/>
          </p:nvSpPr>
          <p:spPr>
            <a:xfrm>
              <a:off x="274320" y="1723787"/>
              <a:ext cx="8241030" cy="914940"/>
            </a:xfrm>
            <a:custGeom>
              <a:avLst/>
              <a:gdLst>
                <a:gd name="connsiteX0" fmla="*/ 0 w 8241030"/>
                <a:gd name="connsiteY0" fmla="*/ 152493 h 914940"/>
                <a:gd name="connsiteX1" fmla="*/ 152493 w 8241030"/>
                <a:gd name="connsiteY1" fmla="*/ 0 h 914940"/>
                <a:gd name="connsiteX2" fmla="*/ 8088537 w 8241030"/>
                <a:gd name="connsiteY2" fmla="*/ 0 h 914940"/>
                <a:gd name="connsiteX3" fmla="*/ 8241030 w 8241030"/>
                <a:gd name="connsiteY3" fmla="*/ 152493 h 914940"/>
                <a:gd name="connsiteX4" fmla="*/ 8241030 w 8241030"/>
                <a:gd name="connsiteY4" fmla="*/ 762447 h 914940"/>
                <a:gd name="connsiteX5" fmla="*/ 8088537 w 8241030"/>
                <a:gd name="connsiteY5" fmla="*/ 914940 h 914940"/>
                <a:gd name="connsiteX6" fmla="*/ 152493 w 8241030"/>
                <a:gd name="connsiteY6" fmla="*/ 914940 h 914940"/>
                <a:gd name="connsiteX7" fmla="*/ 0 w 8241030"/>
                <a:gd name="connsiteY7" fmla="*/ 762447 h 914940"/>
                <a:gd name="connsiteX8" fmla="*/ 0 w 8241030"/>
                <a:gd name="connsiteY8" fmla="*/ 152493 h 91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41030" h="914940">
                  <a:moveTo>
                    <a:pt x="0" y="152493"/>
                  </a:moveTo>
                  <a:cubicBezTo>
                    <a:pt x="0" y="68273"/>
                    <a:pt x="68273" y="0"/>
                    <a:pt x="152493" y="0"/>
                  </a:cubicBezTo>
                  <a:lnTo>
                    <a:pt x="8088537" y="0"/>
                  </a:lnTo>
                  <a:cubicBezTo>
                    <a:pt x="8172757" y="0"/>
                    <a:pt x="8241030" y="68273"/>
                    <a:pt x="8241030" y="152493"/>
                  </a:cubicBezTo>
                  <a:lnTo>
                    <a:pt x="8241030" y="762447"/>
                  </a:lnTo>
                  <a:cubicBezTo>
                    <a:pt x="8241030" y="846667"/>
                    <a:pt x="8172757" y="914940"/>
                    <a:pt x="8088537" y="914940"/>
                  </a:cubicBezTo>
                  <a:lnTo>
                    <a:pt x="152493" y="914940"/>
                  </a:lnTo>
                  <a:cubicBezTo>
                    <a:pt x="68273" y="914940"/>
                    <a:pt x="0" y="846667"/>
                    <a:pt x="0" y="762447"/>
                  </a:cubicBezTo>
                  <a:lnTo>
                    <a:pt x="0" y="152493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2294" tIns="132294" rIns="132294" bIns="132294" numCol="1" spcCol="1270" anchor="ctr" anchorCtr="0">
              <a:noAutofit/>
            </a:bodyPr>
            <a:lstStyle/>
            <a:p>
              <a:pPr lvl="0" algn="just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300" dirty="0"/>
                <a:t>o</a:t>
              </a:r>
              <a:r>
                <a:rPr lang="pl-PL" sz="2300" kern="1200" dirty="0" smtClean="0"/>
                <a:t>dmowa wyrażenia przez pracownika zgody na zmianę warunków wykonywania pracy w przypadku określonym w art. 67</a:t>
              </a:r>
              <a:r>
                <a:rPr lang="pl-PL" sz="2300" kern="1200" baseline="30000" dirty="0" smtClean="0"/>
                <a:t>19 </a:t>
              </a:r>
              <a:r>
                <a:rPr lang="pl-PL" sz="2300" kern="1200" dirty="0" smtClean="0"/>
                <a:t>§ 1 pkt 2 (wprowadzenie pracy zdalnej w trakcie zatrudnienia), </a:t>
              </a:r>
              <a:endParaRPr lang="pl-PL" sz="2300" kern="12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274320" y="2704967"/>
              <a:ext cx="8241030" cy="914940"/>
            </a:xfrm>
            <a:custGeom>
              <a:avLst/>
              <a:gdLst>
                <a:gd name="connsiteX0" fmla="*/ 0 w 8241030"/>
                <a:gd name="connsiteY0" fmla="*/ 152493 h 914940"/>
                <a:gd name="connsiteX1" fmla="*/ 152493 w 8241030"/>
                <a:gd name="connsiteY1" fmla="*/ 0 h 914940"/>
                <a:gd name="connsiteX2" fmla="*/ 8088537 w 8241030"/>
                <a:gd name="connsiteY2" fmla="*/ 0 h 914940"/>
                <a:gd name="connsiteX3" fmla="*/ 8241030 w 8241030"/>
                <a:gd name="connsiteY3" fmla="*/ 152493 h 914940"/>
                <a:gd name="connsiteX4" fmla="*/ 8241030 w 8241030"/>
                <a:gd name="connsiteY4" fmla="*/ 762447 h 914940"/>
                <a:gd name="connsiteX5" fmla="*/ 8088537 w 8241030"/>
                <a:gd name="connsiteY5" fmla="*/ 914940 h 914940"/>
                <a:gd name="connsiteX6" fmla="*/ 152493 w 8241030"/>
                <a:gd name="connsiteY6" fmla="*/ 914940 h 914940"/>
                <a:gd name="connsiteX7" fmla="*/ 0 w 8241030"/>
                <a:gd name="connsiteY7" fmla="*/ 762447 h 914940"/>
                <a:gd name="connsiteX8" fmla="*/ 0 w 8241030"/>
                <a:gd name="connsiteY8" fmla="*/ 152493 h 91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41030" h="914940">
                  <a:moveTo>
                    <a:pt x="0" y="152493"/>
                  </a:moveTo>
                  <a:cubicBezTo>
                    <a:pt x="0" y="68273"/>
                    <a:pt x="68273" y="0"/>
                    <a:pt x="152493" y="0"/>
                  </a:cubicBezTo>
                  <a:lnTo>
                    <a:pt x="8088537" y="0"/>
                  </a:lnTo>
                  <a:cubicBezTo>
                    <a:pt x="8172757" y="0"/>
                    <a:pt x="8241030" y="68273"/>
                    <a:pt x="8241030" y="152493"/>
                  </a:cubicBezTo>
                  <a:lnTo>
                    <a:pt x="8241030" y="762447"/>
                  </a:lnTo>
                  <a:cubicBezTo>
                    <a:pt x="8241030" y="846667"/>
                    <a:pt x="8172757" y="914940"/>
                    <a:pt x="8088537" y="914940"/>
                  </a:cubicBezTo>
                  <a:lnTo>
                    <a:pt x="152493" y="914940"/>
                  </a:lnTo>
                  <a:cubicBezTo>
                    <a:pt x="68273" y="914940"/>
                    <a:pt x="0" y="846667"/>
                    <a:pt x="0" y="762447"/>
                  </a:cubicBezTo>
                  <a:lnTo>
                    <a:pt x="0" y="152493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2294" tIns="132294" rIns="132294" bIns="132294" numCol="1" spcCol="1270" anchor="ctr" anchorCtr="0">
              <a:noAutofit/>
            </a:bodyPr>
            <a:lstStyle/>
            <a:p>
              <a:pPr lvl="0" algn="just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300" kern="1200" dirty="0" smtClean="0"/>
                <a:t>wystąpienie z wnioskiem o wykonywanie pracy zdalnej przez pracownika, o którym mowa w art. 67</a:t>
              </a:r>
              <a:r>
                <a:rPr lang="pl-PL" sz="2300" kern="1200" baseline="30000" dirty="0" smtClean="0"/>
                <a:t>19</a:t>
              </a:r>
              <a:r>
                <a:rPr lang="pl-PL" sz="2300" kern="1200" dirty="0" smtClean="0"/>
                <a:t> § 6 i 7, </a:t>
              </a:r>
              <a:endParaRPr lang="pl-PL" sz="2300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274320" y="3686147"/>
              <a:ext cx="8241030" cy="914940"/>
            </a:xfrm>
            <a:custGeom>
              <a:avLst/>
              <a:gdLst>
                <a:gd name="connsiteX0" fmla="*/ 0 w 8241030"/>
                <a:gd name="connsiteY0" fmla="*/ 152493 h 914940"/>
                <a:gd name="connsiteX1" fmla="*/ 152493 w 8241030"/>
                <a:gd name="connsiteY1" fmla="*/ 0 h 914940"/>
                <a:gd name="connsiteX2" fmla="*/ 8088537 w 8241030"/>
                <a:gd name="connsiteY2" fmla="*/ 0 h 914940"/>
                <a:gd name="connsiteX3" fmla="*/ 8241030 w 8241030"/>
                <a:gd name="connsiteY3" fmla="*/ 152493 h 914940"/>
                <a:gd name="connsiteX4" fmla="*/ 8241030 w 8241030"/>
                <a:gd name="connsiteY4" fmla="*/ 762447 h 914940"/>
                <a:gd name="connsiteX5" fmla="*/ 8088537 w 8241030"/>
                <a:gd name="connsiteY5" fmla="*/ 914940 h 914940"/>
                <a:gd name="connsiteX6" fmla="*/ 152493 w 8241030"/>
                <a:gd name="connsiteY6" fmla="*/ 914940 h 914940"/>
                <a:gd name="connsiteX7" fmla="*/ 0 w 8241030"/>
                <a:gd name="connsiteY7" fmla="*/ 762447 h 914940"/>
                <a:gd name="connsiteX8" fmla="*/ 0 w 8241030"/>
                <a:gd name="connsiteY8" fmla="*/ 152493 h 91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41030" h="914940">
                  <a:moveTo>
                    <a:pt x="0" y="152493"/>
                  </a:moveTo>
                  <a:cubicBezTo>
                    <a:pt x="0" y="68273"/>
                    <a:pt x="68273" y="0"/>
                    <a:pt x="152493" y="0"/>
                  </a:cubicBezTo>
                  <a:lnTo>
                    <a:pt x="8088537" y="0"/>
                  </a:lnTo>
                  <a:cubicBezTo>
                    <a:pt x="8172757" y="0"/>
                    <a:pt x="8241030" y="68273"/>
                    <a:pt x="8241030" y="152493"/>
                  </a:cubicBezTo>
                  <a:lnTo>
                    <a:pt x="8241030" y="762447"/>
                  </a:lnTo>
                  <a:cubicBezTo>
                    <a:pt x="8241030" y="846667"/>
                    <a:pt x="8172757" y="914940"/>
                    <a:pt x="8088537" y="914940"/>
                  </a:cubicBezTo>
                  <a:lnTo>
                    <a:pt x="152493" y="914940"/>
                  </a:lnTo>
                  <a:cubicBezTo>
                    <a:pt x="68273" y="914940"/>
                    <a:pt x="0" y="846667"/>
                    <a:pt x="0" y="762447"/>
                  </a:cubicBezTo>
                  <a:lnTo>
                    <a:pt x="0" y="152493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2294" tIns="132294" rIns="132294" bIns="132294" numCol="1" spcCol="1270" anchor="ctr" anchorCtr="0">
              <a:noAutofit/>
            </a:bodyPr>
            <a:lstStyle/>
            <a:p>
              <a:pPr lvl="0" algn="just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300" kern="1200" dirty="0" smtClean="0"/>
                <a:t>a także zaprzestanie wykonywania pracy zdalnej na zasadach określonych w art. 67</a:t>
              </a:r>
              <a:r>
                <a:rPr lang="pl-PL" sz="2300" kern="1200" baseline="30000" dirty="0" smtClean="0"/>
                <a:t>22</a:t>
              </a:r>
              <a:r>
                <a:rPr lang="pl-PL" sz="2300" kern="1200" dirty="0" smtClean="0"/>
                <a:t> </a:t>
              </a:r>
              <a:endParaRPr lang="pl-PL" sz="2300" kern="12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274320" y="4667327"/>
              <a:ext cx="8241030" cy="914940"/>
            </a:xfrm>
            <a:custGeom>
              <a:avLst/>
              <a:gdLst>
                <a:gd name="connsiteX0" fmla="*/ 0 w 8241030"/>
                <a:gd name="connsiteY0" fmla="*/ 152493 h 914940"/>
                <a:gd name="connsiteX1" fmla="*/ 152493 w 8241030"/>
                <a:gd name="connsiteY1" fmla="*/ 0 h 914940"/>
                <a:gd name="connsiteX2" fmla="*/ 8088537 w 8241030"/>
                <a:gd name="connsiteY2" fmla="*/ 0 h 914940"/>
                <a:gd name="connsiteX3" fmla="*/ 8241030 w 8241030"/>
                <a:gd name="connsiteY3" fmla="*/ 152493 h 914940"/>
                <a:gd name="connsiteX4" fmla="*/ 8241030 w 8241030"/>
                <a:gd name="connsiteY4" fmla="*/ 762447 h 914940"/>
                <a:gd name="connsiteX5" fmla="*/ 8088537 w 8241030"/>
                <a:gd name="connsiteY5" fmla="*/ 914940 h 914940"/>
                <a:gd name="connsiteX6" fmla="*/ 152493 w 8241030"/>
                <a:gd name="connsiteY6" fmla="*/ 914940 h 914940"/>
                <a:gd name="connsiteX7" fmla="*/ 0 w 8241030"/>
                <a:gd name="connsiteY7" fmla="*/ 762447 h 914940"/>
                <a:gd name="connsiteX8" fmla="*/ 0 w 8241030"/>
                <a:gd name="connsiteY8" fmla="*/ 152493 h 91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41030" h="914940">
                  <a:moveTo>
                    <a:pt x="0" y="152493"/>
                  </a:moveTo>
                  <a:cubicBezTo>
                    <a:pt x="0" y="68273"/>
                    <a:pt x="68273" y="0"/>
                    <a:pt x="152493" y="0"/>
                  </a:cubicBezTo>
                  <a:lnTo>
                    <a:pt x="8088537" y="0"/>
                  </a:lnTo>
                  <a:cubicBezTo>
                    <a:pt x="8172757" y="0"/>
                    <a:pt x="8241030" y="68273"/>
                    <a:pt x="8241030" y="152493"/>
                  </a:cubicBezTo>
                  <a:lnTo>
                    <a:pt x="8241030" y="762447"/>
                  </a:lnTo>
                  <a:cubicBezTo>
                    <a:pt x="8241030" y="846667"/>
                    <a:pt x="8172757" y="914940"/>
                    <a:pt x="8088537" y="914940"/>
                  </a:cubicBezTo>
                  <a:lnTo>
                    <a:pt x="152493" y="914940"/>
                  </a:lnTo>
                  <a:cubicBezTo>
                    <a:pt x="68273" y="914940"/>
                    <a:pt x="0" y="846667"/>
                    <a:pt x="0" y="762447"/>
                  </a:cubicBezTo>
                  <a:lnTo>
                    <a:pt x="0" y="152493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2294" tIns="132294" rIns="132294" bIns="132294" numCol="1" spcCol="1270" anchor="ctr" anchorCtr="0">
              <a:noAutofit/>
            </a:bodyPr>
            <a:lstStyle/>
            <a:p>
              <a:pPr lvl="0" algn="just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300" kern="1200" dirty="0" smtClean="0"/>
                <a:t>nie mogą stanowić przyczyny uzasadniającej wypowiedzenie przez pracodawcę umowy o pracę</a:t>
              </a:r>
              <a:endParaRPr lang="pl-PL" sz="2300" kern="1200" dirty="0"/>
            </a:p>
          </p:txBody>
        </p:sp>
      </p:grp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6730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95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7562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Obowiązki pracodawcy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2" y="932689"/>
            <a:ext cx="8136527" cy="544067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obowiązany:</a:t>
            </a:r>
          </a:p>
          <a:p>
            <a:pPr marL="0" indent="0" algn="just">
              <a:buNone/>
            </a:pPr>
            <a:r>
              <a:rPr lang="pl-PL" dirty="0"/>
              <a:t>1) zapewnić pracownikowi wykonującemu pracę zdalną materiały </a:t>
            </a:r>
            <a:r>
              <a:rPr lang="pl-PL" dirty="0" smtClean="0"/>
              <a:t>i narzędzia </a:t>
            </a:r>
            <a:r>
              <a:rPr lang="pl-PL" dirty="0"/>
              <a:t>pracy, w tym urządzenia techniczne, niezbędne </a:t>
            </a:r>
            <a:r>
              <a:rPr lang="pl-PL" dirty="0" smtClean="0"/>
              <a:t>do wykonywania </a:t>
            </a:r>
            <a:r>
              <a:rPr lang="pl-PL" dirty="0"/>
              <a:t>pracy zdalnej;</a:t>
            </a:r>
          </a:p>
          <a:p>
            <a:pPr marL="0" indent="0" algn="just">
              <a:buNone/>
            </a:pPr>
            <a:r>
              <a:rPr lang="pl-PL" dirty="0"/>
              <a:t>2) zapewnić pracownikowi wykonującemu pracę zdalną </a:t>
            </a:r>
            <a:r>
              <a:rPr lang="pl-PL" dirty="0" smtClean="0"/>
              <a:t>instalację, serwis</a:t>
            </a:r>
            <a:r>
              <a:rPr lang="pl-PL" dirty="0"/>
              <a:t>, konserwację narzędzi pracy, w tym urządzeń technicznych</a:t>
            </a:r>
            <a:r>
              <a:rPr lang="pl-PL" dirty="0" smtClean="0"/>
              <a:t>, niezbędnych </a:t>
            </a:r>
            <a:r>
              <a:rPr lang="pl-PL" dirty="0"/>
              <a:t>do wykonywania pracy zdalnej lub pokryć </a:t>
            </a:r>
            <a:r>
              <a:rPr lang="pl-PL" dirty="0" smtClean="0"/>
              <a:t>niezbędne koszty </a:t>
            </a:r>
            <a:r>
              <a:rPr lang="pl-PL" dirty="0"/>
              <a:t>związane z instalacją, serwisem, eksploatacją i </a:t>
            </a:r>
            <a:r>
              <a:rPr lang="pl-PL" dirty="0" smtClean="0"/>
              <a:t>konserwacją narzędzi </a:t>
            </a:r>
            <a:r>
              <a:rPr lang="pl-PL" dirty="0"/>
              <a:t>pracy, w tym urządzeń technicznych, niezbędnych </a:t>
            </a:r>
            <a:r>
              <a:rPr lang="pl-PL" dirty="0" smtClean="0"/>
              <a:t>do wykonywania </a:t>
            </a:r>
            <a:r>
              <a:rPr lang="pl-PL" dirty="0"/>
              <a:t>pracy zdalnej, a także pokryć koszty </a:t>
            </a:r>
            <a:r>
              <a:rPr lang="pl-PL" dirty="0" smtClean="0"/>
              <a:t>energii elektrycznej </a:t>
            </a:r>
            <a:r>
              <a:rPr lang="pl-PL" dirty="0"/>
              <a:t>oraz usług telekomunikacyjnych niezbędnych </a:t>
            </a:r>
            <a:r>
              <a:rPr lang="pl-PL" dirty="0" smtClean="0"/>
              <a:t>do wykonywania </a:t>
            </a:r>
            <a:r>
              <a:rPr lang="pl-PL" dirty="0"/>
              <a:t>pracy zdalnej;</a:t>
            </a:r>
          </a:p>
          <a:p>
            <a:pPr marL="0" indent="0" algn="just">
              <a:buNone/>
            </a:pPr>
            <a:r>
              <a:rPr lang="pl-PL" dirty="0"/>
              <a:t>3) pokryć inne koszty niż koszty określone w pkt 2 </a:t>
            </a:r>
            <a:r>
              <a:rPr lang="pl-PL" dirty="0" smtClean="0"/>
              <a:t>bezpośrednio związane </a:t>
            </a:r>
            <a:r>
              <a:rPr lang="pl-PL" dirty="0"/>
              <a:t>z wykonywaniem pracy zdalnej, jeżeli zwrot takich </a:t>
            </a:r>
            <a:r>
              <a:rPr lang="pl-PL" dirty="0" smtClean="0"/>
              <a:t>kosztów został </a:t>
            </a:r>
            <a:r>
              <a:rPr lang="pl-PL" dirty="0"/>
              <a:t>określony w </a:t>
            </a:r>
            <a:r>
              <a:rPr lang="pl-PL" dirty="0" smtClean="0"/>
              <a:t>porozumieniu / regulaminie, poleceniu lub porozumieniu </a:t>
            </a:r>
          </a:p>
          <a:p>
            <a:pPr marL="0" indent="0" algn="just">
              <a:buNone/>
            </a:pPr>
            <a:r>
              <a:rPr lang="pl-PL" dirty="0" smtClean="0"/>
              <a:t>4</a:t>
            </a:r>
            <a:r>
              <a:rPr lang="pl-PL" dirty="0"/>
              <a:t>) zapewnić pracownikowi wykonującemu pracę zdalną szkolenia </a:t>
            </a:r>
            <a:r>
              <a:rPr lang="pl-PL" dirty="0" smtClean="0"/>
              <a:t>i pomoc </a:t>
            </a:r>
            <a:r>
              <a:rPr lang="pl-PL" dirty="0"/>
              <a:t>techniczną niezbędne do wykonywania tej pracy.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157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48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7562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Obowiązki pracodawcy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pkt 1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2" y="932689"/>
            <a:ext cx="8136527" cy="54406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</a:t>
            </a:r>
            <a:r>
              <a:rPr lang="pl-PL" dirty="0" smtClean="0"/>
              <a:t>obowiązany zapewnić </a:t>
            </a:r>
            <a:r>
              <a:rPr lang="pl-PL" dirty="0"/>
              <a:t>pracownikowi wykonującemu pracę </a:t>
            </a:r>
            <a:r>
              <a:rPr lang="pl-PL" dirty="0" smtClean="0"/>
              <a:t>zdalną:</a:t>
            </a:r>
          </a:p>
          <a:p>
            <a:pPr marL="514350" indent="-514350" algn="just">
              <a:buAutoNum type="alphaLcParenR"/>
            </a:pPr>
            <a:r>
              <a:rPr lang="pl-PL" dirty="0" smtClean="0"/>
              <a:t>materiały (np. papier, materiały biurowe),</a:t>
            </a:r>
          </a:p>
          <a:p>
            <a:pPr marL="514350" indent="-514350" algn="just">
              <a:buAutoNum type="alphaLcParenR"/>
            </a:pPr>
            <a:r>
              <a:rPr lang="pl-PL" dirty="0" smtClean="0"/>
              <a:t>narzędzia pracy, w </a:t>
            </a:r>
            <a:r>
              <a:rPr lang="pl-PL" dirty="0"/>
              <a:t>tym urządzenia techniczne, niezbędne </a:t>
            </a:r>
            <a:r>
              <a:rPr lang="pl-PL" dirty="0" smtClean="0"/>
              <a:t>do wykonywania </a:t>
            </a:r>
            <a:r>
              <a:rPr lang="pl-PL" dirty="0"/>
              <a:t>pracy </a:t>
            </a:r>
            <a:r>
              <a:rPr lang="pl-PL" dirty="0" smtClean="0"/>
              <a:t>zdalnej (np. drukarka, skaner, komputer )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157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82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13014" cy="1325563"/>
          </a:xfrm>
        </p:spPr>
        <p:txBody>
          <a:bodyPr>
            <a:normAutofit/>
          </a:bodyPr>
          <a:lstStyle/>
          <a:p>
            <a:pPr algn="just"/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Definicja pracy zdalnej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art.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28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18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2800" b="1" baseline="30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Praca </a:t>
            </a:r>
            <a:r>
              <a:rPr lang="pl-PL" dirty="0"/>
              <a:t>może być wykonywana całkowicie lub częściowo </a:t>
            </a:r>
            <a:r>
              <a:rPr lang="pl-PL" dirty="0" smtClean="0"/>
              <a:t>w miejscu </a:t>
            </a:r>
            <a:r>
              <a:rPr lang="pl-PL" dirty="0"/>
              <a:t>wskazanym przez pracownika i każdorazowo uzgodnionym </a:t>
            </a:r>
            <a:r>
              <a:rPr lang="pl-PL" dirty="0" smtClean="0"/>
              <a:t>z pracodawcą</a:t>
            </a:r>
            <a:r>
              <a:rPr lang="pl-PL" dirty="0"/>
              <a:t>, w tym pod adresem zamieszkania pracownika, </a:t>
            </a:r>
            <a:r>
              <a:rPr lang="pl-PL" dirty="0" smtClean="0"/>
              <a:t>w szczególności </a:t>
            </a:r>
            <a:r>
              <a:rPr lang="pl-PL" dirty="0"/>
              <a:t>z wykorzystaniem środków bezpośredniego </a:t>
            </a:r>
            <a:r>
              <a:rPr lang="pl-PL" dirty="0" smtClean="0"/>
              <a:t>porozumiewania się </a:t>
            </a:r>
            <a:r>
              <a:rPr lang="pl-PL" dirty="0"/>
              <a:t>na odległość (praca zdalna</a:t>
            </a:r>
            <a:r>
              <a:rPr lang="pl-PL" dirty="0" smtClean="0"/>
              <a:t>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Nie jest to nowy rodzaj umowy o pracę lecz tylko określenie sposobu wykonywania pracy.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51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81884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Czy biurko i fotel to narzędzia pracy?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157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399032"/>
            <a:ext cx="7886700" cy="47779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r</a:t>
            </a:r>
            <a:r>
              <a:rPr lang="pl-PL" sz="2000" dirty="0" smtClean="0"/>
              <a:t>ozporządzenie </a:t>
            </a:r>
            <a:r>
              <a:rPr lang="pl-PL" sz="2000" dirty="0"/>
              <a:t>Ministra Pracy i Polityki Socjalnej z dnia 1 grudnia 1998 r. w sprawie bezpieczeństwa i higieny pracy na stanowiskach wyposażonych w monitory ekranowe (Dz. U. Nr 148, poz. 973</a:t>
            </a:r>
            <a:r>
              <a:rPr lang="pl-PL" sz="2000" dirty="0" smtClean="0"/>
              <a:t>),</a:t>
            </a:r>
          </a:p>
          <a:p>
            <a:pPr marL="0" indent="0" algn="just">
              <a:buNone/>
            </a:pPr>
            <a:r>
              <a:rPr lang="pl-PL" sz="2000" b="1" dirty="0" smtClean="0"/>
              <a:t>§</a:t>
            </a:r>
            <a:r>
              <a:rPr lang="pl-PL" sz="2000" b="1" dirty="0"/>
              <a:t> </a:t>
            </a:r>
            <a:r>
              <a:rPr lang="pl-PL" sz="2000" b="1" dirty="0" smtClean="0"/>
              <a:t>2 pkt 2 rozporządzenia: </a:t>
            </a:r>
            <a:endParaRPr lang="pl-PL" sz="2000" b="1" dirty="0"/>
          </a:p>
          <a:p>
            <a:pPr marL="0" indent="0" algn="just">
              <a:buNone/>
            </a:pPr>
            <a:r>
              <a:rPr lang="pl-PL" sz="2000" dirty="0"/>
              <a:t>Ilekroć w rozporządzeniu jest mowa </a:t>
            </a:r>
            <a:r>
              <a:rPr lang="pl-PL" sz="2000" dirty="0" smtClean="0"/>
              <a:t>o stanowisku </a:t>
            </a:r>
            <a:r>
              <a:rPr lang="pl-PL" sz="2000" dirty="0"/>
              <a:t>pracy - należy przez to rozumieć przestrzeń pracy, wraz z wyposażeniem w środki i przedmioty pracy, obejmującym</a:t>
            </a:r>
            <a:r>
              <a:rPr lang="pl-PL" sz="2000" dirty="0" smtClean="0"/>
              <a:t>:</a:t>
            </a:r>
          </a:p>
          <a:p>
            <a:pPr marL="0" indent="0" algn="just">
              <a:buNone/>
            </a:pPr>
            <a:r>
              <a:rPr lang="pl-PL" sz="2000" dirty="0" smtClean="0"/>
              <a:t>a) wyposażenie </a:t>
            </a:r>
            <a:r>
              <a:rPr lang="pl-PL" sz="2000" dirty="0"/>
              <a:t>podstawowe, w tym monitor ekranowy, klawiaturę lub inne urządzenia wejściowe, jednostkę centralną lub stację dyskietek,</a:t>
            </a:r>
          </a:p>
          <a:p>
            <a:pPr marL="0" indent="0" algn="just">
              <a:buNone/>
            </a:pPr>
            <a:r>
              <a:rPr lang="pl-PL" sz="2000" dirty="0" smtClean="0"/>
              <a:t>b) wyposażenie </a:t>
            </a:r>
            <a:r>
              <a:rPr lang="pl-PL" sz="2000" dirty="0"/>
              <a:t>dodatkowe, w tym drukarkę, skaner, </a:t>
            </a:r>
            <a:r>
              <a:rPr lang="pl-PL" sz="2000" dirty="0" smtClean="0"/>
              <a:t>mysz, trackball</a:t>
            </a:r>
            <a:r>
              <a:rPr lang="pl-PL" sz="2000" dirty="0"/>
              <a:t>,</a:t>
            </a:r>
          </a:p>
          <a:p>
            <a:pPr marL="0" indent="0" algn="just">
              <a:buNone/>
            </a:pPr>
            <a:r>
              <a:rPr lang="pl-PL" sz="2000" dirty="0" smtClean="0"/>
              <a:t>c) wyposażenie </a:t>
            </a:r>
            <a:r>
              <a:rPr lang="pl-PL" sz="2000" dirty="0"/>
              <a:t>pomocnicze, w tym stół, krzesło, uchwyt na dokument, </a:t>
            </a:r>
            <a:r>
              <a:rPr lang="pl-PL" sz="2000" dirty="0" smtClean="0"/>
              <a:t>podnóżek.</a:t>
            </a:r>
          </a:p>
          <a:p>
            <a:pPr marL="0" indent="0" algn="just">
              <a:buNone/>
            </a:pPr>
            <a:r>
              <a:rPr lang="pl-PL" sz="2000" dirty="0" smtClean="0"/>
              <a:t>Są twierdzenia, że skoro biurko i fotel to wyposażenie stanowiska, to nie są to narzędzia pracy (tak GIP w stanowisku z 9 lutego 2023 r.). Można twierdzić inaczej.   </a:t>
            </a:r>
            <a:endParaRPr lang="pl-PL" sz="2000" dirty="0"/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722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7562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Obowiązki pracodawcy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pkt 2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2" y="932689"/>
            <a:ext cx="8136527" cy="54406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</a:t>
            </a:r>
            <a:r>
              <a:rPr lang="pl-PL" dirty="0" smtClean="0"/>
              <a:t>obowiązany zapewnić </a:t>
            </a:r>
            <a:r>
              <a:rPr lang="pl-PL" dirty="0"/>
              <a:t>pracownikowi wykonującemu pracę </a:t>
            </a:r>
            <a:r>
              <a:rPr lang="pl-PL" dirty="0" smtClean="0"/>
              <a:t>zdalną:</a:t>
            </a:r>
          </a:p>
          <a:p>
            <a:pPr marL="514350" indent="-514350" algn="just">
              <a:buAutoNum type="alphaLcParenR"/>
            </a:pPr>
            <a:r>
              <a:rPr lang="pl-PL" dirty="0" smtClean="0"/>
              <a:t>instalację, serwis</a:t>
            </a:r>
            <a:r>
              <a:rPr lang="pl-PL" dirty="0"/>
              <a:t>, konserwację narzędzi pracy, w tym urządzeń technicznych</a:t>
            </a:r>
            <a:r>
              <a:rPr lang="pl-PL" dirty="0" smtClean="0"/>
              <a:t>, niezbędnych </a:t>
            </a:r>
            <a:r>
              <a:rPr lang="pl-PL" dirty="0"/>
              <a:t>do wykonywania pracy zdalnej lub </a:t>
            </a:r>
            <a:endParaRPr lang="pl-PL" dirty="0" smtClean="0"/>
          </a:p>
          <a:p>
            <a:pPr marL="514350" indent="-514350" algn="just">
              <a:buAutoNum type="alphaLcParenR"/>
            </a:pPr>
            <a:r>
              <a:rPr lang="pl-PL" dirty="0" smtClean="0"/>
              <a:t>pokryć niezbędne koszty </a:t>
            </a:r>
            <a:r>
              <a:rPr lang="pl-PL" dirty="0"/>
              <a:t>związane z instalacją, serwisem, eksploatacją i </a:t>
            </a:r>
            <a:r>
              <a:rPr lang="pl-PL" dirty="0" smtClean="0"/>
              <a:t>konserwacją narzędzi </a:t>
            </a:r>
            <a:r>
              <a:rPr lang="pl-PL" dirty="0"/>
              <a:t>pracy, w tym urządzeń technicznych, niezbędnych </a:t>
            </a:r>
            <a:r>
              <a:rPr lang="pl-PL" dirty="0" smtClean="0"/>
              <a:t>do wykonywania </a:t>
            </a:r>
            <a:r>
              <a:rPr lang="pl-PL" dirty="0"/>
              <a:t>pracy zdalnej, </a:t>
            </a:r>
            <a:endParaRPr lang="pl-PL" dirty="0" smtClean="0"/>
          </a:p>
          <a:p>
            <a:pPr marL="514350" indent="-514350" algn="just">
              <a:buAutoNum type="alphaLcParenR"/>
            </a:pPr>
            <a:r>
              <a:rPr lang="pl-PL" dirty="0" smtClean="0"/>
              <a:t>pokryć koszty energii elektrycznej </a:t>
            </a:r>
            <a:r>
              <a:rPr lang="pl-PL" dirty="0"/>
              <a:t>oraz usług telekomunikacyjnych niezbędnych </a:t>
            </a:r>
            <a:r>
              <a:rPr lang="pl-PL" dirty="0" smtClean="0"/>
              <a:t>do wykonywania </a:t>
            </a:r>
            <a:r>
              <a:rPr lang="pl-PL" dirty="0"/>
              <a:t>pracy </a:t>
            </a:r>
            <a:r>
              <a:rPr lang="pl-PL" dirty="0" smtClean="0"/>
              <a:t>zdalnej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157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9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7562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Obowiązki pracodawcy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pkt 3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2" y="932689"/>
            <a:ext cx="8136527" cy="54406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</a:t>
            </a:r>
            <a:r>
              <a:rPr lang="pl-PL" dirty="0" smtClean="0"/>
              <a:t>obowiązany pokryć </a:t>
            </a:r>
            <a:r>
              <a:rPr lang="pl-PL" dirty="0"/>
              <a:t>inne koszty </a:t>
            </a:r>
            <a:r>
              <a:rPr lang="pl-PL" dirty="0" smtClean="0"/>
              <a:t>bezpośrednio związane </a:t>
            </a:r>
            <a:r>
              <a:rPr lang="pl-PL" dirty="0"/>
              <a:t>z wykonywaniem pracy zdalnej, </a:t>
            </a:r>
            <a:r>
              <a:rPr lang="pl-PL" b="1" dirty="0"/>
              <a:t>jeżeli zwrot takich </a:t>
            </a:r>
            <a:r>
              <a:rPr lang="pl-PL" b="1" dirty="0" smtClean="0"/>
              <a:t>kosztów został </a:t>
            </a:r>
            <a:r>
              <a:rPr lang="pl-PL" b="1" dirty="0"/>
              <a:t>określony w </a:t>
            </a:r>
            <a:r>
              <a:rPr lang="pl-PL" b="1" dirty="0" smtClean="0"/>
              <a:t>porozumieniu / regulaminie, poleceniu lub porozumieniu</a:t>
            </a:r>
            <a:r>
              <a:rPr lang="pl-PL" dirty="0" smtClean="0"/>
              <a:t>. 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157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97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7562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Obowiązki pracodawcy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pkt 4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2" y="932689"/>
            <a:ext cx="8136527" cy="54406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3200" dirty="0" smtClean="0"/>
              <a:t>Pracodawca </a:t>
            </a:r>
            <a:r>
              <a:rPr lang="pl-PL" sz="3200" dirty="0"/>
              <a:t>jest </a:t>
            </a:r>
            <a:r>
              <a:rPr lang="pl-PL" sz="3200" dirty="0" smtClean="0"/>
              <a:t>obowiązany zapewnić </a:t>
            </a:r>
            <a:r>
              <a:rPr lang="pl-PL" sz="3200" dirty="0"/>
              <a:t>pracownikowi wykonującemu pracę zdalną szkolenia </a:t>
            </a:r>
            <a:r>
              <a:rPr lang="pl-PL" sz="3200" dirty="0" smtClean="0"/>
              <a:t>i pomoc </a:t>
            </a:r>
            <a:r>
              <a:rPr lang="pl-PL" sz="3200" dirty="0"/>
              <a:t>techniczną niezbędne do wykonywania tej pracy.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157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06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Korzystanie przez pracownika z własnych narzędzi i materiałów –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Strony </a:t>
            </a:r>
            <a:r>
              <a:rPr lang="pl-PL" dirty="0"/>
              <a:t>mogą ustalić zasady wykorzystywania przez </a:t>
            </a:r>
            <a:r>
              <a:rPr lang="pl-PL" dirty="0" smtClean="0"/>
              <a:t>pracownika wykonującego </a:t>
            </a:r>
            <a:r>
              <a:rPr lang="pl-PL" dirty="0"/>
              <a:t>pracę zdalną </a:t>
            </a:r>
            <a:r>
              <a:rPr lang="pl-PL" b="1" dirty="0"/>
              <a:t>materiałów i narzędzi pracy, w tym </a:t>
            </a:r>
            <a:r>
              <a:rPr lang="pl-PL" b="1" dirty="0" smtClean="0"/>
              <a:t>urządzeń technicznych</a:t>
            </a:r>
            <a:r>
              <a:rPr lang="pl-PL" dirty="0"/>
              <a:t>, niezbędnych do wykonywania pracy zdalnej</a:t>
            </a:r>
            <a:r>
              <a:rPr lang="pl-PL" dirty="0" smtClean="0"/>
              <a:t>, niezapewnionych </a:t>
            </a:r>
            <a:r>
              <a:rPr lang="pl-PL" dirty="0"/>
              <a:t>przez pracodawcę, spełniających wymagania określone </a:t>
            </a:r>
            <a:r>
              <a:rPr lang="pl-PL" dirty="0" smtClean="0"/>
              <a:t>w rozdziale </a:t>
            </a:r>
            <a:r>
              <a:rPr lang="pl-PL" dirty="0"/>
              <a:t>IV działu dziesiątego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874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31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Koszty pracy zdalnej </a:t>
            </a:r>
            <a:endParaRPr lang="pl-PL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874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06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7562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Obowiązki pracodawcy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pkt 2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2" y="932689"/>
            <a:ext cx="8136527" cy="54406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</a:t>
            </a:r>
            <a:r>
              <a:rPr lang="pl-PL" dirty="0" smtClean="0"/>
              <a:t>obowiązany:</a:t>
            </a:r>
          </a:p>
          <a:p>
            <a:pPr algn="just"/>
            <a:r>
              <a:rPr lang="pl-PL" smtClean="0"/>
              <a:t>pokryć </a:t>
            </a:r>
            <a:r>
              <a:rPr lang="pl-PL" dirty="0" smtClean="0"/>
              <a:t>koszty energii elektrycznej </a:t>
            </a:r>
            <a:r>
              <a:rPr lang="pl-PL" dirty="0"/>
              <a:t>oraz usług telekomunikacyjnych niezbędnych </a:t>
            </a:r>
            <a:r>
              <a:rPr lang="pl-PL" dirty="0" smtClean="0"/>
              <a:t>do wykonywania </a:t>
            </a:r>
            <a:r>
              <a:rPr lang="pl-PL" dirty="0"/>
              <a:t>pracy </a:t>
            </a:r>
            <a:r>
              <a:rPr lang="pl-PL" smtClean="0"/>
              <a:t>zdalnej,</a:t>
            </a:r>
          </a:p>
          <a:p>
            <a:pPr algn="just"/>
            <a:r>
              <a:rPr lang="pl-PL" smtClean="0"/>
              <a:t>koszty </a:t>
            </a:r>
            <a:r>
              <a:rPr lang="pl-PL" dirty="0"/>
              <a:t>związane z instalacją, serwisem, eksploatacją i konserwacją narzędzi pracy, w tym urządzeń technicznych, niezbędnych do wykonywania pracy zdalnej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157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14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Ekwiwalent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pieniężny -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3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l-PL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wykorzystywania przez pracownika wykonującego pracę zdalną </a:t>
            </a:r>
            <a:r>
              <a:rPr lang="pl-PL" b="1" dirty="0" smtClean="0"/>
              <a:t>własnych materiałów </a:t>
            </a:r>
            <a:r>
              <a:rPr lang="pl-PL" b="1" dirty="0"/>
              <a:t>i narzędzi pracy, w tym urządzeń </a:t>
            </a:r>
            <a:r>
              <a:rPr lang="pl-PL" b="1" dirty="0" smtClean="0"/>
              <a:t>technicznych </a:t>
            </a:r>
            <a:r>
              <a:rPr lang="pl-PL" dirty="0" smtClean="0"/>
              <a:t>pracownikowi </a:t>
            </a:r>
            <a:r>
              <a:rPr lang="pl-PL" dirty="0"/>
              <a:t>wykonującemu pracę zdalną przysługuje </a:t>
            </a:r>
            <a:r>
              <a:rPr lang="pl-PL" b="1" u="sng" dirty="0"/>
              <a:t>ekwiwalent pieniężny </a:t>
            </a:r>
            <a:r>
              <a:rPr lang="pl-PL" b="1" u="sng" dirty="0" smtClean="0"/>
              <a:t>w wysokości </a:t>
            </a:r>
            <a:r>
              <a:rPr lang="pl-PL" b="1" u="sng" dirty="0"/>
              <a:t>ustalonej z pracodawcą.</a:t>
            </a:r>
          </a:p>
          <a:p>
            <a:pPr marL="0" indent="0" algn="just">
              <a:buNone/>
            </a:pPr>
            <a:endParaRPr lang="pl-PL" u="sng" dirty="0"/>
          </a:p>
          <a:p>
            <a:pPr marL="0" indent="0" algn="just">
              <a:buNone/>
            </a:pPr>
            <a:endParaRPr lang="pl-PL" dirty="0" smtClean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2173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93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Ryczałt </a:t>
            </a:r>
            <a:r>
              <a:rPr lang="pl-PL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art. 67</a:t>
            </a:r>
            <a:r>
              <a:rPr lang="pl-PL" sz="36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 </a:t>
            </a:r>
            <a:r>
              <a:rPr lang="pl-PL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endParaRPr lang="pl-PL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6032" y="1618488"/>
            <a:ext cx="8259318" cy="45584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Obowiązek </a:t>
            </a:r>
          </a:p>
          <a:p>
            <a:pPr algn="just"/>
            <a:r>
              <a:rPr lang="pl-PL" dirty="0" smtClean="0"/>
              <a:t>pokrycia kosztów instalacji, serwisu, eksploatacji konserwacji </a:t>
            </a:r>
            <a:r>
              <a:rPr lang="pl-PL" dirty="0"/>
              <a:t>narzędzi pracy, w tym urządzeń technicznych, </a:t>
            </a:r>
            <a:r>
              <a:rPr lang="pl-PL" dirty="0" smtClean="0"/>
              <a:t>kosztów </a:t>
            </a:r>
            <a:r>
              <a:rPr lang="pl-PL" dirty="0"/>
              <a:t>energii elektrycznej oraz usług telekomunikacyjnych niezbędnych do wykonywania pracy zdalnej </a:t>
            </a:r>
            <a:r>
              <a:rPr lang="pl-PL" dirty="0" smtClean="0"/>
              <a:t>oraz innych uzgodnionych kosztów</a:t>
            </a:r>
          </a:p>
          <a:p>
            <a:pPr algn="just"/>
            <a:r>
              <a:rPr lang="pl-PL" dirty="0" smtClean="0"/>
              <a:t>wypłaty ekwiwalentu za </a:t>
            </a:r>
            <a:r>
              <a:rPr lang="pl-PL" dirty="0"/>
              <a:t>korzystanie własnych materiałów i narzędzi pracy, w tym urządzeń </a:t>
            </a:r>
            <a:r>
              <a:rPr lang="pl-PL" dirty="0" smtClean="0"/>
              <a:t>technicznych</a:t>
            </a:r>
          </a:p>
          <a:p>
            <a:pPr marL="0" indent="0" algn="just">
              <a:buNone/>
            </a:pPr>
            <a:r>
              <a:rPr lang="pl-PL" b="1" dirty="0" smtClean="0"/>
              <a:t>może </a:t>
            </a:r>
            <a:r>
              <a:rPr lang="pl-PL" b="1" dirty="0"/>
              <a:t>być </a:t>
            </a:r>
            <a:r>
              <a:rPr lang="pl-PL" b="1" dirty="0" smtClean="0"/>
              <a:t>zastąpiony obowiązkiem </a:t>
            </a:r>
            <a:r>
              <a:rPr lang="pl-PL" b="1" dirty="0"/>
              <a:t>wypłaty ryczałtu</a:t>
            </a:r>
            <a:r>
              <a:rPr lang="pl-PL" dirty="0"/>
              <a:t>, którego wysokość </a:t>
            </a:r>
            <a:r>
              <a:rPr lang="pl-PL" dirty="0" smtClean="0"/>
              <a:t>odpowiada </a:t>
            </a:r>
            <a:r>
              <a:rPr lang="pl-PL" b="1" dirty="0" smtClean="0"/>
              <a:t>przewidywanym </a:t>
            </a:r>
            <a:r>
              <a:rPr lang="pl-PL" b="1" dirty="0"/>
              <a:t>kosztom </a:t>
            </a:r>
            <a:r>
              <a:rPr lang="pl-PL" dirty="0"/>
              <a:t>ponoszonym przez pracownika w </a:t>
            </a:r>
            <a:r>
              <a:rPr lang="pl-PL" dirty="0" smtClean="0"/>
              <a:t>związku z </a:t>
            </a:r>
            <a:r>
              <a:rPr lang="pl-PL" dirty="0"/>
              <a:t>wykonywaniem pracy zdalnej.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86181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90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Zasady ustalenia ekwiwalentu albo ryczałtu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24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5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Przy </a:t>
            </a:r>
            <a:r>
              <a:rPr lang="pl-PL" dirty="0"/>
              <a:t>ustalaniu wysokości ekwiwalentu albo ryczałtu bierze się </a:t>
            </a:r>
            <a:r>
              <a:rPr lang="pl-PL" dirty="0" smtClean="0"/>
              <a:t>pod uwagę </a:t>
            </a:r>
            <a:r>
              <a:rPr lang="pl-PL" dirty="0"/>
              <a:t>w </a:t>
            </a:r>
            <a:r>
              <a:rPr lang="pl-PL" dirty="0" smtClean="0"/>
              <a:t>szczególności: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normy </a:t>
            </a:r>
            <a:r>
              <a:rPr lang="pl-PL" dirty="0"/>
              <a:t>zużycia materiałów i narzędzi pracy, w </a:t>
            </a:r>
            <a:r>
              <a:rPr lang="pl-PL" dirty="0" smtClean="0"/>
              <a:t>tym urządzeń </a:t>
            </a:r>
            <a:r>
              <a:rPr lang="pl-PL" dirty="0"/>
              <a:t>technicznych,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ich </a:t>
            </a:r>
            <a:r>
              <a:rPr lang="pl-PL" dirty="0"/>
              <a:t>udokumentowane ceny rynkowe oraz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ilość materiału </a:t>
            </a:r>
            <a:r>
              <a:rPr lang="pl-PL" dirty="0"/>
              <a:t>wykorzystanego na potrzeby pracodawcy i ceny rynkowe </a:t>
            </a:r>
            <a:r>
              <a:rPr lang="pl-PL" dirty="0" smtClean="0"/>
              <a:t>tego materiału</a:t>
            </a:r>
            <a:r>
              <a:rPr lang="pl-PL" dirty="0"/>
              <a:t>, a także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normy </a:t>
            </a:r>
            <a:r>
              <a:rPr lang="pl-PL" dirty="0"/>
              <a:t>zużycia energii elektrycznej oraz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koszty usług telekomunikacyjnych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446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964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Podstawowe cechy pracy zdalnej – miejsce wykonywania pracy zdalnej 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67813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60751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73351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Brak przychodu - art. 67</a:t>
            </a:r>
            <a:r>
              <a:rPr lang="pl-PL" sz="27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Zapewnienie </a:t>
            </a:r>
            <a:r>
              <a:rPr lang="pl-PL" dirty="0"/>
              <a:t>pracownikowi wykonującemu pracę </a:t>
            </a:r>
            <a:r>
              <a:rPr lang="pl-PL" dirty="0" smtClean="0"/>
              <a:t>zdalną przez </a:t>
            </a:r>
            <a:r>
              <a:rPr lang="pl-PL" dirty="0"/>
              <a:t>pracodawcę materiałów i narzędzi pracy, w tym </a:t>
            </a:r>
            <a:r>
              <a:rPr lang="pl-PL" dirty="0" smtClean="0"/>
              <a:t>urządzeń technicznych</a:t>
            </a:r>
            <a:r>
              <a:rPr lang="pl-PL" dirty="0"/>
              <a:t>, niezbędnych do wykonywania pracy zdalnej, </a:t>
            </a:r>
            <a:r>
              <a:rPr lang="pl-PL" dirty="0" smtClean="0"/>
              <a:t>pokrycie kosztów </a:t>
            </a:r>
            <a:r>
              <a:rPr lang="pl-PL" dirty="0"/>
              <a:t>związanych z wykonywaniem pracy zdalnej przez pracownika </a:t>
            </a:r>
            <a:r>
              <a:rPr lang="pl-PL" dirty="0" smtClean="0"/>
              <a:t>i wypłata </a:t>
            </a:r>
            <a:r>
              <a:rPr lang="pl-PL" dirty="0"/>
              <a:t>ekwiwalentu pieniężnego lub ryczałtu </a:t>
            </a:r>
            <a:r>
              <a:rPr lang="pl-PL" b="1" dirty="0"/>
              <a:t>nie stanowią przychodu </a:t>
            </a:r>
            <a:r>
              <a:rPr lang="pl-PL" b="1" dirty="0" smtClean="0"/>
              <a:t>w rozumieniu </a:t>
            </a:r>
            <a:r>
              <a:rPr lang="pl-PL" b="1" dirty="0"/>
              <a:t>przepisów ustawy z dnia 26 lipca 1991 r. o </a:t>
            </a:r>
            <a:r>
              <a:rPr lang="pl-PL" b="1" dirty="0" smtClean="0"/>
              <a:t>podatku dochodowym </a:t>
            </a:r>
            <a:r>
              <a:rPr lang="pl-PL" b="1" dirty="0"/>
              <a:t>od osób </a:t>
            </a:r>
            <a:r>
              <a:rPr lang="pl-PL" b="1" dirty="0" smtClean="0"/>
              <a:t>fizycznych.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4960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99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wykonywania pracy zdalnej - art. 67</a:t>
            </a:r>
            <a:r>
              <a:rPr lang="pl-PL" sz="44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 </a:t>
            </a:r>
            <a:r>
              <a:rPr lang="pl-PL" sz="4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44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275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73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Kontrola wykonywania pracy zdalnej - art.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32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28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1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ma prawo </a:t>
            </a:r>
            <a:r>
              <a:rPr lang="pl-PL" dirty="0" smtClean="0"/>
              <a:t>przeprowadzać:</a:t>
            </a:r>
          </a:p>
          <a:p>
            <a:pPr algn="just"/>
            <a:r>
              <a:rPr lang="pl-PL" dirty="0" smtClean="0"/>
              <a:t>kontrolę wykonywania </a:t>
            </a:r>
            <a:r>
              <a:rPr lang="pl-PL" dirty="0"/>
              <a:t>pracy zdalnej przez pracownika, </a:t>
            </a:r>
            <a:endParaRPr lang="pl-PL" dirty="0" smtClean="0"/>
          </a:p>
          <a:p>
            <a:pPr algn="just"/>
            <a:r>
              <a:rPr lang="pl-PL" dirty="0" smtClean="0"/>
              <a:t>kontrolę </a:t>
            </a:r>
            <a:r>
              <a:rPr lang="pl-PL" dirty="0"/>
              <a:t>w </a:t>
            </a:r>
            <a:r>
              <a:rPr lang="pl-PL" dirty="0" smtClean="0"/>
              <a:t>zakresie bezpieczeństwa </a:t>
            </a:r>
            <a:r>
              <a:rPr lang="pl-PL" dirty="0"/>
              <a:t>i higieny </a:t>
            </a:r>
            <a:r>
              <a:rPr lang="pl-PL" dirty="0" smtClean="0"/>
              <a:t>pracy,</a:t>
            </a:r>
          </a:p>
          <a:p>
            <a:pPr algn="just"/>
            <a:r>
              <a:rPr lang="pl-PL" dirty="0" smtClean="0"/>
              <a:t>kontrolę </a:t>
            </a:r>
            <a:r>
              <a:rPr lang="pl-PL" dirty="0"/>
              <a:t>przestrzegania wymogów </a:t>
            </a:r>
            <a:r>
              <a:rPr lang="pl-PL" dirty="0" smtClean="0"/>
              <a:t>w zakresie </a:t>
            </a:r>
            <a:r>
              <a:rPr lang="pl-PL" dirty="0"/>
              <a:t>bezpieczeństwa i ochrony informacji, w tym procedur </a:t>
            </a:r>
            <a:r>
              <a:rPr lang="pl-PL" dirty="0" smtClean="0"/>
              <a:t>ochrony danych osobowych</a:t>
            </a:r>
            <a:endParaRPr lang="pl-PL" b="1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275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3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612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Uregulowanie zasad kontroli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578133"/>
              </p:ext>
            </p:extLst>
          </p:nvPr>
        </p:nvGraphicFramePr>
        <p:xfrm>
          <a:off x="628650" y="841250"/>
          <a:ext cx="8222742" cy="5641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62275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311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10262"/>
            <a:ext cx="7886700" cy="1325563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Sposób przeprowadzenia kontroli art.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32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28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dostosowuje sposób przeprowadzania kontroli </a:t>
            </a:r>
            <a:r>
              <a:rPr lang="pl-PL" b="1" dirty="0" smtClean="0"/>
              <a:t>do miejsca </a:t>
            </a:r>
            <a:r>
              <a:rPr lang="pl-PL" b="1" dirty="0"/>
              <a:t>wykonywania pracy zdalnej i jej </a:t>
            </a:r>
            <a:r>
              <a:rPr lang="pl-PL" b="1" dirty="0" smtClean="0"/>
              <a:t>rodzaju (kontrola bezpośrednia lub poprzez np. Skype, </a:t>
            </a:r>
            <a:r>
              <a:rPr lang="pl-PL" b="1" dirty="0" err="1" smtClean="0"/>
              <a:t>Teamsa</a:t>
            </a:r>
            <a:r>
              <a:rPr lang="pl-PL" b="1" dirty="0" smtClean="0"/>
              <a:t>, itp.)</a:t>
            </a:r>
            <a:r>
              <a:rPr lang="pl-PL" dirty="0" smtClean="0"/>
              <a:t>. </a:t>
            </a:r>
          </a:p>
          <a:p>
            <a:pPr marL="0" indent="0" algn="just">
              <a:buNone/>
            </a:pPr>
            <a:r>
              <a:rPr lang="pl-PL" dirty="0" smtClean="0"/>
              <a:t>Wykonywanie czynności kontrolnych </a:t>
            </a:r>
            <a:r>
              <a:rPr lang="pl-PL" b="1" dirty="0"/>
              <a:t>nie może naruszać prywatności</a:t>
            </a:r>
            <a:r>
              <a:rPr lang="pl-PL" dirty="0"/>
              <a:t> pracownika </a:t>
            </a:r>
            <a:r>
              <a:rPr lang="pl-PL" dirty="0" smtClean="0"/>
              <a:t>wykonującego pracę </a:t>
            </a:r>
            <a:r>
              <a:rPr lang="pl-PL" dirty="0"/>
              <a:t>zdalną i innych osób ani utrudniać korzystania z </a:t>
            </a:r>
            <a:r>
              <a:rPr lang="pl-PL" dirty="0" smtClean="0"/>
              <a:t>pomieszczeń domowych </a:t>
            </a:r>
            <a:r>
              <a:rPr lang="pl-PL" dirty="0"/>
              <a:t>w sposób zgodny z ich </a:t>
            </a:r>
            <a:r>
              <a:rPr lang="pl-PL" dirty="0" smtClean="0"/>
              <a:t>przeznaczeniem (przestrzeganie miru domowego i minimalizowania czynności kontrolnych w miejscu wykonywania pracy zdalnej).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59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Monitoring poczty elektronicznej – art. 22</a:t>
            </a:r>
            <a:r>
              <a:rPr lang="pl-PL" sz="28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endParaRPr lang="pl-P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Jeżeli </a:t>
            </a:r>
            <a:r>
              <a:rPr lang="pl-PL" dirty="0"/>
              <a:t>jest to niezbędne do zapewnienia organizacji pracy umożliwiającej pełne wykorzystanie czasu pracy oraz właściwego użytkowania udostępnionych pracownikowi narzędzi pracy, pracodawca może wprowadzić kontrolę służbowej poczty elektronicznej pracownika (monitoring poczty elektronicznej).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Monitoring </a:t>
            </a:r>
            <a:r>
              <a:rPr lang="pl-PL" dirty="0"/>
              <a:t>poczty elektronicznej nie może naruszać tajemnicy korespondencji oraz innych dóbr osobistych </a:t>
            </a:r>
            <a:r>
              <a:rPr lang="pl-PL" dirty="0" smtClean="0"/>
              <a:t>pracownika.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Przepisy </a:t>
            </a:r>
            <a:r>
              <a:rPr lang="pl-PL" dirty="0"/>
              <a:t>art. 22</a:t>
            </a:r>
            <a:r>
              <a:rPr lang="pl-PL" baseline="30000" dirty="0"/>
              <a:t>2</a:t>
            </a:r>
            <a:r>
              <a:rPr lang="pl-PL" dirty="0"/>
              <a:t> § 6-10 stosuje się odpowiednio.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5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4994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Wdrożenie monitoringu poczty elektronicznej </a:t>
            </a:r>
            <a:endParaRPr lang="pl-PL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628650" y="1369842"/>
            <a:ext cx="7886700" cy="4976094"/>
            <a:chOff x="628650" y="1369842"/>
            <a:chExt cx="7886700" cy="4397401"/>
          </a:xfrm>
        </p:grpSpPr>
        <p:sp>
          <p:nvSpPr>
            <p:cNvPr id="6" name="Dowolny kształt 5"/>
            <p:cNvSpPr/>
            <p:nvPr/>
          </p:nvSpPr>
          <p:spPr>
            <a:xfrm>
              <a:off x="628650" y="1369842"/>
              <a:ext cx="7886700" cy="1427400"/>
            </a:xfrm>
            <a:custGeom>
              <a:avLst/>
              <a:gdLst>
                <a:gd name="connsiteX0" fmla="*/ 0 w 7886700"/>
                <a:gd name="connsiteY0" fmla="*/ 237905 h 1427400"/>
                <a:gd name="connsiteX1" fmla="*/ 237905 w 7886700"/>
                <a:gd name="connsiteY1" fmla="*/ 0 h 1427400"/>
                <a:gd name="connsiteX2" fmla="*/ 7648795 w 7886700"/>
                <a:gd name="connsiteY2" fmla="*/ 0 h 1427400"/>
                <a:gd name="connsiteX3" fmla="*/ 7886700 w 7886700"/>
                <a:gd name="connsiteY3" fmla="*/ 237905 h 1427400"/>
                <a:gd name="connsiteX4" fmla="*/ 7886700 w 7886700"/>
                <a:gd name="connsiteY4" fmla="*/ 1189495 h 1427400"/>
                <a:gd name="connsiteX5" fmla="*/ 7648795 w 7886700"/>
                <a:gd name="connsiteY5" fmla="*/ 1427400 h 1427400"/>
                <a:gd name="connsiteX6" fmla="*/ 237905 w 7886700"/>
                <a:gd name="connsiteY6" fmla="*/ 1427400 h 1427400"/>
                <a:gd name="connsiteX7" fmla="*/ 0 w 7886700"/>
                <a:gd name="connsiteY7" fmla="*/ 1189495 h 1427400"/>
                <a:gd name="connsiteX8" fmla="*/ 0 w 7886700"/>
                <a:gd name="connsiteY8" fmla="*/ 237905 h 142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6700" h="1427400">
                  <a:moveTo>
                    <a:pt x="0" y="237905"/>
                  </a:moveTo>
                  <a:cubicBezTo>
                    <a:pt x="0" y="106514"/>
                    <a:pt x="106514" y="0"/>
                    <a:pt x="237905" y="0"/>
                  </a:cubicBezTo>
                  <a:lnTo>
                    <a:pt x="7648795" y="0"/>
                  </a:lnTo>
                  <a:cubicBezTo>
                    <a:pt x="7780186" y="0"/>
                    <a:pt x="7886700" y="106514"/>
                    <a:pt x="7886700" y="237905"/>
                  </a:cubicBezTo>
                  <a:lnTo>
                    <a:pt x="7886700" y="1189495"/>
                  </a:lnTo>
                  <a:cubicBezTo>
                    <a:pt x="7886700" y="1320886"/>
                    <a:pt x="7780186" y="1427400"/>
                    <a:pt x="7648795" y="1427400"/>
                  </a:cubicBezTo>
                  <a:lnTo>
                    <a:pt x="237905" y="1427400"/>
                  </a:lnTo>
                  <a:cubicBezTo>
                    <a:pt x="106514" y="1427400"/>
                    <a:pt x="0" y="1320886"/>
                    <a:pt x="0" y="1189495"/>
                  </a:cubicBezTo>
                  <a:lnTo>
                    <a:pt x="0" y="237905"/>
                  </a:lnTo>
                  <a:close/>
                </a:path>
              </a:pathLst>
            </a:custGeom>
          </p:spPr>
          <p:style>
            <a:lnRef idx="3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5880" tIns="145880" rIns="145880" bIns="14588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cele, zakres oraz sposób zastosowania monitoringu ustala się w układzie zbiorowym pracy lub w regulaminie pracy albo w obwieszczeniu, jeżeli pracodawca nie jest objęty układem zbiorowym pracy lub nie jest obowiązany do ustalenia regulaminu pracy (art. 22</a:t>
              </a:r>
              <a:r>
                <a:rPr lang="pl-PL" sz="2400" kern="1200" baseline="30000" dirty="0" smtClean="0"/>
                <a:t>2 </a:t>
              </a:r>
              <a:r>
                <a:rPr lang="pl-PL" sz="2400" kern="1200" dirty="0" smtClean="0"/>
                <a:t>§ 6 </a:t>
              </a:r>
              <a:r>
                <a:rPr lang="pl-PL" sz="2400" kern="1200" dirty="0" err="1" smtClean="0"/>
                <a:t>k.p</a:t>
              </a:r>
              <a:r>
                <a:rPr lang="pl-PL" sz="2400" kern="1200" dirty="0" smtClean="0"/>
                <a:t>.)</a:t>
              </a:r>
              <a:endParaRPr lang="pl-PL" sz="2400" kern="12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628650" y="2854843"/>
              <a:ext cx="7886700" cy="1427400"/>
            </a:xfrm>
            <a:custGeom>
              <a:avLst/>
              <a:gdLst>
                <a:gd name="connsiteX0" fmla="*/ 0 w 7886700"/>
                <a:gd name="connsiteY0" fmla="*/ 237905 h 1427400"/>
                <a:gd name="connsiteX1" fmla="*/ 237905 w 7886700"/>
                <a:gd name="connsiteY1" fmla="*/ 0 h 1427400"/>
                <a:gd name="connsiteX2" fmla="*/ 7648795 w 7886700"/>
                <a:gd name="connsiteY2" fmla="*/ 0 h 1427400"/>
                <a:gd name="connsiteX3" fmla="*/ 7886700 w 7886700"/>
                <a:gd name="connsiteY3" fmla="*/ 237905 h 1427400"/>
                <a:gd name="connsiteX4" fmla="*/ 7886700 w 7886700"/>
                <a:gd name="connsiteY4" fmla="*/ 1189495 h 1427400"/>
                <a:gd name="connsiteX5" fmla="*/ 7648795 w 7886700"/>
                <a:gd name="connsiteY5" fmla="*/ 1427400 h 1427400"/>
                <a:gd name="connsiteX6" fmla="*/ 237905 w 7886700"/>
                <a:gd name="connsiteY6" fmla="*/ 1427400 h 1427400"/>
                <a:gd name="connsiteX7" fmla="*/ 0 w 7886700"/>
                <a:gd name="connsiteY7" fmla="*/ 1189495 h 1427400"/>
                <a:gd name="connsiteX8" fmla="*/ 0 w 7886700"/>
                <a:gd name="connsiteY8" fmla="*/ 237905 h 142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6700" h="1427400">
                  <a:moveTo>
                    <a:pt x="0" y="237905"/>
                  </a:moveTo>
                  <a:cubicBezTo>
                    <a:pt x="0" y="106514"/>
                    <a:pt x="106514" y="0"/>
                    <a:pt x="237905" y="0"/>
                  </a:cubicBezTo>
                  <a:lnTo>
                    <a:pt x="7648795" y="0"/>
                  </a:lnTo>
                  <a:cubicBezTo>
                    <a:pt x="7780186" y="0"/>
                    <a:pt x="7886700" y="106514"/>
                    <a:pt x="7886700" y="237905"/>
                  </a:cubicBezTo>
                  <a:lnTo>
                    <a:pt x="7886700" y="1189495"/>
                  </a:lnTo>
                  <a:cubicBezTo>
                    <a:pt x="7886700" y="1320886"/>
                    <a:pt x="7780186" y="1427400"/>
                    <a:pt x="7648795" y="1427400"/>
                  </a:cubicBezTo>
                  <a:lnTo>
                    <a:pt x="237905" y="1427400"/>
                  </a:lnTo>
                  <a:cubicBezTo>
                    <a:pt x="106514" y="1427400"/>
                    <a:pt x="0" y="1320886"/>
                    <a:pt x="0" y="1189495"/>
                  </a:cubicBezTo>
                  <a:lnTo>
                    <a:pt x="0" y="237905"/>
                  </a:lnTo>
                  <a:close/>
                </a:path>
              </a:pathLst>
            </a:custGeom>
          </p:spPr>
          <p:style>
            <a:lnRef idx="3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5880" tIns="145880" rIns="145880" bIns="14588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pracodawca informuje pracowników o wprowadzeniu monitoringu, w sposób przyjęty u danego pracodawcy, nie później niż 2 tygodnie przed jego uruchomieniem</a:t>
              </a:r>
              <a:endParaRPr lang="pl-PL" sz="2400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628650" y="4339843"/>
              <a:ext cx="7886700" cy="1427400"/>
            </a:xfrm>
            <a:custGeom>
              <a:avLst/>
              <a:gdLst>
                <a:gd name="connsiteX0" fmla="*/ 0 w 7886700"/>
                <a:gd name="connsiteY0" fmla="*/ 237905 h 1427400"/>
                <a:gd name="connsiteX1" fmla="*/ 237905 w 7886700"/>
                <a:gd name="connsiteY1" fmla="*/ 0 h 1427400"/>
                <a:gd name="connsiteX2" fmla="*/ 7648795 w 7886700"/>
                <a:gd name="connsiteY2" fmla="*/ 0 h 1427400"/>
                <a:gd name="connsiteX3" fmla="*/ 7886700 w 7886700"/>
                <a:gd name="connsiteY3" fmla="*/ 237905 h 1427400"/>
                <a:gd name="connsiteX4" fmla="*/ 7886700 w 7886700"/>
                <a:gd name="connsiteY4" fmla="*/ 1189495 h 1427400"/>
                <a:gd name="connsiteX5" fmla="*/ 7648795 w 7886700"/>
                <a:gd name="connsiteY5" fmla="*/ 1427400 h 1427400"/>
                <a:gd name="connsiteX6" fmla="*/ 237905 w 7886700"/>
                <a:gd name="connsiteY6" fmla="*/ 1427400 h 1427400"/>
                <a:gd name="connsiteX7" fmla="*/ 0 w 7886700"/>
                <a:gd name="connsiteY7" fmla="*/ 1189495 h 1427400"/>
                <a:gd name="connsiteX8" fmla="*/ 0 w 7886700"/>
                <a:gd name="connsiteY8" fmla="*/ 237905 h 142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86700" h="1427400">
                  <a:moveTo>
                    <a:pt x="0" y="237905"/>
                  </a:moveTo>
                  <a:cubicBezTo>
                    <a:pt x="0" y="106514"/>
                    <a:pt x="106514" y="0"/>
                    <a:pt x="237905" y="0"/>
                  </a:cubicBezTo>
                  <a:lnTo>
                    <a:pt x="7648795" y="0"/>
                  </a:lnTo>
                  <a:cubicBezTo>
                    <a:pt x="7780186" y="0"/>
                    <a:pt x="7886700" y="106514"/>
                    <a:pt x="7886700" y="237905"/>
                  </a:cubicBezTo>
                  <a:lnTo>
                    <a:pt x="7886700" y="1189495"/>
                  </a:lnTo>
                  <a:cubicBezTo>
                    <a:pt x="7886700" y="1320886"/>
                    <a:pt x="7780186" y="1427400"/>
                    <a:pt x="7648795" y="1427400"/>
                  </a:cubicBezTo>
                  <a:lnTo>
                    <a:pt x="237905" y="1427400"/>
                  </a:lnTo>
                  <a:cubicBezTo>
                    <a:pt x="106514" y="1427400"/>
                    <a:pt x="0" y="1320886"/>
                    <a:pt x="0" y="1189495"/>
                  </a:cubicBezTo>
                  <a:lnTo>
                    <a:pt x="0" y="237905"/>
                  </a:lnTo>
                  <a:close/>
                </a:path>
              </a:pathLst>
            </a:custGeom>
          </p:spPr>
          <p:style>
            <a:lnRef idx="3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5880" tIns="145880" rIns="145880" bIns="145880" numCol="1" spcCol="1270" anchor="ctr" anchorCtr="0">
              <a:noAutofit/>
            </a:bodyPr>
            <a:lstStyle/>
            <a:p>
              <a:pPr lvl="0" algn="just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dirty="0"/>
                <a:t>p</a:t>
              </a:r>
              <a:r>
                <a:rPr lang="pl-PL" sz="2400" kern="1200" dirty="0" smtClean="0"/>
                <a:t>racodawca przed dopuszczeniem pracownika do pracy przekazuje mu na piśmie informacje, o których mowa w § 6</a:t>
              </a:r>
              <a:endParaRPr lang="pl-PL" sz="2400" kern="1200" dirty="0"/>
            </a:p>
          </p:txBody>
        </p:sp>
      </p:grpSp>
      <p:pic>
        <p:nvPicPr>
          <p:cNvPr id="9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05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Kontrola wykonywania pracy zdalnej   </a:t>
            </a:r>
            <a:endParaRPr lang="pl-PL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nie musi być wykonywana w miejscu wykonywania pracy zdalnej,</a:t>
            </a:r>
          </a:p>
          <a:p>
            <a:pPr algn="just"/>
            <a:r>
              <a:rPr lang="pl-PL" dirty="0" smtClean="0"/>
              <a:t>kontrola podjęcia pracy w danym dniu (e-maile, chat, telefonicznie, elektroniczne listy obecności, logowania),</a:t>
            </a:r>
          </a:p>
          <a:p>
            <a:pPr algn="just"/>
            <a:r>
              <a:rPr lang="pl-PL" dirty="0" smtClean="0"/>
              <a:t>kontrola rytmiczności pracy (np. chat</a:t>
            </a:r>
            <a:r>
              <a:rPr lang="pl-PL" dirty="0"/>
              <a:t>, telefonicznie, </a:t>
            </a:r>
            <a:r>
              <a:rPr lang="pl-PL" dirty="0" smtClean="0"/>
              <a:t>firmy stosują badanie częstotliwości kliknięć, niektórzy nakazują włączenie kamerek, harmonogramy wykonywanych czynności),</a:t>
            </a:r>
          </a:p>
          <a:p>
            <a:pPr algn="just"/>
            <a:r>
              <a:rPr lang="pl-PL" dirty="0" smtClean="0"/>
              <a:t>kontrola efektów pracy (np. zapoznawanie się z wynikami pracy, a gdy to niemożliwe analiza wykazu wykonanych zadań)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83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9546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Stwierdzenie uchybień - art. </a:t>
            </a:r>
            <a:r>
              <a:rPr lang="pl-PL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3600" b="1" baseline="30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28 </a:t>
            </a:r>
            <a:r>
              <a:rPr lang="pl-PL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3 </a:t>
            </a:r>
            <a:r>
              <a:rPr lang="pl-PL" sz="36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r>
              <a:rPr lang="pl-PL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endParaRPr lang="pl-PL" sz="6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299800"/>
              </p:ext>
            </p:extLst>
          </p:nvPr>
        </p:nvGraphicFramePr>
        <p:xfrm>
          <a:off x="448056" y="896112"/>
          <a:ext cx="8421624" cy="555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08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Uchylanie się od kontroli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brak możliwości uzgodnienia z pracownikiem terminu kontroli lub uchylenie się od kontroli mimo braku jej uzgodnienia jest naruszeniem obowiązków pracowniczych,</a:t>
            </a:r>
          </a:p>
          <a:p>
            <a:pPr algn="just"/>
            <a:r>
              <a:rPr lang="pl-PL" dirty="0"/>
              <a:t>m</a:t>
            </a:r>
            <a:r>
              <a:rPr lang="pl-PL" dirty="0" smtClean="0"/>
              <a:t>oże to skutkować nałożeniem karty porządkowej upomnienia lub nagany, być podstawą wypowiedzenia umowy o pracę, a nawet zwolnienia dyscyplinarnego,</a:t>
            </a:r>
          </a:p>
          <a:p>
            <a:pPr algn="just"/>
            <a:r>
              <a:rPr lang="pl-PL" dirty="0" smtClean="0"/>
              <a:t>możliwe jest też odwołanie zgody pracodawcy na pracę zdalną (jeżeli ją wprowadzono w trakcie zatrudnienia)   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252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600" b="1" dirty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Podstawowe cechy pracy zdalnej – </a:t>
            </a:r>
            <a:r>
              <a:rPr lang="pl-PL" sz="2600" b="1" dirty="0" smtClean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przy wykorzystaniu środków bezpośredniego porozumienia się na odległość </a:t>
            </a:r>
            <a:endParaRPr lang="pl-PL" sz="2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ustawa używa sformułowania </a:t>
            </a:r>
            <a:r>
              <a:rPr lang="pl-PL" b="1" u="sng" dirty="0" smtClean="0"/>
              <a:t>„w szczególności”</a:t>
            </a:r>
          </a:p>
          <a:p>
            <a:pPr algn="just"/>
            <a:r>
              <a:rPr lang="pl-PL" dirty="0" smtClean="0"/>
              <a:t>środki </a:t>
            </a:r>
            <a:r>
              <a:rPr lang="pl-PL" dirty="0"/>
              <a:t>bezpośredniego porozumiewania się na odległość, </a:t>
            </a:r>
            <a:r>
              <a:rPr lang="pl-PL" dirty="0" smtClean="0"/>
              <a:t>to nie tylko </a:t>
            </a:r>
            <a:r>
              <a:rPr lang="pl-PL" dirty="0"/>
              <a:t>środki komunikacji elektronicznej, ale także np. telefon, fax, komunikatory internetowe</a:t>
            </a:r>
            <a:r>
              <a:rPr lang="pl-PL" dirty="0" smtClean="0"/>
              <a:t>, zwykłe listy,  </a:t>
            </a:r>
          </a:p>
          <a:p>
            <a:pPr algn="just"/>
            <a:r>
              <a:rPr lang="pl-PL" dirty="0" smtClean="0"/>
              <a:t>a </a:t>
            </a:r>
            <a:r>
              <a:rPr lang="pl-PL" dirty="0"/>
              <a:t>nawet bez użycia takich środków (np. analiza dokumentów)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51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42558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Ochrona danych osobowych – art. 67</a:t>
            </a:r>
            <a:r>
              <a:rPr lang="pl-PL" sz="4400" b="1" baseline="30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pl-PL" sz="4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34887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Procedury ochrony danych osobowych </a:t>
            </a:r>
            <a:endParaRPr lang="pl-PL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Na </a:t>
            </a:r>
            <a:r>
              <a:rPr lang="pl-PL" dirty="0"/>
              <a:t>potrzeby wykonywania pracy zdalnej </a:t>
            </a:r>
            <a:r>
              <a:rPr lang="pl-PL" dirty="0" smtClean="0"/>
              <a:t>pracodawca:</a:t>
            </a:r>
          </a:p>
          <a:p>
            <a:pPr algn="just"/>
            <a:r>
              <a:rPr lang="pl-PL" dirty="0" smtClean="0"/>
              <a:t>określa </a:t>
            </a:r>
            <a:r>
              <a:rPr lang="pl-PL" dirty="0"/>
              <a:t>procedury ochrony danych </a:t>
            </a:r>
            <a:r>
              <a:rPr lang="pl-PL" dirty="0" smtClean="0"/>
              <a:t>osobowych,</a:t>
            </a:r>
          </a:p>
          <a:p>
            <a:pPr algn="just"/>
            <a:r>
              <a:rPr lang="pl-PL" dirty="0" smtClean="0"/>
              <a:t>przeprowadza</a:t>
            </a:r>
            <a:r>
              <a:rPr lang="pl-PL" dirty="0"/>
              <a:t>, w miarę potrzeby, instruktaż i szkolenie w tym zakresie.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Pracownik </a:t>
            </a:r>
            <a:r>
              <a:rPr lang="pl-PL" dirty="0"/>
              <a:t>wykonujący pracę </a:t>
            </a:r>
            <a:r>
              <a:rPr lang="pl-PL" dirty="0" smtClean="0"/>
              <a:t>zdalną:</a:t>
            </a:r>
          </a:p>
          <a:p>
            <a:pPr algn="just"/>
            <a:r>
              <a:rPr lang="pl-PL" dirty="0" smtClean="0"/>
              <a:t>potwierdza </a:t>
            </a:r>
            <a:r>
              <a:rPr lang="pl-PL" dirty="0"/>
              <a:t>w postaci papierowej lub elektronicznej zapoznanie się z </a:t>
            </a:r>
            <a:r>
              <a:rPr lang="pl-PL" dirty="0" smtClean="0"/>
              <a:t>procedurami </a:t>
            </a:r>
            <a:r>
              <a:rPr lang="pl-PL" dirty="0"/>
              <a:t>ochrony danych </a:t>
            </a:r>
            <a:r>
              <a:rPr lang="pl-PL" dirty="0" smtClean="0"/>
              <a:t>osobowych, </a:t>
            </a:r>
          </a:p>
          <a:p>
            <a:pPr algn="just"/>
            <a:r>
              <a:rPr lang="pl-PL" dirty="0" smtClean="0"/>
              <a:t>jest </a:t>
            </a:r>
            <a:r>
              <a:rPr lang="pl-PL" dirty="0"/>
              <a:t>obowiązany do ich przestrzegania.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6411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l-P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Obowiązki </a:t>
            </a:r>
            <a:r>
              <a:rPr lang="pl-PL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</a:t>
            </a:r>
            <a:r>
              <a:rPr lang="pl-PL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bezpieczeństwa i higieny pracy </a:t>
            </a:r>
            <a:endParaRPr lang="pl-PL" sz="40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302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60812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Obowiązki w zakresie bhp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realizuje w stosunku do pracownika </a:t>
            </a:r>
            <a:r>
              <a:rPr lang="pl-PL" dirty="0" smtClean="0"/>
              <a:t>w czasie </a:t>
            </a:r>
            <a:r>
              <a:rPr lang="pl-PL" dirty="0"/>
              <a:t>wykonywania przez niego pracy zdalnej obowiązki w </a:t>
            </a:r>
            <a:r>
              <a:rPr lang="pl-PL" dirty="0" smtClean="0"/>
              <a:t>zakresie wynikającym </a:t>
            </a:r>
            <a:r>
              <a:rPr lang="pl-PL" dirty="0"/>
              <a:t>z rodzaju i warunków wykonywanej pracy określone w </a:t>
            </a:r>
            <a:r>
              <a:rPr lang="pl-PL" dirty="0" smtClean="0"/>
              <a:t>dziale dziesiątym</a:t>
            </a:r>
            <a:r>
              <a:rPr lang="pl-PL" dirty="0"/>
              <a:t>, </a:t>
            </a:r>
            <a:r>
              <a:rPr lang="pl-PL" dirty="0" smtClean="0"/>
              <a:t>z wyłączeniem </a:t>
            </a:r>
            <a:r>
              <a:rPr lang="pl-PL" dirty="0"/>
              <a:t>obowiązków określonych w art. 208 § 1, </a:t>
            </a:r>
            <a:r>
              <a:rPr lang="pl-PL" dirty="0" smtClean="0"/>
              <a:t>art. </a:t>
            </a:r>
            <a:r>
              <a:rPr lang="da-DK" dirty="0" smtClean="0"/>
              <a:t>209</a:t>
            </a:r>
            <a:r>
              <a:rPr lang="da-DK" baseline="30000" dirty="0" smtClean="0"/>
              <a:t>1</a:t>
            </a:r>
            <a:r>
              <a:rPr lang="da-DK" dirty="0"/>
              <a:t>, art. 212 pkt 1 i 4, art. 213, art. 214, art. 232 i art. 233</a:t>
            </a:r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8559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953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93826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Wyłączenia np. </a:t>
            </a:r>
            <a:endParaRPr lang="pl-PL" sz="27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874890"/>
              </p:ext>
            </p:extLst>
          </p:nvPr>
        </p:nvGraphicFramePr>
        <p:xfrm>
          <a:off x="402336" y="758953"/>
          <a:ext cx="8302752" cy="5586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5874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8994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67294" cy="1325563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Szkolenie wstępne i okresowe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§ 2 i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przypadku, o którym mowa w art. 67</a:t>
            </a:r>
            <a:r>
              <a:rPr lang="pl-PL" baseline="30000" dirty="0"/>
              <a:t>19</a:t>
            </a:r>
            <a:r>
              <a:rPr lang="pl-PL" dirty="0"/>
              <a:t> § 1 pkt </a:t>
            </a:r>
            <a:r>
              <a:rPr lang="pl-PL" dirty="0" smtClean="0"/>
              <a:t>1 (od początku zatrudnienia), </a:t>
            </a:r>
            <a:r>
              <a:rPr lang="pl-PL" b="1" dirty="0" smtClean="0"/>
              <a:t>szkolenie wstępne </a:t>
            </a:r>
            <a:r>
              <a:rPr lang="pl-PL" b="1" dirty="0"/>
              <a:t>w dziedzinie bezpieczeństwa i higieny pracy osoby </a:t>
            </a:r>
            <a:r>
              <a:rPr lang="pl-PL" b="1" dirty="0" smtClean="0"/>
              <a:t>przyjmowanej do </a:t>
            </a:r>
            <a:r>
              <a:rPr lang="pl-PL" b="1" dirty="0"/>
              <a:t>pracy na stanowisko administracyjno-biurowe</a:t>
            </a:r>
            <a:r>
              <a:rPr lang="pl-PL" dirty="0"/>
              <a:t> może </a:t>
            </a:r>
            <a:r>
              <a:rPr lang="pl-PL" dirty="0" smtClean="0"/>
              <a:t>być przeprowadzone </a:t>
            </a:r>
            <a:r>
              <a:rPr lang="pl-PL" dirty="0"/>
              <a:t>w całości za pośrednictwem środków </a:t>
            </a:r>
            <a:r>
              <a:rPr lang="pl-PL" dirty="0" smtClean="0"/>
              <a:t>komunikacji elektronicznej</a:t>
            </a:r>
            <a:r>
              <a:rPr lang="pl-PL" dirty="0"/>
              <a:t>. </a:t>
            </a:r>
            <a:r>
              <a:rPr lang="pl-PL" b="1" dirty="0"/>
              <a:t>Pracownik potwierdza w postaci papierowej </a:t>
            </a:r>
            <a:r>
              <a:rPr lang="pl-PL" b="1" dirty="0" smtClean="0"/>
              <a:t>lub elektronicznej </a:t>
            </a:r>
            <a:r>
              <a:rPr lang="pl-PL" b="1" dirty="0"/>
              <a:t>ukończenie szkolenia</a:t>
            </a:r>
            <a:r>
              <a:rPr lang="pl-PL" b="1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wykonywania przez pracownika pracy </a:t>
            </a:r>
            <a:r>
              <a:rPr lang="pl-PL" dirty="0" smtClean="0"/>
              <a:t>zdalnej przepisu </a:t>
            </a:r>
            <a:r>
              <a:rPr lang="pl-PL" dirty="0"/>
              <a:t>art. 237</a:t>
            </a:r>
            <a:r>
              <a:rPr lang="pl-PL" baseline="30000" dirty="0"/>
              <a:t>3</a:t>
            </a:r>
            <a:r>
              <a:rPr lang="pl-PL" dirty="0"/>
              <a:t> § 2</a:t>
            </a:r>
            <a:r>
              <a:rPr lang="pl-PL" baseline="30000" dirty="0"/>
              <a:t>2</a:t>
            </a:r>
            <a:r>
              <a:rPr lang="pl-PL" dirty="0"/>
              <a:t> nie stosuje </a:t>
            </a:r>
            <a:r>
              <a:rPr lang="pl-PL" dirty="0" smtClean="0"/>
              <a:t>się (możliwość pominięcia szkolenia okresowego w przypadku pracownika na stanowisku administracyjno-biurowym).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874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33796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84682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Prace zakazane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 pracy zdalnej-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art. 67</a:t>
            </a:r>
            <a:r>
              <a:rPr lang="pl-PL" sz="28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 </a:t>
            </a:r>
            <a:r>
              <a:rPr lang="pl-PL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43584"/>
            <a:ext cx="7886700" cy="52669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Praca </a:t>
            </a:r>
            <a:r>
              <a:rPr lang="pl-PL" dirty="0"/>
              <a:t>zdalna nie obejmuje prac:</a:t>
            </a:r>
          </a:p>
          <a:p>
            <a:pPr marL="385754" indent="-385754" algn="just">
              <a:buFont typeface="+mj-lt"/>
              <a:buAutoNum type="arabicParenR"/>
            </a:pPr>
            <a:r>
              <a:rPr lang="pl-PL" dirty="0" smtClean="0"/>
              <a:t>szczególnie </a:t>
            </a:r>
            <a:r>
              <a:rPr lang="pl-PL" dirty="0"/>
              <a:t>niebezpiecznych;</a:t>
            </a:r>
          </a:p>
          <a:p>
            <a:pPr marL="385754" indent="-385754" algn="just">
              <a:buFont typeface="+mj-lt"/>
              <a:buAutoNum type="arabicParenR"/>
            </a:pPr>
            <a:r>
              <a:rPr lang="pl-PL" dirty="0" smtClean="0"/>
              <a:t>w </a:t>
            </a:r>
            <a:r>
              <a:rPr lang="pl-PL" dirty="0"/>
              <a:t>wyniku których następuje przekroczenie dopuszczalnych </a:t>
            </a:r>
            <a:r>
              <a:rPr lang="pl-PL" dirty="0" smtClean="0"/>
              <a:t>norm czynników </a:t>
            </a:r>
            <a:r>
              <a:rPr lang="pl-PL" dirty="0"/>
              <a:t>fizycznych określonych dla pomieszczeń mieszkalnych;</a:t>
            </a:r>
          </a:p>
          <a:p>
            <a:pPr marL="385754" indent="-385754" algn="just">
              <a:buFont typeface="+mj-lt"/>
              <a:buAutoNum type="arabicParenR"/>
            </a:pPr>
            <a:r>
              <a:rPr lang="pl-PL" dirty="0" smtClean="0"/>
              <a:t>z </a:t>
            </a:r>
            <a:r>
              <a:rPr lang="pl-PL" dirty="0"/>
              <a:t>czynnikami chemicznymi stwarzającymi zagrożenie, o </a:t>
            </a:r>
            <a:r>
              <a:rPr lang="pl-PL" dirty="0" smtClean="0"/>
              <a:t>których mowa </a:t>
            </a:r>
            <a:r>
              <a:rPr lang="pl-PL" dirty="0"/>
              <a:t>w przepisach w sprawie </a:t>
            </a:r>
            <a:r>
              <a:rPr lang="pl-PL" dirty="0" smtClean="0"/>
              <a:t>bezpieczeństwa </a:t>
            </a:r>
            <a:r>
              <a:rPr lang="pl-PL" dirty="0"/>
              <a:t>i higieny </a:t>
            </a:r>
            <a:r>
              <a:rPr lang="pl-PL" dirty="0" smtClean="0"/>
              <a:t>pracy związanej </a:t>
            </a:r>
            <a:r>
              <a:rPr lang="pl-PL" dirty="0"/>
              <a:t>z występowaniem czynników chemicznych w </a:t>
            </a:r>
            <a:r>
              <a:rPr lang="pl-PL" dirty="0" smtClean="0"/>
              <a:t>miejscu pracy</a:t>
            </a:r>
            <a:r>
              <a:rPr lang="pl-PL" dirty="0"/>
              <a:t>;</a:t>
            </a:r>
          </a:p>
          <a:p>
            <a:pPr marL="385754" indent="-385754" algn="just">
              <a:buFont typeface="+mj-lt"/>
              <a:buAutoNum type="arabicParenR"/>
            </a:pPr>
            <a:r>
              <a:rPr lang="pl-PL" dirty="0" smtClean="0"/>
              <a:t>związanych </a:t>
            </a:r>
            <a:r>
              <a:rPr lang="pl-PL" dirty="0"/>
              <a:t>ze stosowaniem lub wydzielaniem się </a:t>
            </a:r>
            <a:r>
              <a:rPr lang="pl-PL" dirty="0" smtClean="0"/>
              <a:t>szkodliwych czynników </a:t>
            </a:r>
            <a:r>
              <a:rPr lang="pl-PL" dirty="0"/>
              <a:t>biologicznych, substancji radioaktywnych oraz </a:t>
            </a:r>
            <a:r>
              <a:rPr lang="pl-PL" dirty="0" smtClean="0"/>
              <a:t>innych substancji </a:t>
            </a:r>
            <a:r>
              <a:rPr lang="pl-PL" dirty="0"/>
              <a:t>lub mieszanin </a:t>
            </a:r>
            <a:r>
              <a:rPr lang="pl-PL" dirty="0" smtClean="0"/>
              <a:t>wydzielających </a:t>
            </a:r>
            <a:r>
              <a:rPr lang="pl-PL" dirty="0"/>
              <a:t>uciążliwe zapachy;</a:t>
            </a:r>
          </a:p>
          <a:p>
            <a:pPr marL="385754" indent="-385754" algn="just">
              <a:buFont typeface="+mj-lt"/>
              <a:buAutoNum type="arabicParenR"/>
            </a:pPr>
            <a:r>
              <a:rPr lang="pl-PL" dirty="0" smtClean="0"/>
              <a:t>powodujących </a:t>
            </a:r>
            <a:r>
              <a:rPr lang="pl-PL" dirty="0"/>
              <a:t>intensywne brudzenie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703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65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301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Ocena ryzyka zawodowego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5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/>
              <a:t>Przy </a:t>
            </a:r>
            <a:r>
              <a:rPr lang="pl-PL" dirty="0"/>
              <a:t>ocenie ryzyka zawodowego pracownika wykonującego </a:t>
            </a:r>
            <a:r>
              <a:rPr lang="pl-PL" dirty="0" smtClean="0"/>
              <a:t>pracę zdalną </a:t>
            </a:r>
            <a:r>
              <a:rPr lang="pl-PL" dirty="0"/>
              <a:t>uwzględnia się w szczególności wpływ tej pracy </a:t>
            </a:r>
            <a:r>
              <a:rPr lang="pl-PL" dirty="0" smtClean="0"/>
              <a:t>na: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dirty="0" smtClean="0"/>
              <a:t>wzrok</a:t>
            </a:r>
            <a:r>
              <a:rPr lang="pl-PL" dirty="0"/>
              <a:t>, </a:t>
            </a:r>
            <a:endParaRPr lang="pl-PL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dirty="0" smtClean="0"/>
              <a:t>układ mięśniowo-szkieletowy </a:t>
            </a:r>
            <a:r>
              <a:rPr lang="pl-PL" dirty="0"/>
              <a:t>oraz </a:t>
            </a:r>
            <a:endParaRPr lang="pl-PL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dirty="0" smtClean="0"/>
              <a:t>uwarunkowania </a:t>
            </a:r>
            <a:r>
              <a:rPr lang="pl-PL" dirty="0"/>
              <a:t>psychospołeczne tej pracy</a:t>
            </a:r>
            <a:r>
              <a:rPr lang="pl-PL" dirty="0" smtClean="0"/>
              <a:t>.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0388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63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301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Ocena ryzyka zawodowego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5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344168"/>
            <a:ext cx="7886700" cy="483279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/>
              <a:t>Na </a:t>
            </a:r>
            <a:r>
              <a:rPr lang="pl-PL" dirty="0"/>
              <a:t>podstawie wyników tej oceny pracodawca opracowuje </a:t>
            </a:r>
            <a:r>
              <a:rPr lang="pl-PL" dirty="0" smtClean="0"/>
              <a:t>informację zawierającą</a:t>
            </a:r>
            <a:r>
              <a:rPr lang="pl-PL" dirty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1) zasady i sposoby właściwej organizacji stanowiska pracy zdalnej, </a:t>
            </a:r>
            <a:r>
              <a:rPr lang="pl-PL" dirty="0" smtClean="0"/>
              <a:t>z uwzględnieniem </a:t>
            </a:r>
            <a:r>
              <a:rPr lang="pl-PL" dirty="0"/>
              <a:t>wymagań ergonomii;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2) zasady bezpiecznego i higienicznego wykonywania pracy zdalnej;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3) czynności do wykonania po zakończeniu wykonywania pracy zdalnej;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4) zasady postępowania w sytuacjach awaryjnych </a:t>
            </a:r>
            <a:r>
              <a:rPr lang="pl-PL" dirty="0" smtClean="0"/>
              <a:t>stwarzających zagrożenie </a:t>
            </a:r>
            <a:r>
              <a:rPr lang="pl-PL" dirty="0"/>
              <a:t>dla życia lub zdrowia ludzkiego.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smtClean="0"/>
              <a:t>Pracodawca </a:t>
            </a:r>
            <a:r>
              <a:rPr lang="pl-PL" dirty="0"/>
              <a:t>może sporządzić uniwersalną ocenę ryzyka zawodowego </a:t>
            </a:r>
            <a:r>
              <a:rPr lang="pl-PL" dirty="0" smtClean="0"/>
              <a:t>dla poszczególnych </a:t>
            </a:r>
            <a:r>
              <a:rPr lang="pl-PL" dirty="0"/>
              <a:t>grup stanowisk pracy zdalnej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0388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76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Potwierdzenie –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5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u="sng" dirty="0" smtClean="0"/>
              <a:t>Przed </a:t>
            </a:r>
            <a:r>
              <a:rPr lang="pl-PL" b="1" u="sng" dirty="0"/>
              <a:t>dopuszczeniem do wykonywania pracy zdalnej </a:t>
            </a:r>
            <a:r>
              <a:rPr lang="pl-PL" dirty="0" smtClean="0"/>
              <a:t>pracownik potwierdza </a:t>
            </a:r>
            <a:r>
              <a:rPr lang="pl-PL" dirty="0"/>
              <a:t>w oświadczeniu składanym w postaci papierowej </a:t>
            </a:r>
            <a:r>
              <a:rPr lang="pl-PL" dirty="0" smtClean="0"/>
              <a:t>lub elektronicznej </a:t>
            </a:r>
            <a:r>
              <a:rPr lang="pl-PL" b="1" dirty="0"/>
              <a:t>zapoznanie się </a:t>
            </a:r>
            <a:r>
              <a:rPr lang="pl-PL" dirty="0"/>
              <a:t>z przygotowaną przez </a:t>
            </a:r>
            <a:r>
              <a:rPr lang="pl-PL" dirty="0" smtClean="0"/>
              <a:t>pracodawcę:</a:t>
            </a:r>
          </a:p>
          <a:p>
            <a:pPr algn="just"/>
            <a:r>
              <a:rPr lang="pl-PL" dirty="0" smtClean="0"/>
              <a:t>oceną ryzyka </a:t>
            </a:r>
            <a:r>
              <a:rPr lang="pl-PL" dirty="0"/>
              <a:t>zawodowego oraz </a:t>
            </a:r>
            <a:endParaRPr lang="pl-PL" dirty="0" smtClean="0"/>
          </a:p>
          <a:p>
            <a:pPr algn="just"/>
            <a:r>
              <a:rPr lang="pl-PL" dirty="0" smtClean="0"/>
              <a:t>informacją </a:t>
            </a:r>
            <a:r>
              <a:rPr lang="pl-PL" dirty="0"/>
              <a:t>zawierającą zasady bezpiecznego </a:t>
            </a:r>
            <a:r>
              <a:rPr lang="pl-PL" dirty="0" smtClean="0"/>
              <a:t>i higienicznego </a:t>
            </a:r>
            <a:r>
              <a:rPr lang="pl-PL" dirty="0"/>
              <a:t>wykonywania pracy zdalnej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oraz </a:t>
            </a:r>
            <a:r>
              <a:rPr lang="pl-PL" b="1" dirty="0"/>
              <a:t>zobowiązuje się do </a:t>
            </a:r>
            <a:r>
              <a:rPr lang="pl-PL" b="1" dirty="0" smtClean="0"/>
              <a:t>ich przestrzegania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4960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14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Zakres podmiotowy pracy zdalnej </a:t>
            </a:r>
            <a:endParaRPr lang="pl-PL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może być stosowana w stosunkach pracy, bez względu na podstawę ich nawiązania – zob. art. 67</a:t>
            </a:r>
            <a:r>
              <a:rPr lang="pl-PL" baseline="30000" dirty="0" smtClean="0"/>
              <a:t>34 </a:t>
            </a:r>
            <a:r>
              <a:rPr lang="pl-PL" dirty="0" err="1" smtClean="0"/>
              <a:t>k.p</a:t>
            </a:r>
            <a:r>
              <a:rPr lang="pl-PL" dirty="0" smtClean="0"/>
              <a:t>. (nie </a:t>
            </a:r>
            <a:r>
              <a:rPr lang="pl-PL" dirty="0"/>
              <a:t>ma ograniczeń co do rodzaju </a:t>
            </a:r>
            <a:r>
              <a:rPr lang="pl-PL" dirty="0" smtClean="0"/>
              <a:t>pracy),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przepisy o pracy zdalnej nie mają zastosowania w stosunkach cywilnoprawnych, ale może ją przewidzieć w umowie,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możliwe jest pełnienie służby w formie pracy zdalnej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619795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Dopuszczenie do pracy – art. 67</a:t>
            </a:r>
            <a:r>
              <a:rPr lang="pl-PL" sz="36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 </a:t>
            </a:r>
            <a:r>
              <a:rPr lang="pl-PL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  <a:r>
              <a:rPr lang="pl-PL" sz="36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l-PL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Dopuszczenie </a:t>
            </a:r>
            <a:r>
              <a:rPr lang="pl-PL" b="1" dirty="0"/>
              <a:t>pracownika do wykonywania pracy zdalnej</a:t>
            </a:r>
            <a:r>
              <a:rPr lang="pl-PL" dirty="0"/>
              <a:t> </a:t>
            </a:r>
            <a:r>
              <a:rPr lang="pl-PL" dirty="0" smtClean="0"/>
              <a:t>jest uzależnione </a:t>
            </a:r>
            <a:r>
              <a:rPr lang="pl-PL" dirty="0"/>
              <a:t>od złożenia przez pracownika oświadczenia w </a:t>
            </a:r>
            <a:r>
              <a:rPr lang="pl-PL" dirty="0" smtClean="0"/>
              <a:t>postaci papierowej </a:t>
            </a:r>
            <a:r>
              <a:rPr lang="pl-PL" dirty="0"/>
              <a:t>lub elektronicznej, </a:t>
            </a:r>
            <a:r>
              <a:rPr lang="pl-PL" b="1" dirty="0"/>
              <a:t>zawierającego potwierdzenie, że </a:t>
            </a:r>
            <a:r>
              <a:rPr lang="pl-PL" b="1" dirty="0" smtClean="0"/>
              <a:t>na stanowisku </a:t>
            </a:r>
            <a:r>
              <a:rPr lang="pl-PL" b="1" dirty="0"/>
              <a:t>pracy zdalnej w miejscu wskazanym przez pracownika </a:t>
            </a:r>
            <a:r>
              <a:rPr lang="pl-PL" b="1" dirty="0" smtClean="0"/>
              <a:t>i uzgodnionym </a:t>
            </a:r>
            <a:r>
              <a:rPr lang="pl-PL" b="1" dirty="0"/>
              <a:t>z pracodawcą są zapewnione bezpieczne i </a:t>
            </a:r>
            <a:r>
              <a:rPr lang="pl-PL" b="1" dirty="0" smtClean="0"/>
              <a:t>higieniczne warunki </a:t>
            </a:r>
            <a:r>
              <a:rPr lang="pl-PL" b="1" dirty="0"/>
              <a:t>tej pracy.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0941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91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3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Postępowanie powypadkowe - art. 67</a:t>
            </a:r>
            <a:r>
              <a:rPr lang="pl-PL" sz="30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</a:t>
            </a:r>
            <a:r>
              <a:rPr lang="pl-PL" sz="3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§ </a:t>
            </a:r>
            <a:r>
              <a:rPr lang="pl-PL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 </a:t>
            </a:r>
            <a:r>
              <a:rPr lang="pl-PL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r>
              <a:rPr lang="pl-PL" sz="3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endParaRPr lang="pl-PL" sz="3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razie </a:t>
            </a:r>
            <a:r>
              <a:rPr lang="pl-PL" dirty="0" smtClean="0"/>
              <a:t>wypadku </a:t>
            </a:r>
            <a:r>
              <a:rPr lang="pl-PL" dirty="0"/>
              <a:t>przy pracy zdalnej art. 234 oraz przepisy </a:t>
            </a:r>
            <a:r>
              <a:rPr lang="pl-PL" dirty="0" smtClean="0"/>
              <a:t>wydane na </a:t>
            </a:r>
            <a:r>
              <a:rPr lang="pl-PL" dirty="0"/>
              <a:t>podstawie art. 237 § 1 pkt 1 i 2 stosuje się odpowiednio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rozporządzenie Rady Ministrów z dnia 1 lipca 2009 r. w sprawie ustalania okoliczności i przyczyn wypadków przy pracy (Dz. U. Nr 105, poz. 870)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8749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95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Ogólne obowiązki pracodawcy w związku z wypadkiem przy pracy – art. 234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razie wypadku przy pracy pracodawca jest obowiązany podjąć niezbędne działania </a:t>
            </a:r>
            <a:r>
              <a:rPr lang="pl-PL" b="1" dirty="0"/>
              <a:t>eliminujące lub ograniczające zagrożenie</a:t>
            </a:r>
            <a:r>
              <a:rPr lang="pl-PL" dirty="0"/>
              <a:t>, zapewnić </a:t>
            </a:r>
            <a:r>
              <a:rPr lang="pl-PL" b="1" dirty="0"/>
              <a:t>udzielenie pierwszej pomocy </a:t>
            </a:r>
            <a:r>
              <a:rPr lang="pl-PL" dirty="0"/>
              <a:t>osobom poszkodowanym i </a:t>
            </a:r>
            <a:r>
              <a:rPr lang="pl-PL" b="1" dirty="0"/>
              <a:t>ustalenie w przewidzianym trybie okoliczności i przyczyn wypadku </a:t>
            </a:r>
            <a:r>
              <a:rPr lang="pl-PL" dirty="0"/>
              <a:t>oraz </a:t>
            </a:r>
            <a:r>
              <a:rPr lang="pl-PL" b="1" dirty="0"/>
              <a:t>zastosować odpowiednie środki zapobiegające </a:t>
            </a:r>
            <a:r>
              <a:rPr lang="pl-PL" dirty="0"/>
              <a:t>podobnym wypadkom.</a:t>
            </a:r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niezwłocznie </a:t>
            </a:r>
            <a:r>
              <a:rPr lang="pl-PL" b="1" dirty="0"/>
              <a:t>zawiadomić właściwego okręgowego inspektora pracy i prokuratora o śmiertelnym, ciężkim lub zbiorowym wypadku przy pracy </a:t>
            </a:r>
            <a:r>
              <a:rPr lang="pl-PL" dirty="0"/>
              <a:t>oraz o każdym innym wypadku, który wywołał wymienione skutki, mającym związek z pracą, jeżeli może być uznany za wypadek przy pracy.</a:t>
            </a:r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prowadzić </a:t>
            </a:r>
            <a:r>
              <a:rPr lang="pl-PL" b="1" dirty="0"/>
              <a:t>rejestr wypadków przy pracy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</a:t>
            </a:r>
            <a:r>
              <a:rPr lang="pl-PL" b="1" dirty="0"/>
              <a:t>przechowywać protokół </a:t>
            </a:r>
            <a:r>
              <a:rPr lang="pl-PL" dirty="0"/>
              <a:t>ustalenia okoliczności i przyczyn wypadku przy pracy wraz z pozostałą dokumentacją powypadkową przez 10 lat.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70941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75634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265177"/>
            <a:ext cx="7886700" cy="704088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Oględziny miejsca wypadku - art. 67</a:t>
            </a:r>
            <a:r>
              <a:rPr lang="pl-PL" sz="32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§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739832"/>
              </p:ext>
            </p:extLst>
          </p:nvPr>
        </p:nvGraphicFramePr>
        <p:xfrm>
          <a:off x="246888" y="813816"/>
          <a:ext cx="8659368" cy="5623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622757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52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Okazjonalna praca zdalna - art. 67</a:t>
            </a:r>
            <a:r>
              <a:rPr lang="pl-PL" sz="27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33 </a:t>
            </a:r>
            <a:r>
              <a:rPr lang="pl-PL" sz="27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§ </a:t>
            </a:r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</a:t>
            </a:r>
            <a:r>
              <a:rPr lang="pl-PL" sz="27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7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27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Praca </a:t>
            </a:r>
            <a:r>
              <a:rPr lang="pl-PL" dirty="0"/>
              <a:t>zdalna może być wykonywana okazjonalnie, </a:t>
            </a:r>
            <a:r>
              <a:rPr lang="pl-PL" dirty="0" smtClean="0"/>
              <a:t>na wniosek </a:t>
            </a:r>
            <a:r>
              <a:rPr lang="pl-PL" dirty="0"/>
              <a:t>pracownika złożony w postaci papierowej lub elektronicznej, </a:t>
            </a:r>
            <a:r>
              <a:rPr lang="pl-PL" dirty="0" smtClean="0"/>
              <a:t>w wymiarze </a:t>
            </a:r>
            <a:r>
              <a:rPr lang="pl-PL" dirty="0"/>
              <a:t>nieprzekraczającym 24 dni w roku kalendarzowym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0388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9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7495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Uwagi szczegółowe </a:t>
            </a:r>
            <a:endParaRPr lang="pl-P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954607"/>
              </p:ext>
            </p:extLst>
          </p:nvPr>
        </p:nvGraphicFramePr>
        <p:xfrm>
          <a:off x="628650" y="768096"/>
          <a:ext cx="7886700" cy="540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0388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36786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Zmiana pracodawcy a wymiar pracy zdalnej okazjonalnej</a:t>
            </a:r>
            <a:endParaRPr lang="pl-P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 smtClean="0"/>
              <a:t>Dwa poglądy: </a:t>
            </a:r>
          </a:p>
          <a:p>
            <a:pPr marL="514350" lvl="0" indent="-514350" algn="just">
              <a:buAutoNum type="arabicParenR"/>
            </a:pPr>
            <a:r>
              <a:rPr lang="pl-PL" dirty="0" smtClean="0"/>
              <a:t>jeżeli </a:t>
            </a:r>
            <a:r>
              <a:rPr lang="pl-PL" dirty="0"/>
              <a:t>pracownik zmieni pracę w ciągu roku, to </a:t>
            </a:r>
            <a:r>
              <a:rPr lang="pl-PL" dirty="0" smtClean="0"/>
              <a:t>u nowego </a:t>
            </a:r>
            <a:r>
              <a:rPr lang="pl-PL" dirty="0"/>
              <a:t>pracodawcy ma pełną pulę 24 </a:t>
            </a:r>
            <a:r>
              <a:rPr lang="pl-PL" dirty="0" smtClean="0"/>
              <a:t>dni,</a:t>
            </a:r>
          </a:p>
          <a:p>
            <a:pPr marL="514350" lvl="0" indent="-514350" algn="just">
              <a:buAutoNum type="arabicParenR"/>
            </a:pPr>
            <a:r>
              <a:rPr lang="pl-PL" dirty="0" smtClean="0"/>
              <a:t>w takim przypadku </a:t>
            </a:r>
            <a:r>
              <a:rPr lang="pl-PL" dirty="0" smtClean="0"/>
              <a:t>pracownikowi: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u nowego pracodawcy przysługuje niewykorzystana liczba dni pracy zdalnej okazjonalnej,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u nowego pracodawcy przysługuje proporcjonalna liczba dni pracy zdalnej okazjonalnej do okresu zatrudnienia u nowego pracodawcy   </a:t>
            </a:r>
          </a:p>
          <a:p>
            <a:pPr marL="0" lvl="0" indent="0" algn="just">
              <a:buNone/>
            </a:pPr>
            <a:r>
              <a:rPr lang="pl-PL" dirty="0" smtClean="0"/>
              <a:t>Ad. 2) należy odnotować w świadectwie pracy liczbę wykorzystanych dni pracy zdalnej. 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13613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014795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zmiany w świadectwach pracy </a:t>
            </a:r>
            <a:br>
              <a:rPr lang="pl-PL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3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pl-PL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r</a:t>
            </a:r>
            <a:r>
              <a:rPr lang="pl-PL" sz="2400" dirty="0" smtClean="0"/>
              <a:t>ozporządzenie </a:t>
            </a:r>
            <a:r>
              <a:rPr lang="pl-PL" sz="2400" dirty="0"/>
              <a:t>Ministra Rodziny i Polityki Społecznej z dnia 11 maja 2023 r. zmieniające rozporządzenie w sprawie świadectwa pracy (Dz. U. poz. 912).</a:t>
            </a:r>
          </a:p>
          <a:p>
            <a:pPr marL="0" indent="0" algn="just">
              <a:buNone/>
            </a:pPr>
            <a:r>
              <a:rPr lang="pl-PL" sz="2400" dirty="0"/>
              <a:t>§ 2</a:t>
            </a:r>
          </a:p>
          <a:p>
            <a:pPr marL="514350" indent="-514350" algn="just">
              <a:buAutoNum type="arabicPeriod"/>
            </a:pPr>
            <a:r>
              <a:rPr lang="pl-PL" sz="2400" dirty="0" smtClean="0"/>
              <a:t>W </a:t>
            </a:r>
            <a:r>
              <a:rPr lang="pl-PL" sz="2400" dirty="0"/>
              <a:t>świadectwie pracy zamieszcza się informacje niezbędne do ustalenia uprawnień ze stosunku pracy i uprawnień </a:t>
            </a:r>
            <a:r>
              <a:rPr lang="pl-PL" sz="2400" dirty="0" smtClean="0"/>
              <a:t>z ubezpieczeń </a:t>
            </a:r>
            <a:r>
              <a:rPr lang="pl-PL" sz="2400" dirty="0"/>
              <a:t>społecznych, dotyczące</a:t>
            </a:r>
            <a:r>
              <a:rPr lang="pl-PL" sz="2400" dirty="0" smtClean="0"/>
              <a:t>:</a:t>
            </a:r>
          </a:p>
          <a:p>
            <a:pPr marL="0" indent="0" algn="just">
              <a:buNone/>
            </a:pPr>
            <a:r>
              <a:rPr lang="pl-PL" sz="2400" b="1" dirty="0" smtClean="0"/>
              <a:t>12a</a:t>
            </a:r>
            <a:r>
              <a:rPr lang="pl-PL" sz="2400" b="1" dirty="0"/>
              <a:t>) </a:t>
            </a:r>
            <a:r>
              <a:rPr lang="pl-PL" sz="2400" b="1" dirty="0" smtClean="0"/>
              <a:t>liczby </a:t>
            </a:r>
            <a:r>
              <a:rPr lang="pl-PL" sz="2400" b="1" dirty="0"/>
              <a:t>dni pracy zdalnej, przewidzianej w art. 67</a:t>
            </a:r>
            <a:r>
              <a:rPr lang="pl-PL" sz="2400" b="1" baseline="30000" dirty="0"/>
              <a:t>33</a:t>
            </a:r>
            <a:r>
              <a:rPr lang="pl-PL" sz="2400" b="1" dirty="0"/>
              <a:t> § 1 Kodeksu pracy, wykonywanej w roku kalendarzowym, w którym ustał stosunek pracy;</a:t>
            </a:r>
            <a:endParaRPr lang="pl-PL" sz="2400" b="1" dirty="0"/>
          </a:p>
        </p:txBody>
      </p:sp>
      <p:pic>
        <p:nvPicPr>
          <p:cNvPr id="6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0388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95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Charakter prawny wniosku pracownika w sprawie pracy zdalnej okazjonalnej </a:t>
            </a:r>
            <a:endParaRPr lang="pl-PL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Wniosek pracownika o zastosowanie wobec niego okazjonalnej pracy zdalnej nie ma charakteru wiążącego.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Dotyczy to też pracowników wymienionych w art. 67</a:t>
            </a:r>
            <a:r>
              <a:rPr lang="pl-PL" baseline="30000" dirty="0" smtClean="0"/>
              <a:t>19 </a:t>
            </a:r>
            <a:r>
              <a:rPr lang="pl-PL" dirty="0" smtClean="0"/>
              <a:t>§ 6 </a:t>
            </a:r>
            <a:r>
              <a:rPr lang="pl-PL" dirty="0" err="1" smtClean="0"/>
              <a:t>k.p</a:t>
            </a:r>
            <a:r>
              <a:rPr lang="pl-PL" dirty="0" smtClean="0"/>
              <a:t>. (np. kobiety w ciąży).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Ustawa nie ustanawia przesłanek oceny tego wniosku.  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0388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376409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326682"/>
          </a:xfrm>
        </p:spPr>
        <p:txBody>
          <a:bodyPr>
            <a:normAutofit fontScale="90000"/>
          </a:bodyPr>
          <a:lstStyle/>
          <a:p>
            <a:r>
              <a:rPr lang="pl-PL" sz="2325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Wyłączenie przepisów - art</a:t>
            </a:r>
            <a:r>
              <a:rPr lang="pl-PL" sz="2325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67</a:t>
            </a:r>
            <a:r>
              <a:rPr lang="pl-PL" sz="2325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33</a:t>
            </a:r>
            <a:r>
              <a:rPr lang="pl-PL" sz="2325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§ </a:t>
            </a:r>
            <a:r>
              <a:rPr lang="pl-PL" sz="2325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</a:t>
            </a:r>
            <a:r>
              <a:rPr lang="pl-PL" sz="2325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2325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dirty="0"/>
          </a:p>
        </p:txBody>
      </p:sp>
      <p:grpSp>
        <p:nvGrpSpPr>
          <p:cNvPr id="3" name="Grupa 2"/>
          <p:cNvGrpSpPr/>
          <p:nvPr/>
        </p:nvGrpSpPr>
        <p:grpSpPr>
          <a:xfrm>
            <a:off x="378822" y="667512"/>
            <a:ext cx="8527433" cy="5833871"/>
            <a:chOff x="378822" y="1590515"/>
            <a:chExt cx="8527433" cy="3933000"/>
          </a:xfrm>
        </p:grpSpPr>
        <p:sp>
          <p:nvSpPr>
            <p:cNvPr id="6" name="Dowolny kształt 5"/>
            <p:cNvSpPr/>
            <p:nvPr/>
          </p:nvSpPr>
          <p:spPr>
            <a:xfrm>
              <a:off x="378822" y="1590515"/>
              <a:ext cx="8527433" cy="643500"/>
            </a:xfrm>
            <a:custGeom>
              <a:avLst/>
              <a:gdLst>
                <a:gd name="connsiteX0" fmla="*/ 0 w 8527433"/>
                <a:gd name="connsiteY0" fmla="*/ 107252 h 643500"/>
                <a:gd name="connsiteX1" fmla="*/ 107252 w 8527433"/>
                <a:gd name="connsiteY1" fmla="*/ 0 h 643500"/>
                <a:gd name="connsiteX2" fmla="*/ 8420181 w 8527433"/>
                <a:gd name="connsiteY2" fmla="*/ 0 h 643500"/>
                <a:gd name="connsiteX3" fmla="*/ 8527433 w 8527433"/>
                <a:gd name="connsiteY3" fmla="*/ 107252 h 643500"/>
                <a:gd name="connsiteX4" fmla="*/ 8527433 w 8527433"/>
                <a:gd name="connsiteY4" fmla="*/ 536248 h 643500"/>
                <a:gd name="connsiteX5" fmla="*/ 8420181 w 8527433"/>
                <a:gd name="connsiteY5" fmla="*/ 643500 h 643500"/>
                <a:gd name="connsiteX6" fmla="*/ 107252 w 8527433"/>
                <a:gd name="connsiteY6" fmla="*/ 643500 h 643500"/>
                <a:gd name="connsiteX7" fmla="*/ 0 w 8527433"/>
                <a:gd name="connsiteY7" fmla="*/ 536248 h 643500"/>
                <a:gd name="connsiteX8" fmla="*/ 0 w 8527433"/>
                <a:gd name="connsiteY8" fmla="*/ 107252 h 6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27433" h="643500">
                  <a:moveTo>
                    <a:pt x="0" y="107252"/>
                  </a:moveTo>
                  <a:cubicBezTo>
                    <a:pt x="0" y="48018"/>
                    <a:pt x="48018" y="0"/>
                    <a:pt x="107252" y="0"/>
                  </a:cubicBezTo>
                  <a:lnTo>
                    <a:pt x="8420181" y="0"/>
                  </a:lnTo>
                  <a:cubicBezTo>
                    <a:pt x="8479415" y="0"/>
                    <a:pt x="8527433" y="48018"/>
                    <a:pt x="8527433" y="107252"/>
                  </a:cubicBezTo>
                  <a:lnTo>
                    <a:pt x="8527433" y="536248"/>
                  </a:lnTo>
                  <a:cubicBezTo>
                    <a:pt x="8527433" y="595482"/>
                    <a:pt x="8479415" y="643500"/>
                    <a:pt x="8420181" y="643500"/>
                  </a:cubicBezTo>
                  <a:lnTo>
                    <a:pt x="107252" y="643500"/>
                  </a:lnTo>
                  <a:cubicBezTo>
                    <a:pt x="48018" y="643500"/>
                    <a:pt x="0" y="595482"/>
                    <a:pt x="0" y="536248"/>
                  </a:cubicBezTo>
                  <a:lnTo>
                    <a:pt x="0" y="107252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993" tIns="99993" rIns="99993" bIns="99993" numCol="1" spcCol="1270" anchor="ctr" anchorCtr="0">
              <a:noAutofit/>
            </a:bodyPr>
            <a:lstStyle/>
            <a:p>
              <a:pPr lvl="0" algn="just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 smtClean="0"/>
                <a:t>ustalenie zasad wykonywania okazjonalnej pracy zdalnej w porozumieniu zawartym ze związkami zawodowymi lub regulaminie pracy</a:t>
              </a:r>
              <a:endParaRPr lang="pl-PL" sz="1800" kern="12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78822" y="2248415"/>
              <a:ext cx="8527433" cy="643500"/>
            </a:xfrm>
            <a:custGeom>
              <a:avLst/>
              <a:gdLst>
                <a:gd name="connsiteX0" fmla="*/ 0 w 8527433"/>
                <a:gd name="connsiteY0" fmla="*/ 107252 h 643500"/>
                <a:gd name="connsiteX1" fmla="*/ 107252 w 8527433"/>
                <a:gd name="connsiteY1" fmla="*/ 0 h 643500"/>
                <a:gd name="connsiteX2" fmla="*/ 8420181 w 8527433"/>
                <a:gd name="connsiteY2" fmla="*/ 0 h 643500"/>
                <a:gd name="connsiteX3" fmla="*/ 8527433 w 8527433"/>
                <a:gd name="connsiteY3" fmla="*/ 107252 h 643500"/>
                <a:gd name="connsiteX4" fmla="*/ 8527433 w 8527433"/>
                <a:gd name="connsiteY4" fmla="*/ 536248 h 643500"/>
                <a:gd name="connsiteX5" fmla="*/ 8420181 w 8527433"/>
                <a:gd name="connsiteY5" fmla="*/ 643500 h 643500"/>
                <a:gd name="connsiteX6" fmla="*/ 107252 w 8527433"/>
                <a:gd name="connsiteY6" fmla="*/ 643500 h 643500"/>
                <a:gd name="connsiteX7" fmla="*/ 0 w 8527433"/>
                <a:gd name="connsiteY7" fmla="*/ 536248 h 643500"/>
                <a:gd name="connsiteX8" fmla="*/ 0 w 8527433"/>
                <a:gd name="connsiteY8" fmla="*/ 107252 h 6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27433" h="643500">
                  <a:moveTo>
                    <a:pt x="0" y="107252"/>
                  </a:moveTo>
                  <a:cubicBezTo>
                    <a:pt x="0" y="48018"/>
                    <a:pt x="48018" y="0"/>
                    <a:pt x="107252" y="0"/>
                  </a:cubicBezTo>
                  <a:lnTo>
                    <a:pt x="8420181" y="0"/>
                  </a:lnTo>
                  <a:cubicBezTo>
                    <a:pt x="8479415" y="0"/>
                    <a:pt x="8527433" y="48018"/>
                    <a:pt x="8527433" y="107252"/>
                  </a:cubicBezTo>
                  <a:lnTo>
                    <a:pt x="8527433" y="536248"/>
                  </a:lnTo>
                  <a:cubicBezTo>
                    <a:pt x="8527433" y="595482"/>
                    <a:pt x="8479415" y="643500"/>
                    <a:pt x="8420181" y="643500"/>
                  </a:cubicBezTo>
                  <a:lnTo>
                    <a:pt x="107252" y="643500"/>
                  </a:lnTo>
                  <a:cubicBezTo>
                    <a:pt x="48018" y="643500"/>
                    <a:pt x="0" y="595482"/>
                    <a:pt x="0" y="536248"/>
                  </a:cubicBezTo>
                  <a:lnTo>
                    <a:pt x="0" y="107252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993" tIns="99993" rIns="99993" bIns="99993" numCol="1" spcCol="1270" anchor="ctr" anchorCtr="0">
              <a:noAutofit/>
            </a:bodyPr>
            <a:lstStyle/>
            <a:p>
              <a:pPr lvl="0" algn="just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 smtClean="0"/>
                <a:t>przekazanie przez pracodawcę dodatkowej informacji o warunkach zatrudnienia pracownika</a:t>
              </a:r>
              <a:endParaRPr lang="pl-PL" sz="1800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378822" y="2906315"/>
              <a:ext cx="8527433" cy="643500"/>
            </a:xfrm>
            <a:custGeom>
              <a:avLst/>
              <a:gdLst>
                <a:gd name="connsiteX0" fmla="*/ 0 w 8527433"/>
                <a:gd name="connsiteY0" fmla="*/ 107252 h 643500"/>
                <a:gd name="connsiteX1" fmla="*/ 107252 w 8527433"/>
                <a:gd name="connsiteY1" fmla="*/ 0 h 643500"/>
                <a:gd name="connsiteX2" fmla="*/ 8420181 w 8527433"/>
                <a:gd name="connsiteY2" fmla="*/ 0 h 643500"/>
                <a:gd name="connsiteX3" fmla="*/ 8527433 w 8527433"/>
                <a:gd name="connsiteY3" fmla="*/ 107252 h 643500"/>
                <a:gd name="connsiteX4" fmla="*/ 8527433 w 8527433"/>
                <a:gd name="connsiteY4" fmla="*/ 536248 h 643500"/>
                <a:gd name="connsiteX5" fmla="*/ 8420181 w 8527433"/>
                <a:gd name="connsiteY5" fmla="*/ 643500 h 643500"/>
                <a:gd name="connsiteX6" fmla="*/ 107252 w 8527433"/>
                <a:gd name="connsiteY6" fmla="*/ 643500 h 643500"/>
                <a:gd name="connsiteX7" fmla="*/ 0 w 8527433"/>
                <a:gd name="connsiteY7" fmla="*/ 536248 h 643500"/>
                <a:gd name="connsiteX8" fmla="*/ 0 w 8527433"/>
                <a:gd name="connsiteY8" fmla="*/ 107252 h 6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27433" h="643500">
                  <a:moveTo>
                    <a:pt x="0" y="107252"/>
                  </a:moveTo>
                  <a:cubicBezTo>
                    <a:pt x="0" y="48018"/>
                    <a:pt x="48018" y="0"/>
                    <a:pt x="107252" y="0"/>
                  </a:cubicBezTo>
                  <a:lnTo>
                    <a:pt x="8420181" y="0"/>
                  </a:lnTo>
                  <a:cubicBezTo>
                    <a:pt x="8479415" y="0"/>
                    <a:pt x="8527433" y="48018"/>
                    <a:pt x="8527433" y="107252"/>
                  </a:cubicBezTo>
                  <a:lnTo>
                    <a:pt x="8527433" y="536248"/>
                  </a:lnTo>
                  <a:cubicBezTo>
                    <a:pt x="8527433" y="595482"/>
                    <a:pt x="8479415" y="643500"/>
                    <a:pt x="8420181" y="643500"/>
                  </a:cubicBezTo>
                  <a:lnTo>
                    <a:pt x="107252" y="643500"/>
                  </a:lnTo>
                  <a:cubicBezTo>
                    <a:pt x="48018" y="643500"/>
                    <a:pt x="0" y="595482"/>
                    <a:pt x="0" y="536248"/>
                  </a:cubicBezTo>
                  <a:lnTo>
                    <a:pt x="0" y="107252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993" tIns="99993" rIns="99993" bIns="99993" numCol="1" spcCol="1270" anchor="ctr" anchorCtr="0">
              <a:noAutofit/>
            </a:bodyPr>
            <a:lstStyle/>
            <a:p>
              <a:pPr lvl="0" algn="just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 smtClean="0"/>
                <a:t>możliwości wycofania się przez każdą ze stron z wykonywania pracy zdalnej</a:t>
              </a:r>
              <a:br>
                <a:rPr lang="pl-PL" sz="1800" kern="1200" dirty="0" smtClean="0"/>
              </a:br>
              <a:endParaRPr lang="pl-PL" sz="1800" kern="12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378822" y="3564215"/>
              <a:ext cx="8527433" cy="643500"/>
            </a:xfrm>
            <a:custGeom>
              <a:avLst/>
              <a:gdLst>
                <a:gd name="connsiteX0" fmla="*/ 0 w 8527433"/>
                <a:gd name="connsiteY0" fmla="*/ 107252 h 643500"/>
                <a:gd name="connsiteX1" fmla="*/ 107252 w 8527433"/>
                <a:gd name="connsiteY1" fmla="*/ 0 h 643500"/>
                <a:gd name="connsiteX2" fmla="*/ 8420181 w 8527433"/>
                <a:gd name="connsiteY2" fmla="*/ 0 h 643500"/>
                <a:gd name="connsiteX3" fmla="*/ 8527433 w 8527433"/>
                <a:gd name="connsiteY3" fmla="*/ 107252 h 643500"/>
                <a:gd name="connsiteX4" fmla="*/ 8527433 w 8527433"/>
                <a:gd name="connsiteY4" fmla="*/ 536248 h 643500"/>
                <a:gd name="connsiteX5" fmla="*/ 8420181 w 8527433"/>
                <a:gd name="connsiteY5" fmla="*/ 643500 h 643500"/>
                <a:gd name="connsiteX6" fmla="*/ 107252 w 8527433"/>
                <a:gd name="connsiteY6" fmla="*/ 643500 h 643500"/>
                <a:gd name="connsiteX7" fmla="*/ 0 w 8527433"/>
                <a:gd name="connsiteY7" fmla="*/ 536248 h 643500"/>
                <a:gd name="connsiteX8" fmla="*/ 0 w 8527433"/>
                <a:gd name="connsiteY8" fmla="*/ 107252 h 6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27433" h="643500">
                  <a:moveTo>
                    <a:pt x="0" y="107252"/>
                  </a:moveTo>
                  <a:cubicBezTo>
                    <a:pt x="0" y="48018"/>
                    <a:pt x="48018" y="0"/>
                    <a:pt x="107252" y="0"/>
                  </a:cubicBezTo>
                  <a:lnTo>
                    <a:pt x="8420181" y="0"/>
                  </a:lnTo>
                  <a:cubicBezTo>
                    <a:pt x="8479415" y="0"/>
                    <a:pt x="8527433" y="48018"/>
                    <a:pt x="8527433" y="107252"/>
                  </a:cubicBezTo>
                  <a:lnTo>
                    <a:pt x="8527433" y="536248"/>
                  </a:lnTo>
                  <a:cubicBezTo>
                    <a:pt x="8527433" y="595482"/>
                    <a:pt x="8479415" y="643500"/>
                    <a:pt x="8420181" y="643500"/>
                  </a:cubicBezTo>
                  <a:lnTo>
                    <a:pt x="107252" y="643500"/>
                  </a:lnTo>
                  <a:cubicBezTo>
                    <a:pt x="48018" y="643500"/>
                    <a:pt x="0" y="595482"/>
                    <a:pt x="0" y="536248"/>
                  </a:cubicBezTo>
                  <a:lnTo>
                    <a:pt x="0" y="107252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993" tIns="99993" rIns="99993" bIns="99993" numCol="1" spcCol="1270" anchor="ctr" anchorCtr="0">
              <a:noAutofit/>
            </a:bodyPr>
            <a:lstStyle/>
            <a:p>
              <a:pPr lvl="0" algn="just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 smtClean="0"/>
                <a:t>obowiązku zapewnienia przez pracodawcę pracownikowi materiałów i narzędzi pracy niezbędnych do wykonywania pracy zdalnej</a:t>
              </a:r>
              <a:endParaRPr lang="pl-PL" sz="1800" kern="1200" dirty="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378822" y="4222115"/>
              <a:ext cx="8527433" cy="643500"/>
            </a:xfrm>
            <a:custGeom>
              <a:avLst/>
              <a:gdLst>
                <a:gd name="connsiteX0" fmla="*/ 0 w 8527433"/>
                <a:gd name="connsiteY0" fmla="*/ 107252 h 643500"/>
                <a:gd name="connsiteX1" fmla="*/ 107252 w 8527433"/>
                <a:gd name="connsiteY1" fmla="*/ 0 h 643500"/>
                <a:gd name="connsiteX2" fmla="*/ 8420181 w 8527433"/>
                <a:gd name="connsiteY2" fmla="*/ 0 h 643500"/>
                <a:gd name="connsiteX3" fmla="*/ 8527433 w 8527433"/>
                <a:gd name="connsiteY3" fmla="*/ 107252 h 643500"/>
                <a:gd name="connsiteX4" fmla="*/ 8527433 w 8527433"/>
                <a:gd name="connsiteY4" fmla="*/ 536248 h 643500"/>
                <a:gd name="connsiteX5" fmla="*/ 8420181 w 8527433"/>
                <a:gd name="connsiteY5" fmla="*/ 643500 h 643500"/>
                <a:gd name="connsiteX6" fmla="*/ 107252 w 8527433"/>
                <a:gd name="connsiteY6" fmla="*/ 643500 h 643500"/>
                <a:gd name="connsiteX7" fmla="*/ 0 w 8527433"/>
                <a:gd name="connsiteY7" fmla="*/ 536248 h 643500"/>
                <a:gd name="connsiteX8" fmla="*/ 0 w 8527433"/>
                <a:gd name="connsiteY8" fmla="*/ 107252 h 6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27433" h="643500">
                  <a:moveTo>
                    <a:pt x="0" y="107252"/>
                  </a:moveTo>
                  <a:cubicBezTo>
                    <a:pt x="0" y="48018"/>
                    <a:pt x="48018" y="0"/>
                    <a:pt x="107252" y="0"/>
                  </a:cubicBezTo>
                  <a:lnTo>
                    <a:pt x="8420181" y="0"/>
                  </a:lnTo>
                  <a:cubicBezTo>
                    <a:pt x="8479415" y="0"/>
                    <a:pt x="8527433" y="48018"/>
                    <a:pt x="8527433" y="107252"/>
                  </a:cubicBezTo>
                  <a:lnTo>
                    <a:pt x="8527433" y="536248"/>
                  </a:lnTo>
                  <a:cubicBezTo>
                    <a:pt x="8527433" y="595482"/>
                    <a:pt x="8479415" y="643500"/>
                    <a:pt x="8420181" y="643500"/>
                  </a:cubicBezTo>
                  <a:lnTo>
                    <a:pt x="107252" y="643500"/>
                  </a:lnTo>
                  <a:cubicBezTo>
                    <a:pt x="48018" y="643500"/>
                    <a:pt x="0" y="595482"/>
                    <a:pt x="0" y="536248"/>
                  </a:cubicBezTo>
                  <a:lnTo>
                    <a:pt x="0" y="107252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993" tIns="99993" rIns="99993" bIns="99993" numCol="1" spcCol="1270" anchor="ctr" anchorCtr="0">
              <a:noAutofit/>
            </a:bodyPr>
            <a:lstStyle/>
            <a:p>
              <a:pPr lvl="0" algn="just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 smtClean="0"/>
                <a:t>pokrycia wymienionych w projekcie kosztów związanych z wykonywaniem pracy zdalnej, a także zapewnienia pracownikowi wykonującemu pracę zdalną pomocy technicznej i niezbędnych szkoleń w zakresie obsługi udostępnionych narzędzi pracy</a:t>
              </a:r>
              <a:endParaRPr lang="pl-PL" sz="1800" kern="1200" dirty="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378822" y="4880015"/>
              <a:ext cx="8527433" cy="643500"/>
            </a:xfrm>
            <a:custGeom>
              <a:avLst/>
              <a:gdLst>
                <a:gd name="connsiteX0" fmla="*/ 0 w 8527433"/>
                <a:gd name="connsiteY0" fmla="*/ 107252 h 643500"/>
                <a:gd name="connsiteX1" fmla="*/ 107252 w 8527433"/>
                <a:gd name="connsiteY1" fmla="*/ 0 h 643500"/>
                <a:gd name="connsiteX2" fmla="*/ 8420181 w 8527433"/>
                <a:gd name="connsiteY2" fmla="*/ 0 h 643500"/>
                <a:gd name="connsiteX3" fmla="*/ 8527433 w 8527433"/>
                <a:gd name="connsiteY3" fmla="*/ 107252 h 643500"/>
                <a:gd name="connsiteX4" fmla="*/ 8527433 w 8527433"/>
                <a:gd name="connsiteY4" fmla="*/ 536248 h 643500"/>
                <a:gd name="connsiteX5" fmla="*/ 8420181 w 8527433"/>
                <a:gd name="connsiteY5" fmla="*/ 643500 h 643500"/>
                <a:gd name="connsiteX6" fmla="*/ 107252 w 8527433"/>
                <a:gd name="connsiteY6" fmla="*/ 643500 h 643500"/>
                <a:gd name="connsiteX7" fmla="*/ 0 w 8527433"/>
                <a:gd name="connsiteY7" fmla="*/ 536248 h 643500"/>
                <a:gd name="connsiteX8" fmla="*/ 0 w 8527433"/>
                <a:gd name="connsiteY8" fmla="*/ 107252 h 6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27433" h="643500">
                  <a:moveTo>
                    <a:pt x="0" y="107252"/>
                  </a:moveTo>
                  <a:cubicBezTo>
                    <a:pt x="0" y="48018"/>
                    <a:pt x="48018" y="0"/>
                    <a:pt x="107252" y="0"/>
                  </a:cubicBezTo>
                  <a:lnTo>
                    <a:pt x="8420181" y="0"/>
                  </a:lnTo>
                  <a:cubicBezTo>
                    <a:pt x="8479415" y="0"/>
                    <a:pt x="8527433" y="48018"/>
                    <a:pt x="8527433" y="107252"/>
                  </a:cubicBezTo>
                  <a:lnTo>
                    <a:pt x="8527433" y="536248"/>
                  </a:lnTo>
                  <a:cubicBezTo>
                    <a:pt x="8527433" y="595482"/>
                    <a:pt x="8479415" y="643500"/>
                    <a:pt x="8420181" y="643500"/>
                  </a:cubicBezTo>
                  <a:lnTo>
                    <a:pt x="107252" y="643500"/>
                  </a:lnTo>
                  <a:cubicBezTo>
                    <a:pt x="48018" y="643500"/>
                    <a:pt x="0" y="595482"/>
                    <a:pt x="0" y="536248"/>
                  </a:cubicBezTo>
                  <a:lnTo>
                    <a:pt x="0" y="107252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993" tIns="99993" rIns="99993" bIns="99993" numCol="1" spcCol="1270" anchor="ctr" anchorCtr="0">
              <a:noAutofit/>
            </a:bodyPr>
            <a:lstStyle/>
            <a:p>
              <a:pPr lvl="0" algn="just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 smtClean="0"/>
                <a:t>wyłączenia obowiązku przeprowadzania szkoleń okresowych pracowników zatrudnionych na stanowiskach administracyjno-biurowych, niezależnie od rodzaju przeważającej działalności pracodawcy</a:t>
              </a:r>
              <a:endParaRPr lang="pl-PL" sz="1800" kern="1200" dirty="0"/>
            </a:p>
          </p:txBody>
        </p:sp>
      </p:grp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13613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235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84682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Pełnienie służby w formie pracy zdalnej 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6344" y="978408"/>
            <a:ext cx="8485632" cy="519855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dotyczy </a:t>
            </a:r>
            <a:r>
              <a:rPr lang="pl-PL" dirty="0"/>
              <a:t>to </a:t>
            </a:r>
            <a:r>
              <a:rPr lang="pl-PL" dirty="0" smtClean="0"/>
              <a:t>funkcjonariuszy Policji, </a:t>
            </a:r>
            <a:r>
              <a:rPr lang="pl-PL" dirty="0"/>
              <a:t>Straży Granicznej, strażaków, funkcjonariuszy Agencji Bezpieczeństwa Wewnętrznego, funkcjonariuszy Centralnego Biura Antykorupcyjnego, funkcjonariuszy Krajowej Administracji Skarbowej i funkcjonariuszy Służby Ochrony </a:t>
            </a:r>
            <a:r>
              <a:rPr lang="pl-PL" dirty="0" smtClean="0"/>
              <a:t>Państwa,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tylko w formule pracy przymusowej - w </a:t>
            </a:r>
            <a:r>
              <a:rPr lang="pl-PL" dirty="0"/>
              <a:t>okresie obowiązywania stanu zagrożenia epidemicznego, stanu epidemii lub stanu klęski żywiołowej związanej z występowaniem chorób zakaźnych u </a:t>
            </a:r>
            <a:r>
              <a:rPr lang="pl-PL" dirty="0" smtClean="0"/>
              <a:t>ludzi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337259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Kontrola wykonywania </a:t>
            </a:r>
            <a:r>
              <a:rPr lang="pl-PL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okazjonalnej pracy 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zdalnej - art. 67</a:t>
            </a:r>
            <a:r>
              <a:rPr lang="pl-PL" sz="2800" b="1" baseline="30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33</a:t>
            </a:r>
            <a:r>
              <a:rPr lang="pl-PL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§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Kontrola </a:t>
            </a:r>
            <a:r>
              <a:rPr lang="pl-PL" dirty="0"/>
              <a:t>wykonywania pracy </a:t>
            </a:r>
            <a:r>
              <a:rPr lang="pl-PL" dirty="0" smtClean="0"/>
              <a:t>zdalnej, kontrola </a:t>
            </a:r>
            <a:r>
              <a:rPr lang="pl-PL" dirty="0"/>
              <a:t>w zakresie bezpieczeństwa i higieny pracy lub </a:t>
            </a:r>
            <a:r>
              <a:rPr lang="pl-PL" dirty="0" smtClean="0"/>
              <a:t>kontrola przestrzegania </a:t>
            </a:r>
            <a:r>
              <a:rPr lang="pl-PL" dirty="0"/>
              <a:t>wymogów w zakresie bezpieczeństwa i ochrony informacji</a:t>
            </a:r>
            <a:r>
              <a:rPr lang="pl-PL" dirty="0" smtClean="0"/>
              <a:t>, w </a:t>
            </a:r>
            <a:r>
              <a:rPr lang="pl-PL" dirty="0"/>
              <a:t>tym procedur ochrony danych osobowych, </a:t>
            </a:r>
            <a:r>
              <a:rPr lang="pl-PL" b="1" u="sng" dirty="0"/>
              <a:t>odbywa się na </a:t>
            </a:r>
            <a:r>
              <a:rPr lang="pl-PL" b="1" u="sng" dirty="0" smtClean="0"/>
              <a:t>zasadach ustalonych </a:t>
            </a:r>
            <a:r>
              <a:rPr lang="pl-PL" b="1" u="sng" dirty="0"/>
              <a:t>z pracownikiem.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59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283465"/>
            <a:ext cx="7886700" cy="429768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Organizacja czasu pracy zdalnej</a:t>
            </a:r>
            <a:r>
              <a:rPr lang="pl-PL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l-PL" sz="54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7175" y="1042416"/>
            <a:ext cx="8621649" cy="53400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brak szczególnych regulacji prawnych,</a:t>
            </a:r>
          </a:p>
          <a:p>
            <a:pPr algn="just"/>
            <a:r>
              <a:rPr lang="pl-PL" dirty="0" smtClean="0"/>
              <a:t>mogą być wykorzystane wszystkie systemy i rozkłady czasu pracy z </a:t>
            </a:r>
            <a:r>
              <a:rPr lang="pl-PL" dirty="0" err="1" smtClean="0"/>
              <a:t>k.p</a:t>
            </a:r>
            <a:r>
              <a:rPr lang="pl-PL" dirty="0" smtClean="0"/>
              <a:t>.,</a:t>
            </a:r>
          </a:p>
          <a:p>
            <a:pPr algn="just"/>
            <a:r>
              <a:rPr lang="pl-PL" dirty="0" smtClean="0"/>
              <a:t>warto wykorzystać zadaniowy czas pracy – art. 140 </a:t>
            </a:r>
            <a:r>
              <a:rPr lang="pl-PL" dirty="0" err="1" smtClean="0"/>
              <a:t>k.p</a:t>
            </a:r>
            <a:r>
              <a:rPr lang="pl-PL" dirty="0" smtClean="0"/>
              <a:t>., ruchomy czas pracy – art. 140</a:t>
            </a:r>
            <a:r>
              <a:rPr lang="pl-PL" baseline="30000" dirty="0" smtClean="0"/>
              <a:t>1 </a:t>
            </a:r>
            <a:r>
              <a:rPr lang="pl-PL" dirty="0" err="1" smtClean="0"/>
              <a:t>k.p</a:t>
            </a:r>
            <a:r>
              <a:rPr lang="pl-PL" dirty="0" smtClean="0"/>
              <a:t>., indywidualną organizację czasu pracy – art. 142 </a:t>
            </a:r>
            <a:r>
              <a:rPr lang="pl-PL" dirty="0" err="1" smtClean="0"/>
              <a:t>k.p</a:t>
            </a:r>
            <a:r>
              <a:rPr lang="pl-PL" dirty="0" smtClean="0"/>
              <a:t>.,</a:t>
            </a:r>
          </a:p>
          <a:p>
            <a:pPr algn="just"/>
            <a:r>
              <a:rPr lang="pl-PL" dirty="0" smtClean="0"/>
              <a:t>wniosek o ruchomy </a:t>
            </a:r>
            <a:r>
              <a:rPr lang="pl-PL" dirty="0"/>
              <a:t>czas pracy – art. 140</a:t>
            </a:r>
            <a:r>
              <a:rPr lang="pl-PL" baseline="30000" dirty="0"/>
              <a:t>1 </a:t>
            </a:r>
            <a:r>
              <a:rPr lang="pl-PL" dirty="0" err="1"/>
              <a:t>k.p</a:t>
            </a:r>
            <a:r>
              <a:rPr lang="pl-PL" dirty="0" smtClean="0"/>
              <a:t>. i </a:t>
            </a:r>
            <a:r>
              <a:rPr lang="pl-PL" dirty="0"/>
              <a:t>indywidualną organizację czasu pracy – art. 142 </a:t>
            </a:r>
            <a:r>
              <a:rPr lang="pl-PL" dirty="0" err="1"/>
              <a:t>k.p</a:t>
            </a:r>
            <a:r>
              <a:rPr lang="pl-PL" dirty="0" smtClean="0"/>
              <a:t>. powinien być co do zasady uwzględniony w sytuacjach, o których mowa w art. 142</a:t>
            </a:r>
            <a:r>
              <a:rPr lang="pl-PL" baseline="30000" dirty="0" smtClean="0"/>
              <a:t>1 </a:t>
            </a:r>
            <a:r>
              <a:rPr lang="pl-PL" dirty="0" err="1" smtClean="0"/>
              <a:t>k.p</a:t>
            </a:r>
            <a:r>
              <a:rPr lang="pl-PL" dirty="0" smtClean="0"/>
              <a:t>.,</a:t>
            </a:r>
          </a:p>
          <a:p>
            <a:pPr algn="just"/>
            <a:r>
              <a:rPr lang="pl-PL" dirty="0" smtClean="0"/>
              <a:t>pamiętać należy o okresach odpoczynku i konieczności ich kompensowania gdy doszło do naruszenia odpoczynku (co </a:t>
            </a:r>
            <a:r>
              <a:rPr lang="pl-PL" dirty="0"/>
              <a:t>najmniej 11 godzin nieprzerwanego </a:t>
            </a:r>
            <a:r>
              <a:rPr lang="pl-PL" dirty="0" smtClean="0"/>
              <a:t>odpoczynku dobowego i 35 godzin odpoczynku tygodniowego), </a:t>
            </a:r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0796"/>
            <a:ext cx="9144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036067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Komunikacja formalna w pracy zdalnej - art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 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67</a:t>
            </a:r>
            <a:r>
              <a:rPr lang="pl-PL" sz="3200" b="1" baseline="30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32 </a:t>
            </a:r>
            <a:r>
              <a:rPr lang="pl-PL" sz="3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k.p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wykonywania pracy zdalnej wnioski pracownika, dla których przepisy kodeksu lub innych ustaw lub aktów wykonawczych, określających prawa i obowiązki z zakresu prawa pracy, </a:t>
            </a:r>
            <a:r>
              <a:rPr lang="pl-PL" b="1" dirty="0"/>
              <a:t>wymagają formy pisemnej, mogą być złożone w postaci papierowej lub elektronicznej.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0796"/>
            <a:ext cx="9144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79755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Praca zdalna za granicą </a:t>
            </a:r>
            <a:endParaRPr lang="pl-PL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mogą być różne uwarunkowania w zależności od państwa, w którym pracownik zdalny przebywa,</a:t>
            </a:r>
          </a:p>
          <a:p>
            <a:pPr algn="just"/>
            <a:r>
              <a:rPr lang="pl-PL" dirty="0" smtClean="0"/>
              <a:t>należy uwzględnić kwestie:</a:t>
            </a:r>
          </a:p>
          <a:p>
            <a:pPr algn="just">
              <a:buFontTx/>
              <a:buChar char="-"/>
            </a:pPr>
            <a:r>
              <a:rPr lang="pl-PL" dirty="0" smtClean="0"/>
              <a:t>imigracyjne (czasami konieczne będzie zezwolenie, wiza turystyczna nie wystarczy), </a:t>
            </a:r>
          </a:p>
          <a:p>
            <a:pPr algn="just">
              <a:buFontTx/>
              <a:buChar char="-"/>
            </a:pPr>
            <a:r>
              <a:rPr lang="pl-PL" dirty="0" smtClean="0"/>
              <a:t>podatkowe (czy jest umowa o unikaniu podwójnego opodatkowania, jak wygląda status rezydenta, kto płaci wynagrodzenie), </a:t>
            </a:r>
          </a:p>
          <a:p>
            <a:pPr algn="just">
              <a:buFontTx/>
              <a:buChar char="-"/>
            </a:pPr>
            <a:r>
              <a:rPr lang="pl-PL" dirty="0"/>
              <a:t>s</a:t>
            </a:r>
            <a:r>
              <a:rPr lang="pl-PL" smtClean="0"/>
              <a:t>kładkowe </a:t>
            </a:r>
            <a:r>
              <a:rPr lang="pl-PL" dirty="0" smtClean="0"/>
              <a:t>(w UE wystarczy uzyskanie A1),</a:t>
            </a:r>
          </a:p>
          <a:p>
            <a:pPr algn="just">
              <a:buFontTx/>
              <a:buChar char="-"/>
            </a:pPr>
            <a:r>
              <a:rPr lang="pl-PL" dirty="0" smtClean="0"/>
              <a:t>dotyczące prawa właściwego,    </a:t>
            </a:r>
          </a:p>
          <a:p>
            <a:pPr algn="just">
              <a:buFontTx/>
              <a:buChar char="-"/>
            </a:pPr>
            <a:r>
              <a:rPr lang="pl-PL" dirty="0" smtClean="0"/>
              <a:t>wymogi prawa miejsca destynacji (czas pracy, minimalne wynagrodzenie, bhp, itp.) </a:t>
            </a:r>
          </a:p>
          <a:p>
            <a:pPr algn="just"/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0796"/>
            <a:ext cx="9144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700232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607423" y="2405200"/>
            <a:ext cx="7059012" cy="171912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altLang="pl-PL" b="1" dirty="0">
                <a:solidFill>
                  <a:srgbClr val="4F62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Dziękuję za uwagę </a:t>
            </a:r>
          </a:p>
        </p:txBody>
      </p:sp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9" y="350702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77689"/>
            <a:ext cx="9144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108384428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483675" y="3489895"/>
            <a:ext cx="569579" cy="56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4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8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Rodzaje pracy zdalnej 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384048" y="2112264"/>
            <a:ext cx="8130771" cy="2944368"/>
            <a:chOff x="629179" y="3424858"/>
            <a:chExt cx="7885640" cy="1152871"/>
          </a:xfrm>
        </p:grpSpPr>
        <p:sp>
          <p:nvSpPr>
            <p:cNvPr id="10" name="Dowolny kształt 9"/>
            <p:cNvSpPr/>
            <p:nvPr/>
          </p:nvSpPr>
          <p:spPr>
            <a:xfrm>
              <a:off x="629179" y="3424858"/>
              <a:ext cx="2305742" cy="1152871"/>
            </a:xfrm>
            <a:custGeom>
              <a:avLst/>
              <a:gdLst>
                <a:gd name="connsiteX0" fmla="*/ 0 w 2305742"/>
                <a:gd name="connsiteY0" fmla="*/ 0 h 1152871"/>
                <a:gd name="connsiteX1" fmla="*/ 2305742 w 2305742"/>
                <a:gd name="connsiteY1" fmla="*/ 0 h 1152871"/>
                <a:gd name="connsiteX2" fmla="*/ 2305742 w 2305742"/>
                <a:gd name="connsiteY2" fmla="*/ 1152871 h 1152871"/>
                <a:gd name="connsiteX3" fmla="*/ 0 w 2305742"/>
                <a:gd name="connsiteY3" fmla="*/ 1152871 h 1152871"/>
                <a:gd name="connsiteX4" fmla="*/ 0 w 2305742"/>
                <a:gd name="connsiteY4" fmla="*/ 0 h 115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5742" h="1152871">
                  <a:moveTo>
                    <a:pt x="0" y="0"/>
                  </a:moveTo>
                  <a:lnTo>
                    <a:pt x="2305742" y="0"/>
                  </a:lnTo>
                  <a:lnTo>
                    <a:pt x="2305742" y="1152871"/>
                  </a:lnTo>
                  <a:lnTo>
                    <a:pt x="0" y="11528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600" b="1" kern="1200" dirty="0" smtClean="0"/>
                <a:t>całkowita </a:t>
              </a:r>
              <a:endParaRPr lang="pl-PL" sz="2600" b="1" kern="1200" dirty="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3289675" y="3424858"/>
              <a:ext cx="2625023" cy="1152871"/>
            </a:xfrm>
            <a:custGeom>
              <a:avLst/>
              <a:gdLst>
                <a:gd name="connsiteX0" fmla="*/ 0 w 2305742"/>
                <a:gd name="connsiteY0" fmla="*/ 0 h 1152871"/>
                <a:gd name="connsiteX1" fmla="*/ 2305742 w 2305742"/>
                <a:gd name="connsiteY1" fmla="*/ 0 h 1152871"/>
                <a:gd name="connsiteX2" fmla="*/ 2305742 w 2305742"/>
                <a:gd name="connsiteY2" fmla="*/ 1152871 h 1152871"/>
                <a:gd name="connsiteX3" fmla="*/ 0 w 2305742"/>
                <a:gd name="connsiteY3" fmla="*/ 1152871 h 1152871"/>
                <a:gd name="connsiteX4" fmla="*/ 0 w 2305742"/>
                <a:gd name="connsiteY4" fmla="*/ 0 h 115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5742" h="1152871">
                  <a:moveTo>
                    <a:pt x="0" y="0"/>
                  </a:moveTo>
                  <a:lnTo>
                    <a:pt x="2305742" y="0"/>
                  </a:lnTo>
                  <a:lnTo>
                    <a:pt x="2305742" y="1152871"/>
                  </a:lnTo>
                  <a:lnTo>
                    <a:pt x="0" y="11528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600" b="1" kern="1200" dirty="0" smtClean="0"/>
                <a:t>częściowa </a:t>
              </a:r>
            </a:p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600" b="1" dirty="0" smtClean="0"/>
                <a:t>- </a:t>
              </a:r>
              <a:r>
                <a:rPr lang="pl-PL" sz="2600" b="1" kern="1200" dirty="0" smtClean="0"/>
                <a:t>praca hybrydowa</a:t>
              </a:r>
              <a:endParaRPr lang="pl-PL" sz="2600" b="1" kern="1200" dirty="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6209077" y="3424858"/>
              <a:ext cx="2305742" cy="1152871"/>
            </a:xfrm>
            <a:custGeom>
              <a:avLst/>
              <a:gdLst>
                <a:gd name="connsiteX0" fmla="*/ 0 w 2305742"/>
                <a:gd name="connsiteY0" fmla="*/ 0 h 1152871"/>
                <a:gd name="connsiteX1" fmla="*/ 2305742 w 2305742"/>
                <a:gd name="connsiteY1" fmla="*/ 0 h 1152871"/>
                <a:gd name="connsiteX2" fmla="*/ 2305742 w 2305742"/>
                <a:gd name="connsiteY2" fmla="*/ 1152871 h 1152871"/>
                <a:gd name="connsiteX3" fmla="*/ 0 w 2305742"/>
                <a:gd name="connsiteY3" fmla="*/ 1152871 h 1152871"/>
                <a:gd name="connsiteX4" fmla="*/ 0 w 2305742"/>
                <a:gd name="connsiteY4" fmla="*/ 0 h 115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5742" h="1152871">
                  <a:moveTo>
                    <a:pt x="0" y="0"/>
                  </a:moveTo>
                  <a:lnTo>
                    <a:pt x="2305742" y="0"/>
                  </a:lnTo>
                  <a:lnTo>
                    <a:pt x="2305742" y="1152871"/>
                  </a:lnTo>
                  <a:lnTo>
                    <a:pt x="0" y="11528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600" b="1" kern="1200" smtClean="0"/>
                <a:t>okazjonalna</a:t>
              </a:r>
              <a:endParaRPr lang="pl-PL" sz="2600" b="1" kern="1200"/>
            </a:p>
          </p:txBody>
        </p:sp>
      </p:grpSp>
      <p:pic>
        <p:nvPicPr>
          <p:cNvPr id="13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5325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56928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7870</TotalTime>
  <Words>5146</Words>
  <Application>Microsoft Office PowerPoint</Application>
  <PresentationFormat>Pokaz na ekranie (4:3)</PresentationFormat>
  <Paragraphs>398</Paragraphs>
  <Slides>84</Slides>
  <Notes>0</Notes>
  <HiddenSlides>0</HiddenSlides>
  <MMClips>2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84</vt:i4>
      </vt:variant>
    </vt:vector>
  </HeadingPairs>
  <TitlesOfParts>
    <vt:vector size="89" baseType="lpstr">
      <vt:lpstr>Arial</vt:lpstr>
      <vt:lpstr>Calibri</vt:lpstr>
      <vt:lpstr>Calibri Light</vt:lpstr>
      <vt:lpstr>Wingdings</vt:lpstr>
      <vt:lpstr>Motyw pakietu Office</vt:lpstr>
      <vt:lpstr>Praca zdalna</vt:lpstr>
      <vt:lpstr>Ustawa nowelizująca kodeks pracy </vt:lpstr>
      <vt:lpstr>Dotychczasowa regulacja prawna pracy zdalnej w ustawie covidowej </vt:lpstr>
      <vt:lpstr>Definicja pracy zdalnej - art. 6718 k.p.</vt:lpstr>
      <vt:lpstr>Podstawowe cechy pracy zdalnej – miejsce wykonywania pracy zdalnej </vt:lpstr>
      <vt:lpstr>Podstawowe cechy pracy zdalnej – przy wykorzystaniu środków bezpośredniego porozumienia się na odległość </vt:lpstr>
      <vt:lpstr>Zakres podmiotowy pracy zdalnej </vt:lpstr>
      <vt:lpstr>Pełnienie służby w formie pracy zdalnej </vt:lpstr>
      <vt:lpstr>Rodzaje pracy zdalnej </vt:lpstr>
      <vt:lpstr>Zasadnicze różnice </vt:lpstr>
      <vt:lpstr>Zasadnicze różnice </vt:lpstr>
      <vt:lpstr>Tryb wykonywania pracy zdalnej </vt:lpstr>
      <vt:lpstr>Uzgodnienie pracy zdalnej (typowej) - art. 6719 § 1 k.p.  </vt:lpstr>
      <vt:lpstr>Uzgodnienie pracy zdalnej na etapie zatrudnienia - art. 6719 § 1 k.p.  </vt:lpstr>
      <vt:lpstr>Prawo do rezygnacja z pracy zdalnej w trakcie zatrudnienia - art. 6722 § 1 k.p. (nie dotyczy pracy okazjonalnej) </vt:lpstr>
      <vt:lpstr>Zasady powrotu do pracy w trybie stacjonarnym - art. 6722 § 2 k.p.</vt:lpstr>
      <vt:lpstr>Polecenie wykonywania pracy zdalnej - art. 6719 § 3 k.p. </vt:lpstr>
      <vt:lpstr>Siła wyższa </vt:lpstr>
      <vt:lpstr>Warunki skuteczności polecenia </vt:lpstr>
      <vt:lpstr>Cofnięcie polecenia art. 6719 § 4 i 5 k.p.</vt:lpstr>
      <vt:lpstr>Tzw. miękkie roszczenie pracownika o wykonywanie pracy zdalnej - art. 6719 § 6 i 7 (przepis nie określa formy wniosku)</vt:lpstr>
      <vt:lpstr>pracownik, o którym mowa w art. 1421 § 1 pkt 2 i 3</vt:lpstr>
      <vt:lpstr>Przesłanki odmowy pracodawcy </vt:lpstr>
      <vt:lpstr>Rezygnacja z pracy zdalnej przez pracodawcę wobec pracownika, o którym mowa w art. 6719 § 6 i 7 k.p. (praca zdalna przymusowa) </vt:lpstr>
      <vt:lpstr>Zasady wdrożenia pracy zdalnej </vt:lpstr>
      <vt:lpstr>Charakter prawny porozumienia i regulaminu o pracy zdalnej </vt:lpstr>
      <vt:lpstr>Tryb zawarcia porozumienia - art. 6720 § 1 k.p.</vt:lpstr>
      <vt:lpstr>Brak porozumienia - art. 6720 § 2 k.p.</vt:lpstr>
      <vt:lpstr>Regulamin pracy zdalnej - art. 6720 § 3 k.p.</vt:lpstr>
      <vt:lpstr>Brak zoz, regulamin - art. 6720 § 4 k.p. </vt:lpstr>
      <vt:lpstr>Polecenie pracy zdalnej bez porozumienia lub regulaminu - art. 6720 § 5 k.p. </vt:lpstr>
      <vt:lpstr>Treść porozumienia lub regulaminu art. 6720 § 6; określa się: </vt:lpstr>
      <vt:lpstr>Postanowienia nieobligatoryjne (wg. Ł. Prasołka)</vt:lpstr>
      <vt:lpstr>Dodatkowe informacje z 29 § 3 k.p. / art. 6721 k.p. (nie dotyczy pracy zdalnej okazjonalnej)</vt:lpstr>
      <vt:lpstr>Uprawnienia pracownika zdalnego - art. 6730 k.p.</vt:lpstr>
      <vt:lpstr>Zakaz mniej korzystnego traktowania i dyskryminacji – art. 6729 k.p. </vt:lpstr>
      <vt:lpstr>Zakazana przyczyna wypowiedzenia - art. 6723 </vt:lpstr>
      <vt:lpstr>Obowiązki pracodawcy - art. 6724 § 1 k.p.</vt:lpstr>
      <vt:lpstr>Obowiązki pracodawcy - art. 6724 § 1 pkt 1 k.p.</vt:lpstr>
      <vt:lpstr>Czy biurko i fotel to narzędzia pracy? </vt:lpstr>
      <vt:lpstr>Obowiązki pracodawcy - art. 6724 § 1 pkt 2 k.p.</vt:lpstr>
      <vt:lpstr>Obowiązki pracodawcy - art. 6724 § 1 pkt 3 k.p.</vt:lpstr>
      <vt:lpstr>Obowiązki pracodawcy - art. 6724 § 1 pkt 4 k.p.</vt:lpstr>
      <vt:lpstr>Korzystanie przez pracownika z własnych narzędzi i materiałów – art. 6724 § 2 k.p.</vt:lpstr>
      <vt:lpstr>Prezentacja programu PowerPoint</vt:lpstr>
      <vt:lpstr>Obowiązki pracodawcy - art. 6724 § 1 pkt 2 k.p.</vt:lpstr>
      <vt:lpstr>Ekwiwalent pieniężny - art. 6724 § 3 k.p. </vt:lpstr>
      <vt:lpstr>Ryczałt - art. 6724 § 4 k.p.   </vt:lpstr>
      <vt:lpstr>Zasady ustalenia ekwiwalentu albo ryczałtu - art. 6724 § 5 k.p.</vt:lpstr>
      <vt:lpstr>Brak przychodu - art. 6725</vt:lpstr>
      <vt:lpstr>Prezentacja programu PowerPoint</vt:lpstr>
      <vt:lpstr>Kontrola wykonywania pracy zdalnej - art. 6728 § 1 k.p.</vt:lpstr>
      <vt:lpstr>Uregulowanie zasad kontroli</vt:lpstr>
      <vt:lpstr>Sposób przeprowadzenia kontroli art. 6728 § 2 k.p.</vt:lpstr>
      <vt:lpstr>Monitoring poczty elektronicznej – art. 223 k.p. </vt:lpstr>
      <vt:lpstr>Wdrożenie monitoringu poczty elektronicznej </vt:lpstr>
      <vt:lpstr>Kontrola wykonywania pracy zdalnej   </vt:lpstr>
      <vt:lpstr>Stwierdzenie uchybień - art. 6728 § 3 k.p.  </vt:lpstr>
      <vt:lpstr>Uchylanie się od kontroli </vt:lpstr>
      <vt:lpstr>Prezentacja programu PowerPoint</vt:lpstr>
      <vt:lpstr>Procedury ochrony danych osobowych </vt:lpstr>
      <vt:lpstr>Prezentacja programu PowerPoint</vt:lpstr>
      <vt:lpstr>Obowiązki w zakresie bhp - art. 6731 § 1 k.p.</vt:lpstr>
      <vt:lpstr>Wyłączenia np. </vt:lpstr>
      <vt:lpstr>Szkolenie wstępne i okresowe - art. 6731 § 2 i 3 k.p.</vt:lpstr>
      <vt:lpstr>Prace zakazane w pracy zdalnej- art. 6731 § 4 k.p.</vt:lpstr>
      <vt:lpstr>Ocena ryzyka zawodowego - art. 6731 § 5 k.p.</vt:lpstr>
      <vt:lpstr>Ocena ryzyka zawodowego - art. 6731 § 5 k.p.</vt:lpstr>
      <vt:lpstr>Potwierdzenie – art. 6731 § 6 k.p.</vt:lpstr>
      <vt:lpstr>Dopuszczenie do pracy – art. 6731 § 7 k.p.</vt:lpstr>
      <vt:lpstr>Postępowanie powypadkowe - art. 6731 § 9 k.p. </vt:lpstr>
      <vt:lpstr>Ogólne obowiązki pracodawcy w związku z wypadkiem przy pracy – art. 234 k.p. </vt:lpstr>
      <vt:lpstr>Oględziny miejsca wypadku - art. 6731 § 10 k.p.</vt:lpstr>
      <vt:lpstr>Okazjonalna praca zdalna - art. 6733 § 1 k.p.</vt:lpstr>
      <vt:lpstr>Uwagi szczegółowe </vt:lpstr>
      <vt:lpstr>Zmiana pracodawcy a wymiar pracy zdalnej okazjonalnej</vt:lpstr>
      <vt:lpstr>zmiany w świadectwach pracy   </vt:lpstr>
      <vt:lpstr>Charakter prawny wniosku pracownika w sprawie pracy zdalnej okazjonalnej </vt:lpstr>
      <vt:lpstr>Wyłączenie przepisów - art. 6733 § 2 k.p.</vt:lpstr>
      <vt:lpstr>Kontrola wykonywania okazjonalnej pracy zdalnej - art. 6733 § 3</vt:lpstr>
      <vt:lpstr>Organizacja czasu pracy zdalnej </vt:lpstr>
      <vt:lpstr>Komunikacja formalna w pracy zdalnej - art. 6732 k.p.</vt:lpstr>
      <vt:lpstr>Praca zdalna za granicą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Całkowita niezdolność do pracy</dc:title>
  <dc:creator>Andrzej Kurzych</dc:creator>
  <cp:lastModifiedBy>Kurzych Andrzej</cp:lastModifiedBy>
  <cp:revision>167</cp:revision>
  <dcterms:created xsi:type="dcterms:W3CDTF">2018-05-04T06:27:52Z</dcterms:created>
  <dcterms:modified xsi:type="dcterms:W3CDTF">2023-05-21T10:05:00Z</dcterms:modified>
</cp:coreProperties>
</file>