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478" r:id="rId2"/>
    <p:sldId id="649" r:id="rId3"/>
    <p:sldId id="872" r:id="rId4"/>
    <p:sldId id="737" r:id="rId5"/>
    <p:sldId id="694" r:id="rId6"/>
    <p:sldId id="723" r:id="rId7"/>
    <p:sldId id="826" r:id="rId8"/>
    <p:sldId id="724" r:id="rId9"/>
    <p:sldId id="850" r:id="rId10"/>
    <p:sldId id="851" r:id="rId11"/>
    <p:sldId id="853" r:id="rId12"/>
    <p:sldId id="838" r:id="rId13"/>
    <p:sldId id="852" r:id="rId14"/>
    <p:sldId id="854" r:id="rId15"/>
    <p:sldId id="725" r:id="rId16"/>
    <p:sldId id="726" r:id="rId17"/>
    <p:sldId id="728" r:id="rId18"/>
    <p:sldId id="741" r:id="rId19"/>
    <p:sldId id="742" r:id="rId20"/>
    <p:sldId id="839" r:id="rId21"/>
    <p:sldId id="743" r:id="rId22"/>
    <p:sldId id="748" r:id="rId23"/>
    <p:sldId id="744" r:id="rId24"/>
    <p:sldId id="749" r:id="rId25"/>
    <p:sldId id="746" r:id="rId26"/>
    <p:sldId id="750" r:id="rId27"/>
    <p:sldId id="747" r:id="rId28"/>
    <p:sldId id="855" r:id="rId29"/>
    <p:sldId id="729" r:id="rId30"/>
    <p:sldId id="730" r:id="rId31"/>
    <p:sldId id="846" r:id="rId32"/>
    <p:sldId id="731" r:id="rId33"/>
    <p:sldId id="769" r:id="rId34"/>
    <p:sldId id="771" r:id="rId35"/>
    <p:sldId id="770" r:id="rId36"/>
    <p:sldId id="773" r:id="rId37"/>
    <p:sldId id="859" r:id="rId38"/>
    <p:sldId id="861" r:id="rId39"/>
    <p:sldId id="775" r:id="rId40"/>
    <p:sldId id="858" r:id="rId41"/>
    <p:sldId id="777" r:id="rId42"/>
    <p:sldId id="778" r:id="rId43"/>
    <p:sldId id="780" r:id="rId44"/>
    <p:sldId id="779" r:id="rId45"/>
    <p:sldId id="781" r:id="rId46"/>
    <p:sldId id="735" r:id="rId47"/>
    <p:sldId id="734" r:id="rId48"/>
    <p:sldId id="696" r:id="rId49"/>
    <p:sldId id="697" r:id="rId50"/>
    <p:sldId id="752" r:id="rId51"/>
    <p:sldId id="753" r:id="rId52"/>
    <p:sldId id="754" r:id="rId53"/>
    <p:sldId id="755" r:id="rId54"/>
    <p:sldId id="756" r:id="rId55"/>
    <p:sldId id="840" r:id="rId56"/>
    <p:sldId id="788" r:id="rId57"/>
    <p:sldId id="808" r:id="rId58"/>
    <p:sldId id="809" r:id="rId59"/>
    <p:sldId id="811" r:id="rId60"/>
    <p:sldId id="810" r:id="rId61"/>
    <p:sldId id="812" r:id="rId62"/>
    <p:sldId id="868" r:id="rId63"/>
    <p:sldId id="841" r:id="rId64"/>
    <p:sldId id="869" r:id="rId65"/>
    <p:sldId id="870" r:id="rId66"/>
    <p:sldId id="871" r:id="rId67"/>
    <p:sldId id="758" r:id="rId68"/>
    <p:sldId id="820" r:id="rId69"/>
    <p:sldId id="863" r:id="rId70"/>
    <p:sldId id="822" r:id="rId71"/>
    <p:sldId id="865" r:id="rId72"/>
    <p:sldId id="849" r:id="rId73"/>
    <p:sldId id="867" r:id="rId74"/>
    <p:sldId id="821" r:id="rId75"/>
    <p:sldId id="847" r:id="rId76"/>
    <p:sldId id="848" r:id="rId77"/>
    <p:sldId id="862" r:id="rId7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349" autoAdjust="0"/>
  </p:normalViewPr>
  <p:slideViewPr>
    <p:cSldViewPr>
      <p:cViewPr varScale="1">
        <p:scale>
          <a:sx n="79" d="100"/>
          <a:sy n="79" d="100"/>
        </p:scale>
        <p:origin x="941" y="77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81D16-8D50-49AF-95BB-FD840DA5B709}" type="doc">
      <dgm:prSet loTypeId="urn:microsoft.com/office/officeart/2005/8/layout/process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305A44F9-40D2-4671-98C5-A9AD5A6F124C}">
      <dgm:prSet custT="1"/>
      <dgm:spPr/>
      <dgm:t>
        <a:bodyPr/>
        <a:lstStyle/>
        <a:p>
          <a:pPr rtl="0"/>
          <a:r>
            <a:rPr lang="pl-PL" sz="2400" dirty="0" smtClean="0"/>
            <a:t>termin wdrożenia do polskiego porządku prawnego dyrektywy w sprawie przejrzystych warunków zatrudnienia – </a:t>
          </a:r>
          <a:r>
            <a:rPr lang="pl-PL" sz="2400" b="1" dirty="0" smtClean="0"/>
            <a:t>do 1 sierpnia 2022 r., </a:t>
          </a:r>
          <a:r>
            <a:rPr lang="pl-PL" sz="2400" dirty="0" smtClean="0"/>
            <a:t>a dyrektywy </a:t>
          </a:r>
          <a:r>
            <a:rPr lang="pl-PL" sz="2400" dirty="0" err="1" smtClean="0"/>
            <a:t>work</a:t>
          </a:r>
          <a:r>
            <a:rPr lang="pl-PL" sz="2400" dirty="0" smtClean="0"/>
            <a:t>-life </a:t>
          </a:r>
          <a:r>
            <a:rPr lang="pl-PL" sz="2400" dirty="0" err="1" smtClean="0"/>
            <a:t>balance</a:t>
          </a:r>
          <a:r>
            <a:rPr lang="pl-PL" sz="2400" dirty="0" smtClean="0"/>
            <a:t>– </a:t>
          </a:r>
          <a:r>
            <a:rPr lang="pl-PL" sz="2400" b="1" dirty="0" smtClean="0"/>
            <a:t>do 2 sierpnia 2022 r.</a:t>
          </a:r>
          <a:endParaRPr lang="pl-PL" sz="2400" dirty="0"/>
        </a:p>
      </dgm:t>
    </dgm:pt>
    <dgm:pt modelId="{22E8920A-77F0-4156-989B-984108BDA3BF}" type="parTrans" cxnId="{CA6C9EDD-2683-4F7C-A1EB-6DBB1181BFBC}">
      <dgm:prSet/>
      <dgm:spPr/>
      <dgm:t>
        <a:bodyPr/>
        <a:lstStyle/>
        <a:p>
          <a:endParaRPr lang="pl-PL" sz="2400"/>
        </a:p>
      </dgm:t>
    </dgm:pt>
    <dgm:pt modelId="{3A12CBD0-2647-4586-8F97-D37CCF54372F}" type="sibTrans" cxnId="{CA6C9EDD-2683-4F7C-A1EB-6DBB1181BFBC}">
      <dgm:prSet/>
      <dgm:spPr/>
      <dgm:t>
        <a:bodyPr/>
        <a:lstStyle/>
        <a:p>
          <a:endParaRPr lang="pl-PL" sz="2400"/>
        </a:p>
      </dgm:t>
    </dgm:pt>
    <dgm:pt modelId="{E873EC81-7858-45FC-9453-0A70796EAEE8}">
      <dgm:prSet custT="1"/>
      <dgm:spPr/>
      <dgm:t>
        <a:bodyPr/>
        <a:lstStyle/>
        <a:p>
          <a:pPr rtl="0"/>
          <a:r>
            <a:rPr lang="pl-PL" sz="2400" b="0" i="0" dirty="0" smtClean="0"/>
            <a:t>ustawa z dnia 9 marca 2023 r. o zmianie ustawy - Kodeks pracy oraz niektórych innych ustaw (Dz. U. poz. 641).</a:t>
          </a:r>
          <a:endParaRPr lang="pl-PL" sz="2400" dirty="0"/>
        </a:p>
      </dgm:t>
    </dgm:pt>
    <dgm:pt modelId="{88C13229-32F7-405F-9F28-68B17141A17D}" type="parTrans" cxnId="{B981C630-C02B-4BED-BAD5-1394880BFC55}">
      <dgm:prSet/>
      <dgm:spPr/>
      <dgm:t>
        <a:bodyPr/>
        <a:lstStyle/>
        <a:p>
          <a:endParaRPr lang="pl-PL" sz="2400"/>
        </a:p>
      </dgm:t>
    </dgm:pt>
    <dgm:pt modelId="{918ED06E-42A7-4905-990A-53BA77CBE68B}" type="sibTrans" cxnId="{B981C630-C02B-4BED-BAD5-1394880BFC55}">
      <dgm:prSet/>
      <dgm:spPr/>
      <dgm:t>
        <a:bodyPr/>
        <a:lstStyle/>
        <a:p>
          <a:endParaRPr lang="pl-PL" sz="2400"/>
        </a:p>
      </dgm:t>
    </dgm:pt>
    <dgm:pt modelId="{70278040-9C6A-4BCB-AE9E-D8EA629824B3}">
      <dgm:prSet custT="1"/>
      <dgm:spPr/>
      <dgm:t>
        <a:bodyPr/>
        <a:lstStyle/>
        <a:p>
          <a:pPr rtl="0"/>
          <a:r>
            <a:rPr lang="pl-PL" sz="2400" dirty="0" smtClean="0"/>
            <a:t>Ustawa weszła w życie 26 kwietnia 2023 r. </a:t>
          </a:r>
          <a:endParaRPr lang="pl-PL" sz="2400" dirty="0"/>
        </a:p>
      </dgm:t>
    </dgm:pt>
    <dgm:pt modelId="{CBD258E2-A63A-4D3C-B815-B25952B072DA}" type="parTrans" cxnId="{FEC7777A-DDD2-47FC-8849-E31AC139BAF9}">
      <dgm:prSet/>
      <dgm:spPr/>
      <dgm:t>
        <a:bodyPr/>
        <a:lstStyle/>
        <a:p>
          <a:endParaRPr lang="pl-PL" sz="2400"/>
        </a:p>
      </dgm:t>
    </dgm:pt>
    <dgm:pt modelId="{B4B5577C-831A-4AC0-9DC4-12A68030B728}" type="sibTrans" cxnId="{FEC7777A-DDD2-47FC-8849-E31AC139BAF9}">
      <dgm:prSet/>
      <dgm:spPr/>
      <dgm:t>
        <a:bodyPr/>
        <a:lstStyle/>
        <a:p>
          <a:endParaRPr lang="pl-PL" sz="2400"/>
        </a:p>
      </dgm:t>
    </dgm:pt>
    <dgm:pt modelId="{2F1D7CF8-B070-4B8E-9198-39B4D227909A}" type="pres">
      <dgm:prSet presAssocID="{E1881D16-8D50-49AF-95BB-FD840DA5B7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9510CD-CB0D-4436-B372-8ABCCEFC452C}" type="pres">
      <dgm:prSet presAssocID="{70278040-9C6A-4BCB-AE9E-D8EA629824B3}" presName="boxAndChildren" presStyleCnt="0"/>
      <dgm:spPr/>
      <dgm:t>
        <a:bodyPr/>
        <a:lstStyle/>
        <a:p>
          <a:endParaRPr lang="pl-PL"/>
        </a:p>
      </dgm:t>
    </dgm:pt>
    <dgm:pt modelId="{AB99627F-1279-46DE-B911-F9344513C10A}" type="pres">
      <dgm:prSet presAssocID="{70278040-9C6A-4BCB-AE9E-D8EA629824B3}" presName="parentTextBox" presStyleLbl="node1" presStyleIdx="0" presStyleCnt="3"/>
      <dgm:spPr/>
      <dgm:t>
        <a:bodyPr/>
        <a:lstStyle/>
        <a:p>
          <a:endParaRPr lang="pl-PL"/>
        </a:p>
      </dgm:t>
    </dgm:pt>
    <dgm:pt modelId="{3819E082-81AF-4F58-92C8-C96D69AED13B}" type="pres">
      <dgm:prSet presAssocID="{918ED06E-42A7-4905-990A-53BA77CBE68B}" presName="sp" presStyleCnt="0"/>
      <dgm:spPr/>
      <dgm:t>
        <a:bodyPr/>
        <a:lstStyle/>
        <a:p>
          <a:endParaRPr lang="pl-PL"/>
        </a:p>
      </dgm:t>
    </dgm:pt>
    <dgm:pt modelId="{A3E2E902-DCB4-45B9-B441-2B9B08D8DF7F}" type="pres">
      <dgm:prSet presAssocID="{E873EC81-7858-45FC-9453-0A70796EAEE8}" presName="arrowAndChildren" presStyleCnt="0"/>
      <dgm:spPr/>
      <dgm:t>
        <a:bodyPr/>
        <a:lstStyle/>
        <a:p>
          <a:endParaRPr lang="pl-PL"/>
        </a:p>
      </dgm:t>
    </dgm:pt>
    <dgm:pt modelId="{B9A25E5D-EFC4-48AD-8AC1-5332CA30904E}" type="pres">
      <dgm:prSet presAssocID="{E873EC81-7858-45FC-9453-0A70796EAEE8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1708847E-C6CB-435A-A3C9-160DC89C3EFC}" type="pres">
      <dgm:prSet presAssocID="{3A12CBD0-2647-4586-8F97-D37CCF54372F}" presName="sp" presStyleCnt="0"/>
      <dgm:spPr/>
      <dgm:t>
        <a:bodyPr/>
        <a:lstStyle/>
        <a:p>
          <a:endParaRPr lang="pl-PL"/>
        </a:p>
      </dgm:t>
    </dgm:pt>
    <dgm:pt modelId="{A0A096D9-0C4B-4F62-A7EF-C3B811A1D24B}" type="pres">
      <dgm:prSet presAssocID="{305A44F9-40D2-4671-98C5-A9AD5A6F124C}" presName="arrowAndChildren" presStyleCnt="0"/>
      <dgm:spPr/>
      <dgm:t>
        <a:bodyPr/>
        <a:lstStyle/>
        <a:p>
          <a:endParaRPr lang="pl-PL"/>
        </a:p>
      </dgm:t>
    </dgm:pt>
    <dgm:pt modelId="{80FB1C53-562B-4298-BDED-BEBE9F2986DC}" type="pres">
      <dgm:prSet presAssocID="{305A44F9-40D2-4671-98C5-A9AD5A6F124C}" presName="parentTextArrow" presStyleLbl="node1" presStyleIdx="2" presStyleCnt="3" custScaleY="111467"/>
      <dgm:spPr/>
      <dgm:t>
        <a:bodyPr/>
        <a:lstStyle/>
        <a:p>
          <a:endParaRPr lang="pl-PL"/>
        </a:p>
      </dgm:t>
    </dgm:pt>
  </dgm:ptLst>
  <dgm:cxnLst>
    <dgm:cxn modelId="{322B0828-54FD-4D92-8D6F-A49BF9AAB1AD}" type="presOf" srcId="{E1881D16-8D50-49AF-95BB-FD840DA5B709}" destId="{2F1D7CF8-B070-4B8E-9198-39B4D227909A}" srcOrd="0" destOrd="0" presId="urn:microsoft.com/office/officeart/2005/8/layout/process4"/>
    <dgm:cxn modelId="{CA6C9EDD-2683-4F7C-A1EB-6DBB1181BFBC}" srcId="{E1881D16-8D50-49AF-95BB-FD840DA5B709}" destId="{305A44F9-40D2-4671-98C5-A9AD5A6F124C}" srcOrd="0" destOrd="0" parTransId="{22E8920A-77F0-4156-989B-984108BDA3BF}" sibTransId="{3A12CBD0-2647-4586-8F97-D37CCF54372F}"/>
    <dgm:cxn modelId="{B981C630-C02B-4BED-BAD5-1394880BFC55}" srcId="{E1881D16-8D50-49AF-95BB-FD840DA5B709}" destId="{E873EC81-7858-45FC-9453-0A70796EAEE8}" srcOrd="1" destOrd="0" parTransId="{88C13229-32F7-405F-9F28-68B17141A17D}" sibTransId="{918ED06E-42A7-4905-990A-53BA77CBE68B}"/>
    <dgm:cxn modelId="{E001336A-9BC9-4137-BDB6-A13FCF2E9C7C}" type="presOf" srcId="{70278040-9C6A-4BCB-AE9E-D8EA629824B3}" destId="{AB99627F-1279-46DE-B911-F9344513C10A}" srcOrd="0" destOrd="0" presId="urn:microsoft.com/office/officeart/2005/8/layout/process4"/>
    <dgm:cxn modelId="{FEC7777A-DDD2-47FC-8849-E31AC139BAF9}" srcId="{E1881D16-8D50-49AF-95BB-FD840DA5B709}" destId="{70278040-9C6A-4BCB-AE9E-D8EA629824B3}" srcOrd="2" destOrd="0" parTransId="{CBD258E2-A63A-4D3C-B815-B25952B072DA}" sibTransId="{B4B5577C-831A-4AC0-9DC4-12A68030B728}"/>
    <dgm:cxn modelId="{CD9F651A-4060-4BA4-BD95-9F006B677444}" type="presOf" srcId="{E873EC81-7858-45FC-9453-0A70796EAEE8}" destId="{B9A25E5D-EFC4-48AD-8AC1-5332CA30904E}" srcOrd="0" destOrd="0" presId="urn:microsoft.com/office/officeart/2005/8/layout/process4"/>
    <dgm:cxn modelId="{69FE34B1-2877-4358-B5A9-FB3053C57D69}" type="presOf" srcId="{305A44F9-40D2-4671-98C5-A9AD5A6F124C}" destId="{80FB1C53-562B-4298-BDED-BEBE9F2986DC}" srcOrd="0" destOrd="0" presId="urn:microsoft.com/office/officeart/2005/8/layout/process4"/>
    <dgm:cxn modelId="{2645DF9E-3765-4798-8089-B979E841999D}" type="presParOf" srcId="{2F1D7CF8-B070-4B8E-9198-39B4D227909A}" destId="{D69510CD-CB0D-4436-B372-8ABCCEFC452C}" srcOrd="0" destOrd="0" presId="urn:microsoft.com/office/officeart/2005/8/layout/process4"/>
    <dgm:cxn modelId="{2B865E26-92FA-4CEE-A57D-AF74F6E41692}" type="presParOf" srcId="{D69510CD-CB0D-4436-B372-8ABCCEFC452C}" destId="{AB99627F-1279-46DE-B911-F9344513C10A}" srcOrd="0" destOrd="0" presId="urn:microsoft.com/office/officeart/2005/8/layout/process4"/>
    <dgm:cxn modelId="{6F6A6E41-2580-4831-BA1C-52B66AC939F8}" type="presParOf" srcId="{2F1D7CF8-B070-4B8E-9198-39B4D227909A}" destId="{3819E082-81AF-4F58-92C8-C96D69AED13B}" srcOrd="1" destOrd="0" presId="urn:microsoft.com/office/officeart/2005/8/layout/process4"/>
    <dgm:cxn modelId="{4404179D-468E-4193-B6BA-696F100D06DD}" type="presParOf" srcId="{2F1D7CF8-B070-4B8E-9198-39B4D227909A}" destId="{A3E2E902-DCB4-45B9-B441-2B9B08D8DF7F}" srcOrd="2" destOrd="0" presId="urn:microsoft.com/office/officeart/2005/8/layout/process4"/>
    <dgm:cxn modelId="{B10D9B04-05F5-4C4E-ADB5-9C8B1335BAB3}" type="presParOf" srcId="{A3E2E902-DCB4-45B9-B441-2B9B08D8DF7F}" destId="{B9A25E5D-EFC4-48AD-8AC1-5332CA30904E}" srcOrd="0" destOrd="0" presId="urn:microsoft.com/office/officeart/2005/8/layout/process4"/>
    <dgm:cxn modelId="{43028B14-73C9-4FCC-9272-7E7BED79A529}" type="presParOf" srcId="{2F1D7CF8-B070-4B8E-9198-39B4D227909A}" destId="{1708847E-C6CB-435A-A3C9-160DC89C3EFC}" srcOrd="3" destOrd="0" presId="urn:microsoft.com/office/officeart/2005/8/layout/process4"/>
    <dgm:cxn modelId="{E3138C33-E70F-49B1-99BA-A10A585A1A3A}" type="presParOf" srcId="{2F1D7CF8-B070-4B8E-9198-39B4D227909A}" destId="{A0A096D9-0C4B-4F62-A7EF-C3B811A1D24B}" srcOrd="4" destOrd="0" presId="urn:microsoft.com/office/officeart/2005/8/layout/process4"/>
    <dgm:cxn modelId="{3583EEE3-4409-468A-8545-F6A3C5882A33}" type="presParOf" srcId="{A0A096D9-0C4B-4F62-A7EF-C3B811A1D24B}" destId="{80FB1C53-562B-4298-BDED-BEBE9F2986D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E308AF-8C9B-4849-A0EC-0C976658F426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E6052B52-2DB6-4A13-8C8C-9123CDF87340}">
      <dgm:prSet/>
      <dgm:spPr/>
      <dgm:t>
        <a:bodyPr/>
        <a:lstStyle/>
        <a:p>
          <a:pPr algn="just" rtl="0"/>
          <a:r>
            <a:rPr lang="pl-PL" dirty="0" smtClean="0"/>
            <a:t>pracodawca jest obowiązany udzielić zwolnienia od pracy (brak możliwości weryfikacji okoliczności uzasadniających wniosek, pytanie czy pracownik będzie je ujawniał)</a:t>
          </a:r>
          <a:endParaRPr lang="pl-PL" dirty="0"/>
        </a:p>
      </dgm:t>
    </dgm:pt>
    <dgm:pt modelId="{BB4AD03B-2CBB-4EB7-B90A-98FA2DB318AF}" type="parTrans" cxnId="{101ACC6E-94F8-4180-A171-F53D5F743329}">
      <dgm:prSet/>
      <dgm:spPr/>
      <dgm:t>
        <a:bodyPr/>
        <a:lstStyle/>
        <a:p>
          <a:endParaRPr lang="pl-PL"/>
        </a:p>
      </dgm:t>
    </dgm:pt>
    <dgm:pt modelId="{D9AAA4FB-25ED-479C-A446-F27DD5ADB84B}" type="sibTrans" cxnId="{101ACC6E-94F8-4180-A171-F53D5F743329}">
      <dgm:prSet/>
      <dgm:spPr/>
      <dgm:t>
        <a:bodyPr/>
        <a:lstStyle/>
        <a:p>
          <a:endParaRPr lang="pl-PL"/>
        </a:p>
      </dgm:t>
    </dgm:pt>
    <dgm:pt modelId="{38D89ECF-7A04-494F-B7BA-C15568DDB3AA}">
      <dgm:prSet/>
      <dgm:spPr/>
      <dgm:t>
        <a:bodyPr/>
        <a:lstStyle/>
        <a:p>
          <a:pPr algn="just" rtl="0"/>
          <a:r>
            <a:rPr lang="pl-PL" dirty="0" smtClean="0"/>
            <a:t>pracownika zgłasza wniosek (forma dowolna)</a:t>
          </a:r>
          <a:endParaRPr lang="pl-PL" dirty="0"/>
        </a:p>
      </dgm:t>
    </dgm:pt>
    <dgm:pt modelId="{54D1BD6A-A3FE-48EE-B98A-1BBAF99D352F}" type="parTrans" cxnId="{2D155C9C-06CD-40D1-A3C9-834BB49433D8}">
      <dgm:prSet/>
      <dgm:spPr/>
      <dgm:t>
        <a:bodyPr/>
        <a:lstStyle/>
        <a:p>
          <a:endParaRPr lang="pl-PL"/>
        </a:p>
      </dgm:t>
    </dgm:pt>
    <dgm:pt modelId="{32DDE398-ADFC-4F12-97DA-C9F967C094C2}" type="sibTrans" cxnId="{2D155C9C-06CD-40D1-A3C9-834BB49433D8}">
      <dgm:prSet/>
      <dgm:spPr/>
      <dgm:t>
        <a:bodyPr/>
        <a:lstStyle/>
        <a:p>
          <a:endParaRPr lang="pl-PL"/>
        </a:p>
      </dgm:t>
    </dgm:pt>
    <dgm:pt modelId="{E6EEF6B4-F69C-4FF1-BE4C-CE678CF7B439}">
      <dgm:prSet/>
      <dgm:spPr/>
      <dgm:t>
        <a:bodyPr/>
        <a:lstStyle/>
        <a:p>
          <a:pPr algn="just" rtl="0"/>
          <a:r>
            <a:rPr lang="pl-PL" dirty="0" smtClean="0"/>
            <a:t>wniosek może być złożony najpóźniej w dniu korzystania ze zwolnienia</a:t>
          </a:r>
          <a:endParaRPr lang="pl-PL" dirty="0"/>
        </a:p>
      </dgm:t>
    </dgm:pt>
    <dgm:pt modelId="{F7E66315-7004-4A9E-835D-B49635ABF839}" type="parTrans" cxnId="{5658F1D2-5494-4C69-9939-EE4EC55135C6}">
      <dgm:prSet/>
      <dgm:spPr/>
      <dgm:t>
        <a:bodyPr/>
        <a:lstStyle/>
        <a:p>
          <a:endParaRPr lang="pl-PL"/>
        </a:p>
      </dgm:t>
    </dgm:pt>
    <dgm:pt modelId="{ACADC0D1-764A-4D78-8E11-667BDE5D13AE}" type="sibTrans" cxnId="{5658F1D2-5494-4C69-9939-EE4EC55135C6}">
      <dgm:prSet/>
      <dgm:spPr/>
      <dgm:t>
        <a:bodyPr/>
        <a:lstStyle/>
        <a:p>
          <a:endParaRPr lang="pl-PL"/>
        </a:p>
      </dgm:t>
    </dgm:pt>
    <dgm:pt modelId="{0D5F245C-439C-4A1A-AB9B-E8985E4DCD0F}" type="pres">
      <dgm:prSet presAssocID="{7DE308AF-8C9B-4849-A0EC-0C976658F4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1078939-4F0B-4CEF-99D7-ED7A46351CC2}" type="pres">
      <dgm:prSet presAssocID="{E6052B52-2DB6-4A13-8C8C-9123CDF8734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67C4F7-EC70-4C4E-B853-4128923CFA50}" type="pres">
      <dgm:prSet presAssocID="{D9AAA4FB-25ED-479C-A446-F27DD5ADB84B}" presName="spacer" presStyleCnt="0"/>
      <dgm:spPr/>
    </dgm:pt>
    <dgm:pt modelId="{B7F81276-1922-4266-9CBE-B1F0E3B2A403}" type="pres">
      <dgm:prSet presAssocID="{38D89ECF-7A04-494F-B7BA-C15568DDB3A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88FB3C-2515-4266-90C5-D8E6CCE8A0C9}" type="pres">
      <dgm:prSet presAssocID="{32DDE398-ADFC-4F12-97DA-C9F967C094C2}" presName="spacer" presStyleCnt="0"/>
      <dgm:spPr/>
    </dgm:pt>
    <dgm:pt modelId="{BB4B7B2A-E732-42A1-82F0-1C14DD78065F}" type="pres">
      <dgm:prSet presAssocID="{E6EEF6B4-F69C-4FF1-BE4C-CE678CF7B43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1ACC6E-94F8-4180-A171-F53D5F743329}" srcId="{7DE308AF-8C9B-4849-A0EC-0C976658F426}" destId="{E6052B52-2DB6-4A13-8C8C-9123CDF87340}" srcOrd="0" destOrd="0" parTransId="{BB4AD03B-2CBB-4EB7-B90A-98FA2DB318AF}" sibTransId="{D9AAA4FB-25ED-479C-A446-F27DD5ADB84B}"/>
    <dgm:cxn modelId="{FCF2A04A-059E-418C-A8F1-BF99B5E7F957}" type="presOf" srcId="{E6052B52-2DB6-4A13-8C8C-9123CDF87340}" destId="{C1078939-4F0B-4CEF-99D7-ED7A46351CC2}" srcOrd="0" destOrd="0" presId="urn:microsoft.com/office/officeart/2005/8/layout/vList2"/>
    <dgm:cxn modelId="{04C61E0A-588C-4C48-8DC4-DEEFB224DBE1}" type="presOf" srcId="{E6EEF6B4-F69C-4FF1-BE4C-CE678CF7B439}" destId="{BB4B7B2A-E732-42A1-82F0-1C14DD78065F}" srcOrd="0" destOrd="0" presId="urn:microsoft.com/office/officeart/2005/8/layout/vList2"/>
    <dgm:cxn modelId="{2D155C9C-06CD-40D1-A3C9-834BB49433D8}" srcId="{7DE308AF-8C9B-4849-A0EC-0C976658F426}" destId="{38D89ECF-7A04-494F-B7BA-C15568DDB3AA}" srcOrd="1" destOrd="0" parTransId="{54D1BD6A-A3FE-48EE-B98A-1BBAF99D352F}" sibTransId="{32DDE398-ADFC-4F12-97DA-C9F967C094C2}"/>
    <dgm:cxn modelId="{CB154F06-6010-4A89-A5B2-4DE9D0A2DD42}" type="presOf" srcId="{38D89ECF-7A04-494F-B7BA-C15568DDB3AA}" destId="{B7F81276-1922-4266-9CBE-B1F0E3B2A403}" srcOrd="0" destOrd="0" presId="urn:microsoft.com/office/officeart/2005/8/layout/vList2"/>
    <dgm:cxn modelId="{5658F1D2-5494-4C69-9939-EE4EC55135C6}" srcId="{7DE308AF-8C9B-4849-A0EC-0C976658F426}" destId="{E6EEF6B4-F69C-4FF1-BE4C-CE678CF7B439}" srcOrd="2" destOrd="0" parTransId="{F7E66315-7004-4A9E-835D-B49635ABF839}" sibTransId="{ACADC0D1-764A-4D78-8E11-667BDE5D13AE}"/>
    <dgm:cxn modelId="{D5BC4B8D-8031-4C83-97F8-33710CE0FAF9}" type="presOf" srcId="{7DE308AF-8C9B-4849-A0EC-0C976658F426}" destId="{0D5F245C-439C-4A1A-AB9B-E8985E4DCD0F}" srcOrd="0" destOrd="0" presId="urn:microsoft.com/office/officeart/2005/8/layout/vList2"/>
    <dgm:cxn modelId="{8B88EE7F-9667-42B6-AD7F-563D2CD4C89F}" type="presParOf" srcId="{0D5F245C-439C-4A1A-AB9B-E8985E4DCD0F}" destId="{C1078939-4F0B-4CEF-99D7-ED7A46351CC2}" srcOrd="0" destOrd="0" presId="urn:microsoft.com/office/officeart/2005/8/layout/vList2"/>
    <dgm:cxn modelId="{A7B8365B-9BBF-413C-82D8-4ED543EDD2A6}" type="presParOf" srcId="{0D5F245C-439C-4A1A-AB9B-E8985E4DCD0F}" destId="{8067C4F7-EC70-4C4E-B853-4128923CFA50}" srcOrd="1" destOrd="0" presId="urn:microsoft.com/office/officeart/2005/8/layout/vList2"/>
    <dgm:cxn modelId="{09DAC80A-F702-4D48-A682-3798F43A3810}" type="presParOf" srcId="{0D5F245C-439C-4A1A-AB9B-E8985E4DCD0F}" destId="{B7F81276-1922-4266-9CBE-B1F0E3B2A403}" srcOrd="2" destOrd="0" presId="urn:microsoft.com/office/officeart/2005/8/layout/vList2"/>
    <dgm:cxn modelId="{9F855B4F-04CB-410F-A745-38BF1227464D}" type="presParOf" srcId="{0D5F245C-439C-4A1A-AB9B-E8985E4DCD0F}" destId="{1C88FB3C-2515-4266-90C5-D8E6CCE8A0C9}" srcOrd="3" destOrd="0" presId="urn:microsoft.com/office/officeart/2005/8/layout/vList2"/>
    <dgm:cxn modelId="{970F060D-EA69-4B33-8E5D-82BC90A38A34}" type="presParOf" srcId="{0D5F245C-439C-4A1A-AB9B-E8985E4DCD0F}" destId="{BB4B7B2A-E732-42A1-82F0-1C14DD7806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1AB9DE-C21B-46D6-A583-A9AEC596C767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3A79239C-EDA7-4579-ADF2-8086A4ED0546}">
      <dgm:prSet/>
      <dgm:spPr/>
      <dgm:t>
        <a:bodyPr/>
        <a:lstStyle/>
        <a:p>
          <a:pPr algn="just" rtl="0"/>
          <a:r>
            <a:rPr lang="pl-PL" dirty="0" smtClean="0"/>
            <a:t>Cel - zapewnienie osobistej opieki lub wsparcia osobie będącej członkiem rodziny lub zamieszkującej w tym samym gospodarstwie domowym, która wymaga znacznej opieki lub znacznego wsparcia z poważnych względów medycznych (nie ma znaczenia czy ktoś inny może udzielić wsparcia)</a:t>
          </a:r>
          <a:endParaRPr lang="pl-PL" dirty="0"/>
        </a:p>
      </dgm:t>
    </dgm:pt>
    <dgm:pt modelId="{ED9C20C3-8B9A-40F2-9843-91F933CC4347}" type="parTrans" cxnId="{AC3F0E5E-7637-4EA1-89F6-0A0FEC2622AD}">
      <dgm:prSet/>
      <dgm:spPr/>
      <dgm:t>
        <a:bodyPr/>
        <a:lstStyle/>
        <a:p>
          <a:endParaRPr lang="pl-PL"/>
        </a:p>
      </dgm:t>
    </dgm:pt>
    <dgm:pt modelId="{6427A8EC-39EA-48C7-9260-8FBED1750BE4}" type="sibTrans" cxnId="{AC3F0E5E-7637-4EA1-89F6-0A0FEC2622AD}">
      <dgm:prSet/>
      <dgm:spPr/>
      <dgm:t>
        <a:bodyPr/>
        <a:lstStyle/>
        <a:p>
          <a:endParaRPr lang="pl-PL"/>
        </a:p>
      </dgm:t>
    </dgm:pt>
    <dgm:pt modelId="{87356040-DA9C-481F-A2DC-83DD6337B2C9}">
      <dgm:prSet/>
      <dgm:spPr/>
      <dgm:t>
        <a:bodyPr/>
        <a:lstStyle/>
        <a:p>
          <a:pPr rtl="0"/>
          <a:r>
            <a:rPr lang="pl-PL" dirty="0" smtClean="0"/>
            <a:t>Wymiar – 5 dni w roku kalendarzowym,</a:t>
          </a:r>
          <a:endParaRPr lang="pl-PL" dirty="0"/>
        </a:p>
      </dgm:t>
    </dgm:pt>
    <dgm:pt modelId="{F6BEDCFA-9069-4136-B266-5BA371D200B3}" type="parTrans" cxnId="{C3506DD6-570C-4DD2-8A47-7268D95535DC}">
      <dgm:prSet/>
      <dgm:spPr/>
      <dgm:t>
        <a:bodyPr/>
        <a:lstStyle/>
        <a:p>
          <a:endParaRPr lang="pl-PL"/>
        </a:p>
      </dgm:t>
    </dgm:pt>
    <dgm:pt modelId="{FD0671C4-B985-41B1-AA01-2BE099779A36}" type="sibTrans" cxnId="{C3506DD6-570C-4DD2-8A47-7268D95535DC}">
      <dgm:prSet/>
      <dgm:spPr/>
      <dgm:t>
        <a:bodyPr/>
        <a:lstStyle/>
        <a:p>
          <a:endParaRPr lang="pl-PL"/>
        </a:p>
      </dgm:t>
    </dgm:pt>
    <dgm:pt modelId="{B3C3CD71-D61C-48B3-8FBC-F16E4B70DA04}">
      <dgm:prSet/>
      <dgm:spPr/>
      <dgm:t>
        <a:bodyPr/>
        <a:lstStyle/>
        <a:p>
          <a:pPr rtl="0"/>
          <a:r>
            <a:rPr lang="pl-PL" dirty="0" smtClean="0"/>
            <a:t>Dla kogo opieka lub wsparcie: </a:t>
          </a:r>
        </a:p>
        <a:p>
          <a:pPr rtl="0"/>
          <a:r>
            <a:rPr lang="pl-PL" dirty="0" smtClean="0"/>
            <a:t>* członek rodziny - syn, córka, matka, ojciec, małżonek (nie muszą mieszkać w tym samym gospodarstwie domowym), </a:t>
          </a:r>
        </a:p>
        <a:p>
          <a:pPr rtl="0"/>
          <a:r>
            <a:rPr lang="pl-PL" dirty="0" smtClean="0"/>
            <a:t>* osoba zamieszkująca w tym samym gospodarstwie domowym</a:t>
          </a:r>
          <a:endParaRPr lang="pl-PL" dirty="0"/>
        </a:p>
      </dgm:t>
    </dgm:pt>
    <dgm:pt modelId="{7FFC336A-0A9F-484E-B43E-6C59FDC69DF9}" type="parTrans" cxnId="{D0967B27-4B89-45C6-B985-240176941060}">
      <dgm:prSet/>
      <dgm:spPr/>
      <dgm:t>
        <a:bodyPr/>
        <a:lstStyle/>
        <a:p>
          <a:endParaRPr lang="pl-PL"/>
        </a:p>
      </dgm:t>
    </dgm:pt>
    <dgm:pt modelId="{A45EBAFE-BC56-471E-B123-938A40D73763}" type="sibTrans" cxnId="{D0967B27-4B89-45C6-B985-240176941060}">
      <dgm:prSet/>
      <dgm:spPr/>
      <dgm:t>
        <a:bodyPr/>
        <a:lstStyle/>
        <a:p>
          <a:endParaRPr lang="pl-PL"/>
        </a:p>
      </dgm:t>
    </dgm:pt>
    <dgm:pt modelId="{C664FA95-6C48-4D44-AD17-DD79F198AC79}" type="pres">
      <dgm:prSet presAssocID="{801AB9DE-C21B-46D6-A583-A9AEC596C7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529881E-274D-4CB2-8C72-555B92BE71C3}" type="pres">
      <dgm:prSet presAssocID="{3A79239C-EDA7-4579-ADF2-8086A4ED054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23A985-7139-466C-9075-662B4B44D2F9}" type="pres">
      <dgm:prSet presAssocID="{6427A8EC-39EA-48C7-9260-8FBED1750BE4}" presName="spacer" presStyleCnt="0"/>
      <dgm:spPr/>
    </dgm:pt>
    <dgm:pt modelId="{1D54697B-633F-417F-A08D-5DD6EE2004E2}" type="pres">
      <dgm:prSet presAssocID="{87356040-DA9C-481F-A2DC-83DD6337B2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444145-C1D9-435D-B1C0-B1E53A5B63F8}" type="pres">
      <dgm:prSet presAssocID="{FD0671C4-B985-41B1-AA01-2BE099779A36}" presName="spacer" presStyleCnt="0"/>
      <dgm:spPr/>
    </dgm:pt>
    <dgm:pt modelId="{5BED95BF-3670-4634-BD13-CFF951ABEE99}" type="pres">
      <dgm:prSet presAssocID="{B3C3CD71-D61C-48B3-8FBC-F16E4B70DA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3506DD6-570C-4DD2-8A47-7268D95535DC}" srcId="{801AB9DE-C21B-46D6-A583-A9AEC596C767}" destId="{87356040-DA9C-481F-A2DC-83DD6337B2C9}" srcOrd="1" destOrd="0" parTransId="{F6BEDCFA-9069-4136-B266-5BA371D200B3}" sibTransId="{FD0671C4-B985-41B1-AA01-2BE099779A36}"/>
    <dgm:cxn modelId="{EFFD204C-9FDE-4C14-B324-01343C1389B6}" type="presOf" srcId="{801AB9DE-C21B-46D6-A583-A9AEC596C767}" destId="{C664FA95-6C48-4D44-AD17-DD79F198AC79}" srcOrd="0" destOrd="0" presId="urn:microsoft.com/office/officeart/2005/8/layout/vList2"/>
    <dgm:cxn modelId="{37359649-1B6A-4A5D-BE0A-796552406AB3}" type="presOf" srcId="{3A79239C-EDA7-4579-ADF2-8086A4ED0546}" destId="{5529881E-274D-4CB2-8C72-555B92BE71C3}" srcOrd="0" destOrd="0" presId="urn:microsoft.com/office/officeart/2005/8/layout/vList2"/>
    <dgm:cxn modelId="{CB940F9B-F52A-4BA2-90E5-2746A983E675}" type="presOf" srcId="{87356040-DA9C-481F-A2DC-83DD6337B2C9}" destId="{1D54697B-633F-417F-A08D-5DD6EE2004E2}" srcOrd="0" destOrd="0" presId="urn:microsoft.com/office/officeart/2005/8/layout/vList2"/>
    <dgm:cxn modelId="{906FE595-4DFC-4374-BE3B-34A8CB91922F}" type="presOf" srcId="{B3C3CD71-D61C-48B3-8FBC-F16E4B70DA04}" destId="{5BED95BF-3670-4634-BD13-CFF951ABEE99}" srcOrd="0" destOrd="0" presId="urn:microsoft.com/office/officeart/2005/8/layout/vList2"/>
    <dgm:cxn modelId="{AC3F0E5E-7637-4EA1-89F6-0A0FEC2622AD}" srcId="{801AB9DE-C21B-46D6-A583-A9AEC596C767}" destId="{3A79239C-EDA7-4579-ADF2-8086A4ED0546}" srcOrd="0" destOrd="0" parTransId="{ED9C20C3-8B9A-40F2-9843-91F933CC4347}" sibTransId="{6427A8EC-39EA-48C7-9260-8FBED1750BE4}"/>
    <dgm:cxn modelId="{D0967B27-4B89-45C6-B985-240176941060}" srcId="{801AB9DE-C21B-46D6-A583-A9AEC596C767}" destId="{B3C3CD71-D61C-48B3-8FBC-F16E4B70DA04}" srcOrd="2" destOrd="0" parTransId="{7FFC336A-0A9F-484E-B43E-6C59FDC69DF9}" sibTransId="{A45EBAFE-BC56-471E-B123-938A40D73763}"/>
    <dgm:cxn modelId="{02ABED15-D8A2-4345-B898-53D1E25FA1F7}" type="presParOf" srcId="{C664FA95-6C48-4D44-AD17-DD79F198AC79}" destId="{5529881E-274D-4CB2-8C72-555B92BE71C3}" srcOrd="0" destOrd="0" presId="urn:microsoft.com/office/officeart/2005/8/layout/vList2"/>
    <dgm:cxn modelId="{70A079A0-1F9D-4C0A-A521-EC59C25ADEBB}" type="presParOf" srcId="{C664FA95-6C48-4D44-AD17-DD79F198AC79}" destId="{F723A985-7139-466C-9075-662B4B44D2F9}" srcOrd="1" destOrd="0" presId="urn:microsoft.com/office/officeart/2005/8/layout/vList2"/>
    <dgm:cxn modelId="{BA1990A6-9DD9-4FD2-B5C8-D02F953FD588}" type="presParOf" srcId="{C664FA95-6C48-4D44-AD17-DD79F198AC79}" destId="{1D54697B-633F-417F-A08D-5DD6EE2004E2}" srcOrd="2" destOrd="0" presId="urn:microsoft.com/office/officeart/2005/8/layout/vList2"/>
    <dgm:cxn modelId="{4C6E8688-3838-4FCA-A733-0A71B28A21AE}" type="presParOf" srcId="{C664FA95-6C48-4D44-AD17-DD79F198AC79}" destId="{FB444145-C1D9-435D-B1C0-B1E53A5B63F8}" srcOrd="3" destOrd="0" presId="urn:microsoft.com/office/officeart/2005/8/layout/vList2"/>
    <dgm:cxn modelId="{BFC5A34F-8E63-4FB5-845C-978E730AB3EE}" type="presParOf" srcId="{C664FA95-6C48-4D44-AD17-DD79F198AC79}" destId="{5BED95BF-3670-4634-BD13-CFF951ABEE9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41BE5B-C93B-4153-8498-55A22DD75CC4}" type="doc">
      <dgm:prSet loTypeId="urn:microsoft.com/office/officeart/2005/8/layout/process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D0B57710-5389-4505-9C34-A4FD2CCA97E9}">
      <dgm:prSet custT="1"/>
      <dgm:spPr/>
      <dgm:t>
        <a:bodyPr/>
        <a:lstStyle/>
        <a:p>
          <a:pPr algn="just" rtl="0"/>
          <a:r>
            <a:rPr lang="pl-PL" sz="1800" dirty="0" smtClean="0"/>
            <a:t>Urlopu opiekuńczego udziela się na wniosek pracownika, złożony w postaci papierowej lub elektronicznej, w terminie nie krótszym niż 1 dzień przed rozpoczęciem korzystania z tego urlopu. </a:t>
          </a:r>
          <a:endParaRPr lang="pl-PL" sz="1800" dirty="0"/>
        </a:p>
      </dgm:t>
    </dgm:pt>
    <dgm:pt modelId="{212C0D27-EDD3-438D-B91F-95735361CFEF}" type="parTrans" cxnId="{6367E4D1-C2E4-47C1-9666-1ADCED898AF7}">
      <dgm:prSet/>
      <dgm:spPr/>
      <dgm:t>
        <a:bodyPr/>
        <a:lstStyle/>
        <a:p>
          <a:endParaRPr lang="pl-PL" sz="1800"/>
        </a:p>
      </dgm:t>
    </dgm:pt>
    <dgm:pt modelId="{D5ED4FFE-D63A-4081-905B-EB2D2E262831}" type="sibTrans" cxnId="{6367E4D1-C2E4-47C1-9666-1ADCED898AF7}">
      <dgm:prSet/>
      <dgm:spPr/>
      <dgm:t>
        <a:bodyPr/>
        <a:lstStyle/>
        <a:p>
          <a:endParaRPr lang="pl-PL" sz="1800"/>
        </a:p>
      </dgm:t>
    </dgm:pt>
    <dgm:pt modelId="{19207CBF-37E5-4189-801D-3B88F7105243}">
      <dgm:prSet custT="1"/>
      <dgm:spPr/>
      <dgm:t>
        <a:bodyPr/>
        <a:lstStyle/>
        <a:p>
          <a:pPr algn="just" rtl="0"/>
          <a:r>
            <a:rPr lang="pl-PL" sz="1800" dirty="0" smtClean="0"/>
            <a:t>Urlopu opiekuńczego udziela się w dni, które są dla pracownika dniami pracy, zgodnie z obowiązującym go rozkładem czasu pracy.</a:t>
          </a:r>
          <a:endParaRPr lang="pl-PL" sz="1800" dirty="0"/>
        </a:p>
      </dgm:t>
    </dgm:pt>
    <dgm:pt modelId="{E2559DB5-F5FA-4C9D-86BB-9BC3EAF5282B}" type="parTrans" cxnId="{21772E5C-9464-415F-947A-2DD44395E783}">
      <dgm:prSet/>
      <dgm:spPr/>
      <dgm:t>
        <a:bodyPr/>
        <a:lstStyle/>
        <a:p>
          <a:endParaRPr lang="pl-PL" sz="1800"/>
        </a:p>
      </dgm:t>
    </dgm:pt>
    <dgm:pt modelId="{C6810C34-16EA-4359-9D22-505533974185}" type="sibTrans" cxnId="{21772E5C-9464-415F-947A-2DD44395E783}">
      <dgm:prSet/>
      <dgm:spPr/>
      <dgm:t>
        <a:bodyPr/>
        <a:lstStyle/>
        <a:p>
          <a:endParaRPr lang="pl-PL" sz="1800"/>
        </a:p>
      </dgm:t>
    </dgm:pt>
    <dgm:pt modelId="{B91D309A-FADE-4810-8028-18C256F227C8}">
      <dgm:prSet custT="1"/>
      <dgm:spPr/>
      <dgm:t>
        <a:bodyPr/>
        <a:lstStyle/>
        <a:p>
          <a:pPr algn="just" rtl="0"/>
          <a:r>
            <a:rPr lang="pl-PL" sz="1800" dirty="0" smtClean="0"/>
            <a:t>We wniosku wskazuje się imię i nazwisko osoby, która wymaga opieki lub wsparcia z poważnych względów medycznych, </a:t>
          </a:r>
          <a:r>
            <a:rPr lang="pl-PL" sz="1800" b="1" u="sng" dirty="0" smtClean="0"/>
            <a:t>przyczynę konieczności zapewnienia osobistej opieki lub wsparcia przez pracownika </a:t>
          </a:r>
          <a:r>
            <a:rPr lang="pl-PL" sz="1800" dirty="0" smtClean="0"/>
            <a:t>oraz w przypadku członka rodziny ‒ stopień pokrewieństwa z pracownikiem lub </a:t>
          </a:r>
          <a:r>
            <a:rPr lang="pl-PL" sz="1800" b="1" dirty="0" smtClean="0"/>
            <a:t>w przypadku osoby niebędącej członkiem rodziny ‒ adres zamieszkania tej osoby.</a:t>
          </a:r>
          <a:endParaRPr lang="pl-PL" sz="1800" b="1" dirty="0"/>
        </a:p>
      </dgm:t>
    </dgm:pt>
    <dgm:pt modelId="{B23D496C-78F3-4C12-ADF5-EF63FB71EAB9}" type="parTrans" cxnId="{09BE1E6D-791D-49DF-BF86-CDCBC0921D37}">
      <dgm:prSet/>
      <dgm:spPr/>
      <dgm:t>
        <a:bodyPr/>
        <a:lstStyle/>
        <a:p>
          <a:endParaRPr lang="pl-PL" sz="1800"/>
        </a:p>
      </dgm:t>
    </dgm:pt>
    <dgm:pt modelId="{7E7DE1F3-932D-41E6-A332-D2862E5881A1}" type="sibTrans" cxnId="{09BE1E6D-791D-49DF-BF86-CDCBC0921D37}">
      <dgm:prSet/>
      <dgm:spPr/>
      <dgm:t>
        <a:bodyPr/>
        <a:lstStyle/>
        <a:p>
          <a:endParaRPr lang="pl-PL" sz="1800"/>
        </a:p>
      </dgm:t>
    </dgm:pt>
    <dgm:pt modelId="{2F906A28-0939-4549-BDA3-6DB14954225D}" type="pres">
      <dgm:prSet presAssocID="{3F41BE5B-C93B-4153-8498-55A22DD75C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E34C009-3AE4-44B5-A1E2-59837052209D}" type="pres">
      <dgm:prSet presAssocID="{B91D309A-FADE-4810-8028-18C256F227C8}" presName="boxAndChildren" presStyleCnt="0"/>
      <dgm:spPr/>
    </dgm:pt>
    <dgm:pt modelId="{53A2D56F-730A-4CA6-8FDC-76195CB70E8F}" type="pres">
      <dgm:prSet presAssocID="{B91D309A-FADE-4810-8028-18C256F227C8}" presName="parentTextBox" presStyleLbl="node1" presStyleIdx="0" presStyleCnt="3"/>
      <dgm:spPr/>
      <dgm:t>
        <a:bodyPr/>
        <a:lstStyle/>
        <a:p>
          <a:endParaRPr lang="pl-PL"/>
        </a:p>
      </dgm:t>
    </dgm:pt>
    <dgm:pt modelId="{32FAB6CB-1DD5-4A83-82C1-36619ED8D3DA}" type="pres">
      <dgm:prSet presAssocID="{C6810C34-16EA-4359-9D22-505533974185}" presName="sp" presStyleCnt="0"/>
      <dgm:spPr/>
    </dgm:pt>
    <dgm:pt modelId="{AF75C1D4-DB47-45A0-A578-654006911EF4}" type="pres">
      <dgm:prSet presAssocID="{19207CBF-37E5-4189-801D-3B88F7105243}" presName="arrowAndChildren" presStyleCnt="0"/>
      <dgm:spPr/>
    </dgm:pt>
    <dgm:pt modelId="{D297EEFB-BD72-4584-A009-6B967502730A}" type="pres">
      <dgm:prSet presAssocID="{19207CBF-37E5-4189-801D-3B88F7105243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C5A03B6B-A47F-418F-AAA8-1EBD4E53C38F}" type="pres">
      <dgm:prSet presAssocID="{D5ED4FFE-D63A-4081-905B-EB2D2E262831}" presName="sp" presStyleCnt="0"/>
      <dgm:spPr/>
    </dgm:pt>
    <dgm:pt modelId="{5CF4330B-49FD-409C-8AF4-7D9B7F6B1A3A}" type="pres">
      <dgm:prSet presAssocID="{D0B57710-5389-4505-9C34-A4FD2CCA97E9}" presName="arrowAndChildren" presStyleCnt="0"/>
      <dgm:spPr/>
    </dgm:pt>
    <dgm:pt modelId="{4EFD91FA-C8A0-46F1-B6D6-B64EF42E6766}" type="pres">
      <dgm:prSet presAssocID="{D0B57710-5389-4505-9C34-A4FD2CCA97E9}" presName="parentTextArrow" presStyleLbl="node1" presStyleIdx="2" presStyleCnt="3"/>
      <dgm:spPr/>
      <dgm:t>
        <a:bodyPr/>
        <a:lstStyle/>
        <a:p>
          <a:endParaRPr lang="pl-PL"/>
        </a:p>
      </dgm:t>
    </dgm:pt>
  </dgm:ptLst>
  <dgm:cxnLst>
    <dgm:cxn modelId="{09BE1E6D-791D-49DF-BF86-CDCBC0921D37}" srcId="{3F41BE5B-C93B-4153-8498-55A22DD75CC4}" destId="{B91D309A-FADE-4810-8028-18C256F227C8}" srcOrd="2" destOrd="0" parTransId="{B23D496C-78F3-4C12-ADF5-EF63FB71EAB9}" sibTransId="{7E7DE1F3-932D-41E6-A332-D2862E5881A1}"/>
    <dgm:cxn modelId="{7498A413-47BC-4398-B793-0DAA32407645}" type="presOf" srcId="{19207CBF-37E5-4189-801D-3B88F7105243}" destId="{D297EEFB-BD72-4584-A009-6B967502730A}" srcOrd="0" destOrd="0" presId="urn:microsoft.com/office/officeart/2005/8/layout/process4"/>
    <dgm:cxn modelId="{6367E4D1-C2E4-47C1-9666-1ADCED898AF7}" srcId="{3F41BE5B-C93B-4153-8498-55A22DD75CC4}" destId="{D0B57710-5389-4505-9C34-A4FD2CCA97E9}" srcOrd="0" destOrd="0" parTransId="{212C0D27-EDD3-438D-B91F-95735361CFEF}" sibTransId="{D5ED4FFE-D63A-4081-905B-EB2D2E262831}"/>
    <dgm:cxn modelId="{2A8A920A-3A31-4E7A-8DDE-1391BD4C04EC}" type="presOf" srcId="{D0B57710-5389-4505-9C34-A4FD2CCA97E9}" destId="{4EFD91FA-C8A0-46F1-B6D6-B64EF42E6766}" srcOrd="0" destOrd="0" presId="urn:microsoft.com/office/officeart/2005/8/layout/process4"/>
    <dgm:cxn modelId="{46986960-9FB8-414C-A939-1A8BF3138F49}" type="presOf" srcId="{3F41BE5B-C93B-4153-8498-55A22DD75CC4}" destId="{2F906A28-0939-4549-BDA3-6DB14954225D}" srcOrd="0" destOrd="0" presId="urn:microsoft.com/office/officeart/2005/8/layout/process4"/>
    <dgm:cxn modelId="{D80D0833-9BB1-439F-9C74-CE24BDAA1BB9}" type="presOf" srcId="{B91D309A-FADE-4810-8028-18C256F227C8}" destId="{53A2D56F-730A-4CA6-8FDC-76195CB70E8F}" srcOrd="0" destOrd="0" presId="urn:microsoft.com/office/officeart/2005/8/layout/process4"/>
    <dgm:cxn modelId="{21772E5C-9464-415F-947A-2DD44395E783}" srcId="{3F41BE5B-C93B-4153-8498-55A22DD75CC4}" destId="{19207CBF-37E5-4189-801D-3B88F7105243}" srcOrd="1" destOrd="0" parTransId="{E2559DB5-F5FA-4C9D-86BB-9BC3EAF5282B}" sibTransId="{C6810C34-16EA-4359-9D22-505533974185}"/>
    <dgm:cxn modelId="{35AEED91-083D-48D7-B020-EBBE2F5830B1}" type="presParOf" srcId="{2F906A28-0939-4549-BDA3-6DB14954225D}" destId="{FE34C009-3AE4-44B5-A1E2-59837052209D}" srcOrd="0" destOrd="0" presId="urn:microsoft.com/office/officeart/2005/8/layout/process4"/>
    <dgm:cxn modelId="{D4517CBB-48EC-4283-BC0F-17D3B9EFF52A}" type="presParOf" srcId="{FE34C009-3AE4-44B5-A1E2-59837052209D}" destId="{53A2D56F-730A-4CA6-8FDC-76195CB70E8F}" srcOrd="0" destOrd="0" presId="urn:microsoft.com/office/officeart/2005/8/layout/process4"/>
    <dgm:cxn modelId="{521638C5-E693-4163-B5E0-660D2434AF2E}" type="presParOf" srcId="{2F906A28-0939-4549-BDA3-6DB14954225D}" destId="{32FAB6CB-1DD5-4A83-82C1-36619ED8D3DA}" srcOrd="1" destOrd="0" presId="urn:microsoft.com/office/officeart/2005/8/layout/process4"/>
    <dgm:cxn modelId="{F40D6A10-4815-4979-88CA-453FF52CCB14}" type="presParOf" srcId="{2F906A28-0939-4549-BDA3-6DB14954225D}" destId="{AF75C1D4-DB47-45A0-A578-654006911EF4}" srcOrd="2" destOrd="0" presId="urn:microsoft.com/office/officeart/2005/8/layout/process4"/>
    <dgm:cxn modelId="{39585DB8-342B-44B4-B172-7E30CF8E95F6}" type="presParOf" srcId="{AF75C1D4-DB47-45A0-A578-654006911EF4}" destId="{D297EEFB-BD72-4584-A009-6B967502730A}" srcOrd="0" destOrd="0" presId="urn:microsoft.com/office/officeart/2005/8/layout/process4"/>
    <dgm:cxn modelId="{B9D46BFA-EB27-4347-930B-FAF0B1E2C4F3}" type="presParOf" srcId="{2F906A28-0939-4549-BDA3-6DB14954225D}" destId="{C5A03B6B-A47F-418F-AAA8-1EBD4E53C38F}" srcOrd="3" destOrd="0" presId="urn:microsoft.com/office/officeart/2005/8/layout/process4"/>
    <dgm:cxn modelId="{B2895B43-85EE-4C7B-9AB7-A645878C2F79}" type="presParOf" srcId="{2F906A28-0939-4549-BDA3-6DB14954225D}" destId="{5CF4330B-49FD-409C-8AF4-7D9B7F6B1A3A}" srcOrd="4" destOrd="0" presId="urn:microsoft.com/office/officeart/2005/8/layout/process4"/>
    <dgm:cxn modelId="{02265D77-E454-4C1B-B63C-3F73721A111D}" type="presParOf" srcId="{5CF4330B-49FD-409C-8AF4-7D9B7F6B1A3A}" destId="{4EFD91FA-C8A0-46F1-B6D6-B64EF42E676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41A857-81A3-488E-98EC-576BF8721B0C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5CE65294-F46F-409B-8414-3CBB6A4DF8BB}">
      <dgm:prSet/>
      <dgm:spPr/>
      <dgm:t>
        <a:bodyPr/>
        <a:lstStyle/>
        <a:p>
          <a:pPr algn="just" rtl="0"/>
          <a:r>
            <a:rPr lang="pl-PL" dirty="0" smtClean="0"/>
            <a:t>nie ma konieczności wprowadzenia regulacji przejściowych dotyczących umów o pracę na okres próbny, będą one stosowane bezpośrednio po wejściu przepisów w życie</a:t>
          </a:r>
          <a:endParaRPr lang="pl-PL" dirty="0"/>
        </a:p>
      </dgm:t>
    </dgm:pt>
    <dgm:pt modelId="{E7D08DA7-109B-46B1-A0AE-2BDAF5AC16A8}" type="parTrans" cxnId="{8B1B9258-564D-40B3-9200-ED89E6159C2F}">
      <dgm:prSet/>
      <dgm:spPr/>
      <dgm:t>
        <a:bodyPr/>
        <a:lstStyle/>
        <a:p>
          <a:pPr algn="just"/>
          <a:endParaRPr lang="pl-PL"/>
        </a:p>
      </dgm:t>
    </dgm:pt>
    <dgm:pt modelId="{E29D7F3E-0712-4B0E-86F1-9B5F89CD909D}" type="sibTrans" cxnId="{8B1B9258-564D-40B3-9200-ED89E6159C2F}">
      <dgm:prSet/>
      <dgm:spPr/>
      <dgm:t>
        <a:bodyPr/>
        <a:lstStyle/>
        <a:p>
          <a:pPr algn="just"/>
          <a:endParaRPr lang="pl-PL"/>
        </a:p>
      </dgm:t>
    </dgm:pt>
    <dgm:pt modelId="{30492B90-0ED6-4FFC-B8D9-298B4BC3A41C}">
      <dgm:prSet/>
      <dgm:spPr/>
      <dgm:t>
        <a:bodyPr/>
        <a:lstStyle/>
        <a:p>
          <a:pPr algn="just" rtl="0"/>
          <a:r>
            <a:rPr lang="pl-PL" dirty="0" smtClean="0"/>
            <a:t>nie ma również potrzeby wprowadzenia przepisu przejściowego w związku ze zmianą art. 178 § 2 Kodeksu pracy (wydłużenie wieku dziecka z 4. do 8. roku życia) - rodzice mający dzieci do 8 roku życia od dnia wejścia w życie projektowanej ustawy będą korzystali z nowych przepisów</a:t>
          </a:r>
          <a:endParaRPr lang="pl-PL" dirty="0"/>
        </a:p>
      </dgm:t>
    </dgm:pt>
    <dgm:pt modelId="{DCDE3B7A-9F10-446A-9FB6-81C3FDF075AC}" type="parTrans" cxnId="{BA494A63-8219-411D-B3BD-A11F46991EA9}">
      <dgm:prSet/>
      <dgm:spPr/>
      <dgm:t>
        <a:bodyPr/>
        <a:lstStyle/>
        <a:p>
          <a:pPr algn="just"/>
          <a:endParaRPr lang="pl-PL"/>
        </a:p>
      </dgm:t>
    </dgm:pt>
    <dgm:pt modelId="{A6D2CA49-667E-49D1-86B5-F7375B648827}" type="sibTrans" cxnId="{BA494A63-8219-411D-B3BD-A11F46991EA9}">
      <dgm:prSet/>
      <dgm:spPr/>
      <dgm:t>
        <a:bodyPr/>
        <a:lstStyle/>
        <a:p>
          <a:pPr algn="just"/>
          <a:endParaRPr lang="pl-PL"/>
        </a:p>
      </dgm:t>
    </dgm:pt>
    <dgm:pt modelId="{47BC69CE-A2CD-40E7-A903-65234BC4323B}" type="pres">
      <dgm:prSet presAssocID="{FF41A857-81A3-488E-98EC-576BF8721B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038AA3-034D-40D1-84A1-665E48AF6580}" type="pres">
      <dgm:prSet presAssocID="{5CE65294-F46F-409B-8414-3CBB6A4DF8B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AD8251-09FD-4277-A0BB-EF7413893FA4}" type="pres">
      <dgm:prSet presAssocID="{E29D7F3E-0712-4B0E-86F1-9B5F89CD909D}" presName="spacer" presStyleCnt="0"/>
      <dgm:spPr/>
    </dgm:pt>
    <dgm:pt modelId="{A1519043-A8D1-40E0-9F07-BCE9CDECCDC2}" type="pres">
      <dgm:prSet presAssocID="{30492B90-0ED6-4FFC-B8D9-298B4BC3A41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D8C9622-ADD7-4140-A974-854E839C0EC4}" type="presOf" srcId="{5CE65294-F46F-409B-8414-3CBB6A4DF8BB}" destId="{25038AA3-034D-40D1-84A1-665E48AF6580}" srcOrd="0" destOrd="0" presId="urn:microsoft.com/office/officeart/2005/8/layout/vList2"/>
    <dgm:cxn modelId="{8B1B9258-564D-40B3-9200-ED89E6159C2F}" srcId="{FF41A857-81A3-488E-98EC-576BF8721B0C}" destId="{5CE65294-F46F-409B-8414-3CBB6A4DF8BB}" srcOrd="0" destOrd="0" parTransId="{E7D08DA7-109B-46B1-A0AE-2BDAF5AC16A8}" sibTransId="{E29D7F3E-0712-4B0E-86F1-9B5F89CD909D}"/>
    <dgm:cxn modelId="{069593C6-20B4-4D49-BEEA-F88BBB3CE7BC}" type="presOf" srcId="{FF41A857-81A3-488E-98EC-576BF8721B0C}" destId="{47BC69CE-A2CD-40E7-A903-65234BC4323B}" srcOrd="0" destOrd="0" presId="urn:microsoft.com/office/officeart/2005/8/layout/vList2"/>
    <dgm:cxn modelId="{757CE949-61A3-46BD-9688-B62C2C590F6B}" type="presOf" srcId="{30492B90-0ED6-4FFC-B8D9-298B4BC3A41C}" destId="{A1519043-A8D1-40E0-9F07-BCE9CDECCDC2}" srcOrd="0" destOrd="0" presId="urn:microsoft.com/office/officeart/2005/8/layout/vList2"/>
    <dgm:cxn modelId="{BA494A63-8219-411D-B3BD-A11F46991EA9}" srcId="{FF41A857-81A3-488E-98EC-576BF8721B0C}" destId="{30492B90-0ED6-4FFC-B8D9-298B4BC3A41C}" srcOrd="1" destOrd="0" parTransId="{DCDE3B7A-9F10-446A-9FB6-81C3FDF075AC}" sibTransId="{A6D2CA49-667E-49D1-86B5-F7375B648827}"/>
    <dgm:cxn modelId="{F0EF32FC-CC75-421C-8F3F-3FE3493D403C}" type="presParOf" srcId="{47BC69CE-A2CD-40E7-A903-65234BC4323B}" destId="{25038AA3-034D-40D1-84A1-665E48AF6580}" srcOrd="0" destOrd="0" presId="urn:microsoft.com/office/officeart/2005/8/layout/vList2"/>
    <dgm:cxn modelId="{CC38EBAC-E68D-401A-BAB5-7FB3284CC8F4}" type="presParOf" srcId="{47BC69CE-A2CD-40E7-A903-65234BC4323B}" destId="{F7AD8251-09FD-4277-A0BB-EF7413893FA4}" srcOrd="1" destOrd="0" presId="urn:microsoft.com/office/officeart/2005/8/layout/vList2"/>
    <dgm:cxn modelId="{A54EA1C2-7085-440D-92D5-204714FD63BC}" type="presParOf" srcId="{47BC69CE-A2CD-40E7-A903-65234BC4323B}" destId="{A1519043-A8D1-40E0-9F07-BCE9CDECCDC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02B6B8-7E91-4B74-95B9-81B68C9EFDE0}" type="doc">
      <dgm:prSet loTypeId="urn:microsoft.com/office/officeart/2005/8/layout/process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l-PL"/>
        </a:p>
      </dgm:t>
    </dgm:pt>
    <dgm:pt modelId="{33C330CF-1949-4CF5-B85B-5EE41CE31EB6}">
      <dgm:prSet custT="1"/>
      <dgm:spPr/>
      <dgm:t>
        <a:bodyPr/>
        <a:lstStyle/>
        <a:p>
          <a:pPr rtl="0"/>
          <a:r>
            <a:rPr lang="pl-PL" sz="1800" dirty="0" smtClean="0"/>
            <a:t>do pracownika, który do dnia wejścia w życie niniejszej ustawy złożył wniosek o udzielenie urlopu rodzicielskiego albo jego części zgodnie z art. 179</a:t>
          </a:r>
          <a:r>
            <a:rPr lang="pl-PL" sz="1800" baseline="30000" dirty="0" smtClean="0"/>
            <a:t>1</a:t>
          </a:r>
          <a:r>
            <a:rPr lang="pl-PL" sz="1800" dirty="0" smtClean="0"/>
            <a:t> lub zgodnie z art. 182</a:t>
          </a:r>
          <a:r>
            <a:rPr lang="pl-PL" sz="1800" baseline="30000" dirty="0" smtClean="0"/>
            <a:t>1a </a:t>
          </a:r>
          <a:r>
            <a:rPr lang="pl-PL" sz="1800" baseline="30000" dirty="0" err="1" smtClean="0"/>
            <a:t>k.p</a:t>
          </a:r>
          <a:r>
            <a:rPr lang="pl-PL" sz="1800" baseline="30000" dirty="0" smtClean="0"/>
            <a:t>. </a:t>
          </a:r>
          <a:endParaRPr lang="pl-PL" sz="1800" dirty="0"/>
        </a:p>
      </dgm:t>
    </dgm:pt>
    <dgm:pt modelId="{799ECF0A-8B10-4479-9AB3-B2E2EC141224}" type="parTrans" cxnId="{BDCA3624-03A8-461E-8B6A-9C93DD7E2C65}">
      <dgm:prSet/>
      <dgm:spPr/>
      <dgm:t>
        <a:bodyPr/>
        <a:lstStyle/>
        <a:p>
          <a:endParaRPr lang="pl-PL" sz="2400"/>
        </a:p>
      </dgm:t>
    </dgm:pt>
    <dgm:pt modelId="{F4A15A57-ED9C-4328-AA00-D5491ACB909C}" type="sibTrans" cxnId="{BDCA3624-03A8-461E-8B6A-9C93DD7E2C65}">
      <dgm:prSet/>
      <dgm:spPr/>
      <dgm:t>
        <a:bodyPr/>
        <a:lstStyle/>
        <a:p>
          <a:endParaRPr lang="pl-PL" sz="2400"/>
        </a:p>
      </dgm:t>
    </dgm:pt>
    <dgm:pt modelId="{32B0B582-3429-4DC7-AFDF-15DEE2F8C1E5}">
      <dgm:prSet custT="1"/>
      <dgm:spPr/>
      <dgm:t>
        <a:bodyPr/>
        <a:lstStyle/>
        <a:p>
          <a:pPr rtl="0"/>
          <a:r>
            <a:rPr lang="pl-PL" sz="1800" dirty="0" smtClean="0"/>
            <a:t>ale nie rozpoczął korzystania z tego urlopu w dniu wejścia w życie noweli, stosuje się nowe przepisy</a:t>
          </a:r>
          <a:endParaRPr lang="pl-PL" sz="1800" dirty="0"/>
        </a:p>
      </dgm:t>
    </dgm:pt>
    <dgm:pt modelId="{E499672A-AB29-4929-BA28-53C6926AAF2F}" type="parTrans" cxnId="{7B59F29E-C844-470D-AEBC-B5AAED8A8C8D}">
      <dgm:prSet/>
      <dgm:spPr/>
      <dgm:t>
        <a:bodyPr/>
        <a:lstStyle/>
        <a:p>
          <a:endParaRPr lang="pl-PL" sz="2400"/>
        </a:p>
      </dgm:t>
    </dgm:pt>
    <dgm:pt modelId="{363445DB-A37C-41DF-A4EA-D6BA303D9720}" type="sibTrans" cxnId="{7B59F29E-C844-470D-AEBC-B5AAED8A8C8D}">
      <dgm:prSet/>
      <dgm:spPr/>
      <dgm:t>
        <a:bodyPr/>
        <a:lstStyle/>
        <a:p>
          <a:endParaRPr lang="pl-PL" sz="2400"/>
        </a:p>
      </dgm:t>
    </dgm:pt>
    <dgm:pt modelId="{5246D7A8-967B-4E40-9615-F40B68AC1ACD}">
      <dgm:prSet custT="1"/>
      <dgm:spPr/>
      <dgm:t>
        <a:bodyPr/>
        <a:lstStyle/>
        <a:p>
          <a:pPr rtl="0"/>
          <a:r>
            <a:rPr lang="pl-PL" sz="1800" smtClean="0"/>
            <a:t>pracodawca zwraca pracownikowi wniosek w celu jego zmiany i ponownego złożenia pracodawcy w terminie 7 dni; termin złożenia wniosku zostaje zachowany,</a:t>
          </a:r>
          <a:endParaRPr lang="pl-PL" sz="1800"/>
        </a:p>
      </dgm:t>
    </dgm:pt>
    <dgm:pt modelId="{4042B01A-D1B8-4358-BB2E-A2CA18C6CA5E}" type="parTrans" cxnId="{B7F1B235-3C75-44CF-A52D-FDA2040705E7}">
      <dgm:prSet/>
      <dgm:spPr/>
      <dgm:t>
        <a:bodyPr/>
        <a:lstStyle/>
        <a:p>
          <a:endParaRPr lang="pl-PL" sz="2400"/>
        </a:p>
      </dgm:t>
    </dgm:pt>
    <dgm:pt modelId="{35CE8DB1-7B56-4BF0-91FC-363A5C19FC35}" type="sibTrans" cxnId="{B7F1B235-3C75-44CF-A52D-FDA2040705E7}">
      <dgm:prSet/>
      <dgm:spPr/>
      <dgm:t>
        <a:bodyPr/>
        <a:lstStyle/>
        <a:p>
          <a:endParaRPr lang="pl-PL" sz="2400"/>
        </a:p>
      </dgm:t>
    </dgm:pt>
    <dgm:pt modelId="{324A587A-3E5B-4BD6-85D4-837CFF477164}">
      <dgm:prSet custT="1"/>
      <dgm:spPr/>
      <dgm:t>
        <a:bodyPr/>
        <a:lstStyle/>
        <a:p>
          <a:pPr rtl="0"/>
          <a:r>
            <a:rPr lang="pl-PL" sz="1800" dirty="0" smtClean="0"/>
            <a:t>jeżeli pracownik nie złoży ponownie wniosku korzysta z urlopu zgodnie z wnioskiem złożonym przed dniem wejścia w życie niniejszej ustawy</a:t>
          </a:r>
          <a:endParaRPr lang="pl-PL" sz="1800" dirty="0"/>
        </a:p>
      </dgm:t>
    </dgm:pt>
    <dgm:pt modelId="{B3E3F949-FD51-4FD4-9185-4ECAA3323CF1}" type="parTrans" cxnId="{0A7ADEA2-55DA-442C-9A8C-5A3565F39D30}">
      <dgm:prSet/>
      <dgm:spPr/>
      <dgm:t>
        <a:bodyPr/>
        <a:lstStyle/>
        <a:p>
          <a:endParaRPr lang="pl-PL" sz="2400"/>
        </a:p>
      </dgm:t>
    </dgm:pt>
    <dgm:pt modelId="{4BB90E57-6820-42FA-93D8-E70F6FBE298A}" type="sibTrans" cxnId="{0A7ADEA2-55DA-442C-9A8C-5A3565F39D30}">
      <dgm:prSet/>
      <dgm:spPr/>
      <dgm:t>
        <a:bodyPr/>
        <a:lstStyle/>
        <a:p>
          <a:endParaRPr lang="pl-PL" sz="2400"/>
        </a:p>
      </dgm:t>
    </dgm:pt>
    <dgm:pt modelId="{8F0020DC-D789-4F31-B32C-29E35B814CC3}" type="pres">
      <dgm:prSet presAssocID="{5B02B6B8-7E91-4B74-95B9-81B68C9EFD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7A430D-D214-490F-85F1-F2B4B36272EA}" type="pres">
      <dgm:prSet presAssocID="{324A587A-3E5B-4BD6-85D4-837CFF477164}" presName="boxAndChildren" presStyleCnt="0"/>
      <dgm:spPr/>
    </dgm:pt>
    <dgm:pt modelId="{8E2272C9-4CB5-4973-AF1C-1E24A1E97B23}" type="pres">
      <dgm:prSet presAssocID="{324A587A-3E5B-4BD6-85D4-837CFF477164}" presName="parentTextBox" presStyleLbl="node1" presStyleIdx="0" presStyleCnt="4"/>
      <dgm:spPr/>
      <dgm:t>
        <a:bodyPr/>
        <a:lstStyle/>
        <a:p>
          <a:endParaRPr lang="pl-PL"/>
        </a:p>
      </dgm:t>
    </dgm:pt>
    <dgm:pt modelId="{281CC191-276F-466A-8238-AFA9E351E289}" type="pres">
      <dgm:prSet presAssocID="{35CE8DB1-7B56-4BF0-91FC-363A5C19FC35}" presName="sp" presStyleCnt="0"/>
      <dgm:spPr/>
    </dgm:pt>
    <dgm:pt modelId="{1A4CA5FD-1A9C-446A-BE36-2A5E9D157BF7}" type="pres">
      <dgm:prSet presAssocID="{5246D7A8-967B-4E40-9615-F40B68AC1ACD}" presName="arrowAndChildren" presStyleCnt="0"/>
      <dgm:spPr/>
    </dgm:pt>
    <dgm:pt modelId="{89846643-0688-45DE-A6AA-3F68D6CF14DD}" type="pres">
      <dgm:prSet presAssocID="{5246D7A8-967B-4E40-9615-F40B68AC1ACD}" presName="parentTextArrow" presStyleLbl="node1" presStyleIdx="1" presStyleCnt="4"/>
      <dgm:spPr/>
      <dgm:t>
        <a:bodyPr/>
        <a:lstStyle/>
        <a:p>
          <a:endParaRPr lang="pl-PL"/>
        </a:p>
      </dgm:t>
    </dgm:pt>
    <dgm:pt modelId="{25E4D8BA-1B1C-49A3-BB6F-3260C4FC6051}" type="pres">
      <dgm:prSet presAssocID="{363445DB-A37C-41DF-A4EA-D6BA303D9720}" presName="sp" presStyleCnt="0"/>
      <dgm:spPr/>
    </dgm:pt>
    <dgm:pt modelId="{BD200268-01AF-4433-A11D-935275E85941}" type="pres">
      <dgm:prSet presAssocID="{32B0B582-3429-4DC7-AFDF-15DEE2F8C1E5}" presName="arrowAndChildren" presStyleCnt="0"/>
      <dgm:spPr/>
    </dgm:pt>
    <dgm:pt modelId="{15108B93-B9C2-454B-8EEF-5B04D3F6BB89}" type="pres">
      <dgm:prSet presAssocID="{32B0B582-3429-4DC7-AFDF-15DEE2F8C1E5}" presName="parentTextArrow" presStyleLbl="node1" presStyleIdx="2" presStyleCnt="4"/>
      <dgm:spPr/>
      <dgm:t>
        <a:bodyPr/>
        <a:lstStyle/>
        <a:p>
          <a:endParaRPr lang="pl-PL"/>
        </a:p>
      </dgm:t>
    </dgm:pt>
    <dgm:pt modelId="{A965CC27-BDD2-4A63-84D4-C6991FFD4012}" type="pres">
      <dgm:prSet presAssocID="{F4A15A57-ED9C-4328-AA00-D5491ACB909C}" presName="sp" presStyleCnt="0"/>
      <dgm:spPr/>
    </dgm:pt>
    <dgm:pt modelId="{0172975C-9088-4FD4-8B66-363B3D3401DA}" type="pres">
      <dgm:prSet presAssocID="{33C330CF-1949-4CF5-B85B-5EE41CE31EB6}" presName="arrowAndChildren" presStyleCnt="0"/>
      <dgm:spPr/>
    </dgm:pt>
    <dgm:pt modelId="{1C0C026C-28A0-40D5-8328-52534D9B2F73}" type="pres">
      <dgm:prSet presAssocID="{33C330CF-1949-4CF5-B85B-5EE41CE31EB6}" presName="parentTextArrow" presStyleLbl="node1" presStyleIdx="3" presStyleCnt="4"/>
      <dgm:spPr/>
      <dgm:t>
        <a:bodyPr/>
        <a:lstStyle/>
        <a:p>
          <a:endParaRPr lang="pl-PL"/>
        </a:p>
      </dgm:t>
    </dgm:pt>
  </dgm:ptLst>
  <dgm:cxnLst>
    <dgm:cxn modelId="{3FB9F4FE-6CB1-40BF-B6B5-9D4759880FC2}" type="presOf" srcId="{32B0B582-3429-4DC7-AFDF-15DEE2F8C1E5}" destId="{15108B93-B9C2-454B-8EEF-5B04D3F6BB89}" srcOrd="0" destOrd="0" presId="urn:microsoft.com/office/officeart/2005/8/layout/process4"/>
    <dgm:cxn modelId="{E76EDA58-E6F4-4045-99AB-0E511FABBD04}" type="presOf" srcId="{324A587A-3E5B-4BD6-85D4-837CFF477164}" destId="{8E2272C9-4CB5-4973-AF1C-1E24A1E97B23}" srcOrd="0" destOrd="0" presId="urn:microsoft.com/office/officeart/2005/8/layout/process4"/>
    <dgm:cxn modelId="{0A3F428C-42E3-467F-A839-64818A6042FF}" type="presOf" srcId="{5B02B6B8-7E91-4B74-95B9-81B68C9EFDE0}" destId="{8F0020DC-D789-4F31-B32C-29E35B814CC3}" srcOrd="0" destOrd="0" presId="urn:microsoft.com/office/officeart/2005/8/layout/process4"/>
    <dgm:cxn modelId="{B7F1B235-3C75-44CF-A52D-FDA2040705E7}" srcId="{5B02B6B8-7E91-4B74-95B9-81B68C9EFDE0}" destId="{5246D7A8-967B-4E40-9615-F40B68AC1ACD}" srcOrd="2" destOrd="0" parTransId="{4042B01A-D1B8-4358-BB2E-A2CA18C6CA5E}" sibTransId="{35CE8DB1-7B56-4BF0-91FC-363A5C19FC35}"/>
    <dgm:cxn modelId="{8B228A98-22E1-447D-A59A-E7ED7285473C}" type="presOf" srcId="{5246D7A8-967B-4E40-9615-F40B68AC1ACD}" destId="{89846643-0688-45DE-A6AA-3F68D6CF14DD}" srcOrd="0" destOrd="0" presId="urn:microsoft.com/office/officeart/2005/8/layout/process4"/>
    <dgm:cxn modelId="{7B59F29E-C844-470D-AEBC-B5AAED8A8C8D}" srcId="{5B02B6B8-7E91-4B74-95B9-81B68C9EFDE0}" destId="{32B0B582-3429-4DC7-AFDF-15DEE2F8C1E5}" srcOrd="1" destOrd="0" parTransId="{E499672A-AB29-4929-BA28-53C6926AAF2F}" sibTransId="{363445DB-A37C-41DF-A4EA-D6BA303D9720}"/>
    <dgm:cxn modelId="{0A7ADEA2-55DA-442C-9A8C-5A3565F39D30}" srcId="{5B02B6B8-7E91-4B74-95B9-81B68C9EFDE0}" destId="{324A587A-3E5B-4BD6-85D4-837CFF477164}" srcOrd="3" destOrd="0" parTransId="{B3E3F949-FD51-4FD4-9185-4ECAA3323CF1}" sibTransId="{4BB90E57-6820-42FA-93D8-E70F6FBE298A}"/>
    <dgm:cxn modelId="{BDCA3624-03A8-461E-8B6A-9C93DD7E2C65}" srcId="{5B02B6B8-7E91-4B74-95B9-81B68C9EFDE0}" destId="{33C330CF-1949-4CF5-B85B-5EE41CE31EB6}" srcOrd="0" destOrd="0" parTransId="{799ECF0A-8B10-4479-9AB3-B2E2EC141224}" sibTransId="{F4A15A57-ED9C-4328-AA00-D5491ACB909C}"/>
    <dgm:cxn modelId="{42EA7E8F-358F-405E-A26C-D1C87888EDE9}" type="presOf" srcId="{33C330CF-1949-4CF5-B85B-5EE41CE31EB6}" destId="{1C0C026C-28A0-40D5-8328-52534D9B2F73}" srcOrd="0" destOrd="0" presId="urn:microsoft.com/office/officeart/2005/8/layout/process4"/>
    <dgm:cxn modelId="{6DCDF299-1F0B-43B1-AC64-0548382DE9CC}" type="presParOf" srcId="{8F0020DC-D789-4F31-B32C-29E35B814CC3}" destId="{E37A430D-D214-490F-85F1-F2B4B36272EA}" srcOrd="0" destOrd="0" presId="urn:microsoft.com/office/officeart/2005/8/layout/process4"/>
    <dgm:cxn modelId="{6701A880-06EE-49BE-A193-46CAB1A08BE8}" type="presParOf" srcId="{E37A430D-D214-490F-85F1-F2B4B36272EA}" destId="{8E2272C9-4CB5-4973-AF1C-1E24A1E97B23}" srcOrd="0" destOrd="0" presId="urn:microsoft.com/office/officeart/2005/8/layout/process4"/>
    <dgm:cxn modelId="{2F78C993-FCA7-4D40-88B6-811A5AAC94AD}" type="presParOf" srcId="{8F0020DC-D789-4F31-B32C-29E35B814CC3}" destId="{281CC191-276F-466A-8238-AFA9E351E289}" srcOrd="1" destOrd="0" presId="urn:microsoft.com/office/officeart/2005/8/layout/process4"/>
    <dgm:cxn modelId="{2425BB9F-4488-471F-AF66-3D00F79CD029}" type="presParOf" srcId="{8F0020DC-D789-4F31-B32C-29E35B814CC3}" destId="{1A4CA5FD-1A9C-446A-BE36-2A5E9D157BF7}" srcOrd="2" destOrd="0" presId="urn:microsoft.com/office/officeart/2005/8/layout/process4"/>
    <dgm:cxn modelId="{3E3585FF-B321-4CAC-8F48-01CD854DFEDF}" type="presParOf" srcId="{1A4CA5FD-1A9C-446A-BE36-2A5E9D157BF7}" destId="{89846643-0688-45DE-A6AA-3F68D6CF14DD}" srcOrd="0" destOrd="0" presId="urn:microsoft.com/office/officeart/2005/8/layout/process4"/>
    <dgm:cxn modelId="{2627419D-F715-4176-97C3-E36A3D0F95C6}" type="presParOf" srcId="{8F0020DC-D789-4F31-B32C-29E35B814CC3}" destId="{25E4D8BA-1B1C-49A3-BB6F-3260C4FC6051}" srcOrd="3" destOrd="0" presId="urn:microsoft.com/office/officeart/2005/8/layout/process4"/>
    <dgm:cxn modelId="{FEA9643D-E6F5-4F9C-845E-A830E4C8B202}" type="presParOf" srcId="{8F0020DC-D789-4F31-B32C-29E35B814CC3}" destId="{BD200268-01AF-4433-A11D-935275E85941}" srcOrd="4" destOrd="0" presId="urn:microsoft.com/office/officeart/2005/8/layout/process4"/>
    <dgm:cxn modelId="{C88A6244-E123-4B14-AE33-99E58A6B92AC}" type="presParOf" srcId="{BD200268-01AF-4433-A11D-935275E85941}" destId="{15108B93-B9C2-454B-8EEF-5B04D3F6BB89}" srcOrd="0" destOrd="0" presId="urn:microsoft.com/office/officeart/2005/8/layout/process4"/>
    <dgm:cxn modelId="{D9AA7B9F-6D67-4381-828C-92F7214AB83F}" type="presParOf" srcId="{8F0020DC-D789-4F31-B32C-29E35B814CC3}" destId="{A965CC27-BDD2-4A63-84D4-C6991FFD4012}" srcOrd="5" destOrd="0" presId="urn:microsoft.com/office/officeart/2005/8/layout/process4"/>
    <dgm:cxn modelId="{8F6EBD92-D775-4591-9D39-5636ACECD795}" type="presParOf" srcId="{8F0020DC-D789-4F31-B32C-29E35B814CC3}" destId="{0172975C-9088-4FD4-8B66-363B3D3401DA}" srcOrd="6" destOrd="0" presId="urn:microsoft.com/office/officeart/2005/8/layout/process4"/>
    <dgm:cxn modelId="{EE95EE79-788D-4E40-868A-13CDA6CD8FE6}" type="presParOf" srcId="{0172975C-9088-4FD4-8B66-363B3D3401DA}" destId="{1C0C026C-28A0-40D5-8328-52534D9B2F7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9627F-1279-46DE-B911-F9344513C10A}">
      <dsp:nvSpPr>
        <dsp:cNvPr id="0" name=""/>
        <dsp:cNvSpPr/>
      </dsp:nvSpPr>
      <dsp:spPr>
        <a:xfrm>
          <a:off x="0" y="4121445"/>
          <a:ext cx="8229600" cy="12789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Ustawa weszła w życie 26 kwietnia 2023 r. </a:t>
          </a:r>
          <a:endParaRPr lang="pl-PL" sz="2400" kern="1200" dirty="0"/>
        </a:p>
      </dsp:txBody>
      <dsp:txXfrm>
        <a:off x="0" y="4121445"/>
        <a:ext cx="8229600" cy="1278950"/>
      </dsp:txXfrm>
    </dsp:sp>
    <dsp:sp modelId="{B9A25E5D-EFC4-48AD-8AC1-5332CA30904E}">
      <dsp:nvSpPr>
        <dsp:cNvPr id="0" name=""/>
        <dsp:cNvSpPr/>
      </dsp:nvSpPr>
      <dsp:spPr>
        <a:xfrm rot="10800000">
          <a:off x="0" y="2173604"/>
          <a:ext cx="8229600" cy="196702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i="0" kern="1200" dirty="0" smtClean="0"/>
            <a:t>ustawa z dnia 9 marca 2023 r. o zmianie ustawy - Kodeks pracy oraz niektórych innych ustaw (Dz. U. poz. 641).</a:t>
          </a:r>
          <a:endParaRPr lang="pl-PL" sz="2400" kern="1200" dirty="0"/>
        </a:p>
      </dsp:txBody>
      <dsp:txXfrm rot="10800000">
        <a:off x="0" y="2173604"/>
        <a:ext cx="8229600" cy="1278114"/>
      </dsp:txXfrm>
    </dsp:sp>
    <dsp:sp modelId="{80FB1C53-562B-4298-BDED-BEBE9F2986DC}">
      <dsp:nvSpPr>
        <dsp:cNvPr id="0" name=""/>
        <dsp:cNvSpPr/>
      </dsp:nvSpPr>
      <dsp:spPr>
        <a:xfrm rot="10800000">
          <a:off x="0" y="203"/>
          <a:ext cx="8229600" cy="219258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termin wdrożenia do polskiego porządku prawnego dyrektywy w sprawie przejrzystych warunków zatrudnienia – </a:t>
          </a:r>
          <a:r>
            <a:rPr lang="pl-PL" sz="2400" b="1" kern="1200" dirty="0" smtClean="0"/>
            <a:t>do 1 sierpnia 2022 r., </a:t>
          </a:r>
          <a:r>
            <a:rPr lang="pl-PL" sz="2400" kern="1200" dirty="0" smtClean="0"/>
            <a:t>a dyrektywy </a:t>
          </a:r>
          <a:r>
            <a:rPr lang="pl-PL" sz="2400" kern="1200" dirty="0" err="1" smtClean="0"/>
            <a:t>work</a:t>
          </a:r>
          <a:r>
            <a:rPr lang="pl-PL" sz="2400" kern="1200" dirty="0" smtClean="0"/>
            <a:t>-life </a:t>
          </a:r>
          <a:r>
            <a:rPr lang="pl-PL" sz="2400" kern="1200" dirty="0" err="1" smtClean="0"/>
            <a:t>balance</a:t>
          </a:r>
          <a:r>
            <a:rPr lang="pl-PL" sz="2400" kern="1200" dirty="0" smtClean="0"/>
            <a:t>– </a:t>
          </a:r>
          <a:r>
            <a:rPr lang="pl-PL" sz="2400" b="1" kern="1200" dirty="0" smtClean="0"/>
            <a:t>do 2 sierpnia 2022 r.</a:t>
          </a:r>
          <a:endParaRPr lang="pl-PL" sz="2400" kern="1200" dirty="0"/>
        </a:p>
      </dsp:txBody>
      <dsp:txXfrm rot="10800000">
        <a:off x="0" y="203"/>
        <a:ext cx="8229600" cy="1424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78939-4F0B-4CEF-99D7-ED7A46351CC2}">
      <dsp:nvSpPr>
        <dsp:cNvPr id="0" name=""/>
        <dsp:cNvSpPr/>
      </dsp:nvSpPr>
      <dsp:spPr>
        <a:xfrm>
          <a:off x="0" y="43491"/>
          <a:ext cx="82296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pracodawca jest obowiązany udzielić zwolnienia od pracy (brak możliwości weryfikacji okoliczności uzasadniających wniosek, pytanie czy pracownik będzie je ujawniał)</a:t>
          </a:r>
          <a:endParaRPr lang="pl-PL" sz="2600" kern="1200" dirty="0"/>
        </a:p>
      </dsp:txBody>
      <dsp:txXfrm>
        <a:off x="69794" y="113285"/>
        <a:ext cx="8090012" cy="1290152"/>
      </dsp:txXfrm>
    </dsp:sp>
    <dsp:sp modelId="{B7F81276-1922-4266-9CBE-B1F0E3B2A403}">
      <dsp:nvSpPr>
        <dsp:cNvPr id="0" name=""/>
        <dsp:cNvSpPr/>
      </dsp:nvSpPr>
      <dsp:spPr>
        <a:xfrm>
          <a:off x="0" y="1548111"/>
          <a:ext cx="82296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pracownika zgłasza wniosek (forma dowolna)</a:t>
          </a:r>
          <a:endParaRPr lang="pl-PL" sz="2600" kern="1200" dirty="0"/>
        </a:p>
      </dsp:txBody>
      <dsp:txXfrm>
        <a:off x="69794" y="1617905"/>
        <a:ext cx="8090012" cy="1290152"/>
      </dsp:txXfrm>
    </dsp:sp>
    <dsp:sp modelId="{BB4B7B2A-E732-42A1-82F0-1C14DD78065F}">
      <dsp:nvSpPr>
        <dsp:cNvPr id="0" name=""/>
        <dsp:cNvSpPr/>
      </dsp:nvSpPr>
      <dsp:spPr>
        <a:xfrm>
          <a:off x="0" y="3052731"/>
          <a:ext cx="8229600" cy="1429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wniosek może być złożony najpóźniej w dniu korzystania ze zwolnienia</a:t>
          </a:r>
          <a:endParaRPr lang="pl-PL" sz="2600" kern="1200" dirty="0"/>
        </a:p>
      </dsp:txBody>
      <dsp:txXfrm>
        <a:off x="69794" y="3122525"/>
        <a:ext cx="8090012" cy="1290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9881E-274D-4CB2-8C72-555B92BE71C3}">
      <dsp:nvSpPr>
        <dsp:cNvPr id="0" name=""/>
        <dsp:cNvSpPr/>
      </dsp:nvSpPr>
      <dsp:spPr>
        <a:xfrm>
          <a:off x="0" y="59041"/>
          <a:ext cx="8291264" cy="16504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Cel - zapewnienie osobistej opieki lub wsparcia osobie będącej członkiem rodziny lub zamieszkującej w tym samym gospodarstwie domowym, która wymaga znacznej opieki lub znacznego wsparcia z poważnych względów medycznych (nie ma znaczenia czy ktoś inny może udzielić wsparcia)</a:t>
          </a:r>
          <a:endParaRPr lang="pl-PL" sz="2000" kern="1200" dirty="0"/>
        </a:p>
      </dsp:txBody>
      <dsp:txXfrm>
        <a:off x="80567" y="139608"/>
        <a:ext cx="8130130" cy="1489297"/>
      </dsp:txXfrm>
    </dsp:sp>
    <dsp:sp modelId="{1D54697B-633F-417F-A08D-5DD6EE2004E2}">
      <dsp:nvSpPr>
        <dsp:cNvPr id="0" name=""/>
        <dsp:cNvSpPr/>
      </dsp:nvSpPr>
      <dsp:spPr>
        <a:xfrm>
          <a:off x="0" y="1767072"/>
          <a:ext cx="8291264" cy="16504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Wymiar – 5 dni w roku kalendarzowym,</a:t>
          </a:r>
          <a:endParaRPr lang="pl-PL" sz="2000" kern="1200" dirty="0"/>
        </a:p>
      </dsp:txBody>
      <dsp:txXfrm>
        <a:off x="80567" y="1847639"/>
        <a:ext cx="8130130" cy="1489297"/>
      </dsp:txXfrm>
    </dsp:sp>
    <dsp:sp modelId="{5BED95BF-3670-4634-BD13-CFF951ABEE99}">
      <dsp:nvSpPr>
        <dsp:cNvPr id="0" name=""/>
        <dsp:cNvSpPr/>
      </dsp:nvSpPr>
      <dsp:spPr>
        <a:xfrm>
          <a:off x="0" y="3475103"/>
          <a:ext cx="8291264" cy="16504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Dla kogo opieka lub wsparcie: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* członek rodziny - syn, córka, matka, ojciec, małżonek (nie muszą mieszkać w tym samym gospodarstwie domowym),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* osoba zamieszkująca w tym samym gospodarstwie domowym</a:t>
          </a:r>
          <a:endParaRPr lang="pl-PL" sz="2000" kern="1200" dirty="0"/>
        </a:p>
      </dsp:txBody>
      <dsp:txXfrm>
        <a:off x="80567" y="3555670"/>
        <a:ext cx="8130130" cy="14892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2D56F-730A-4CA6-8FDC-76195CB70E8F}">
      <dsp:nvSpPr>
        <dsp:cNvPr id="0" name=""/>
        <dsp:cNvSpPr/>
      </dsp:nvSpPr>
      <dsp:spPr>
        <a:xfrm>
          <a:off x="0" y="3710628"/>
          <a:ext cx="8363272" cy="12179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We wniosku wskazuje się imię i nazwisko osoby, która wymaga opieki lub wsparcia z poważnych względów medycznych, </a:t>
          </a:r>
          <a:r>
            <a:rPr lang="pl-PL" sz="1800" b="1" u="sng" kern="1200" dirty="0" smtClean="0"/>
            <a:t>przyczynę konieczności zapewnienia osobistej opieki lub wsparcia przez pracownika </a:t>
          </a:r>
          <a:r>
            <a:rPr lang="pl-PL" sz="1800" kern="1200" dirty="0" smtClean="0"/>
            <a:t>oraz w przypadku członka rodziny ‒ stopień pokrewieństwa z pracownikiem lub </a:t>
          </a:r>
          <a:r>
            <a:rPr lang="pl-PL" sz="1800" b="1" kern="1200" dirty="0" smtClean="0"/>
            <a:t>w przypadku osoby niebędącej członkiem rodziny ‒ adres zamieszkania tej osoby.</a:t>
          </a:r>
          <a:endParaRPr lang="pl-PL" sz="1800" b="1" kern="1200" dirty="0"/>
        </a:p>
      </dsp:txBody>
      <dsp:txXfrm>
        <a:off x="0" y="3710628"/>
        <a:ext cx="8363272" cy="1217911"/>
      </dsp:txXfrm>
    </dsp:sp>
    <dsp:sp modelId="{D297EEFB-BD72-4584-A009-6B967502730A}">
      <dsp:nvSpPr>
        <dsp:cNvPr id="0" name=""/>
        <dsp:cNvSpPr/>
      </dsp:nvSpPr>
      <dsp:spPr>
        <a:xfrm rot="10800000">
          <a:off x="0" y="1855749"/>
          <a:ext cx="8363272" cy="187314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Urlopu opiekuńczego udziela się w dni, które są dla pracownika dniami pracy, zgodnie z obowiązującym go rozkładem czasu pracy.</a:t>
          </a:r>
          <a:endParaRPr lang="pl-PL" sz="1800" kern="1200" dirty="0"/>
        </a:p>
      </dsp:txBody>
      <dsp:txXfrm rot="10800000">
        <a:off x="0" y="1855749"/>
        <a:ext cx="8363272" cy="1217115"/>
      </dsp:txXfrm>
    </dsp:sp>
    <dsp:sp modelId="{4EFD91FA-C8A0-46F1-B6D6-B64EF42E6766}">
      <dsp:nvSpPr>
        <dsp:cNvPr id="0" name=""/>
        <dsp:cNvSpPr/>
      </dsp:nvSpPr>
      <dsp:spPr>
        <a:xfrm rot="10800000">
          <a:off x="0" y="871"/>
          <a:ext cx="8363272" cy="187314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Urlopu opiekuńczego udziela się na wniosek pracownika, złożony w postaci papierowej lub elektronicznej, w terminie nie krótszym niż 1 dzień przed rozpoczęciem korzystania z tego urlopu. </a:t>
          </a:r>
          <a:endParaRPr lang="pl-PL" sz="1800" kern="1200" dirty="0"/>
        </a:p>
      </dsp:txBody>
      <dsp:txXfrm rot="10800000">
        <a:off x="0" y="871"/>
        <a:ext cx="8363272" cy="12171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38AA3-034D-40D1-84A1-665E48AF6580}">
      <dsp:nvSpPr>
        <dsp:cNvPr id="0" name=""/>
        <dsp:cNvSpPr/>
      </dsp:nvSpPr>
      <dsp:spPr>
        <a:xfrm>
          <a:off x="0" y="336233"/>
          <a:ext cx="8435280" cy="21480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nie ma konieczności wprowadzenia regulacji przejściowych dotyczących umów o pracę na okres próbny, będą one stosowane bezpośrednio po wejściu przepisów w życie</a:t>
          </a:r>
          <a:endParaRPr lang="pl-PL" sz="2500" kern="1200" dirty="0"/>
        </a:p>
      </dsp:txBody>
      <dsp:txXfrm>
        <a:off x="104859" y="441092"/>
        <a:ext cx="8225562" cy="1938328"/>
      </dsp:txXfrm>
    </dsp:sp>
    <dsp:sp modelId="{A1519043-A8D1-40E0-9F07-BCE9CDECCDC2}">
      <dsp:nvSpPr>
        <dsp:cNvPr id="0" name=""/>
        <dsp:cNvSpPr/>
      </dsp:nvSpPr>
      <dsp:spPr>
        <a:xfrm>
          <a:off x="0" y="2556280"/>
          <a:ext cx="8435280" cy="21480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nie ma również potrzeby wprowadzenia przepisu przejściowego w związku ze zmianą art. 178 § 2 Kodeksu pracy (wydłużenie wieku dziecka z 4. do 8. roku życia) - rodzice mający dzieci do 8 roku życia od dnia wejścia w życie projektowanej ustawy będą korzystali z nowych przepisów</a:t>
          </a:r>
          <a:endParaRPr lang="pl-PL" sz="2500" kern="1200" dirty="0"/>
        </a:p>
      </dsp:txBody>
      <dsp:txXfrm>
        <a:off x="104859" y="2661139"/>
        <a:ext cx="8225562" cy="19383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272C9-4CB5-4973-AF1C-1E24A1E97B23}">
      <dsp:nvSpPr>
        <dsp:cNvPr id="0" name=""/>
        <dsp:cNvSpPr/>
      </dsp:nvSpPr>
      <dsp:spPr>
        <a:xfrm>
          <a:off x="0" y="3980623"/>
          <a:ext cx="8229600" cy="8708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jeżeli pracownik nie złoży ponownie wniosku korzysta z urlopu zgodnie z wnioskiem złożonym przed dniem wejścia w życie niniejszej ustawy</a:t>
          </a:r>
          <a:endParaRPr lang="pl-PL" sz="1800" kern="1200" dirty="0"/>
        </a:p>
      </dsp:txBody>
      <dsp:txXfrm>
        <a:off x="0" y="3980623"/>
        <a:ext cx="8229600" cy="870863"/>
      </dsp:txXfrm>
    </dsp:sp>
    <dsp:sp modelId="{89846643-0688-45DE-A6AA-3F68D6CF14DD}">
      <dsp:nvSpPr>
        <dsp:cNvPr id="0" name=""/>
        <dsp:cNvSpPr/>
      </dsp:nvSpPr>
      <dsp:spPr>
        <a:xfrm rot="10800000">
          <a:off x="0" y="2654298"/>
          <a:ext cx="8229600" cy="133938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/>
            <a:t>pracodawca zwraca pracownikowi wniosek w celu jego zmiany i ponownego złożenia pracodawcy w terminie 7 dni; termin złożenia wniosku zostaje zachowany,</a:t>
          </a:r>
          <a:endParaRPr lang="pl-PL" sz="1800" kern="1200"/>
        </a:p>
      </dsp:txBody>
      <dsp:txXfrm rot="10800000">
        <a:off x="0" y="2654298"/>
        <a:ext cx="8229600" cy="870293"/>
      </dsp:txXfrm>
    </dsp:sp>
    <dsp:sp modelId="{15108B93-B9C2-454B-8EEF-5B04D3F6BB89}">
      <dsp:nvSpPr>
        <dsp:cNvPr id="0" name=""/>
        <dsp:cNvSpPr/>
      </dsp:nvSpPr>
      <dsp:spPr>
        <a:xfrm rot="10800000">
          <a:off x="0" y="1327974"/>
          <a:ext cx="8229600" cy="133938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ale nie rozpoczął korzystania z tego urlopu w dniu wejścia w życie noweli, stosuje się nowe przepisy</a:t>
          </a:r>
          <a:endParaRPr lang="pl-PL" sz="1800" kern="1200" dirty="0"/>
        </a:p>
      </dsp:txBody>
      <dsp:txXfrm rot="10800000">
        <a:off x="0" y="1327974"/>
        <a:ext cx="8229600" cy="870293"/>
      </dsp:txXfrm>
    </dsp:sp>
    <dsp:sp modelId="{1C0C026C-28A0-40D5-8328-52534D9B2F73}">
      <dsp:nvSpPr>
        <dsp:cNvPr id="0" name=""/>
        <dsp:cNvSpPr/>
      </dsp:nvSpPr>
      <dsp:spPr>
        <a:xfrm rot="10800000">
          <a:off x="0" y="1649"/>
          <a:ext cx="8229600" cy="133938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do pracownika, który do dnia wejścia w życie niniejszej ustawy złożył wniosek o udzielenie urlopu rodzicielskiego albo jego części zgodnie z art. 179</a:t>
          </a:r>
          <a:r>
            <a:rPr lang="pl-PL" sz="1800" kern="1200" baseline="30000" dirty="0" smtClean="0"/>
            <a:t>1</a:t>
          </a:r>
          <a:r>
            <a:rPr lang="pl-PL" sz="1800" kern="1200" dirty="0" smtClean="0"/>
            <a:t> lub zgodnie z art. 182</a:t>
          </a:r>
          <a:r>
            <a:rPr lang="pl-PL" sz="1800" kern="1200" baseline="30000" dirty="0" smtClean="0"/>
            <a:t>1a </a:t>
          </a:r>
          <a:r>
            <a:rPr lang="pl-PL" sz="1800" kern="1200" baseline="30000" dirty="0" err="1" smtClean="0"/>
            <a:t>k.p</a:t>
          </a:r>
          <a:r>
            <a:rPr lang="pl-PL" sz="1800" kern="1200" baseline="30000" dirty="0" smtClean="0"/>
            <a:t>. </a:t>
          </a:r>
          <a:endParaRPr lang="pl-PL" sz="1800" kern="1200" dirty="0"/>
        </a:p>
      </dsp:txBody>
      <dsp:txXfrm rot="10800000">
        <a:off x="0" y="1649"/>
        <a:ext cx="8229600" cy="870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D31CC-6325-4681-8177-6156253C8CE7}" type="datetimeFigureOut">
              <a:rPr lang="pl-PL" smtClean="0"/>
              <a:t>22.05.2023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7E94-B268-458A-B8A4-1FBE8CF908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38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C309-87EB-4382-BE37-705583DB2C9D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D8609-F1D3-4BDD-826D-E72C988B63C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816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D8609-F1D3-4BDD-826D-E72C988B63C4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7128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D8609-F1D3-4BDD-826D-E72C988B63C4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595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4CC7-EC05-410E-A164-86A68CA7439E}" type="datetimeFigureOut">
              <a:rPr lang="pl-PL" smtClean="0"/>
              <a:pPr/>
              <a:t>22.05.2023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endParaRPr lang="pl-PL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Wdrożenie dyrektywy </a:t>
            </a:r>
            <a:r>
              <a:rPr lang="pl-PL" sz="4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-life </a:t>
            </a:r>
            <a:r>
              <a:rPr lang="pl-PL" sz="4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</a:t>
            </a: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44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Wniosek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Wydaje się, że „wniosek” </a:t>
            </a:r>
            <a:r>
              <a:rPr lang="pl-PL" dirty="0"/>
              <a:t>należy </a:t>
            </a:r>
            <a:r>
              <a:rPr lang="pl-PL" dirty="0" smtClean="0"/>
              <a:t>rozumieć </a:t>
            </a:r>
            <a:r>
              <a:rPr lang="pl-PL" dirty="0"/>
              <a:t>jako uprzednie zgłoszenie nieobecności lub potrzeby opuszczenia pracy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Czy chodzi o zgłoszenie pracodawcy</a:t>
            </a:r>
            <a:r>
              <a:rPr lang="pl-PL" dirty="0"/>
              <a:t>, </a:t>
            </a:r>
            <a:r>
              <a:rPr lang="pl-PL" dirty="0" smtClean="0"/>
              <a:t>czy wystarczy przełożonemu?</a:t>
            </a:r>
          </a:p>
          <a:p>
            <a:pPr algn="just"/>
            <a:r>
              <a:rPr lang="pl-PL" dirty="0" smtClean="0"/>
              <a:t>Czy może pracownik opuścić </a:t>
            </a:r>
            <a:r>
              <a:rPr lang="pl-PL" dirty="0"/>
              <a:t>miejsce pracy </a:t>
            </a:r>
            <a:r>
              <a:rPr lang="pl-PL" dirty="0" smtClean="0"/>
              <a:t>samodzielnie, bez uprzedniej zgody przełożonego (po rozważeniu </a:t>
            </a:r>
            <a:r>
              <a:rPr lang="pl-PL" dirty="0" err="1" smtClean="0"/>
              <a:t>ryzyk</a:t>
            </a:r>
            <a:r>
              <a:rPr lang="pl-PL" dirty="0" smtClean="0"/>
              <a:t>)?  </a:t>
            </a:r>
          </a:p>
          <a:p>
            <a:pPr algn="just"/>
            <a:r>
              <a:rPr lang="pl-PL" dirty="0" smtClean="0"/>
              <a:t>Czy powinna </a:t>
            </a:r>
            <a:r>
              <a:rPr lang="pl-PL" dirty="0"/>
              <a:t>mieć zastosowania wykładnia wypracowana na gruncie urlopu na żądanie dotycząca </a:t>
            </a:r>
            <a:r>
              <a:rPr lang="pl-PL" dirty="0" smtClean="0"/>
              <a:t>momentu zgłoszenia wniosku? – wydaje się, że nie.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193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Kwestie szczegółowe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O sposobie wykorzystania w danym roku kalendarzowym zwolnienia od </a:t>
            </a:r>
            <a:r>
              <a:rPr lang="pl-PL" dirty="0" smtClean="0"/>
              <a:t>pracy decyduje </a:t>
            </a:r>
            <a:r>
              <a:rPr lang="pl-PL" dirty="0"/>
              <a:t>pracownik w pierwszym wniosku o udzielenie takiego zwolnienia złożonym w danym roku </a:t>
            </a:r>
            <a:r>
              <a:rPr lang="pl-PL" dirty="0" smtClean="0"/>
              <a:t>kalendarzowym (wydaje się, że możliwe jest następcze podanie sposobu wykorzystania) </a:t>
            </a:r>
          </a:p>
          <a:p>
            <a:pPr algn="just"/>
            <a:r>
              <a:rPr lang="pl-PL" dirty="0" smtClean="0"/>
              <a:t>W przypadku </a:t>
            </a:r>
            <a:r>
              <a:rPr lang="pl-PL" dirty="0" err="1" smtClean="0"/>
              <a:t>niepełnoetatowca</a:t>
            </a:r>
            <a:r>
              <a:rPr lang="pl-PL" dirty="0" smtClean="0"/>
              <a:t> zwolnienie </a:t>
            </a:r>
            <a:r>
              <a:rPr lang="pl-PL" dirty="0"/>
              <a:t>od </a:t>
            </a:r>
            <a:r>
              <a:rPr lang="pl-PL" dirty="0" smtClean="0"/>
              <a:t>pracy w </a:t>
            </a:r>
            <a:r>
              <a:rPr lang="pl-PL" dirty="0"/>
              <a:t>wymiarze </a:t>
            </a:r>
            <a:r>
              <a:rPr lang="pl-PL" dirty="0" smtClean="0"/>
              <a:t>godzinowym ustala </a:t>
            </a:r>
            <a:r>
              <a:rPr lang="pl-PL" dirty="0"/>
              <a:t>się proporcjonalnie do wymiaru czasu pracy tego </a:t>
            </a:r>
            <a:r>
              <a:rPr lang="pl-PL" dirty="0" smtClean="0"/>
              <a:t>pracownika (niepełną </a:t>
            </a:r>
            <a:r>
              <a:rPr lang="pl-PL" dirty="0"/>
              <a:t>godzinę zwolnienia od pracy zaokrągla się w górę do pełnej </a:t>
            </a:r>
            <a:r>
              <a:rPr lang="pl-PL" dirty="0" smtClean="0"/>
              <a:t>godziny)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3336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764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Kwestie szczegółowe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wymiar </a:t>
            </a:r>
            <a:r>
              <a:rPr lang="pl-PL" dirty="0"/>
              <a:t>zwolnienia nie zależy od stażu pracy, długości pracy w danym roku kalendarzowym oraz innych przerw </a:t>
            </a:r>
            <a:r>
              <a:rPr lang="pl-PL" dirty="0" smtClean="0"/>
              <a:t>w pracy</a:t>
            </a:r>
            <a:r>
              <a:rPr lang="pl-PL" dirty="0"/>
              <a:t>, jeśli takowe miały miejsce (np. urlopów wszelkich rodzajów</a:t>
            </a:r>
            <a:r>
              <a:rPr lang="pl-PL" dirty="0" smtClean="0"/>
              <a:t>),</a:t>
            </a:r>
            <a:endParaRPr lang="pl-PL" dirty="0"/>
          </a:p>
          <a:p>
            <a:pPr algn="just"/>
            <a:r>
              <a:rPr lang="pl-PL" dirty="0" smtClean="0"/>
              <a:t>uprawnienie </a:t>
            </a:r>
            <a:r>
              <a:rPr lang="pl-PL" dirty="0"/>
              <a:t>przysługuje od pierwszego dnia zatrudnienia, niezależnie od rodzaju </a:t>
            </a:r>
            <a:r>
              <a:rPr lang="pl-PL" dirty="0" smtClean="0"/>
              <a:t>umowy,</a:t>
            </a:r>
            <a:endParaRPr lang="pl-PL" dirty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sytuacji pozostawania pracownika w zatrudnieniu równoległym wydaje się, że uprawnienie przysługuje </a:t>
            </a:r>
            <a:r>
              <a:rPr lang="pl-PL" dirty="0" smtClean="0"/>
              <a:t>jednocześnie u </a:t>
            </a:r>
            <a:r>
              <a:rPr lang="pl-PL" dirty="0"/>
              <a:t>obu </a:t>
            </a:r>
            <a:r>
              <a:rPr lang="pl-PL" dirty="0" smtClean="0"/>
              <a:t>pracodawców</a:t>
            </a:r>
            <a:endParaRPr lang="pl-PL" b="1" dirty="0"/>
          </a:p>
          <a:p>
            <a:pPr algn="just"/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53336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4826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Ochrona 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zatrudnienia</a:t>
            </a:r>
            <a:endParaRPr lang="pl-PL" sz="3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art. 148</a:t>
            </a:r>
            <a:r>
              <a:rPr lang="pl-PL" b="1" baseline="30000" dirty="0" smtClean="0"/>
              <a:t>1 </a:t>
            </a:r>
            <a:r>
              <a:rPr lang="pl-PL" b="1" dirty="0" smtClean="0"/>
              <a:t>§ 6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r>
              <a:rPr lang="pl-PL" b="1" dirty="0"/>
              <a:t> </a:t>
            </a:r>
          </a:p>
          <a:p>
            <a:pPr marL="0" indent="0" algn="just">
              <a:buNone/>
            </a:pPr>
            <a:r>
              <a:rPr lang="pl-PL" dirty="0"/>
              <a:t>Do pracownika, o którym mowa w § 1, stosuje się odpowiednio art. 186</a:t>
            </a:r>
            <a:r>
              <a:rPr lang="pl-PL" baseline="30000" dirty="0"/>
              <a:t>4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Art</a:t>
            </a:r>
            <a:r>
              <a:rPr lang="pl-PL" b="1" dirty="0"/>
              <a:t>.  </a:t>
            </a:r>
            <a:r>
              <a:rPr lang="pl-PL" b="1" dirty="0" smtClean="0"/>
              <a:t>186</a:t>
            </a:r>
            <a:r>
              <a:rPr lang="pl-PL" b="1" baseline="30000" dirty="0" smtClean="0"/>
              <a:t>4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r>
              <a:rPr lang="pl-PL" b="1" dirty="0"/>
              <a:t> </a:t>
            </a:r>
            <a:endParaRPr lang="pl-PL" b="1" dirty="0" smtClean="0"/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dopuszcza pracownika po zakończeniu urlopu macierzyńskiego, urlopu na warunkach urlopu macierzyńskiego, urlopu rodzicielskiego, urlopu ojcowskiego oraz urlopu wychowawczego do pracy </a:t>
            </a:r>
            <a:r>
              <a:rPr lang="pl-PL" b="1" dirty="0"/>
              <a:t>na dotychczasowym stanowisku, a jeżeli nie jest to możliwe - na stanowisku równorzędnym z zajmowanym przed rozpoczęciem urlopu na warunkach nie mniej korzystnych od tych, które obowiązywałyby, gdyby pracownik nie korzystał z urlopu.</a:t>
            </a:r>
          </a:p>
          <a:p>
            <a:endParaRPr lang="pl-PL" b="1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3336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9972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Planowane zmiany w zakresie treści świadectwa pracy  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900" dirty="0"/>
              <a:t>Rozporządzenie </a:t>
            </a:r>
            <a:r>
              <a:rPr lang="pl-PL" sz="1900" dirty="0" err="1"/>
              <a:t>MRiPS</a:t>
            </a:r>
            <a:r>
              <a:rPr lang="pl-PL" sz="1900" dirty="0"/>
              <a:t> zmieniające rozporządzenie w sprawie świadectwa pracy – projekt z 23.03.2023</a:t>
            </a:r>
          </a:p>
          <a:p>
            <a:pPr marL="0" indent="0" algn="just">
              <a:buNone/>
            </a:pPr>
            <a:r>
              <a:rPr lang="pl-PL" sz="1900" dirty="0"/>
              <a:t>§ 2</a:t>
            </a:r>
          </a:p>
          <a:p>
            <a:pPr marL="514350" indent="-514350" algn="just">
              <a:buAutoNum type="arabicPeriod"/>
            </a:pPr>
            <a:r>
              <a:rPr lang="pl-PL" sz="1900" dirty="0" smtClean="0"/>
              <a:t>W </a:t>
            </a:r>
            <a:r>
              <a:rPr lang="pl-PL" sz="1900" dirty="0"/>
              <a:t>świadectwie pracy zamieszcza się informacje niezbędne do ustalenia uprawnień ze stosunku pracy i uprawnień </a:t>
            </a:r>
            <a:r>
              <a:rPr lang="pl-PL" sz="1900" dirty="0" smtClean="0"/>
              <a:t>z ubezpieczeń </a:t>
            </a:r>
            <a:r>
              <a:rPr lang="pl-PL" sz="1900" dirty="0"/>
              <a:t>społecznych, dotyczące</a:t>
            </a:r>
            <a:r>
              <a:rPr lang="pl-PL" sz="1900" dirty="0" smtClean="0"/>
              <a:t>:</a:t>
            </a:r>
          </a:p>
          <a:p>
            <a:pPr marL="542925" indent="-542925" algn="just">
              <a:buNone/>
            </a:pPr>
            <a:r>
              <a:rPr lang="pl-PL" sz="1900" dirty="0" smtClean="0"/>
              <a:t>	po </a:t>
            </a:r>
            <a:r>
              <a:rPr lang="pl-PL" sz="1900" dirty="0"/>
              <a:t>pkt 5 dodaje się pkt 5a w brzmieniu:</a:t>
            </a:r>
          </a:p>
          <a:p>
            <a:pPr marL="0" indent="0" algn="just">
              <a:buNone/>
            </a:pPr>
            <a:r>
              <a:rPr lang="pl-PL" sz="1900" b="1" dirty="0" smtClean="0"/>
              <a:t>	„</a:t>
            </a:r>
            <a:r>
              <a:rPr lang="pl-PL" sz="1900" b="1" dirty="0"/>
              <a:t>5a) zwolnienia od pracy przewidzianego w art. 148</a:t>
            </a:r>
            <a:r>
              <a:rPr lang="pl-PL" sz="1900" b="1" baseline="30000" dirty="0"/>
              <a:t>1</a:t>
            </a:r>
            <a:r>
              <a:rPr lang="pl-PL" sz="1900" b="1" dirty="0"/>
              <a:t> Kodeksu </a:t>
            </a:r>
            <a:r>
              <a:rPr lang="pl-PL" sz="1900" b="1" dirty="0" smtClean="0"/>
              <a:t>	pracy, 	wykorzystanego </a:t>
            </a:r>
            <a:r>
              <a:rPr lang="pl-PL" sz="1900" b="1" dirty="0"/>
              <a:t>w roku kalendarzowym, </a:t>
            </a:r>
            <a:r>
              <a:rPr lang="pl-PL" sz="1900" b="1" dirty="0" smtClean="0"/>
              <a:t>w którym </a:t>
            </a:r>
            <a:r>
              <a:rPr lang="pl-PL" sz="1900" b="1" dirty="0"/>
              <a:t>ustał </a:t>
            </a:r>
            <a:r>
              <a:rPr lang="pl-PL" sz="1900" b="1" dirty="0" smtClean="0"/>
              <a:t>	stosunek pracy</a:t>
            </a:r>
            <a:r>
              <a:rPr lang="pl-PL" sz="1900" b="1" dirty="0"/>
              <a:t>;”,</a:t>
            </a:r>
          </a:p>
          <a:p>
            <a:pPr marL="0" indent="0" algn="just">
              <a:buNone/>
            </a:pPr>
            <a:r>
              <a:rPr lang="pl-PL" sz="1900" dirty="0"/>
              <a:t> </a:t>
            </a:r>
            <a:r>
              <a:rPr lang="pl-PL" sz="1900" dirty="0" smtClean="0"/>
              <a:t>         po </a:t>
            </a:r>
            <a:r>
              <a:rPr lang="pl-PL" sz="1900" dirty="0"/>
              <a:t>pkt 6 dodaje się pkt 6a w brzmieniu:</a:t>
            </a:r>
          </a:p>
          <a:p>
            <a:pPr marL="457200" lvl="1" indent="0" algn="just">
              <a:buNone/>
            </a:pPr>
            <a:r>
              <a:rPr lang="pl-PL" sz="1900" dirty="0" smtClean="0"/>
              <a:t>	„</a:t>
            </a:r>
            <a:r>
              <a:rPr lang="pl-PL" sz="1900" dirty="0"/>
              <a:t>6a) urlopu opiekuńczego wykorzystanego w roku kalendarzowym, w </a:t>
            </a:r>
            <a:r>
              <a:rPr lang="pl-PL" sz="1900" dirty="0" smtClean="0"/>
              <a:t>	którym ustał </a:t>
            </a:r>
            <a:r>
              <a:rPr lang="pl-PL" sz="1900" dirty="0"/>
              <a:t>stosunek pracy</a:t>
            </a:r>
            <a:r>
              <a:rPr lang="pl-PL" sz="1900" dirty="0" smtClean="0"/>
              <a:t>;”,</a:t>
            </a:r>
            <a:endParaRPr lang="pl-PL" sz="1900" dirty="0"/>
          </a:p>
          <a:p>
            <a:pPr marL="0" indent="0" algn="just">
              <a:buNone/>
            </a:pPr>
            <a:r>
              <a:rPr lang="pl-PL" sz="1900" dirty="0" smtClean="0"/>
              <a:t>          po </a:t>
            </a:r>
            <a:r>
              <a:rPr lang="pl-PL" sz="1900" dirty="0"/>
              <a:t>pkt 12 dodaje się pkt 12a w brzmieniu</a:t>
            </a:r>
            <a:r>
              <a:rPr lang="pl-PL" sz="1900" dirty="0" smtClean="0"/>
              <a:t>:	</a:t>
            </a:r>
          </a:p>
          <a:p>
            <a:pPr marL="0" indent="0" algn="just">
              <a:buNone/>
            </a:pPr>
            <a:r>
              <a:rPr lang="pl-PL" sz="1900" dirty="0"/>
              <a:t>	</a:t>
            </a:r>
            <a:r>
              <a:rPr lang="pl-PL" sz="1900" dirty="0" smtClean="0"/>
              <a:t>„</a:t>
            </a:r>
            <a:r>
              <a:rPr lang="pl-PL" sz="1900" dirty="0"/>
              <a:t>12a) okresu pracy zdalnej, przewidzianej w art. 6733 Kodeksu pracy, </a:t>
            </a:r>
            <a:r>
              <a:rPr lang="pl-PL" sz="1900" dirty="0" smtClean="0"/>
              <a:t>	wykonywanej </a:t>
            </a:r>
            <a:r>
              <a:rPr lang="pl-PL" sz="1900" dirty="0"/>
              <a:t>w roku </a:t>
            </a:r>
            <a:r>
              <a:rPr lang="pl-PL" sz="1900" dirty="0" smtClean="0"/>
              <a:t>kalendarzowym, w </a:t>
            </a:r>
            <a:r>
              <a:rPr lang="pl-PL" sz="1900" dirty="0"/>
              <a:t>którym ustał stosunek </a:t>
            </a:r>
            <a:r>
              <a:rPr lang="pl-PL" sz="1900" dirty="0" smtClean="0"/>
              <a:t>	pracy.</a:t>
            </a:r>
            <a:endParaRPr lang="pl-PL" sz="19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3336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1673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Urlop opiekuńczy - art. 173</a:t>
            </a:r>
            <a:r>
              <a:rPr lang="pl-PL" sz="44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4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7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Nowy przepis art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173</a:t>
            </a:r>
            <a:r>
              <a:rPr lang="pl-PL" sz="32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pl-PL" sz="32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§ 1. Pracownikowi przysługuje w ciągu roku kalendarzowego urlop opiekuńczy, w wymiarze 5 dni, w celu zapewnienia osobistej opieki lub wsparcia osobie będącej członkiem rodziny lub zamieszkującej w tym samym gospodarstwie domowym, która wymaga opieki lub wsparcia z poważnych względów medycznych.</a:t>
            </a:r>
          </a:p>
          <a:p>
            <a:pPr marL="0" indent="0" algn="just">
              <a:buNone/>
            </a:pPr>
            <a:r>
              <a:rPr lang="pl-PL" sz="2000" dirty="0"/>
              <a:t>§ 2. Za członka rodziny, o którym mowa w § 1, uważa się syna, córkę, matkę, ojca lub małżonka.</a:t>
            </a:r>
          </a:p>
          <a:p>
            <a:pPr marL="0" indent="0" algn="just">
              <a:buNone/>
            </a:pPr>
            <a:r>
              <a:rPr lang="pl-PL" sz="2000" dirty="0"/>
              <a:t>§ 3. Urlopu, o którym mowa w § 1, udziela się w dni, które są dla pracownika dniami pracy, zgodnie z obowiązującym go rozkładem czasu pracy.</a:t>
            </a:r>
          </a:p>
          <a:p>
            <a:pPr marL="0" indent="0" algn="just">
              <a:buNone/>
            </a:pPr>
            <a:r>
              <a:rPr lang="pl-PL" sz="2000" dirty="0"/>
              <a:t>§ 4. Urlopu, o którym mowa w § 1, udziela się na wniosek pracownika złożony w postaci papierowej lub elektronicznej w terminie nie krótszym niż 1 dzień przed rozpoczęciem korzystania z tego urlopu.</a:t>
            </a:r>
          </a:p>
          <a:p>
            <a:pPr marL="0" indent="0" algn="just">
              <a:buNone/>
            </a:pPr>
            <a:r>
              <a:rPr lang="pl-PL" sz="2000" dirty="0"/>
              <a:t>§ 5. We wniosku wskazuje się imię i nazwisko osoby, która wymaga opieki lub wsparcia z poważnych względów medycznych, przyczynę konieczności zapewnienia osobistej opieki lub wsparcia przez pracownika oraz w przypadku członka rodziny - stopień pokrewieństwa z pracownikiem lub w przypadku osoby niebędącej członkiem rodziny - adres zamieszkania tej osoby.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73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Przesłanki i warunki</a:t>
            </a:r>
            <a:endParaRPr lang="pl-P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407020"/>
              </p:ext>
            </p:extLst>
          </p:nvPr>
        </p:nvGraphicFramePr>
        <p:xfrm>
          <a:off x="395536" y="1196752"/>
          <a:ext cx="829126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90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Tryb udzielenia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06939"/>
              </p:ext>
            </p:extLst>
          </p:nvPr>
        </p:nvGraphicFramePr>
        <p:xfrm>
          <a:off x="457200" y="1196752"/>
          <a:ext cx="8363272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9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</a:t>
            </a:r>
            <a:r>
              <a:rPr lang="pl-PL" dirty="0" smtClean="0"/>
              <a:t>rzepis nie zakłada konieczności złożenia zaświadczenia lekarskiego (dyrektywa przewiduje taką możliwość),  </a:t>
            </a:r>
          </a:p>
          <a:p>
            <a:pPr algn="just"/>
            <a:r>
              <a:rPr lang="pl-PL" dirty="0" smtClean="0"/>
              <a:t>za okres urlopu opiekuńczego nie przysługuje wynagrodzenia (nie ma przepisu – art. 80 </a:t>
            </a:r>
            <a:r>
              <a:rPr lang="pl-PL" dirty="0" err="1" smtClean="0"/>
              <a:t>k.p</a:t>
            </a:r>
            <a:r>
              <a:rPr lang="pl-PL" dirty="0" smtClean="0"/>
              <a:t>.),</a:t>
            </a:r>
          </a:p>
          <a:p>
            <a:pPr algn="just"/>
            <a:r>
              <a:rPr lang="pl-PL" dirty="0" smtClean="0"/>
              <a:t>nie ma też prawa do zasiłku opiekuńczego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02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Konieczność zmian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b="1" dirty="0"/>
              <a:t>Zmiany </a:t>
            </a:r>
            <a:r>
              <a:rPr lang="pl-PL" b="1" dirty="0" smtClean="0"/>
              <a:t>wynikają z konieczności </a:t>
            </a:r>
            <a:r>
              <a:rPr lang="pl-PL" b="1" dirty="0"/>
              <a:t>wdrożenia do prawa </a:t>
            </a:r>
            <a:r>
              <a:rPr lang="pl-PL" b="1" dirty="0" smtClean="0"/>
              <a:t>polskiego dwóch dyrektyw:</a:t>
            </a:r>
            <a:endParaRPr lang="pl-PL" dirty="0"/>
          </a:p>
          <a:p>
            <a:pPr algn="just"/>
            <a:r>
              <a:rPr lang="pl-PL" dirty="0"/>
              <a:t>dyrektywy Parlamentu Europejskiego i Rady (UE) </a:t>
            </a:r>
            <a:r>
              <a:rPr lang="pl-PL" b="1" dirty="0"/>
              <a:t>2019/1152</a:t>
            </a:r>
            <a:r>
              <a:rPr lang="pl-PL" dirty="0"/>
              <a:t> z dnia 20 czerwca 2019 r. </a:t>
            </a:r>
            <a:r>
              <a:rPr lang="pl-PL" b="1" dirty="0"/>
              <a:t>w sprawie przejrzystych i przewidywalnych warunków pracy w Unii </a:t>
            </a:r>
            <a:r>
              <a:rPr lang="pl-PL" b="1" dirty="0" smtClean="0"/>
              <a:t>Europejskiej,</a:t>
            </a:r>
            <a:endParaRPr lang="pl-PL" dirty="0"/>
          </a:p>
          <a:p>
            <a:pPr algn="just"/>
            <a:r>
              <a:rPr lang="pl-PL" dirty="0" smtClean="0"/>
              <a:t>dyrektywy </a:t>
            </a:r>
            <a:r>
              <a:rPr lang="pl-PL" dirty="0"/>
              <a:t>Parlamentu Europejskiego i Rady (UE) </a:t>
            </a:r>
            <a:r>
              <a:rPr lang="pl-PL" b="1" dirty="0"/>
              <a:t>2019/1158 </a:t>
            </a:r>
            <a:r>
              <a:rPr lang="pl-PL" dirty="0"/>
              <a:t>z dnia 20 czerwca 2019 r. w sprawie równowagi między życiem zawodowym a prywatnym rodziców i opiekunów oraz uchylającej </a:t>
            </a:r>
            <a:r>
              <a:rPr lang="pl-PL" dirty="0" smtClean="0"/>
              <a:t>dyrektywę Rady </a:t>
            </a:r>
            <a:r>
              <a:rPr lang="pl-PL" dirty="0"/>
              <a:t>2010/18/UE (</a:t>
            </a:r>
            <a:r>
              <a:rPr lang="pl-PL" b="1" dirty="0"/>
              <a:t>tzw. dyrektywa </a:t>
            </a:r>
            <a:r>
              <a:rPr lang="pl-PL" b="1" dirty="0" err="1"/>
              <a:t>work</a:t>
            </a:r>
            <a:r>
              <a:rPr lang="pl-PL" b="1" dirty="0"/>
              <a:t>-life </a:t>
            </a:r>
            <a:r>
              <a:rPr lang="pl-PL" b="1" dirty="0" err="1"/>
              <a:t>balance</a:t>
            </a:r>
            <a:r>
              <a:rPr lang="pl-PL" dirty="0" smtClean="0"/>
              <a:t>)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588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Regulacje ochronne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Art. 173</a:t>
            </a:r>
            <a:r>
              <a:rPr lang="pl-PL" baseline="30000" dirty="0"/>
              <a:t>2</a:t>
            </a:r>
            <a:r>
              <a:rPr lang="pl-PL" dirty="0"/>
              <a:t>. Okres urlopu opiekuńczego wlicza się do okresu zatrudnienia, od którego zależą uprawnienia pracownicze.</a:t>
            </a:r>
          </a:p>
          <a:p>
            <a:pPr marL="0" indent="0" algn="just">
              <a:buNone/>
            </a:pPr>
            <a:r>
              <a:rPr lang="pl-PL" dirty="0"/>
              <a:t>Art. 173</a:t>
            </a:r>
            <a:r>
              <a:rPr lang="pl-PL" baseline="30000" dirty="0"/>
              <a:t>3</a:t>
            </a:r>
            <a:r>
              <a:rPr lang="pl-PL" dirty="0"/>
              <a:t>. Do pracownika, o którym mowa w art. 173</a:t>
            </a:r>
            <a:r>
              <a:rPr lang="pl-PL" baseline="30000" dirty="0"/>
              <a:t>1</a:t>
            </a:r>
            <a:r>
              <a:rPr lang="pl-PL" dirty="0"/>
              <a:t> § 1, stosuje się odpowiednio przepisy art. 177 § 1, 1</a:t>
            </a:r>
            <a:r>
              <a:rPr lang="pl-PL" baseline="30000" dirty="0"/>
              <a:t>1</a:t>
            </a:r>
            <a:r>
              <a:rPr lang="pl-PL" dirty="0"/>
              <a:t>, 4 i 4</a:t>
            </a:r>
            <a:r>
              <a:rPr lang="pl-PL" baseline="30000" dirty="0"/>
              <a:t>1</a:t>
            </a:r>
            <a:r>
              <a:rPr lang="pl-PL" dirty="0"/>
              <a:t>, art. 186</a:t>
            </a:r>
            <a:r>
              <a:rPr lang="pl-PL" baseline="30000" dirty="0"/>
              <a:t>4</a:t>
            </a:r>
            <a:r>
              <a:rPr lang="pl-PL" dirty="0"/>
              <a:t> i art. 188</a:t>
            </a:r>
            <a:r>
              <a:rPr lang="pl-PL" baseline="30000" dirty="0"/>
              <a:t>1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Do pracownika, o którym mowa w § 1, stosuje się odpowiednio </a:t>
            </a:r>
            <a:r>
              <a:rPr lang="pl-PL" dirty="0" smtClean="0"/>
              <a:t>przepisy </a:t>
            </a:r>
          </a:p>
          <a:p>
            <a:pPr algn="just"/>
            <a:r>
              <a:rPr lang="pl-PL" dirty="0" smtClean="0"/>
              <a:t>art</a:t>
            </a:r>
            <a:r>
              <a:rPr lang="pl-PL" dirty="0"/>
              <a:t>. 177 § 1, § </a:t>
            </a:r>
            <a:r>
              <a:rPr lang="pl-PL" dirty="0" smtClean="0"/>
              <a:t>1</a:t>
            </a:r>
            <a:r>
              <a:rPr lang="pl-PL" baseline="30000" dirty="0" smtClean="0"/>
              <a:t>1</a:t>
            </a:r>
            <a:r>
              <a:rPr lang="pl-PL" dirty="0" smtClean="0"/>
              <a:t>, </a:t>
            </a:r>
            <a:r>
              <a:rPr lang="pl-PL" dirty="0"/>
              <a:t>§ 4, § </a:t>
            </a:r>
            <a:r>
              <a:rPr lang="pl-PL" dirty="0" smtClean="0"/>
              <a:t>4</a:t>
            </a:r>
            <a:r>
              <a:rPr lang="pl-PL" baseline="30000" dirty="0" smtClean="0"/>
              <a:t>1</a:t>
            </a:r>
            <a:r>
              <a:rPr lang="pl-PL" dirty="0" smtClean="0"/>
              <a:t> </a:t>
            </a:r>
            <a:r>
              <a:rPr lang="pl-PL" dirty="0"/>
              <a:t>- ochrony stosunku </a:t>
            </a:r>
            <a:r>
              <a:rPr lang="pl-PL" dirty="0" smtClean="0"/>
              <a:t>pracy,</a:t>
            </a:r>
          </a:p>
          <a:p>
            <a:pPr algn="just"/>
            <a:r>
              <a:rPr lang="pl-PL" dirty="0" smtClean="0"/>
              <a:t>art</a:t>
            </a:r>
            <a:r>
              <a:rPr lang="pl-PL" dirty="0"/>
              <a:t>. </a:t>
            </a:r>
            <a:r>
              <a:rPr lang="pl-PL" dirty="0" smtClean="0"/>
              <a:t>186</a:t>
            </a:r>
            <a:r>
              <a:rPr lang="pl-PL" baseline="30000" dirty="0"/>
              <a:t>4</a:t>
            </a:r>
            <a:r>
              <a:rPr lang="pl-PL" dirty="0" smtClean="0"/>
              <a:t> </a:t>
            </a:r>
            <a:r>
              <a:rPr lang="pl-PL" dirty="0"/>
              <a:t>- pracodawca dopuszcza pracownika po zakończeniu urlopu do pracy na dotychczasowym stanowisku, </a:t>
            </a:r>
            <a:r>
              <a:rPr lang="pl-PL" dirty="0" smtClean="0"/>
              <a:t>a jeżeli </a:t>
            </a:r>
            <a:r>
              <a:rPr lang="pl-PL" dirty="0"/>
              <a:t>nie jest to możliwe, na stanowisku równorzędnym z zajmowanym przed rozpoczęciem urlopu na warunkach </a:t>
            </a:r>
            <a:r>
              <a:rPr lang="pl-PL" dirty="0" smtClean="0"/>
              <a:t>nie mniej </a:t>
            </a:r>
            <a:r>
              <a:rPr lang="pl-PL" dirty="0"/>
              <a:t>korzystnych od tych, które by obowiązywały, gdyby pracownik nie korzystał z </a:t>
            </a:r>
            <a:r>
              <a:rPr lang="pl-PL" dirty="0" smtClean="0"/>
              <a:t>urlopu,</a:t>
            </a:r>
          </a:p>
          <a:p>
            <a:pPr algn="just"/>
            <a:r>
              <a:rPr lang="pl-PL" dirty="0" smtClean="0"/>
              <a:t>art</a:t>
            </a:r>
            <a:r>
              <a:rPr lang="pl-PL" dirty="0"/>
              <a:t>. </a:t>
            </a:r>
            <a:r>
              <a:rPr lang="pl-PL" dirty="0" smtClean="0"/>
              <a:t>188</a:t>
            </a:r>
            <a:r>
              <a:rPr lang="pl-PL" baseline="30000" dirty="0" smtClean="0"/>
              <a:t>1</a:t>
            </a:r>
            <a:r>
              <a:rPr lang="pl-PL" dirty="0" smtClean="0"/>
              <a:t> </a:t>
            </a:r>
            <a:r>
              <a:rPr lang="pl-PL" dirty="0"/>
              <a:t>- przepisy o elastycznej organizacji </a:t>
            </a:r>
            <a:r>
              <a:rPr lang="pl-PL" dirty="0" smtClean="0"/>
              <a:t>pracy.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648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przepisach dotyczących ochrony stosunku pracy pracowników korzystających z urlopów związanych z rodzicielstwem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02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Dotychczasowe brzmienie – art. 177 </a:t>
            </a:r>
            <a:r>
              <a:rPr lang="pl-PL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4334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700" dirty="0" smtClean="0"/>
              <a:t>§</a:t>
            </a:r>
            <a:r>
              <a:rPr lang="pl-PL" sz="1700" dirty="0"/>
              <a:t>  1. </a:t>
            </a:r>
            <a:r>
              <a:rPr lang="pl-PL" sz="1700" dirty="0" smtClean="0"/>
              <a:t>Pracodawca </a:t>
            </a:r>
            <a:r>
              <a:rPr lang="pl-PL" sz="1700" dirty="0"/>
              <a:t>nie może wypowiedzieć ani rozwiązać umowy o pracę w okresie ciąży, a także w okresie urlopu macierzyńskiego pracownicy, chyba że zachodzą przyczyny uzasadniające rozwiązanie umowy bez wypowiedzenia z jej winy i reprezentująca pracownicę zakładowa organizacja związkowa wyraziła zgodę na rozwiązanie umowy.</a:t>
            </a:r>
          </a:p>
          <a:p>
            <a:pPr marL="0" indent="0" algn="just">
              <a:buNone/>
            </a:pPr>
            <a:r>
              <a:rPr lang="pl-PL" sz="1700" dirty="0"/>
              <a:t>§  2. </a:t>
            </a:r>
            <a:r>
              <a:rPr lang="pl-PL" sz="1700" dirty="0" smtClean="0"/>
              <a:t>Przepisu </a:t>
            </a:r>
            <a:r>
              <a:rPr lang="pl-PL" sz="1700" dirty="0"/>
              <a:t>§ 1 nie stosuje się do pracownicy w okresie próbnym nieprzekraczającym jednego miesiąca.</a:t>
            </a:r>
          </a:p>
          <a:p>
            <a:pPr marL="0" indent="0" algn="just">
              <a:buNone/>
            </a:pPr>
            <a:r>
              <a:rPr lang="pl-PL" sz="1700" dirty="0"/>
              <a:t>§  3. </a:t>
            </a:r>
            <a:r>
              <a:rPr lang="pl-PL" sz="1700" dirty="0" smtClean="0"/>
              <a:t>Umowa </a:t>
            </a:r>
            <a:r>
              <a:rPr lang="pl-PL" sz="1700" dirty="0"/>
              <a:t>o pracę zawarta na czas określony albo na okres próbny przekraczający jeden miesiąc, która uległaby rozwiązaniu po upływie trzeciego miesiąca ciąży, ulega przedłużeniu do dnia porodu.</a:t>
            </a:r>
          </a:p>
          <a:p>
            <a:pPr marL="0" indent="0" algn="just">
              <a:buNone/>
            </a:pPr>
            <a:r>
              <a:rPr lang="pl-PL" sz="1700" dirty="0"/>
              <a:t>§  3</a:t>
            </a:r>
            <a:r>
              <a:rPr lang="pl-PL" sz="1700" baseline="30000" dirty="0"/>
              <a:t>1</a:t>
            </a:r>
            <a:r>
              <a:rPr lang="pl-PL" sz="1700" dirty="0"/>
              <a:t>. </a:t>
            </a:r>
            <a:r>
              <a:rPr lang="pl-PL" sz="1700" dirty="0" smtClean="0"/>
              <a:t>Przepisu </a:t>
            </a:r>
            <a:r>
              <a:rPr lang="pl-PL" sz="1700" dirty="0"/>
              <a:t>§ 3 nie stosuje się do umowy o pracę na czas określony zawartej w celu zastępstwa pracownika w czasie jego usprawiedliwionej nieobecności w pracy.</a:t>
            </a:r>
          </a:p>
          <a:p>
            <a:pPr marL="0" indent="0" algn="just">
              <a:buNone/>
            </a:pPr>
            <a:r>
              <a:rPr lang="pl-PL" sz="1700" dirty="0"/>
              <a:t>§  4. </a:t>
            </a:r>
            <a:r>
              <a:rPr lang="pl-PL" sz="1700" dirty="0" smtClean="0"/>
              <a:t>Rozwiązanie </a:t>
            </a:r>
            <a:r>
              <a:rPr lang="pl-PL" sz="1700" dirty="0"/>
              <a:t>przez pracodawcę umowy o pracę za wypowiedzeniem w okresie ciąży lub urlopu macierzyńskiego może nastąpić tylko w razie ogłoszenia upadłości lub likwidacji pracodawcy. Pracodawca jest obowiązany uzgodnić z reprezentującą pracownicę zakładową organizacją związkową termin rozwiązania umowy o pracę. W razie niemożności zapewnienia w tym okresie innego zatrudnienia, pracownicy przysługują świadczenia określone w odrębnych przepisach. Okres pobierania tych świadczeń wlicza się do okresu zatrudnienia, od którego zależą uprawnienia pracownicze.</a:t>
            </a:r>
          </a:p>
          <a:p>
            <a:pPr marL="0" indent="0" algn="just">
              <a:buNone/>
            </a:pPr>
            <a:r>
              <a:rPr lang="pl-PL" sz="1700" dirty="0"/>
              <a:t>§  5. </a:t>
            </a:r>
            <a:r>
              <a:rPr lang="pl-PL" sz="1700" dirty="0" smtClean="0"/>
              <a:t>Przepisy </a:t>
            </a:r>
            <a:r>
              <a:rPr lang="pl-PL" sz="1700" dirty="0"/>
              <a:t>§ 1, 2 i 4 stosuje się odpowiednio także do pracownika - ojca wychowującego dziecko lub pracownika - innego członka najbliższej rodziny, w okresie korzystania z urlopu macierzyńskiego.</a:t>
            </a:r>
          </a:p>
          <a:p>
            <a:pPr marL="0" indent="0">
              <a:buNone/>
            </a:pPr>
            <a:endParaRPr lang="pl-PL" sz="17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85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§</a:t>
            </a:r>
            <a:r>
              <a:rPr lang="pl-PL" dirty="0"/>
              <a:t> 1. W okresie ciąży oraz w okresie urlopu macierzyńskiego, a także od dnia złożenia przez pracownika wniosku o udzielenie urlopu macierzyńskiego albo jego części, urlopu na warunkach urlopu macierzyńskiego albo jego części, urlopu ojcowskiego albo jego części, urlopu rodzicielskiego albo jego części - do dnia zakończenia tego urlopu pracodawca nie może:</a:t>
            </a:r>
          </a:p>
          <a:p>
            <a:pPr marL="0" indent="0" algn="just">
              <a:buNone/>
            </a:pPr>
            <a:r>
              <a:rPr lang="pl-PL" dirty="0"/>
              <a:t>1) prowadzić przygotowań do wypowiedzenia lub rozwiązania bez wypowiedzenia stosunku pracy z tą pracownicą lub tym pracownikiem;</a:t>
            </a:r>
          </a:p>
          <a:p>
            <a:pPr marL="0" indent="0" algn="just">
              <a:buNone/>
            </a:pPr>
            <a:r>
              <a:rPr lang="pl-PL" dirty="0"/>
              <a:t>2) wypowiedzieć ani rozwiązać stosunku pracy z tą pracownicą lub tym pracownikiem, chyba że zachodzą przyczyny uzasadniające rozwiązanie umowy bez wypowiedzenia z ich winy i reprezentująca pracownicę lub pracownika zakładowa organizacja związkowa wyraziła zgodę na rozwiązanie </a:t>
            </a:r>
            <a:r>
              <a:rPr lang="pl-PL" dirty="0" smtClean="0"/>
              <a:t>umowy.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brzmienie art. 177 ust. 1 </a:t>
            </a:r>
            <a:r>
              <a:rPr lang="pl-PL" sz="32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(znaczna przebudowa)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86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Okres ochronny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457200" y="1126855"/>
            <a:ext cx="8229600" cy="5182465"/>
            <a:chOff x="457200" y="1126855"/>
            <a:chExt cx="8229600" cy="4462385"/>
          </a:xfrm>
        </p:grpSpPr>
        <p:sp>
          <p:nvSpPr>
            <p:cNvPr id="8" name="Dowolny kształt 7"/>
            <p:cNvSpPr/>
            <p:nvPr/>
          </p:nvSpPr>
          <p:spPr>
            <a:xfrm>
              <a:off x="457200" y="1126855"/>
              <a:ext cx="8229600" cy="573954"/>
            </a:xfrm>
            <a:custGeom>
              <a:avLst/>
              <a:gdLst>
                <a:gd name="connsiteX0" fmla="*/ 0 w 8229600"/>
                <a:gd name="connsiteY0" fmla="*/ 217076 h 1302427"/>
                <a:gd name="connsiteX1" fmla="*/ 217076 w 8229600"/>
                <a:gd name="connsiteY1" fmla="*/ 0 h 1302427"/>
                <a:gd name="connsiteX2" fmla="*/ 8012524 w 8229600"/>
                <a:gd name="connsiteY2" fmla="*/ 0 h 1302427"/>
                <a:gd name="connsiteX3" fmla="*/ 8229600 w 8229600"/>
                <a:gd name="connsiteY3" fmla="*/ 217076 h 1302427"/>
                <a:gd name="connsiteX4" fmla="*/ 8229600 w 8229600"/>
                <a:gd name="connsiteY4" fmla="*/ 1085351 h 1302427"/>
                <a:gd name="connsiteX5" fmla="*/ 8012524 w 8229600"/>
                <a:gd name="connsiteY5" fmla="*/ 1302427 h 1302427"/>
                <a:gd name="connsiteX6" fmla="*/ 217076 w 8229600"/>
                <a:gd name="connsiteY6" fmla="*/ 1302427 h 1302427"/>
                <a:gd name="connsiteX7" fmla="*/ 0 w 8229600"/>
                <a:gd name="connsiteY7" fmla="*/ 1085351 h 1302427"/>
                <a:gd name="connsiteX8" fmla="*/ 0 w 8229600"/>
                <a:gd name="connsiteY8" fmla="*/ 217076 h 130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302427">
                  <a:moveTo>
                    <a:pt x="0" y="217076"/>
                  </a:moveTo>
                  <a:cubicBezTo>
                    <a:pt x="0" y="97188"/>
                    <a:pt x="97188" y="0"/>
                    <a:pt x="217076" y="0"/>
                  </a:cubicBezTo>
                  <a:lnTo>
                    <a:pt x="8012524" y="0"/>
                  </a:lnTo>
                  <a:cubicBezTo>
                    <a:pt x="8132412" y="0"/>
                    <a:pt x="8229600" y="97188"/>
                    <a:pt x="8229600" y="217076"/>
                  </a:cubicBezTo>
                  <a:lnTo>
                    <a:pt x="8229600" y="1085351"/>
                  </a:lnTo>
                  <a:cubicBezTo>
                    <a:pt x="8229600" y="1205239"/>
                    <a:pt x="8132412" y="1302427"/>
                    <a:pt x="8012524" y="1302427"/>
                  </a:cubicBezTo>
                  <a:lnTo>
                    <a:pt x="217076" y="1302427"/>
                  </a:lnTo>
                  <a:cubicBezTo>
                    <a:pt x="97188" y="1302427"/>
                    <a:pt x="0" y="1205239"/>
                    <a:pt x="0" y="1085351"/>
                  </a:cubicBezTo>
                  <a:lnTo>
                    <a:pt x="0" y="217076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79" tIns="101679" rIns="101679" bIns="101679" numCol="1" spcCol="1270" anchor="ctr" anchorCtr="0">
              <a:noAutofit/>
            </a:bodyPr>
            <a:lstStyle/>
            <a:p>
              <a:pPr lvl="0" algn="l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smtClean="0"/>
                <a:t>okres ciąży </a:t>
              </a:r>
              <a:endParaRPr lang="pl-PL" sz="2400" kern="120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57200" y="1715027"/>
              <a:ext cx="8229600" cy="837999"/>
            </a:xfrm>
            <a:custGeom>
              <a:avLst/>
              <a:gdLst>
                <a:gd name="connsiteX0" fmla="*/ 0 w 8229600"/>
                <a:gd name="connsiteY0" fmla="*/ 217076 h 1302427"/>
                <a:gd name="connsiteX1" fmla="*/ 217076 w 8229600"/>
                <a:gd name="connsiteY1" fmla="*/ 0 h 1302427"/>
                <a:gd name="connsiteX2" fmla="*/ 8012524 w 8229600"/>
                <a:gd name="connsiteY2" fmla="*/ 0 h 1302427"/>
                <a:gd name="connsiteX3" fmla="*/ 8229600 w 8229600"/>
                <a:gd name="connsiteY3" fmla="*/ 217076 h 1302427"/>
                <a:gd name="connsiteX4" fmla="*/ 8229600 w 8229600"/>
                <a:gd name="connsiteY4" fmla="*/ 1085351 h 1302427"/>
                <a:gd name="connsiteX5" fmla="*/ 8012524 w 8229600"/>
                <a:gd name="connsiteY5" fmla="*/ 1302427 h 1302427"/>
                <a:gd name="connsiteX6" fmla="*/ 217076 w 8229600"/>
                <a:gd name="connsiteY6" fmla="*/ 1302427 h 1302427"/>
                <a:gd name="connsiteX7" fmla="*/ 0 w 8229600"/>
                <a:gd name="connsiteY7" fmla="*/ 1085351 h 1302427"/>
                <a:gd name="connsiteX8" fmla="*/ 0 w 8229600"/>
                <a:gd name="connsiteY8" fmla="*/ 217076 h 130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302427">
                  <a:moveTo>
                    <a:pt x="0" y="217076"/>
                  </a:moveTo>
                  <a:cubicBezTo>
                    <a:pt x="0" y="97188"/>
                    <a:pt x="97188" y="0"/>
                    <a:pt x="217076" y="0"/>
                  </a:cubicBezTo>
                  <a:lnTo>
                    <a:pt x="8012524" y="0"/>
                  </a:lnTo>
                  <a:cubicBezTo>
                    <a:pt x="8132412" y="0"/>
                    <a:pt x="8229600" y="97188"/>
                    <a:pt x="8229600" y="217076"/>
                  </a:cubicBezTo>
                  <a:lnTo>
                    <a:pt x="8229600" y="1085351"/>
                  </a:lnTo>
                  <a:cubicBezTo>
                    <a:pt x="8229600" y="1205239"/>
                    <a:pt x="8132412" y="1302427"/>
                    <a:pt x="8012524" y="1302427"/>
                  </a:cubicBezTo>
                  <a:lnTo>
                    <a:pt x="217076" y="1302427"/>
                  </a:lnTo>
                  <a:cubicBezTo>
                    <a:pt x="97188" y="1302427"/>
                    <a:pt x="0" y="1205239"/>
                    <a:pt x="0" y="1085351"/>
                  </a:cubicBezTo>
                  <a:lnTo>
                    <a:pt x="0" y="217076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79" tIns="101679" rIns="101679" bIns="101679" numCol="1" spcCol="1270" anchor="ctr" anchorCtr="0">
              <a:noAutofit/>
            </a:bodyPr>
            <a:lstStyle/>
            <a:p>
              <a:pPr lvl="0" algn="just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okres urlopu macierzyńskiego</a:t>
              </a:r>
              <a:endParaRPr lang="pl-PL" sz="2400" kern="1200" dirty="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457200" y="2567244"/>
              <a:ext cx="8229600" cy="3021996"/>
            </a:xfrm>
            <a:custGeom>
              <a:avLst/>
              <a:gdLst>
                <a:gd name="connsiteX0" fmla="*/ 0 w 8229600"/>
                <a:gd name="connsiteY0" fmla="*/ 217076 h 1302427"/>
                <a:gd name="connsiteX1" fmla="*/ 217076 w 8229600"/>
                <a:gd name="connsiteY1" fmla="*/ 0 h 1302427"/>
                <a:gd name="connsiteX2" fmla="*/ 8012524 w 8229600"/>
                <a:gd name="connsiteY2" fmla="*/ 0 h 1302427"/>
                <a:gd name="connsiteX3" fmla="*/ 8229600 w 8229600"/>
                <a:gd name="connsiteY3" fmla="*/ 217076 h 1302427"/>
                <a:gd name="connsiteX4" fmla="*/ 8229600 w 8229600"/>
                <a:gd name="connsiteY4" fmla="*/ 1085351 h 1302427"/>
                <a:gd name="connsiteX5" fmla="*/ 8012524 w 8229600"/>
                <a:gd name="connsiteY5" fmla="*/ 1302427 h 1302427"/>
                <a:gd name="connsiteX6" fmla="*/ 217076 w 8229600"/>
                <a:gd name="connsiteY6" fmla="*/ 1302427 h 1302427"/>
                <a:gd name="connsiteX7" fmla="*/ 0 w 8229600"/>
                <a:gd name="connsiteY7" fmla="*/ 1085351 h 1302427"/>
                <a:gd name="connsiteX8" fmla="*/ 0 w 8229600"/>
                <a:gd name="connsiteY8" fmla="*/ 217076 h 1302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302427">
                  <a:moveTo>
                    <a:pt x="0" y="217076"/>
                  </a:moveTo>
                  <a:cubicBezTo>
                    <a:pt x="0" y="97188"/>
                    <a:pt x="97188" y="0"/>
                    <a:pt x="217076" y="0"/>
                  </a:cubicBezTo>
                  <a:lnTo>
                    <a:pt x="8012524" y="0"/>
                  </a:lnTo>
                  <a:cubicBezTo>
                    <a:pt x="8132412" y="0"/>
                    <a:pt x="8229600" y="97188"/>
                    <a:pt x="8229600" y="217076"/>
                  </a:cubicBezTo>
                  <a:lnTo>
                    <a:pt x="8229600" y="1085351"/>
                  </a:lnTo>
                  <a:cubicBezTo>
                    <a:pt x="8229600" y="1205239"/>
                    <a:pt x="8132412" y="1302427"/>
                    <a:pt x="8012524" y="1302427"/>
                  </a:cubicBezTo>
                  <a:lnTo>
                    <a:pt x="217076" y="1302427"/>
                  </a:lnTo>
                  <a:cubicBezTo>
                    <a:pt x="97188" y="1302427"/>
                    <a:pt x="0" y="1205239"/>
                    <a:pt x="0" y="1085351"/>
                  </a:cubicBezTo>
                  <a:lnTo>
                    <a:pt x="0" y="217076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79" tIns="101679" rIns="101679" bIns="101679" numCol="1" spcCol="1270" anchor="ctr" anchorCtr="0">
              <a:noAutofit/>
            </a:bodyPr>
            <a:lstStyle/>
            <a:p>
              <a:pPr lvl="0" algn="l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od dnia złożenia przez pracownika wniosku o udzielenie:</a:t>
              </a:r>
            </a:p>
            <a:p>
              <a:pPr lvl="0" algn="l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- urlopu macierzyńskiego albo jego części, </a:t>
              </a:r>
            </a:p>
            <a:p>
              <a:pPr lvl="0" algn="l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- urlopu na warunkach urlopu macierzyńskiego albo jego części, </a:t>
              </a:r>
            </a:p>
            <a:p>
              <a:pPr lvl="0" algn="l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- urlopu ojcowskiego albo jego części, </a:t>
              </a:r>
            </a:p>
            <a:p>
              <a:pPr lvl="0" algn="l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- urlopu rodzicielskiego albo jego części </a:t>
              </a:r>
            </a:p>
            <a:p>
              <a:pPr lvl="0" algn="l" defTabSz="444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do dnia zakończenia tego urlopu</a:t>
              </a:r>
              <a:endParaRPr lang="pl-PL" sz="2400" kern="1200" dirty="0"/>
            </a:p>
          </p:txBody>
        </p:sp>
      </p:grp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24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 obowiązywania zakazu – art. 177 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36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przypadku złożenia przez pracownika wniosku, o którym mowa w § 1, wcześniej niż w terminach określonych w art. 180 § </a:t>
            </a:r>
            <a:r>
              <a:rPr lang="pl-PL" dirty="0" smtClean="0"/>
              <a:t>9 (14 dni przed rozpoczęciem korzystania z części urlopu macierzyńskiego), </a:t>
            </a:r>
            <a:r>
              <a:rPr lang="pl-PL" dirty="0"/>
              <a:t>art. 182</a:t>
            </a:r>
            <a:r>
              <a:rPr lang="pl-PL" baseline="30000" dirty="0"/>
              <a:t>1d</a:t>
            </a:r>
            <a:r>
              <a:rPr lang="pl-PL" dirty="0"/>
              <a:t> § 1 </a:t>
            </a:r>
            <a:r>
              <a:rPr lang="pl-PL" dirty="0" smtClean="0"/>
              <a:t>(21 dni – wniosek o urlop rodzicielski) oraz </a:t>
            </a:r>
            <a:r>
              <a:rPr lang="pl-PL" dirty="0"/>
              <a:t>art. 182</a:t>
            </a:r>
            <a:r>
              <a:rPr lang="pl-PL" baseline="30000" dirty="0"/>
              <a:t>3</a:t>
            </a:r>
            <a:r>
              <a:rPr lang="pl-PL" dirty="0"/>
              <a:t> § 2 </a:t>
            </a:r>
            <a:r>
              <a:rPr lang="pl-PL" dirty="0" smtClean="0"/>
              <a:t>(7 dni – urlop ojcowski) zakaz</a:t>
            </a:r>
            <a:r>
              <a:rPr lang="pl-PL" dirty="0"/>
              <a:t>, o którym mowa w § 1, zaczyna obowiązywać na: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dirty="0" smtClean="0"/>
              <a:t>14 </a:t>
            </a:r>
            <a:r>
              <a:rPr lang="pl-PL" dirty="0"/>
              <a:t>dni przed rozpoczęciem korzystania z części urlopu macierzyńskiego oraz części urlopu na warunkach urlopu macierzyńskiego;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dirty="0" smtClean="0"/>
              <a:t>21 </a:t>
            </a:r>
            <a:r>
              <a:rPr lang="pl-PL" dirty="0"/>
              <a:t>dni przed rozpoczęciem korzystania z urlopu rodzicielskiego albo jego </a:t>
            </a:r>
            <a:r>
              <a:rPr lang="pl-PL" dirty="0" smtClean="0"/>
              <a:t>części;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pl-PL" dirty="0"/>
              <a:t>7 dni przed rozpoczęciem korzystania z urlopu ojcowskiego albo jego </a:t>
            </a:r>
            <a:r>
              <a:rPr lang="pl-PL" dirty="0" smtClean="0"/>
              <a:t>części.</a:t>
            </a:r>
            <a:endParaRPr lang="pl-PL" dirty="0"/>
          </a:p>
          <a:p>
            <a:pPr marL="514350" indent="-514350" algn="just">
              <a:buFont typeface="+mj-lt"/>
              <a:buAutoNum type="arabicParenR"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72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Zakazane działania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pracodawca nie może:</a:t>
            </a:r>
          </a:p>
          <a:p>
            <a:pPr marL="0" indent="0" algn="just">
              <a:buNone/>
            </a:pPr>
            <a:r>
              <a:rPr lang="pl-PL" dirty="0"/>
              <a:t>1) prowadzić przygotowań do wypowiedzenia lub rozwiązania bez wypowiedzenia stosunku pracy z tą pracownicą lub tym pracownikiem;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2) wypowiedzieć ani rozwiązać stosunku pracy z tą pracownicą lub tym pracownikiem, chyba że zachodzą przyczyny uzasadniające rozwiązanie umowy bez wypowiedzenia z ich winy i reprezentująca pracownicę lub pracownika zakładowa organizacja związkowa wyraziła zgodę na rozwiązanie </a:t>
            </a:r>
            <a:r>
              <a:rPr lang="pl-PL" dirty="0" smtClean="0"/>
              <a:t>umowy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29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Przygotowania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wyrok TSUE </a:t>
            </a:r>
            <a:r>
              <a:rPr lang="pl-PL" dirty="0"/>
              <a:t>z </a:t>
            </a:r>
            <a:r>
              <a:rPr lang="pl-PL" dirty="0" smtClean="0"/>
              <a:t>11 października 2007 </a:t>
            </a:r>
            <a:r>
              <a:rPr lang="pl-PL" dirty="0"/>
              <a:t>r., </a:t>
            </a:r>
            <a:r>
              <a:rPr lang="pl-PL" dirty="0" smtClean="0"/>
              <a:t>C-460/06 (sprawa PAQUAY, teza 33</a:t>
            </a:r>
          </a:p>
          <a:p>
            <a:pPr marL="0" indent="0" algn="just">
              <a:buNone/>
            </a:pPr>
            <a:r>
              <a:rPr lang="pl-PL" dirty="0"/>
              <a:t>W świetle celów realizowanych przez dyrektywę 92/85, a w szczególności celów realizowanych przez jej art. 10, należy zwrócić uwagę, że zakaz zwolnienia kobiety w ciąży, kobiety, która niedawno rodziła, i kobiety karmiącej piersią w okresie ochronnym </a:t>
            </a:r>
            <a:r>
              <a:rPr lang="pl-PL" b="1" dirty="0"/>
              <a:t>nie ogranicza się do doręczenia decyzji o zwolnieniu</a:t>
            </a:r>
            <a:r>
              <a:rPr lang="pl-PL" dirty="0"/>
              <a:t>. Ochrona przyznana przez ten przepis wspomnianym wyżej pracownicom wyklucza zarówno powzięcie decyzji o zwolnieniu, </a:t>
            </a:r>
            <a:r>
              <a:rPr lang="pl-PL" b="1" dirty="0"/>
              <a:t>jak i podjęcie działań przygotowawczych do zwolnienia, takich jak poszukiwanie i prognozowanie definitywnego zastąpienia danej pracownicy z powodu jej ciąży lub narodzenia dziecka</a:t>
            </a:r>
            <a:r>
              <a:rPr lang="pl-PL" dirty="0"/>
              <a:t>.</a:t>
            </a:r>
            <a:endParaRPr lang="pl-PL" dirty="0" smtClean="0"/>
          </a:p>
          <a:p>
            <a:pPr algn="just"/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6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Przygotowania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P</a:t>
            </a:r>
            <a:r>
              <a:rPr lang="pl-PL" dirty="0" smtClean="0"/>
              <a:t>rzez „prowadzenie przygotowań” </a:t>
            </a:r>
            <a:r>
              <a:rPr lang="pl-PL" dirty="0"/>
              <a:t>należy rozumieć </a:t>
            </a:r>
            <a:r>
              <a:rPr lang="pl-PL" dirty="0" smtClean="0"/>
              <a:t>podejmowanie </a:t>
            </a:r>
            <a:r>
              <a:rPr lang="pl-PL" dirty="0"/>
              <a:t>konkretnych działań, np. analizę okoliczności faktycznych, które mogłyby stanowić podstawę do zwolnienia, podjęcie rozmów z przełożonymi lub współpracownikami o takich okolicznościach czy podjęcie konsultacji z organizacją </a:t>
            </a:r>
            <a:r>
              <a:rPr lang="pl-PL" dirty="0" smtClean="0"/>
              <a:t>związkową, </a:t>
            </a:r>
          </a:p>
          <a:p>
            <a:pPr algn="just"/>
            <a:r>
              <a:rPr lang="pl-PL" dirty="0" smtClean="0"/>
              <a:t>A co z przygotowaniami do zwolnienia dyscyplinarnego? 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3522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Wyłączenia – art.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177 §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pl-PL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Rozwiązanie przez pracodawcę umowy o pracę za wypowiedzeniem w okresie ciąży oraz w okresie urlopu macierzyńskiego, a także od dnia złożenia przez pracownika wniosku o udzielenie urlopu macierzyńskiego albo jego części, urlopu na warunkach urlopu macierzyńskiego albo jego części, urlopu ojcowskiego albo jego części, urlopu rodzicielskiego albo jego części - do dnia zakończenia tego urlopu </a:t>
            </a:r>
            <a:r>
              <a:rPr lang="pl-PL" b="1" u="sng" dirty="0"/>
              <a:t>może nastąpić tylko w razie ogłoszenia upadłości lub likwidacji pracodawcy. </a:t>
            </a:r>
            <a:endParaRPr lang="pl-PL" b="1" u="sng" dirty="0" smtClean="0"/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uzgodnić z reprezentującą pracownicę lub pracownika zakładową organizacją związkową termin rozwiązania umowy o pracę.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 </a:t>
            </a:r>
            <a:r>
              <a:rPr lang="pl-PL" dirty="0"/>
              <a:t>razie niemożności zapewnienia w tym okresie innego zatrudnienia, pracownicy lub pracownikowi przysługują świadczenia określone w odrębnych przepisach.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Okres </a:t>
            </a:r>
            <a:r>
              <a:rPr lang="pl-PL" dirty="0"/>
              <a:t>pobierania tych świadczeń wlicza się do okresu zatrudnienia, od którego zależą uprawnienia pracownicze.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45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pPr algn="l"/>
            <a:r>
              <a:rPr lang="pl-PL" sz="3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sz="3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tapy wdrożenia</a:t>
            </a:r>
            <a:endParaRPr lang="pl-PL" sz="3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927021"/>
              </p:ext>
            </p:extLst>
          </p:nvPr>
        </p:nvGraphicFramePr>
        <p:xfrm>
          <a:off x="457200" y="980728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8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Odwrócony ciężar dowodu - art. 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177 §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l-PL" sz="36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pl-PL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Istnienie </a:t>
            </a:r>
            <a:r>
              <a:rPr lang="pl-PL" dirty="0"/>
              <a:t>przyczyn, o których mowa w § 1 pkt 2 i § 4, </a:t>
            </a:r>
            <a:r>
              <a:rPr lang="pl-PL" dirty="0" smtClean="0"/>
              <a:t>udowodni </a:t>
            </a:r>
            <a:r>
              <a:rPr lang="pl-PL" dirty="0"/>
              <a:t>pracodawca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art. 177 § </a:t>
            </a:r>
            <a:r>
              <a:rPr lang="pl-PL" dirty="0"/>
              <a:t>1 pkt 2 </a:t>
            </a:r>
            <a:r>
              <a:rPr lang="pl-PL" dirty="0" err="1" smtClean="0"/>
              <a:t>k.p</a:t>
            </a:r>
            <a:r>
              <a:rPr lang="pl-PL" dirty="0" smtClean="0"/>
              <a:t>. - przyczyny </a:t>
            </a:r>
            <a:r>
              <a:rPr lang="pl-PL" dirty="0"/>
              <a:t>uzasadniające rozwiązanie umowy bez wypowiedzenia z ich </a:t>
            </a:r>
            <a:r>
              <a:rPr lang="pl-PL" dirty="0" smtClean="0"/>
              <a:t>winy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/>
              <a:t>art. 177 § 4 </a:t>
            </a:r>
            <a:r>
              <a:rPr lang="pl-PL" dirty="0" err="1"/>
              <a:t>k.p</a:t>
            </a:r>
            <a:r>
              <a:rPr lang="pl-PL" dirty="0"/>
              <a:t>. - ogłoszenia upadłości lub likwidacji </a:t>
            </a:r>
            <a:r>
              <a:rPr lang="pl-PL" dirty="0" smtClean="0"/>
              <a:t>pracodawcy 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974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Wpływ wejścia w życie art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177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1, 1</a:t>
            </a:r>
            <a:r>
              <a:rPr lang="pl-PL" sz="2800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4</a:t>
            </a:r>
            <a:r>
              <a:rPr lang="pl-PL" sz="2800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art. 29 (ochrona przed rozwiązaniem umowy o pracę od daty wniosku, odwrócony ciężar dowodu)    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395536" y="1700808"/>
            <a:ext cx="8291264" cy="4536504"/>
            <a:chOff x="457200" y="1700275"/>
            <a:chExt cx="8229600" cy="2766779"/>
          </a:xfrm>
        </p:grpSpPr>
        <p:sp>
          <p:nvSpPr>
            <p:cNvPr id="7" name="Dowolny kształt 6"/>
            <p:cNvSpPr/>
            <p:nvPr/>
          </p:nvSpPr>
          <p:spPr>
            <a:xfrm>
              <a:off x="457200" y="1700275"/>
              <a:ext cx="8229600" cy="1356029"/>
            </a:xfrm>
            <a:custGeom>
              <a:avLst/>
              <a:gdLst>
                <a:gd name="connsiteX0" fmla="*/ 0 w 8229600"/>
                <a:gd name="connsiteY0" fmla="*/ 226009 h 1356029"/>
                <a:gd name="connsiteX1" fmla="*/ 226009 w 8229600"/>
                <a:gd name="connsiteY1" fmla="*/ 0 h 1356029"/>
                <a:gd name="connsiteX2" fmla="*/ 8003591 w 8229600"/>
                <a:gd name="connsiteY2" fmla="*/ 0 h 1356029"/>
                <a:gd name="connsiteX3" fmla="*/ 8229600 w 8229600"/>
                <a:gd name="connsiteY3" fmla="*/ 226009 h 1356029"/>
                <a:gd name="connsiteX4" fmla="*/ 8229600 w 8229600"/>
                <a:gd name="connsiteY4" fmla="*/ 1130020 h 1356029"/>
                <a:gd name="connsiteX5" fmla="*/ 8003591 w 8229600"/>
                <a:gd name="connsiteY5" fmla="*/ 1356029 h 1356029"/>
                <a:gd name="connsiteX6" fmla="*/ 226009 w 8229600"/>
                <a:gd name="connsiteY6" fmla="*/ 1356029 h 1356029"/>
                <a:gd name="connsiteX7" fmla="*/ 0 w 8229600"/>
                <a:gd name="connsiteY7" fmla="*/ 1130020 h 1356029"/>
                <a:gd name="connsiteX8" fmla="*/ 0 w 8229600"/>
                <a:gd name="connsiteY8" fmla="*/ 226009 h 1356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356029">
                  <a:moveTo>
                    <a:pt x="0" y="226009"/>
                  </a:moveTo>
                  <a:cubicBezTo>
                    <a:pt x="0" y="101188"/>
                    <a:pt x="101188" y="0"/>
                    <a:pt x="226009" y="0"/>
                  </a:cubicBezTo>
                  <a:lnTo>
                    <a:pt x="8003591" y="0"/>
                  </a:lnTo>
                  <a:cubicBezTo>
                    <a:pt x="8128412" y="0"/>
                    <a:pt x="8229600" y="101188"/>
                    <a:pt x="8229600" y="226009"/>
                  </a:cubicBezTo>
                  <a:lnTo>
                    <a:pt x="8229600" y="1130020"/>
                  </a:lnTo>
                  <a:cubicBezTo>
                    <a:pt x="8229600" y="1254841"/>
                    <a:pt x="8128412" y="1356029"/>
                    <a:pt x="8003591" y="1356029"/>
                  </a:cubicBezTo>
                  <a:lnTo>
                    <a:pt x="226009" y="1356029"/>
                  </a:lnTo>
                  <a:cubicBezTo>
                    <a:pt x="101188" y="1356029"/>
                    <a:pt x="0" y="1254841"/>
                    <a:pt x="0" y="1130020"/>
                  </a:cubicBezTo>
                  <a:lnTo>
                    <a:pt x="0" y="22600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586" tIns="138586" rIns="138586" bIns="138586" numCol="1" spcCol="1270" anchor="ctr" anchorCtr="0">
              <a:noAutofit/>
            </a:bodyPr>
            <a:lstStyle/>
            <a:p>
              <a:pPr lvl="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Do pracownika, który wystąpił z wnioskiem o udzielenie części urlopu macierzyńskiego, urlopu ojcowskiego albo jego części oraz urlopu rodzicielskiego albo jego części, przed dniem wejścia w życie ustawy, stosuje się przepisy art. 177 § 1, 1</a:t>
              </a:r>
              <a:r>
                <a:rPr lang="pl-PL" sz="2400" kern="1200" baseline="30000" dirty="0" smtClean="0"/>
                <a:t>1</a:t>
              </a:r>
              <a:r>
                <a:rPr lang="pl-PL" sz="2400" kern="1200" dirty="0" smtClean="0"/>
                <a:t> i 4</a:t>
              </a:r>
              <a:r>
                <a:rPr lang="pl-PL" sz="2400" kern="1200" baseline="30000" dirty="0" smtClean="0"/>
                <a:t>1</a:t>
              </a:r>
              <a:r>
                <a:rPr lang="pl-PL" sz="2400" kern="1200" dirty="0" smtClean="0"/>
                <a:t> ustawy zmienianej w art. 1 w brzmieniu nadanym niniejszą ustawą.</a:t>
              </a:r>
              <a:endParaRPr lang="pl-PL" sz="2400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457200" y="3111025"/>
              <a:ext cx="8229600" cy="1356029"/>
            </a:xfrm>
            <a:custGeom>
              <a:avLst/>
              <a:gdLst>
                <a:gd name="connsiteX0" fmla="*/ 0 w 8229600"/>
                <a:gd name="connsiteY0" fmla="*/ 226009 h 1356029"/>
                <a:gd name="connsiteX1" fmla="*/ 226009 w 8229600"/>
                <a:gd name="connsiteY1" fmla="*/ 0 h 1356029"/>
                <a:gd name="connsiteX2" fmla="*/ 8003591 w 8229600"/>
                <a:gd name="connsiteY2" fmla="*/ 0 h 1356029"/>
                <a:gd name="connsiteX3" fmla="*/ 8229600 w 8229600"/>
                <a:gd name="connsiteY3" fmla="*/ 226009 h 1356029"/>
                <a:gd name="connsiteX4" fmla="*/ 8229600 w 8229600"/>
                <a:gd name="connsiteY4" fmla="*/ 1130020 h 1356029"/>
                <a:gd name="connsiteX5" fmla="*/ 8003591 w 8229600"/>
                <a:gd name="connsiteY5" fmla="*/ 1356029 h 1356029"/>
                <a:gd name="connsiteX6" fmla="*/ 226009 w 8229600"/>
                <a:gd name="connsiteY6" fmla="*/ 1356029 h 1356029"/>
                <a:gd name="connsiteX7" fmla="*/ 0 w 8229600"/>
                <a:gd name="connsiteY7" fmla="*/ 1130020 h 1356029"/>
                <a:gd name="connsiteX8" fmla="*/ 0 w 8229600"/>
                <a:gd name="connsiteY8" fmla="*/ 226009 h 1356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356029">
                  <a:moveTo>
                    <a:pt x="0" y="226009"/>
                  </a:moveTo>
                  <a:cubicBezTo>
                    <a:pt x="0" y="101188"/>
                    <a:pt x="101188" y="0"/>
                    <a:pt x="226009" y="0"/>
                  </a:cubicBezTo>
                  <a:lnTo>
                    <a:pt x="8003591" y="0"/>
                  </a:lnTo>
                  <a:cubicBezTo>
                    <a:pt x="8128412" y="0"/>
                    <a:pt x="8229600" y="101188"/>
                    <a:pt x="8229600" y="226009"/>
                  </a:cubicBezTo>
                  <a:lnTo>
                    <a:pt x="8229600" y="1130020"/>
                  </a:lnTo>
                  <a:cubicBezTo>
                    <a:pt x="8229600" y="1254841"/>
                    <a:pt x="8128412" y="1356029"/>
                    <a:pt x="8003591" y="1356029"/>
                  </a:cubicBezTo>
                  <a:lnTo>
                    <a:pt x="226009" y="1356029"/>
                  </a:lnTo>
                  <a:cubicBezTo>
                    <a:pt x="101188" y="1356029"/>
                    <a:pt x="0" y="1254841"/>
                    <a:pt x="0" y="1130020"/>
                  </a:cubicBezTo>
                  <a:lnTo>
                    <a:pt x="0" y="22600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586" tIns="138586" rIns="138586" bIns="138586" numCol="1" spcCol="1270" anchor="ctr" anchorCtr="0">
              <a:noAutofit/>
            </a:bodyPr>
            <a:lstStyle/>
            <a:p>
              <a:pPr lvl="0" algn="just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400" kern="1200" dirty="0" smtClean="0"/>
                <a:t>Do pracownika, który wystąpił z wnioskiem o udzielenie urlopu na warunkach urlopu macierzyńskiego albo jego części, przed dniem wejścia w życie ustawy, stosuje się przepisy art. 177 § 1 i 4</a:t>
              </a:r>
              <a:r>
                <a:rPr lang="pl-PL" sz="2400" kern="1200" baseline="30000" dirty="0" smtClean="0"/>
                <a:t>1</a:t>
              </a:r>
              <a:r>
                <a:rPr lang="pl-PL" sz="2400" kern="1200" dirty="0" smtClean="0"/>
                <a:t> ustawy zmienianej w art. 1 w brzmieniu nadanym niniejszą ustawą.</a:t>
              </a:r>
              <a:endParaRPr lang="pl-PL" sz="2400" kern="1200" dirty="0"/>
            </a:p>
          </p:txBody>
        </p:sp>
      </p:grp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9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31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Wydłużenie okresu, w którym pracownik wychowujący dziecko do 4. roku życia może wyrazić zgodę m.in. na pracę </a:t>
            </a:r>
            <a:r>
              <a:rPr lang="pl-PL" sz="31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nadliczbową</a:t>
            </a:r>
            <a:endParaRPr lang="pl-PL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art. 178 § 2 otrzymuje brzmienie:</a:t>
            </a:r>
          </a:p>
          <a:p>
            <a:pPr marL="0" indent="0" algn="just">
              <a:buNone/>
            </a:pPr>
            <a:r>
              <a:rPr lang="pl-PL" dirty="0" smtClean="0"/>
              <a:t>Pracownika </a:t>
            </a:r>
            <a:r>
              <a:rPr lang="pl-PL" dirty="0"/>
              <a:t>wychowującego dziecko </a:t>
            </a:r>
            <a:r>
              <a:rPr lang="pl-PL" b="1" u="sng" dirty="0"/>
              <a:t>do ukończenia przez nie 8 roku życia</a:t>
            </a:r>
            <a:r>
              <a:rPr lang="pl-PL" dirty="0"/>
              <a:t> nie wolno bez jego zgody zatrudniać w godzinach nadliczbowych, w porze nocnej, w systemie czasu pracy, o którym mowa w art. </a:t>
            </a:r>
            <a:r>
              <a:rPr lang="pl-PL" dirty="0" smtClean="0"/>
              <a:t>139 (system przerywanego czasu pracy), </a:t>
            </a:r>
            <a:r>
              <a:rPr lang="pl-PL" dirty="0"/>
              <a:t>jak również delegować poza stałe miejsce pracy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37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4000" b="1" dirty="0" smtClean="0"/>
          </a:p>
          <a:p>
            <a:pPr marL="0" indent="0" algn="ctr">
              <a:buNone/>
            </a:pPr>
            <a:r>
              <a:rPr lang="pl-PL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w zakresie urlopu ojcowskiego – art. 182</a:t>
            </a:r>
            <a:r>
              <a:rPr lang="pl-PL" sz="48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l-PL" sz="4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9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Dotychczasowa treść art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</a:t>
            </a:r>
            <a:r>
              <a:rPr lang="pl-PL" sz="32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l-PL" sz="32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§  </a:t>
            </a:r>
            <a:r>
              <a:rPr lang="pl-PL" b="1" dirty="0" smtClean="0"/>
              <a:t>1. </a:t>
            </a:r>
            <a:r>
              <a:rPr lang="pl-PL" dirty="0" smtClean="0"/>
              <a:t>Pracownik </a:t>
            </a:r>
            <a:r>
              <a:rPr lang="pl-PL" dirty="0"/>
              <a:t>- ojciec wychowujący dziecko ma prawo do urlopu ojcowskiego w wymiarze do 2 tygodni, nie dłużej jednak niż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1) do </a:t>
            </a:r>
            <a:r>
              <a:rPr lang="pl-PL" dirty="0"/>
              <a:t>ukończenia przez dziecko </a:t>
            </a:r>
            <a:r>
              <a:rPr lang="pl-PL" b="1" u="sng" dirty="0"/>
              <a:t>24 miesiąca życia </a:t>
            </a:r>
            <a:r>
              <a:rPr lang="pl-PL" dirty="0"/>
              <a:t>albo</a:t>
            </a:r>
          </a:p>
          <a:p>
            <a:pPr marL="0" indent="0" algn="just">
              <a:buNone/>
            </a:pPr>
            <a:r>
              <a:rPr lang="pl-PL" dirty="0" smtClean="0"/>
              <a:t>2) do </a:t>
            </a:r>
            <a:r>
              <a:rPr lang="pl-PL" dirty="0"/>
              <a:t>upływu 24 miesięcy od dnia uprawomocnienia się postanowienia orzekającego przysposobienie dziecka i nie dłużej niż do ukończenia przez dziecko 7 roku życia, a w przypadku dziecka, wobec którego podjęto decyzję o odroczeniu obowiązku szkolnego, nie dłużej niż do ukończenia przez nie 10 roku życia.</a:t>
            </a:r>
          </a:p>
          <a:p>
            <a:pPr marL="0" indent="0" algn="just">
              <a:buNone/>
            </a:pPr>
            <a:r>
              <a:rPr lang="pl-PL" b="1" dirty="0"/>
              <a:t>§ </a:t>
            </a:r>
            <a:r>
              <a:rPr lang="pl-PL" b="1" dirty="0" smtClean="0"/>
              <a:t>1</a:t>
            </a:r>
            <a:r>
              <a:rPr lang="pl-PL" b="1" baseline="30000" dirty="0" smtClean="0"/>
              <a:t>1</a:t>
            </a:r>
            <a:r>
              <a:rPr lang="pl-PL" b="1" dirty="0"/>
              <a:t>. </a:t>
            </a:r>
            <a:r>
              <a:rPr lang="pl-PL" dirty="0" smtClean="0"/>
              <a:t>Urlop </a:t>
            </a:r>
            <a:r>
              <a:rPr lang="pl-PL" dirty="0"/>
              <a:t>ojcowski może być wykorzystany jednorazowo albo nie więcej niż w 2 częściach, z których żadna nie może być krótsza niż tydzień.</a:t>
            </a:r>
          </a:p>
          <a:p>
            <a:pPr marL="0" indent="0" algn="just">
              <a:buNone/>
            </a:pPr>
            <a:r>
              <a:rPr lang="pl-PL" b="1" dirty="0"/>
              <a:t>§ </a:t>
            </a:r>
            <a:r>
              <a:rPr lang="pl-PL" b="1" dirty="0" smtClean="0"/>
              <a:t>2</a:t>
            </a:r>
            <a:r>
              <a:rPr lang="pl-PL" b="1" dirty="0"/>
              <a:t>. </a:t>
            </a:r>
            <a:r>
              <a:rPr lang="pl-PL" dirty="0" smtClean="0"/>
              <a:t>Urlop </a:t>
            </a:r>
            <a:r>
              <a:rPr lang="pl-PL" dirty="0"/>
              <a:t>ojcowski jest udzielany </a:t>
            </a:r>
            <a:r>
              <a:rPr lang="pl-PL" b="1" u="sng" dirty="0"/>
              <a:t>na pisemny wniosek pracownika - ojca wychowującego dziecko, składany</a:t>
            </a:r>
            <a:r>
              <a:rPr lang="pl-PL" dirty="0"/>
              <a:t> </a:t>
            </a:r>
            <a:r>
              <a:rPr lang="pl-PL" b="1" u="sng" dirty="0"/>
              <a:t>w terminie nie krótszym niż 7 dni przed rozpoczęciem korzystania z urlopu</a:t>
            </a:r>
            <a:r>
              <a:rPr lang="pl-PL" dirty="0"/>
              <a:t>. Do wniosku dołącza się dokumenty określone w przepisach wydanych na podstawie art. 186</a:t>
            </a:r>
            <a:r>
              <a:rPr lang="pl-PL" baseline="30000" dirty="0"/>
              <a:t>8a</a:t>
            </a:r>
            <a:r>
              <a:rPr lang="pl-PL" dirty="0"/>
              <a:t>. Pracodawca jest obowiązany uwzględnić wniosek pracownika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b="1" dirty="0" smtClean="0"/>
              <a:t>§</a:t>
            </a:r>
            <a:r>
              <a:rPr lang="pl-PL" b="1" dirty="0"/>
              <a:t> </a:t>
            </a:r>
            <a:r>
              <a:rPr lang="pl-PL" b="1" dirty="0" smtClean="0"/>
              <a:t>3</a:t>
            </a:r>
            <a:r>
              <a:rPr lang="pl-PL" b="1" dirty="0"/>
              <a:t>. </a:t>
            </a:r>
            <a:r>
              <a:rPr lang="pl-PL" dirty="0" smtClean="0"/>
              <a:t>Do </a:t>
            </a:r>
            <a:r>
              <a:rPr lang="pl-PL" dirty="0"/>
              <a:t>urlopu ojcowskiego stosuje się odpowiednio przepisy art. 45 § 3, art. 47, art. 50 § 5, art. 57 § 2, art. 163 § 3, art. 165 pkt 4, art. 166 pkt 4, art. 177, art. 181 i art. 183</a:t>
            </a:r>
            <a:r>
              <a:rPr lang="pl-PL" baseline="30000" dirty="0"/>
              <a:t>1</a:t>
            </a:r>
            <a:r>
              <a:rPr lang="pl-PL" dirty="0"/>
              <a:t> § 1.</a:t>
            </a:r>
          </a:p>
          <a:p>
            <a:pPr algn="just"/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48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brzmienie art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182</a:t>
            </a:r>
            <a:r>
              <a:rPr lang="pl-PL" sz="3200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l-PL" sz="32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 smtClean="0"/>
              <a:t>§ </a:t>
            </a:r>
            <a:r>
              <a:rPr lang="pl-PL" sz="2400" dirty="0"/>
              <a:t>1. W celu sprawowania opieki nad dzieckiem pracownik – ojciec ma prawo do urlopu ojcowskiego w wymiarze do 2 tygodni, nie dłużej jednak </a:t>
            </a:r>
            <a:r>
              <a:rPr lang="pl-PL" sz="2400" dirty="0" smtClean="0"/>
              <a:t>niż do: 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1) </a:t>
            </a:r>
            <a:r>
              <a:rPr lang="pl-PL" sz="2400" b="1" u="sng" dirty="0" smtClean="0"/>
              <a:t>ukończenia </a:t>
            </a:r>
            <a:r>
              <a:rPr lang="pl-PL" sz="2400" b="1" u="sng" dirty="0"/>
              <a:t>przez dziecko 12. miesiąca życia </a:t>
            </a:r>
            <a:r>
              <a:rPr lang="pl-PL" sz="2400" dirty="0"/>
              <a:t>albo </a:t>
            </a:r>
          </a:p>
          <a:p>
            <a:pPr marL="0" indent="0" algn="just">
              <a:buNone/>
            </a:pPr>
            <a:r>
              <a:rPr lang="pl-PL" sz="2400" dirty="0"/>
              <a:t>2</a:t>
            </a:r>
            <a:r>
              <a:rPr lang="pl-PL" sz="2400" dirty="0" smtClean="0"/>
              <a:t>) upływu 12 </a:t>
            </a:r>
            <a:r>
              <a:rPr lang="pl-PL" sz="2400" dirty="0"/>
              <a:t>miesięcy od dnia uprawomocnienia się postanowienia orzekającego przysposobienie dziecka i nie dłużej niż do ukończenia przez dziecko </a:t>
            </a:r>
            <a:r>
              <a:rPr lang="pl-PL" sz="2400" dirty="0" smtClean="0"/>
              <a:t>14 </a:t>
            </a:r>
            <a:r>
              <a:rPr lang="pl-PL" sz="2400" dirty="0"/>
              <a:t>roku </a:t>
            </a:r>
            <a:r>
              <a:rPr lang="pl-PL" sz="2400" dirty="0" smtClean="0"/>
              <a:t>życia.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b) w § 2 zdanie pierwsze otrzymuje brzmienie:</a:t>
            </a:r>
          </a:p>
          <a:p>
            <a:pPr marL="0" indent="0" algn="just">
              <a:buNone/>
            </a:pPr>
            <a:r>
              <a:rPr lang="pl-PL" sz="2400" dirty="0"/>
              <a:t>„Urlop ojcowski jest udzielany na wniosek, </a:t>
            </a:r>
            <a:r>
              <a:rPr lang="pl-PL" sz="2400" b="1" u="sng" dirty="0"/>
              <a:t>w postaci papierowej lub elektronicznej</a:t>
            </a:r>
            <a:r>
              <a:rPr lang="pl-PL" sz="2400" dirty="0"/>
              <a:t>, składany przez pracownika – ojca, w terminie nie krótszym niż 7 dni przed rozpoczęciem korzystania z urlopu.”,</a:t>
            </a:r>
          </a:p>
          <a:p>
            <a:pPr algn="just"/>
            <a:endParaRPr lang="pl-PL" sz="24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w zakresie urlopu rodzicielskiego </a:t>
            </a:r>
            <a:endParaRPr lang="pl-PL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19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Uchylenie przepisów art.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179</a:t>
            </a:r>
            <a:r>
              <a:rPr lang="pl-PL" sz="32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2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Uchylenie przepisu art. 179</a:t>
            </a:r>
            <a:r>
              <a:rPr lang="pl-PL" baseline="30000" dirty="0" smtClean="0"/>
              <a:t>1</a:t>
            </a:r>
            <a:r>
              <a:rPr lang="pl-PL" dirty="0" smtClean="0"/>
              <a:t> </a:t>
            </a:r>
            <a:r>
              <a:rPr lang="pl-PL" dirty="0" err="1" smtClean="0"/>
              <a:t>k.p</a:t>
            </a:r>
            <a:r>
              <a:rPr lang="pl-PL" dirty="0" smtClean="0"/>
              <a:t>. dotyczącego tzw</a:t>
            </a:r>
            <a:r>
              <a:rPr lang="pl-PL" dirty="0"/>
              <a:t>. długiego wniosku o urlop </a:t>
            </a:r>
            <a:r>
              <a:rPr lang="pl-PL" dirty="0" smtClean="0"/>
              <a:t>rodzicielski.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Uzasadnienie </a:t>
            </a:r>
            <a:r>
              <a:rPr lang="pl-PL" b="1" dirty="0"/>
              <a:t>do zmian</a:t>
            </a:r>
          </a:p>
          <a:p>
            <a:pPr marL="0" indent="0" algn="just">
              <a:buNone/>
            </a:pPr>
            <a:r>
              <a:rPr lang="pl-PL" dirty="0" smtClean="0"/>
              <a:t>Proponuje się uchylenie art. 179</a:t>
            </a:r>
            <a:r>
              <a:rPr lang="pl-PL" baseline="30000" dirty="0" smtClean="0"/>
              <a:t>1</a:t>
            </a:r>
            <a:r>
              <a:rPr lang="pl-PL" dirty="0"/>
              <a:t> </a:t>
            </a:r>
            <a:r>
              <a:rPr lang="pl-PL" dirty="0" err="1"/>
              <a:t>k.p</a:t>
            </a:r>
            <a:r>
              <a:rPr lang="pl-PL" dirty="0"/>
              <a:t>., zgodnie z którym pracownica, nie później niż 21 dni po porodzie, może złożyć pisemny wniosek o udzielenie jej, bezpośrednio po urlopie macierzyńskim, urlopu rodzicielskiego w pełnym wymiarze (do 32 tygodni w przypadku urodzenia jednego dziecka oraz do 34 tygodni w przypadku porodu mnogiego).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Konsekwencja z art</a:t>
            </a:r>
            <a:r>
              <a:rPr lang="pl-PL" dirty="0"/>
              <a:t>. 5 ust. 1 dyrektywy </a:t>
            </a:r>
            <a:r>
              <a:rPr lang="pl-PL" dirty="0" smtClean="0"/>
              <a:t>2019/1158.</a:t>
            </a:r>
          </a:p>
        </p:txBody>
      </p:sp>
      <p:pic>
        <p:nvPicPr>
          <p:cNvPr id="5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3114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5 ust. 1 dyrektywy 2019/1158 </a:t>
            </a:r>
            <a:endParaRPr lang="pl-PL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Państwa </a:t>
            </a:r>
            <a:r>
              <a:rPr lang="pl-PL" dirty="0"/>
              <a:t>członkowskie wprowadzają niezbędne środki w celu zapewnienia, </a:t>
            </a:r>
            <a:r>
              <a:rPr lang="pl-PL" b="1" dirty="0"/>
              <a:t>aby każdy pracownik miał indywidualne prawo do urlopu rodzicielskiego w wymiarze czterech miesięcy </a:t>
            </a:r>
            <a:r>
              <a:rPr lang="pl-PL" dirty="0"/>
              <a:t>do wykorzystania przed osiągnięciem przez dziecko określonego wieku, maksymalnie ośmiu lat, który zostanie określany przez poszczególne państwa członkowskie lub w układach zbiorowych. Wiek ten jest określany mając na uwadze zapewnienie, aby każde z rodziców mogło wykonywać swoje prawo do urlopu rodzicielskiego skutecznie i na równych zasadach.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133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</a:t>
            </a:r>
            <a:r>
              <a:rPr lang="pl-PL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pl-PL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l-PL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wydłużenie okresu</a:t>
            </a:r>
            <a:endParaRPr lang="pl-PL" b="1" baseline="30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Pracownicy </a:t>
            </a:r>
            <a:r>
              <a:rPr lang="pl-PL" dirty="0"/>
              <a:t>– rodzice dziecka mają prawo do urlopu rodzicielskiego w celu sprawowania opieki nad dzieckiem w wymiarze do:</a:t>
            </a:r>
          </a:p>
          <a:p>
            <a:pPr marL="0" indent="0" algn="just">
              <a:buNone/>
            </a:pPr>
            <a:r>
              <a:rPr lang="pl-PL" dirty="0"/>
              <a:t>1) 41 tygodni – w przypadku, o którym mowa w art. 180 § 1 pkt </a:t>
            </a:r>
            <a:r>
              <a:rPr lang="pl-PL" dirty="0" smtClean="0"/>
              <a:t>1 </a:t>
            </a:r>
            <a:r>
              <a:rPr lang="pl-PL" b="1" dirty="0" smtClean="0"/>
              <a:t>(było 32 tygodnie)</a:t>
            </a:r>
            <a:r>
              <a:rPr lang="pl-PL" dirty="0" smtClean="0"/>
              <a:t>;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2) 43 tygodni – w przypadkach, o których mowa w art. 180 § 1 pkt </a:t>
            </a:r>
            <a:r>
              <a:rPr lang="pl-PL" dirty="0" smtClean="0"/>
              <a:t>2–5 </a:t>
            </a:r>
            <a:r>
              <a:rPr lang="pl-PL" b="1" dirty="0"/>
              <a:t>(było </a:t>
            </a:r>
            <a:r>
              <a:rPr lang="pl-PL" b="1" dirty="0" smtClean="0"/>
              <a:t>34 </a:t>
            </a:r>
            <a:r>
              <a:rPr lang="pl-PL" b="1" dirty="0"/>
              <a:t>tygodnie</a:t>
            </a:r>
            <a:r>
              <a:rPr lang="pl-PL" b="1" dirty="0" smtClean="0"/>
              <a:t>)</a:t>
            </a:r>
            <a:r>
              <a:rPr lang="pl-PL" dirty="0"/>
              <a:t>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4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prawo </a:t>
            </a:r>
            <a:r>
              <a:rPr lang="pl-PL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zwolnienia od pracy z powodu działania </a:t>
            </a:r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siły wyższej</a:t>
            </a:r>
            <a:endParaRPr lang="pl-PL" sz="40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2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w art. 182</a:t>
            </a:r>
            <a:r>
              <a:rPr lang="pl-PL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pl-PL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l-PL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wydłużenie okresu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Pracownicy </a:t>
            </a:r>
            <a:r>
              <a:rPr lang="pl-PL" dirty="0"/>
              <a:t>- rodzice dziecka posiadającego zaświadczenie, o którym mowa w art. 4 ust. 3 ustawy z dnia 4 listopada 2016 r. o wsparciu kobiet w ciąży i rodzin "Za życiem", mają prawo do urlopu rodzicielskiego w celu sprawowania opieki nad tym dzieckiem w wymiarze do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1) 65 </a:t>
            </a:r>
            <a:r>
              <a:rPr lang="pl-PL" dirty="0"/>
              <a:t>tygodni - w przypadku, o którym mowa w art. 180 § 1 pkt 1;</a:t>
            </a:r>
          </a:p>
          <a:p>
            <a:pPr marL="0" indent="0" algn="just">
              <a:buNone/>
            </a:pPr>
            <a:r>
              <a:rPr lang="pl-PL" dirty="0" smtClean="0"/>
              <a:t>2) 67 </a:t>
            </a:r>
            <a:r>
              <a:rPr lang="pl-PL" dirty="0"/>
              <a:t>tygodni - w przypadkach, o których mowa w art. 180 § 1 pkt 2-5.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11134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Wyłączne prawo każdego z rodziców – 182</a:t>
            </a:r>
            <a:r>
              <a:rPr lang="pl-PL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1a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§ 4 – 6 </a:t>
            </a:r>
            <a:r>
              <a:rPr lang="pl-PL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§ </a:t>
            </a:r>
            <a:r>
              <a:rPr lang="pl-PL" dirty="0"/>
              <a:t>4. </a:t>
            </a:r>
            <a:r>
              <a:rPr lang="pl-PL" b="1" dirty="0"/>
              <a:t>Każdemu z pracowników – rodziców dziecka przysługuje wyłączne prawo do 9 tygodni urlopu rodzicielskiego z wymiaru urlopu określonego w § 1 i 2. Prawa tego nie można przenieść na drugiego z pracowników – rodziców dziecka.</a:t>
            </a:r>
          </a:p>
          <a:p>
            <a:pPr marL="0" indent="0" algn="just">
              <a:buNone/>
            </a:pPr>
            <a:r>
              <a:rPr lang="pl-PL" dirty="0"/>
              <a:t>§ 5. </a:t>
            </a:r>
            <a:r>
              <a:rPr lang="pl-PL" b="1" dirty="0"/>
              <a:t>Skorzystanie z urlopu rodzicielskiego w wymiarze co najmniej 9 tygodni oznacza wykorzystanie przez pracownika – rodzica dziecka urlopu, o którym mowa w § 4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§ 6. Z urlopu rodzicielskiego mogą jednocześnie korzystać oboje rodzice dziecka. W takim przypadku łączny wymiar urlopu rodzicielskiego nie może przekraczać wymiaru, o którym mowa w § 1 i 2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70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 wykorzystywania urlopu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rodzicielskiego - art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</a:t>
            </a:r>
            <a:r>
              <a:rPr lang="pl-PL" sz="28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1c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457200" y="1417640"/>
            <a:ext cx="8229600" cy="4963688"/>
            <a:chOff x="457200" y="2100757"/>
            <a:chExt cx="8229600" cy="3524848"/>
          </a:xfrm>
        </p:grpSpPr>
        <p:sp>
          <p:nvSpPr>
            <p:cNvPr id="7" name="Dowolny kształt 6"/>
            <p:cNvSpPr/>
            <p:nvPr/>
          </p:nvSpPr>
          <p:spPr>
            <a:xfrm>
              <a:off x="457200" y="2100757"/>
              <a:ext cx="8229600" cy="1377187"/>
            </a:xfrm>
            <a:custGeom>
              <a:avLst/>
              <a:gdLst>
                <a:gd name="connsiteX0" fmla="*/ 0 w 8229600"/>
                <a:gd name="connsiteY0" fmla="*/ 288703 h 1732184"/>
                <a:gd name="connsiteX1" fmla="*/ 288703 w 8229600"/>
                <a:gd name="connsiteY1" fmla="*/ 0 h 1732184"/>
                <a:gd name="connsiteX2" fmla="*/ 7940897 w 8229600"/>
                <a:gd name="connsiteY2" fmla="*/ 0 h 1732184"/>
                <a:gd name="connsiteX3" fmla="*/ 8229600 w 8229600"/>
                <a:gd name="connsiteY3" fmla="*/ 288703 h 1732184"/>
                <a:gd name="connsiteX4" fmla="*/ 8229600 w 8229600"/>
                <a:gd name="connsiteY4" fmla="*/ 1443481 h 1732184"/>
                <a:gd name="connsiteX5" fmla="*/ 7940897 w 8229600"/>
                <a:gd name="connsiteY5" fmla="*/ 1732184 h 1732184"/>
                <a:gd name="connsiteX6" fmla="*/ 288703 w 8229600"/>
                <a:gd name="connsiteY6" fmla="*/ 1732184 h 1732184"/>
                <a:gd name="connsiteX7" fmla="*/ 0 w 8229600"/>
                <a:gd name="connsiteY7" fmla="*/ 1443481 h 1732184"/>
                <a:gd name="connsiteX8" fmla="*/ 0 w 8229600"/>
                <a:gd name="connsiteY8" fmla="*/ 288703 h 17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732184">
                  <a:moveTo>
                    <a:pt x="0" y="288703"/>
                  </a:moveTo>
                  <a:cubicBezTo>
                    <a:pt x="0" y="129257"/>
                    <a:pt x="129257" y="0"/>
                    <a:pt x="288703" y="0"/>
                  </a:cubicBezTo>
                  <a:lnTo>
                    <a:pt x="7940897" y="0"/>
                  </a:lnTo>
                  <a:cubicBezTo>
                    <a:pt x="8100343" y="0"/>
                    <a:pt x="8229600" y="129257"/>
                    <a:pt x="8229600" y="288703"/>
                  </a:cubicBezTo>
                  <a:lnTo>
                    <a:pt x="8229600" y="1443481"/>
                  </a:lnTo>
                  <a:cubicBezTo>
                    <a:pt x="8229600" y="1602927"/>
                    <a:pt x="8100343" y="1732184"/>
                    <a:pt x="7940897" y="1732184"/>
                  </a:cubicBezTo>
                  <a:lnTo>
                    <a:pt x="288703" y="1732184"/>
                  </a:lnTo>
                  <a:cubicBezTo>
                    <a:pt x="129257" y="1732184"/>
                    <a:pt x="0" y="1602927"/>
                    <a:pt x="0" y="1443481"/>
                  </a:cubicBezTo>
                  <a:lnTo>
                    <a:pt x="0" y="288703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4568" tIns="164568" rIns="164568" bIns="164568" numCol="1" spcCol="1270" anchor="ctr" anchorCtr="0">
              <a:noAutofit/>
            </a:bodyPr>
            <a:lstStyle/>
            <a:p>
              <a:pPr lvl="0" algn="just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kern="1200" dirty="0" smtClean="0"/>
                <a:t>Urlop rodzicielski jest udzielany jednorazowo albo nie więcej niż w 5 częściach nie później niż do zakończenia roku kalendarzowego, w którym dziecko kończy 6. rok życia.</a:t>
              </a:r>
              <a:endParaRPr lang="pl-PL" sz="2800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457200" y="3580213"/>
              <a:ext cx="8229600" cy="2045392"/>
            </a:xfrm>
            <a:custGeom>
              <a:avLst/>
              <a:gdLst>
                <a:gd name="connsiteX0" fmla="*/ 0 w 8229600"/>
                <a:gd name="connsiteY0" fmla="*/ 288703 h 1732184"/>
                <a:gd name="connsiteX1" fmla="*/ 288703 w 8229600"/>
                <a:gd name="connsiteY1" fmla="*/ 0 h 1732184"/>
                <a:gd name="connsiteX2" fmla="*/ 7940897 w 8229600"/>
                <a:gd name="connsiteY2" fmla="*/ 0 h 1732184"/>
                <a:gd name="connsiteX3" fmla="*/ 8229600 w 8229600"/>
                <a:gd name="connsiteY3" fmla="*/ 288703 h 1732184"/>
                <a:gd name="connsiteX4" fmla="*/ 8229600 w 8229600"/>
                <a:gd name="connsiteY4" fmla="*/ 1443481 h 1732184"/>
                <a:gd name="connsiteX5" fmla="*/ 7940897 w 8229600"/>
                <a:gd name="connsiteY5" fmla="*/ 1732184 h 1732184"/>
                <a:gd name="connsiteX6" fmla="*/ 288703 w 8229600"/>
                <a:gd name="connsiteY6" fmla="*/ 1732184 h 1732184"/>
                <a:gd name="connsiteX7" fmla="*/ 0 w 8229600"/>
                <a:gd name="connsiteY7" fmla="*/ 1443481 h 1732184"/>
                <a:gd name="connsiteX8" fmla="*/ 0 w 8229600"/>
                <a:gd name="connsiteY8" fmla="*/ 288703 h 17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732184">
                  <a:moveTo>
                    <a:pt x="0" y="288703"/>
                  </a:moveTo>
                  <a:cubicBezTo>
                    <a:pt x="0" y="129257"/>
                    <a:pt x="129257" y="0"/>
                    <a:pt x="288703" y="0"/>
                  </a:cubicBezTo>
                  <a:lnTo>
                    <a:pt x="7940897" y="0"/>
                  </a:lnTo>
                  <a:cubicBezTo>
                    <a:pt x="8100343" y="0"/>
                    <a:pt x="8229600" y="129257"/>
                    <a:pt x="8229600" y="288703"/>
                  </a:cubicBezTo>
                  <a:lnTo>
                    <a:pt x="8229600" y="1443481"/>
                  </a:lnTo>
                  <a:cubicBezTo>
                    <a:pt x="8229600" y="1602927"/>
                    <a:pt x="8100343" y="1732184"/>
                    <a:pt x="7940897" y="1732184"/>
                  </a:cubicBezTo>
                  <a:lnTo>
                    <a:pt x="288703" y="1732184"/>
                  </a:lnTo>
                  <a:cubicBezTo>
                    <a:pt x="129257" y="1732184"/>
                    <a:pt x="0" y="1602927"/>
                    <a:pt x="0" y="1443481"/>
                  </a:cubicBezTo>
                  <a:lnTo>
                    <a:pt x="0" y="288703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4568" tIns="164568" rIns="164568" bIns="164568" numCol="1" spcCol="1270" anchor="ctr" anchorCtr="0">
              <a:noAutofit/>
            </a:bodyPr>
            <a:lstStyle/>
            <a:p>
              <a:pPr marL="342900" lvl="0" indent="-342900" algn="just" defTabSz="933450" rtl="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pl-PL" sz="2400" kern="1200" dirty="0" smtClean="0"/>
                <a:t>uniezależniono urlop rodzicielski od prawa do urlopu macierzyńskiego (nie musi nastąpić bezpośrednio po), </a:t>
              </a:r>
              <a:endParaRPr lang="pl-PL" sz="2400" dirty="0"/>
            </a:p>
            <a:p>
              <a:pPr marL="342900" lvl="0" indent="-342900" algn="just" defTabSz="933450" rtl="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pl-PL" sz="2400" kern="1200" dirty="0" smtClean="0"/>
                <a:t>zniesiono przepisy dotyczące minimalnej części urlopu rodzicielskiego (dotychczas co zasady 8 tygodni, a pierwsza część – 6 tygodni),</a:t>
              </a:r>
            </a:p>
            <a:p>
              <a:pPr marL="342900" lvl="0" indent="-342900" algn="just" defTabSz="933450" rtl="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pl-PL" sz="2400" dirty="0" smtClean="0"/>
                <a:t>zwiększono ilość części z 4 do 5,</a:t>
              </a:r>
              <a:endParaRPr lang="pl-PL" sz="2400" dirty="0"/>
            </a:p>
            <a:p>
              <a:pPr marL="342900" lvl="0" indent="-342900" algn="just" defTabSz="933450" rtl="0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pl-PL" sz="2400" kern="1200" dirty="0" smtClean="0"/>
                <a:t>zniesiono zasadę, że maksymalnie 16 tygodni urlopu może być wykorzystane w późniejszym terminie </a:t>
              </a:r>
              <a:endParaRPr lang="pl-PL" sz="2400" kern="1200" dirty="0"/>
            </a:p>
          </p:txBody>
        </p:sp>
      </p:grp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85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Zmiana formy  - art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182</a:t>
            </a:r>
            <a:r>
              <a:rPr lang="pl-PL" sz="3200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1d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2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(dotychczas tylko papierowa)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3600" dirty="0" smtClean="0"/>
              <a:t>Urlop </a:t>
            </a:r>
            <a:r>
              <a:rPr lang="pl-PL" sz="3600" dirty="0"/>
              <a:t>rodzicielski jest udzielany na wniosek, </a:t>
            </a:r>
            <a:r>
              <a:rPr lang="pl-PL" sz="3600" b="1" dirty="0"/>
              <a:t>w postaci papierowej lub elektronicznej</a:t>
            </a:r>
            <a:r>
              <a:rPr lang="pl-PL" sz="3600" dirty="0"/>
              <a:t>, składany przez pracownika – rodzica dziecka w terminie nie krótszym niż 21 dni przed rozpoczęciem korzystania z urlopu</a:t>
            </a:r>
            <a:r>
              <a:rPr lang="pl-PL" sz="3600" dirty="0" smtClean="0"/>
              <a:t>.</a:t>
            </a:r>
            <a:endParaRPr lang="pl-PL" sz="3600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3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w przepisach dotyczących wnioskowania o łączenie urlopu rodzicielskiego z wykonywaniem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pracy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pl-PL" sz="28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182</a:t>
            </a:r>
            <a:r>
              <a:rPr lang="pl-PL" sz="2800" b="1" u="sng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1e</a:t>
            </a:r>
            <a:r>
              <a:rPr lang="pl-PL" sz="28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§ </a:t>
            </a:r>
            <a:r>
              <a:rPr lang="pl-PL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pl-PL" sz="2800" b="1" u="sng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zmiany kosmetyczne,</a:t>
            </a:r>
          </a:p>
          <a:p>
            <a:pPr algn="just"/>
            <a:r>
              <a:rPr lang="pl-PL" dirty="0" smtClean="0"/>
              <a:t>umożliwienie składania wniosku </a:t>
            </a:r>
            <a:r>
              <a:rPr lang="pl-PL" dirty="0"/>
              <a:t>o łączenie urlopu rodzicielskiego z wykonywaniem pracy u pracodawcy udzielającego takiego urlopu </a:t>
            </a:r>
            <a:r>
              <a:rPr lang="pl-PL" b="1" dirty="0" smtClean="0"/>
              <a:t>w </a:t>
            </a:r>
            <a:r>
              <a:rPr lang="pl-PL" b="1" dirty="0"/>
              <a:t>postaci papierowej lub </a:t>
            </a:r>
            <a:r>
              <a:rPr lang="pl-PL" b="1" dirty="0" smtClean="0"/>
              <a:t>elektronicznej,</a:t>
            </a:r>
          </a:p>
          <a:p>
            <a:pPr algn="just"/>
            <a:r>
              <a:rPr lang="pl-PL" dirty="0" smtClean="0"/>
              <a:t>pracodawca o </a:t>
            </a:r>
            <a:r>
              <a:rPr lang="pl-PL" dirty="0"/>
              <a:t>przyczynie odmowy uwzględnienia wniosku pracownika o łączenie urlopu rodzicielskiego z wykonywaniem pracy pracodawca </a:t>
            </a:r>
            <a:r>
              <a:rPr lang="pl-PL" b="1" dirty="0"/>
              <a:t>będzie informował pracownika </a:t>
            </a:r>
            <a:r>
              <a:rPr lang="pl-PL" b="1" dirty="0" smtClean="0"/>
              <a:t>w </a:t>
            </a:r>
            <a:r>
              <a:rPr lang="pl-PL" b="1" dirty="0"/>
              <a:t>postaci papierowej lub elektronicznej w ciągu 7 dni od otrzymania </a:t>
            </a:r>
            <a:r>
              <a:rPr lang="pl-PL" b="1" dirty="0" smtClean="0"/>
              <a:t>wniosku </a:t>
            </a:r>
            <a:r>
              <a:rPr lang="pl-PL" dirty="0" smtClean="0"/>
              <a:t>(obecnie informuje na piśmie i nie ma terminu na odpowiedź) 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692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w przepisach dotyczących wnioskowania o łączenie urlopu rodzicielskiego z wykonywaniem pracy - </a:t>
            </a:r>
            <a:r>
              <a:rPr lang="pl-PL" sz="28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182</a:t>
            </a:r>
            <a:r>
              <a:rPr lang="pl-PL" sz="2800" b="1" u="sng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1e</a:t>
            </a:r>
            <a:r>
              <a:rPr lang="pl-PL" sz="2800" b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§ </a:t>
            </a:r>
            <a:r>
              <a:rPr lang="pl-PL" sz="28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i 1</a:t>
            </a:r>
            <a:r>
              <a:rPr lang="pl-PL" sz="2800" b="1" u="sng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5000" dirty="0" smtClean="0"/>
              <a:t>§ </a:t>
            </a:r>
            <a:r>
              <a:rPr lang="pl-PL" sz="5000" dirty="0"/>
              <a:t>1. W przypadku łączenia przez pracownika korzystania z urlopu rodzicielskiego z wykonywaniem pracy u pracodawcy udzielającego tego urlopu, wymiar urlopu rodzicielskiego </a:t>
            </a:r>
            <a:r>
              <a:rPr lang="pl-PL" sz="5000" b="1" dirty="0"/>
              <a:t>ulega wydłużeniu proporcjonalnie do wymiaru czasu pracy wykonywanej przez pracownika w trakcie korzystania z urlopu lub jego części</a:t>
            </a:r>
            <a:r>
              <a:rPr lang="pl-PL" sz="5000" dirty="0"/>
              <a:t>, nie dłużej jednak niż do:</a:t>
            </a:r>
          </a:p>
          <a:p>
            <a:pPr marL="355600" indent="-263525" algn="just">
              <a:buNone/>
            </a:pPr>
            <a:r>
              <a:rPr lang="pl-PL" sz="5000" dirty="0" smtClean="0"/>
              <a:t>	1</a:t>
            </a:r>
            <a:r>
              <a:rPr lang="pl-PL" sz="5000" dirty="0"/>
              <a:t>) 82 tygodni – w przypadku, o którym mowa w art. 180 § 1 pkt </a:t>
            </a:r>
            <a:r>
              <a:rPr lang="pl-PL" sz="5000" dirty="0" smtClean="0"/>
              <a:t>1 </a:t>
            </a:r>
            <a:r>
              <a:rPr lang="pl-PL" sz="5000" b="1" dirty="0" smtClean="0"/>
              <a:t>(dotychczas 64 tygodnie)</a:t>
            </a:r>
            <a:r>
              <a:rPr lang="pl-PL" sz="5000" dirty="0" smtClean="0"/>
              <a:t>;</a:t>
            </a:r>
            <a:endParaRPr lang="pl-PL" sz="5000" dirty="0"/>
          </a:p>
          <a:p>
            <a:pPr marL="355600" indent="-263525" algn="just">
              <a:buNone/>
            </a:pPr>
            <a:r>
              <a:rPr lang="pl-PL" sz="5000" dirty="0" smtClean="0"/>
              <a:t>	2</a:t>
            </a:r>
            <a:r>
              <a:rPr lang="pl-PL" sz="5000" dirty="0"/>
              <a:t>) 86 tygodni – w przypadkach, o których mowa w art. 180 § 1 pkt </a:t>
            </a:r>
            <a:r>
              <a:rPr lang="pl-PL" sz="5000" dirty="0" smtClean="0"/>
              <a:t>2–5 </a:t>
            </a:r>
            <a:r>
              <a:rPr lang="pl-PL" sz="5000" b="1" dirty="0"/>
              <a:t>(dotychczas 68 </a:t>
            </a:r>
            <a:r>
              <a:rPr lang="pl-PL" sz="5000" b="1" dirty="0" smtClean="0"/>
              <a:t>tygodni)</a:t>
            </a:r>
            <a:r>
              <a:rPr lang="pl-PL" sz="5000" dirty="0" smtClean="0"/>
              <a:t>,</a:t>
            </a:r>
            <a:endParaRPr lang="pl-PL" sz="5000" dirty="0"/>
          </a:p>
          <a:p>
            <a:pPr marL="0" indent="0" algn="just">
              <a:buNone/>
            </a:pPr>
            <a:endParaRPr lang="pl-PL" sz="3800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59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b="1" dirty="0" smtClean="0"/>
          </a:p>
          <a:p>
            <a:pPr marL="0" lvl="0" indent="0" algn="just">
              <a:buNone/>
            </a:pP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dopuszczenie 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pracownika do pracy po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urlopie macierzyńskim, urlopie 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warunkach urlopu macierzyńskiego,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urlopie rodzicielskim, urlopie ojcowskim, urlopie wychowawczym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art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186</a:t>
            </a:r>
            <a:r>
              <a:rPr lang="pl-PL" sz="3600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pl-PL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59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Rozszerzenie zakresu przepisu o inne urlopy 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art. 186</a:t>
            </a:r>
            <a:r>
              <a:rPr lang="pl-PL" sz="3600" b="1" baseline="30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dopuszcza pracownika po zakończeniu urlopu macierzyńskiego, urlopu na warunkach urlopu macierzyńskiego, urlopu rodzicielskiego, urlopu ojcowskiego, urlopu wychowawczego </a:t>
            </a:r>
            <a:r>
              <a:rPr lang="pl-PL" b="1" dirty="0"/>
              <a:t>do pracy na dotychczasowym stanowisku, a jeżeli nie jest to możliwe, na stanowisku równorzędnym z zajmowanym przed rozpoczęciem urlopu na warunkach nie mniej korzystnych od tych, które by obowiązywały, gdyby pracownik nie korzystał z urlopu</a:t>
            </a:r>
            <a:r>
              <a:rPr lang="pl-PL" b="1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(w zw. z tym uchylono art. 183</a:t>
            </a:r>
            <a:r>
              <a:rPr lang="pl-PL" baseline="30000" dirty="0" smtClean="0"/>
              <a:t>2</a:t>
            </a:r>
            <a:r>
              <a:rPr lang="pl-PL" dirty="0" smtClean="0"/>
              <a:t>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61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l-PL" b="1" dirty="0" smtClean="0"/>
          </a:p>
          <a:p>
            <a:pPr marL="0" lvl="0" indent="0">
              <a:buNone/>
            </a:pPr>
            <a:endParaRPr lang="pl-PL" b="1" dirty="0"/>
          </a:p>
          <a:p>
            <a:pPr marL="0" lvl="0" indent="0" algn="ctr">
              <a:buNone/>
            </a:pPr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</a:t>
            </a:r>
            <a:r>
              <a:rPr lang="pl-PL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przepisy dotyczące elastycznej organizacji </a:t>
            </a:r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pracy</a:t>
            </a:r>
            <a:r>
              <a:rPr lang="pl-PL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art</a:t>
            </a:r>
            <a:r>
              <a:rPr lang="pl-PL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188</a:t>
            </a:r>
            <a:r>
              <a:rPr lang="pl-PL" sz="40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pl-PL" sz="40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6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lvl="0"/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Nowy przepis 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188</a:t>
            </a:r>
            <a:r>
              <a:rPr lang="pl-PL" sz="32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pl-PL" sz="32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300" dirty="0"/>
              <a:t>§ 1. Pracownik wychowujący dziecko, do ukończenia przez nie 8 roku życia, może złożyć wniosek w postaci papierowej lub elektronicznej o zastosowanie do niego elastycznej organizacji pracy. Wniosek składa się w terminie nie krótszym niż 21 dni przed planowanym rozpoczęciem korzystania z elastycznej organizacji pracy.</a:t>
            </a:r>
          </a:p>
          <a:p>
            <a:pPr marL="0" indent="0" algn="just">
              <a:buNone/>
            </a:pPr>
            <a:r>
              <a:rPr lang="pl-PL" sz="1300" dirty="0"/>
              <a:t>§ 2. Za elastyczną organizację pracy, o której mowa w § 1, uważa się pracę zdalną, system czasu pracy, o którym mowa w art. 139, art. 143 i art. 144, rozkłady czasu pracy, o których mowa w art. 140</a:t>
            </a:r>
            <a:r>
              <a:rPr lang="pl-PL" sz="1300" baseline="30000" dirty="0"/>
              <a:t>1</a:t>
            </a:r>
            <a:r>
              <a:rPr lang="pl-PL" sz="1300" dirty="0"/>
              <a:t> lub art. 142, oraz obniżenie wymiaru czasu pracy.</a:t>
            </a:r>
          </a:p>
          <a:p>
            <a:pPr marL="0" indent="0" algn="just">
              <a:buNone/>
            </a:pPr>
            <a:r>
              <a:rPr lang="pl-PL" sz="1300" dirty="0"/>
              <a:t>§ 3. We wniosku wskazuje się:</a:t>
            </a:r>
          </a:p>
          <a:p>
            <a:pPr marL="0" indent="0" algn="just">
              <a:buNone/>
            </a:pPr>
            <a:r>
              <a:rPr lang="pl-PL" sz="1300" dirty="0"/>
              <a:t>1) imię i nazwisko oraz datę urodzenia dziecka;</a:t>
            </a:r>
          </a:p>
          <a:p>
            <a:pPr marL="0" indent="0" algn="just">
              <a:buNone/>
            </a:pPr>
            <a:r>
              <a:rPr lang="pl-PL" sz="1300" dirty="0"/>
              <a:t>2) przyczynę konieczności skorzystania z elastycznej organizacji pracy;</a:t>
            </a:r>
          </a:p>
          <a:p>
            <a:pPr marL="0" indent="0" algn="just">
              <a:buNone/>
            </a:pPr>
            <a:r>
              <a:rPr lang="pl-PL" sz="1300" dirty="0"/>
              <a:t>3) termin rozpoczęcia i zakończenia korzystania z elastycznej organizacji pracy;</a:t>
            </a:r>
          </a:p>
          <a:p>
            <a:pPr marL="0" indent="0" algn="just">
              <a:buNone/>
            </a:pPr>
            <a:r>
              <a:rPr lang="pl-PL" sz="1300" dirty="0"/>
              <a:t>4) rodzaj elastycznej organizacji pracy, z której pracownik planuje korzystać.</a:t>
            </a:r>
          </a:p>
          <a:p>
            <a:pPr marL="0" indent="0" algn="just">
              <a:buNone/>
            </a:pPr>
            <a:r>
              <a:rPr lang="pl-PL" sz="1300" dirty="0"/>
              <a:t>§ 4. Pracodawca rozpatruje wniosek, uwzględniając potrzeby pracownika, w tym termin oraz przyczynę konieczności korzystania z elastycznej organizacji pracy, a także potrzeby i możliwości pracodawcy, w tym konieczność zapewnienia normalnego toku pracy, organizację pracy lub rodzaj pracy wykonywanej przez pracownika.</a:t>
            </a:r>
          </a:p>
          <a:p>
            <a:pPr marL="0" indent="0" algn="just">
              <a:buNone/>
            </a:pPr>
            <a:r>
              <a:rPr lang="pl-PL" sz="1300" dirty="0"/>
              <a:t>§ 5. Pracodawca informuje pracownika w postaci papierowej lub elektronicznej o uwzględnieniu wniosku albo o przyczynie odmowy uwzględnienia wniosku, albo o innym możliwym terminie zastosowania elastycznej organizacji pracy niż wskazany we wniosku, w terminie 7 dni od dnia otrzymania wniosku.</a:t>
            </a:r>
          </a:p>
          <a:p>
            <a:pPr marL="0" indent="0" algn="just">
              <a:buNone/>
            </a:pPr>
            <a:r>
              <a:rPr lang="pl-PL" sz="1300" dirty="0"/>
              <a:t>§ 6. Pracownik korzystający z elastycznej organizacji pracy, o której mowa w § 1, może w każdym czasie złożyć wniosek w postaci papierowej lub elektronicznej o powrót do poprzedniej organizacji pracy przed upływem terminu, o którym mowa w § 3 pkt 3, gdy uzasadnia to zmiana okoliczności będąca podstawą do korzystania przez pracownika z elastycznej organizacji pracy. Pracodawca, po rozpatrzeniu wniosku, z uwzględnieniem okoliczności, o których mowa w § 4, informuje pracownika w postaci papierowej lub elektronicznej o uwzględnieniu albo przyczynie odmowy uwzględnienia wniosku, albo o możliwym terminie powrotu do pracy, w terminie 7 dni od dnia otrzymania wniosku.</a:t>
            </a:r>
          </a:p>
          <a:p>
            <a:pPr marL="0" indent="0" algn="just">
              <a:buNone/>
            </a:pPr>
            <a:r>
              <a:rPr lang="pl-PL" sz="1300" dirty="0"/>
              <a:t>§ 7. Złożenie przez pracownika wniosku, o którym mowa w § 1, nie może stanowić przyczyny uzasadniającej wypowiedzenie umowy o pracę lub jej rozwiązanie bez wypowiedzenia przez pracodawcę i przyczyny uzasadniającej prowadzenie przygotowania do wypowiedzenia lub rozwiązania stosunku pracy bez wypowiedzenia.</a:t>
            </a:r>
          </a:p>
          <a:p>
            <a:pPr marL="0" indent="0" algn="just">
              <a:buNone/>
            </a:pPr>
            <a:r>
              <a:rPr lang="pl-PL" sz="1300" dirty="0"/>
              <a:t>§ 8. Pracodawca udowodni, że przy rozwiązywaniu umowy o pracę kierował się powodem innym niż wskazany w § 7</a:t>
            </a:r>
            <a:r>
              <a:rPr lang="pl-PL" sz="1300" dirty="0" smtClean="0"/>
              <a:t>.</a:t>
            </a:r>
            <a:endParaRPr lang="pl-PL" sz="13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22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prawo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zwolnienia od pracy z powodu działania siły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wyższej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art.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148</a:t>
            </a:r>
            <a:r>
              <a:rPr lang="pl-PL" sz="2800" b="1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2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/>
              <a:t>§ 1. Pracownikowi przysługuje w ciągu roku kalendarzowego zwolnienie od pracy, w wymiarze 2 dni albo 16 godzin, z powodu działania siły wyższej w pilnych sprawach rodzinnych spowodowanych chorobą lub wypadkiem, jeżeli jest niezbędna natychmiastowa obecność pracownika. W okresie tego zwolnienia od pracy pracownik zachowuje prawo do wynagrodzenia w wysokości połowy wynagrodzenia.</a:t>
            </a:r>
          </a:p>
          <a:p>
            <a:pPr marL="0" indent="0" algn="just">
              <a:buNone/>
            </a:pPr>
            <a:r>
              <a:rPr lang="pl-PL" sz="1800" dirty="0"/>
              <a:t>§ 2. O sposobie wykorzystania w danym roku kalendarzowym zwolnienia od pracy, o którym mowa w § 1, decyduje pracownik w pierwszym wniosku o udzielenie takiego zwolnienia złożonym w danym roku kalendarzowym.</a:t>
            </a:r>
          </a:p>
          <a:p>
            <a:pPr marL="0" indent="0" algn="just">
              <a:buNone/>
            </a:pPr>
            <a:r>
              <a:rPr lang="pl-PL" sz="1800" dirty="0"/>
              <a:t>§ 3. Pracodawca jest obowiązany udzielić zwolnienia od pracy, o którym mowa w § 1, na wniosek zgłoszony przez pracownika najpóźniej w dniu korzystania z tego zwolnienia.</a:t>
            </a:r>
          </a:p>
          <a:p>
            <a:pPr marL="0" indent="0" algn="just">
              <a:buNone/>
            </a:pPr>
            <a:r>
              <a:rPr lang="pl-PL" sz="1800" dirty="0"/>
              <a:t>§ 4. Zwolnienie od pracy, o którym mowa w § 1, udzielane w wymiarze godzinowym, dla pracownika zatrudnionego w niepełnym wymiarze czasu pracy ustala się proporcjonalnie do wymiaru czasu pracy tego pracownika. Niepełną godzinę zwolnienia od pracy zaokrągla się w górę do pełnej godziny.</a:t>
            </a:r>
          </a:p>
          <a:p>
            <a:pPr marL="0" indent="0" algn="just">
              <a:buNone/>
            </a:pPr>
            <a:r>
              <a:rPr lang="pl-PL" sz="1800" dirty="0"/>
              <a:t>§ 5. Przepis § 1 w zakresie zwolnienia od pracy udzielanego w wymiarze godzinowym stosuje się odpowiednio do pracownika, dla którego dobowa norma czasu pracy, wynikająca z odrębnych przepisów, jest niższa niż 8 godzin.</a:t>
            </a:r>
          </a:p>
          <a:p>
            <a:pPr marL="0" indent="0" algn="just">
              <a:buNone/>
            </a:pPr>
            <a:r>
              <a:rPr lang="pl-PL" sz="1800" dirty="0"/>
              <a:t>§ 6. Do pracownika, o którym mowa w § 1, stosuje się odpowiednio art. 186</a:t>
            </a:r>
            <a:r>
              <a:rPr lang="pl-PL" sz="1800" baseline="30000" dirty="0"/>
              <a:t>4</a:t>
            </a:r>
            <a:r>
              <a:rPr lang="pl-PL" sz="1800" dirty="0" smtClean="0"/>
              <a:t>.</a:t>
            </a:r>
            <a:endParaRPr lang="pl-PL" sz="18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352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14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Kwestie szczegółowe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wniosek może złożyć pracownik wychowujący </a:t>
            </a:r>
            <a:r>
              <a:rPr lang="pl-PL" dirty="0"/>
              <a:t>dziecko, do ukończenia przez nie 8. roku życia, </a:t>
            </a:r>
            <a:endParaRPr lang="pl-PL" dirty="0" smtClean="0"/>
          </a:p>
          <a:p>
            <a:pPr algn="just"/>
            <a:r>
              <a:rPr lang="pl-PL" dirty="0" smtClean="0"/>
              <a:t>wniosek może mieć postać papierową </a:t>
            </a:r>
            <a:r>
              <a:rPr lang="pl-PL" dirty="0"/>
              <a:t>lub </a:t>
            </a:r>
            <a:r>
              <a:rPr lang="pl-PL" dirty="0" smtClean="0"/>
              <a:t>elektroniczną, </a:t>
            </a:r>
          </a:p>
          <a:p>
            <a:pPr algn="just"/>
            <a:r>
              <a:rPr lang="pl-PL" dirty="0" smtClean="0"/>
              <a:t>wniosek </a:t>
            </a:r>
            <a:r>
              <a:rPr lang="pl-PL" dirty="0"/>
              <a:t>składa się na  co najmniej 21 dni przed planowanym rozpoczęciem korzystania z elastycznej organizacji </a:t>
            </a:r>
            <a:r>
              <a:rPr lang="pl-PL" dirty="0" smtClean="0"/>
              <a:t>pracy,</a:t>
            </a:r>
          </a:p>
          <a:p>
            <a:pPr algn="just"/>
            <a:r>
              <a:rPr lang="pl-PL" dirty="0" smtClean="0"/>
              <a:t>elastyczna organizacja pracy:</a:t>
            </a:r>
          </a:p>
          <a:p>
            <a:pPr marL="985838" indent="-355600" algn="just">
              <a:buFontTx/>
              <a:buChar char="-"/>
            </a:pPr>
            <a:r>
              <a:rPr lang="pl-PL" dirty="0" smtClean="0"/>
              <a:t>praca zdalna, </a:t>
            </a:r>
          </a:p>
          <a:p>
            <a:pPr marL="985838" indent="-355600" algn="just">
              <a:buFontTx/>
              <a:buChar char="-"/>
            </a:pPr>
            <a:r>
              <a:rPr lang="pl-PL" dirty="0" smtClean="0"/>
              <a:t>system przerywanego czasu pracy</a:t>
            </a:r>
            <a:r>
              <a:rPr lang="pl-PL" dirty="0"/>
              <a:t>, </a:t>
            </a:r>
            <a:endParaRPr lang="pl-PL" dirty="0" smtClean="0"/>
          </a:p>
          <a:p>
            <a:pPr marL="985838" indent="-355600" algn="just">
              <a:buFontTx/>
              <a:buChar char="-"/>
            </a:pPr>
            <a:r>
              <a:rPr lang="pl-PL" dirty="0" smtClean="0"/>
              <a:t>system </a:t>
            </a:r>
            <a:r>
              <a:rPr lang="pl-PL" dirty="0"/>
              <a:t>skróconego tygodnia </a:t>
            </a:r>
            <a:r>
              <a:rPr lang="pl-PL" dirty="0" smtClean="0"/>
              <a:t>pracy, </a:t>
            </a:r>
          </a:p>
          <a:p>
            <a:pPr marL="985838" indent="-355600" algn="just">
              <a:buFontTx/>
              <a:buChar char="-"/>
            </a:pPr>
            <a:r>
              <a:rPr lang="pl-PL" dirty="0" smtClean="0"/>
              <a:t>system pracy weekendowej, </a:t>
            </a:r>
          </a:p>
          <a:p>
            <a:pPr marL="985838" indent="-355600" algn="just">
              <a:buFontTx/>
              <a:buChar char="-"/>
            </a:pPr>
            <a:r>
              <a:rPr lang="pl-PL" dirty="0" smtClean="0"/>
              <a:t>ruchomy rozkład </a:t>
            </a:r>
            <a:r>
              <a:rPr lang="pl-PL" dirty="0"/>
              <a:t>czasu </a:t>
            </a:r>
            <a:r>
              <a:rPr lang="pl-PL" dirty="0" smtClean="0"/>
              <a:t>pracy, </a:t>
            </a:r>
          </a:p>
          <a:p>
            <a:pPr marL="985838" indent="-355600" algn="just">
              <a:buFontTx/>
              <a:buChar char="-"/>
            </a:pPr>
            <a:r>
              <a:rPr lang="pl-PL" dirty="0" smtClean="0"/>
              <a:t>indywidualny rozkład czasu pracy, </a:t>
            </a:r>
          </a:p>
          <a:p>
            <a:pPr marL="985838" indent="-355600" algn="just">
              <a:buFontTx/>
              <a:buChar char="-"/>
            </a:pPr>
            <a:r>
              <a:rPr lang="pl-PL" dirty="0" smtClean="0"/>
              <a:t>obniżenie </a:t>
            </a:r>
            <a:r>
              <a:rPr lang="pl-PL" dirty="0"/>
              <a:t>wymiaru czasu pracy</a:t>
            </a:r>
            <a:endParaRPr lang="pl-PL" dirty="0" smtClean="0"/>
          </a:p>
          <a:p>
            <a:pPr algn="just"/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41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Treść wniosku 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pl-PL" dirty="0" smtClean="0"/>
              <a:t>imię </a:t>
            </a:r>
            <a:r>
              <a:rPr lang="pl-PL" dirty="0"/>
              <a:t>i nazwisko oraz datę urodzenia </a:t>
            </a:r>
            <a:r>
              <a:rPr lang="pl-PL" dirty="0" smtClean="0"/>
              <a:t>dziecka,</a:t>
            </a:r>
            <a:endParaRPr lang="pl-PL" dirty="0"/>
          </a:p>
          <a:p>
            <a:pPr marL="514350" indent="-514350" algn="just">
              <a:buFont typeface="+mj-lt"/>
              <a:buAutoNum type="arabicParenR"/>
            </a:pPr>
            <a:r>
              <a:rPr lang="pl-PL" dirty="0" smtClean="0"/>
              <a:t>przyczyna </a:t>
            </a:r>
            <a:r>
              <a:rPr lang="pl-PL" dirty="0"/>
              <a:t>konieczności skorzystania z elastycznej organizacji </a:t>
            </a:r>
            <a:r>
              <a:rPr lang="pl-PL" dirty="0" smtClean="0"/>
              <a:t>pracy,</a:t>
            </a:r>
            <a:endParaRPr lang="pl-PL" dirty="0"/>
          </a:p>
          <a:p>
            <a:pPr marL="514350" indent="-514350" algn="just">
              <a:buFont typeface="+mj-lt"/>
              <a:buAutoNum type="arabicParenR"/>
            </a:pPr>
            <a:r>
              <a:rPr lang="pl-PL" dirty="0" smtClean="0"/>
              <a:t>termin </a:t>
            </a:r>
            <a:r>
              <a:rPr lang="pl-PL" dirty="0"/>
              <a:t>rozpoczęcia i zakończenia korzystania z elastycznej organizacji </a:t>
            </a:r>
            <a:r>
              <a:rPr lang="pl-PL" dirty="0" smtClean="0"/>
              <a:t>pracy,</a:t>
            </a:r>
            <a:endParaRPr lang="pl-PL" dirty="0"/>
          </a:p>
          <a:p>
            <a:pPr marL="514350" indent="-514350" algn="just">
              <a:buFont typeface="+mj-lt"/>
              <a:buAutoNum type="arabicParenR"/>
            </a:pPr>
            <a:r>
              <a:rPr lang="pl-PL" dirty="0" smtClean="0"/>
              <a:t>rodzaj </a:t>
            </a:r>
            <a:r>
              <a:rPr lang="pl-PL" dirty="0"/>
              <a:t>elastycznej organizacji pracy, z której pracownik planuje </a:t>
            </a:r>
            <a:r>
              <a:rPr lang="pl-PL" dirty="0" smtClean="0"/>
              <a:t>korzystać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34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Przesłanki decyzji pracodawcy 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rozpatruje </a:t>
            </a:r>
            <a:r>
              <a:rPr lang="pl-PL" dirty="0" smtClean="0"/>
              <a:t>wniosek uwzględniając:</a:t>
            </a:r>
          </a:p>
          <a:p>
            <a:pPr algn="just"/>
            <a:r>
              <a:rPr lang="pl-PL" dirty="0" smtClean="0"/>
              <a:t>potrzeby </a:t>
            </a:r>
            <a:r>
              <a:rPr lang="pl-PL" dirty="0"/>
              <a:t>pracownika, w tym termin oraz przyczynę konieczności korzystania z elastycznej organizacji pracy, </a:t>
            </a:r>
            <a:endParaRPr lang="pl-PL" dirty="0" smtClean="0"/>
          </a:p>
          <a:p>
            <a:pPr algn="just"/>
            <a:r>
              <a:rPr lang="pl-PL" dirty="0" smtClean="0"/>
              <a:t>potrzeby </a:t>
            </a:r>
            <a:r>
              <a:rPr lang="pl-PL" dirty="0"/>
              <a:t>i możliwości pracodawcy, w tym konieczność zapewnienia </a:t>
            </a:r>
            <a:r>
              <a:rPr lang="pl-PL" dirty="0" smtClean="0"/>
              <a:t>normalnego toku pracy</a:t>
            </a:r>
            <a:r>
              <a:rPr lang="pl-PL" dirty="0"/>
              <a:t>, organizację pracy lub rodzaj pracy wykonywanej przez pracownika.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61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o rozpatrzeniu wniosku</a:t>
            </a:r>
            <a:r>
              <a:rPr lang="pl-PL" sz="3600" dirty="0" smtClean="0"/>
              <a:t>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Pracodawca </a:t>
            </a:r>
            <a:r>
              <a:rPr lang="pl-PL" dirty="0"/>
              <a:t>informuje pracownika, w postaci papierowej lub elektronicznej, </a:t>
            </a:r>
            <a:r>
              <a:rPr lang="pl-PL" dirty="0" smtClean="0"/>
              <a:t>o</a:t>
            </a:r>
          </a:p>
          <a:p>
            <a:pPr algn="just"/>
            <a:r>
              <a:rPr lang="pl-PL" b="1" dirty="0" smtClean="0"/>
              <a:t>uwzględnieniu </a:t>
            </a:r>
            <a:r>
              <a:rPr lang="pl-PL" b="1" dirty="0"/>
              <a:t>wniosku </a:t>
            </a:r>
            <a:r>
              <a:rPr lang="pl-PL" dirty="0"/>
              <a:t>albo </a:t>
            </a:r>
            <a:endParaRPr lang="pl-PL" dirty="0" smtClean="0"/>
          </a:p>
          <a:p>
            <a:pPr algn="just"/>
            <a:r>
              <a:rPr lang="pl-PL" b="1" dirty="0" smtClean="0"/>
              <a:t>o </a:t>
            </a:r>
            <a:r>
              <a:rPr lang="pl-PL" b="1" dirty="0"/>
              <a:t>przyczynie odmowy uwzględnienia wniosku </a:t>
            </a:r>
            <a:r>
              <a:rPr lang="pl-PL" dirty="0"/>
              <a:t>albo </a:t>
            </a:r>
            <a:endParaRPr lang="pl-PL" dirty="0" smtClean="0"/>
          </a:p>
          <a:p>
            <a:pPr algn="just"/>
            <a:r>
              <a:rPr lang="pl-PL" b="1" dirty="0" smtClean="0"/>
              <a:t>o</a:t>
            </a:r>
            <a:r>
              <a:rPr lang="pl-PL" dirty="0" smtClean="0"/>
              <a:t> </a:t>
            </a:r>
            <a:r>
              <a:rPr lang="pl-PL" b="1" dirty="0"/>
              <a:t>innym możliwym terminie </a:t>
            </a:r>
            <a:r>
              <a:rPr lang="pl-PL" dirty="0"/>
              <a:t>zastosowania elastycznej organizacji pracy, niż wskazany we wniosku, </a:t>
            </a:r>
            <a:endParaRPr lang="pl-PL" dirty="0" smtClean="0"/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 smtClean="0"/>
              <a:t>w </a:t>
            </a:r>
            <a:r>
              <a:rPr lang="pl-PL" b="1" dirty="0"/>
              <a:t>terminie 7 dni od dnia otrzymania wniosku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03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Rezygnacja z 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elastycznej organizacji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Pracownik </a:t>
            </a:r>
            <a:r>
              <a:rPr lang="pl-PL" dirty="0"/>
              <a:t>korzystający z elastycznej organizacji </a:t>
            </a:r>
            <a:r>
              <a:rPr lang="pl-PL" dirty="0" smtClean="0"/>
              <a:t>pracy może </a:t>
            </a:r>
            <a:r>
              <a:rPr lang="pl-PL" dirty="0"/>
              <a:t>w każdym czasie złożyć wniosek, w postaci papierowej lub elektronicznej, o powrót do poprzedniej organizacji pracy przed upływem </a:t>
            </a:r>
            <a:r>
              <a:rPr lang="pl-PL" dirty="0" smtClean="0"/>
              <a:t>terminu, </a:t>
            </a:r>
            <a:r>
              <a:rPr lang="pl-PL" b="1" dirty="0"/>
              <a:t>gdy uzasadnia to zmiana okoliczności będąca podstawą do korzystania przez pracownika z elastycznej organizacji pracy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Pracodawca po rozpatrzeniu wniosku, </a:t>
            </a:r>
            <a:r>
              <a:rPr lang="pl-PL" b="1" dirty="0"/>
              <a:t>z uwzględnieniem okoliczności, o których mowa w § 4</a:t>
            </a:r>
            <a:r>
              <a:rPr lang="pl-PL" dirty="0"/>
              <a:t>, informuje pracownika, w postaci papierowej lub elektronicznej, o uwzględnieniu albo przyczynie odmowy uwzględnienia wniosku albo o możliwym terminie powrotu do pracy, </a:t>
            </a:r>
            <a:r>
              <a:rPr lang="pl-PL" b="1" dirty="0"/>
              <a:t>w terminie 7 dni od dnia otrzymania wniosku</a:t>
            </a:r>
            <a:r>
              <a:rPr lang="pl-PL" dirty="0" smtClean="0"/>
              <a:t>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94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Zakazana przyczyna rozwiązania umowy o pracę 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Złożenie </a:t>
            </a:r>
            <a:r>
              <a:rPr lang="pl-PL" dirty="0"/>
              <a:t>przez pracownika </a:t>
            </a:r>
            <a:r>
              <a:rPr lang="pl-PL" dirty="0" smtClean="0"/>
              <a:t>wniosku o elastyczną organizację pracy nie </a:t>
            </a:r>
            <a:r>
              <a:rPr lang="pl-PL" dirty="0"/>
              <a:t>może </a:t>
            </a:r>
            <a:r>
              <a:rPr lang="pl-PL" dirty="0" smtClean="0"/>
              <a:t>stanowić:</a:t>
            </a:r>
          </a:p>
          <a:p>
            <a:pPr algn="just"/>
            <a:r>
              <a:rPr lang="pl-PL" dirty="0" smtClean="0"/>
              <a:t>przyczyny </a:t>
            </a:r>
            <a:r>
              <a:rPr lang="pl-PL" dirty="0"/>
              <a:t>uzasadniającej wypowiedzenie umowy o pracę lub jej rozwiązanie bez wypowiedzenia przez </a:t>
            </a:r>
            <a:r>
              <a:rPr lang="pl-PL" dirty="0" smtClean="0"/>
              <a:t>pracodawcę,</a:t>
            </a:r>
          </a:p>
          <a:p>
            <a:pPr algn="just"/>
            <a:r>
              <a:rPr lang="pl-PL" dirty="0" smtClean="0"/>
              <a:t>przyczyny </a:t>
            </a:r>
            <a:r>
              <a:rPr lang="pl-PL" dirty="0"/>
              <a:t>uzasadniającej prowadzenie przygotowania do wypowiedzenia lub rozwiązania stosunku pracy bez wypowiedzenia.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Odwrócony ciężar dowodu - pracodawca </a:t>
            </a:r>
            <a:r>
              <a:rPr lang="pl-PL" dirty="0"/>
              <a:t>udowodni, że przy rozwiązywaniu umowy o pracę kierował się powodem innym niż </a:t>
            </a:r>
            <a:r>
              <a:rPr lang="pl-PL" dirty="0" smtClean="0"/>
              <a:t>wyżej wskazany.</a:t>
            </a:r>
            <a:endParaRPr lang="pl-PL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53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wykroczenia w art. 281 §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pl-PL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8760"/>
            <a:ext cx="8589640" cy="51020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 smtClean="0"/>
              <a:t>2a</a:t>
            </a:r>
            <a:r>
              <a:rPr lang="pl-PL" sz="2000" dirty="0"/>
              <a:t>) nie informuje pracownika w terminie o warunkach jego zatrudnienia, naruszając w ten sposób rażąco przepisy art. 29 § 3, 3</a:t>
            </a:r>
            <a:r>
              <a:rPr lang="pl-PL" sz="2000" baseline="30000" dirty="0"/>
              <a:t>2  </a:t>
            </a:r>
            <a:r>
              <a:rPr lang="pl-PL" sz="2000" dirty="0"/>
              <a:t>i 3</a:t>
            </a:r>
            <a:r>
              <a:rPr lang="pl-PL" sz="2000" baseline="30000" dirty="0"/>
              <a:t>3</a:t>
            </a:r>
            <a:r>
              <a:rPr lang="pl-PL" sz="2000" dirty="0"/>
              <a:t> oraz art. 29</a:t>
            </a:r>
            <a:r>
              <a:rPr lang="pl-PL" sz="2000" baseline="30000" dirty="0"/>
              <a:t>1</a:t>
            </a:r>
            <a:r>
              <a:rPr lang="pl-PL" sz="2000" dirty="0"/>
              <a:t> § 2 i 4,</a:t>
            </a:r>
          </a:p>
          <a:p>
            <a:pPr marL="0" indent="0" algn="just">
              <a:buNone/>
            </a:pPr>
            <a:r>
              <a:rPr lang="pl-PL" sz="2000" dirty="0"/>
              <a:t>2b) nie udziela pracownikowi w terminie w postaci papierowej lub elektronicznej odpowiedzi na wniosek lub nie informuje o przyczynie odmowy uwzględnienia wniosku, o których mowa w art. 29</a:t>
            </a:r>
            <a:r>
              <a:rPr lang="pl-PL" sz="2000" baseline="30000" dirty="0"/>
              <a:t>3 </a:t>
            </a:r>
            <a:r>
              <a:rPr lang="pl-PL" sz="2000" dirty="0"/>
              <a:t>§ </a:t>
            </a:r>
            <a:r>
              <a:rPr lang="pl-PL" sz="2000" dirty="0" smtClean="0"/>
              <a:t>3 (wniosek o zastosowanie bardziej przewidywalnych lub bezpieczniejszych warunków pracy),</a:t>
            </a:r>
            <a:endParaRPr lang="pl-PL" sz="2000" dirty="0"/>
          </a:p>
          <a:p>
            <a:pPr marL="0" indent="0" algn="just">
              <a:buNone/>
            </a:pPr>
            <a:r>
              <a:rPr lang="pl-PL" sz="2000" dirty="0" smtClean="0"/>
              <a:t>5a</a:t>
            </a:r>
            <a:r>
              <a:rPr lang="pl-PL" sz="2000" dirty="0"/>
              <a:t>) narusza przepisy o elastycznej organizacji pracy, o której mowa w art. 188</a:t>
            </a:r>
            <a:r>
              <a:rPr lang="pl-PL" sz="2000" baseline="30000" dirty="0"/>
              <a:t>1</a:t>
            </a:r>
            <a:r>
              <a:rPr lang="pl-PL" sz="2000" dirty="0"/>
              <a:t>,</a:t>
            </a:r>
          </a:p>
          <a:p>
            <a:pPr marL="0" indent="0" algn="just">
              <a:buNone/>
            </a:pPr>
            <a:r>
              <a:rPr lang="pl-PL" sz="2000" dirty="0"/>
              <a:t>5b) narusza przepisy o urlopie opiekuńczym, o którym mowa w art. 173</a:t>
            </a:r>
            <a:r>
              <a:rPr lang="pl-PL" sz="2000" baseline="30000" dirty="0"/>
              <a:t>1</a:t>
            </a:r>
            <a:r>
              <a:rPr lang="pl-PL" sz="2000" dirty="0"/>
              <a:t>–173</a:t>
            </a:r>
            <a:r>
              <a:rPr lang="pl-PL" sz="2000" baseline="30000" dirty="0"/>
              <a:t>3</a:t>
            </a:r>
            <a:r>
              <a:rPr lang="pl-PL" sz="2000" dirty="0"/>
              <a:t>,</a:t>
            </a:r>
          </a:p>
          <a:p>
            <a:pPr marL="0" indent="0" algn="just">
              <a:buNone/>
            </a:pPr>
            <a:r>
              <a:rPr lang="pl-PL" sz="2000" dirty="0" smtClean="0"/>
              <a:t>5c) </a:t>
            </a:r>
            <a:r>
              <a:rPr lang="pl-PL" sz="2000" dirty="0"/>
              <a:t>narusza przepisy dotyczące uwzględnienia wniosku, o których mowa w art. 142</a:t>
            </a:r>
            <a:r>
              <a:rPr lang="pl-PL" sz="2000" baseline="30000" dirty="0"/>
              <a:t>1</a:t>
            </a:r>
            <a:r>
              <a:rPr lang="pl-PL" sz="2000" dirty="0"/>
              <a:t> i art. </a:t>
            </a:r>
            <a:r>
              <a:rPr lang="pl-PL" sz="2000" dirty="0" smtClean="0"/>
              <a:t>67</a:t>
            </a:r>
            <a:r>
              <a:rPr lang="pl-PL" sz="2000" baseline="30000" dirty="0" smtClean="0"/>
              <a:t>19 </a:t>
            </a:r>
            <a:r>
              <a:rPr lang="pl-PL" sz="2000" dirty="0" smtClean="0"/>
              <a:t>§ </a:t>
            </a:r>
            <a:r>
              <a:rPr lang="pl-PL" sz="2000" dirty="0"/>
              <a:t>6 i </a:t>
            </a:r>
            <a:r>
              <a:rPr lang="pl-PL" sz="2000" dirty="0" smtClean="0"/>
              <a:t>7,</a:t>
            </a:r>
          </a:p>
          <a:p>
            <a:pPr marL="0" indent="0" algn="just">
              <a:buNone/>
            </a:pPr>
            <a:r>
              <a:rPr lang="pl-PL" sz="2000" dirty="0" smtClean="0"/>
              <a:t>5d</a:t>
            </a:r>
            <a:r>
              <a:rPr lang="pl-PL" sz="2000" dirty="0"/>
              <a:t>) narusza przepisy dotyczące pokrywania przez pracodawcę kosztów szkoleń, o którym mowa w art. </a:t>
            </a:r>
            <a:r>
              <a:rPr lang="pl-PL" sz="2000" dirty="0" smtClean="0"/>
              <a:t>94</a:t>
            </a:r>
            <a:r>
              <a:rPr lang="pl-PL" sz="2000" baseline="30000" dirty="0" smtClean="0"/>
              <a:t>13</a:t>
            </a:r>
            <a:endParaRPr lang="pl-PL" sz="2000" dirty="0"/>
          </a:p>
          <a:p>
            <a:endParaRPr lang="pl-PL" sz="2200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65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ustawie z dnia 25 czerwca 1999 r. o świadczeniach pieniężnych z ubezpieczenia społecznego w razie choroby i macierzyństwa (Dz. U. z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poz. 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1732 ze zm.)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87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Dotychczasowy stan prawny – wniosek o zasiłek macierzyński, art. 30a ustawy zasiłkowej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1</a:t>
            </a:r>
            <a:r>
              <a:rPr lang="pl-PL" dirty="0"/>
              <a:t>. </a:t>
            </a:r>
            <a:r>
              <a:rPr lang="pl-PL" dirty="0" smtClean="0"/>
              <a:t>Ubezpieczona </a:t>
            </a:r>
            <a:r>
              <a:rPr lang="pl-PL" dirty="0"/>
              <a:t>- matka dziecka, nie później niż 21 dni po porodzie, może złożyć pisemny wniosek o wypłacenie jej zasiłku macierzyńskiego </a:t>
            </a:r>
            <a:r>
              <a:rPr lang="pl-PL" b="1" dirty="0"/>
              <a:t>za okres odpowiadający okresowi urlopu macierzyńskiego i urlopu rodzicielskiego w pełnym wymiarze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32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brzmienie art. 30a ustawy zasiłkowej 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1</a:t>
            </a:r>
            <a:r>
              <a:rPr lang="pl-PL" dirty="0"/>
              <a:t>. Ubezpieczona - matka dziecka, nie później niż 21 dni po porodzie, może złożyć pisemny wniosek o wypłacenie jej zasiłku macierzyńskiego za okres odpowiadający okresowi urlopu macierzyńskiego i urlopu rodzicielskiego w pełnym wymiarze, </a:t>
            </a:r>
            <a:r>
              <a:rPr lang="pl-PL" b="1" u="sng" dirty="0"/>
              <a:t>z wyłączeniem okresu, o którym mowa w art. 182</a:t>
            </a:r>
            <a:r>
              <a:rPr lang="pl-PL" b="1" u="sng" baseline="30000" dirty="0"/>
              <a:t>1a </a:t>
            </a:r>
            <a:r>
              <a:rPr lang="pl-PL" b="1" u="sng" dirty="0"/>
              <a:t>§ 2</a:t>
            </a:r>
            <a:r>
              <a:rPr lang="pl-PL" b="1" u="sng" baseline="30000" dirty="0"/>
              <a:t>1</a:t>
            </a:r>
            <a:r>
              <a:rPr lang="pl-PL" b="1" u="sng" dirty="0"/>
              <a:t> Kodeksu pracy, przysługującego ojcu dziecka</a:t>
            </a:r>
            <a:r>
              <a:rPr lang="pl-PL" b="1" u="sng" dirty="0" smtClean="0"/>
              <a:t>.</a:t>
            </a:r>
            <a:endParaRPr lang="pl-PL" b="1" u="sng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Przesłanki i warunki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z</a:t>
            </a:r>
            <a:r>
              <a:rPr lang="pl-PL" dirty="0" smtClean="0"/>
              <a:t>adziałanie siły wyższej </a:t>
            </a:r>
            <a:r>
              <a:rPr lang="pl-PL" dirty="0"/>
              <a:t>w pilnych sprawach rodzinnych spowodowanych chorobą lub </a:t>
            </a:r>
            <a:r>
              <a:rPr lang="pl-PL" dirty="0" smtClean="0"/>
              <a:t>wypadkiem (nie ma definicji siły wyższej), </a:t>
            </a:r>
            <a:endParaRPr lang="pl-PL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niezbędna </a:t>
            </a:r>
            <a:r>
              <a:rPr lang="pl-PL" dirty="0"/>
              <a:t>jest natychmiastowa obecność pracownika,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2 </a:t>
            </a:r>
            <a:r>
              <a:rPr lang="pl-PL" dirty="0"/>
              <a:t>dni albo 16 </a:t>
            </a:r>
            <a:r>
              <a:rPr lang="pl-PL" dirty="0" smtClean="0"/>
              <a:t>godzin,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 smtClean="0"/>
              <a:t>okresie </a:t>
            </a:r>
            <a:r>
              <a:rPr lang="pl-PL" dirty="0"/>
              <a:t>tego zwolnienia od pracy pracownik zachowuje prawo do wynagrodzenia w wysokości połowy </a:t>
            </a:r>
            <a:r>
              <a:rPr lang="pl-PL" dirty="0" smtClean="0"/>
              <a:t>wynagrodzenia</a:t>
            </a: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0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Dotychczasowy stan </a:t>
            </a:r>
            <a:r>
              <a:rPr lang="pl-PL" sz="1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prawny </a:t>
            </a:r>
            <a:r>
              <a:rPr lang="pl-PL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art. 31 (wysokość zasiłku macierzyńskiego)</a:t>
            </a:r>
            <a:endParaRPr lang="pl-PL" sz="1800" dirty="0"/>
          </a:p>
        </p:txBody>
      </p:sp>
      <p:grpSp>
        <p:nvGrpSpPr>
          <p:cNvPr id="6" name="Grupa 5"/>
          <p:cNvGrpSpPr/>
          <p:nvPr/>
        </p:nvGrpSpPr>
        <p:grpSpPr>
          <a:xfrm>
            <a:off x="457200" y="764704"/>
            <a:ext cx="8229600" cy="5708040"/>
            <a:chOff x="457200" y="1033326"/>
            <a:chExt cx="8229600" cy="5439418"/>
          </a:xfrm>
        </p:grpSpPr>
        <p:sp>
          <p:nvSpPr>
            <p:cNvPr id="7" name="Dowolny kształt 6"/>
            <p:cNvSpPr/>
            <p:nvPr/>
          </p:nvSpPr>
          <p:spPr>
            <a:xfrm>
              <a:off x="457200" y="1033326"/>
              <a:ext cx="8229600" cy="960670"/>
            </a:xfrm>
            <a:custGeom>
              <a:avLst/>
              <a:gdLst>
                <a:gd name="connsiteX0" fmla="*/ 0 w 8229600"/>
                <a:gd name="connsiteY0" fmla="*/ 298356 h 1790099"/>
                <a:gd name="connsiteX1" fmla="*/ 298356 w 8229600"/>
                <a:gd name="connsiteY1" fmla="*/ 0 h 1790099"/>
                <a:gd name="connsiteX2" fmla="*/ 7931244 w 8229600"/>
                <a:gd name="connsiteY2" fmla="*/ 0 h 1790099"/>
                <a:gd name="connsiteX3" fmla="*/ 8229600 w 8229600"/>
                <a:gd name="connsiteY3" fmla="*/ 298356 h 1790099"/>
                <a:gd name="connsiteX4" fmla="*/ 8229600 w 8229600"/>
                <a:gd name="connsiteY4" fmla="*/ 1491743 h 1790099"/>
                <a:gd name="connsiteX5" fmla="*/ 7931244 w 8229600"/>
                <a:gd name="connsiteY5" fmla="*/ 1790099 h 1790099"/>
                <a:gd name="connsiteX6" fmla="*/ 298356 w 8229600"/>
                <a:gd name="connsiteY6" fmla="*/ 1790099 h 1790099"/>
                <a:gd name="connsiteX7" fmla="*/ 0 w 8229600"/>
                <a:gd name="connsiteY7" fmla="*/ 1491743 h 1790099"/>
                <a:gd name="connsiteX8" fmla="*/ 0 w 8229600"/>
                <a:gd name="connsiteY8" fmla="*/ 298356 h 179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790099">
                  <a:moveTo>
                    <a:pt x="0" y="298356"/>
                  </a:moveTo>
                  <a:cubicBezTo>
                    <a:pt x="0" y="133579"/>
                    <a:pt x="133579" y="0"/>
                    <a:pt x="298356" y="0"/>
                  </a:cubicBezTo>
                  <a:lnTo>
                    <a:pt x="7931244" y="0"/>
                  </a:lnTo>
                  <a:cubicBezTo>
                    <a:pt x="8096021" y="0"/>
                    <a:pt x="8229600" y="133579"/>
                    <a:pt x="8229600" y="298356"/>
                  </a:cubicBezTo>
                  <a:lnTo>
                    <a:pt x="8229600" y="1491743"/>
                  </a:lnTo>
                  <a:cubicBezTo>
                    <a:pt x="8229600" y="1656520"/>
                    <a:pt x="8096021" y="1790099"/>
                    <a:pt x="7931244" y="1790099"/>
                  </a:cubicBezTo>
                  <a:lnTo>
                    <a:pt x="298356" y="1790099"/>
                  </a:lnTo>
                  <a:cubicBezTo>
                    <a:pt x="133579" y="1790099"/>
                    <a:pt x="0" y="1656520"/>
                    <a:pt x="0" y="1491743"/>
                  </a:cubicBezTo>
                  <a:lnTo>
                    <a:pt x="0" y="298356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105" tIns="133105" rIns="133105" bIns="133105" numCol="1" spcCol="1270" anchor="ctr" anchorCtr="0">
              <a:noAutofit/>
            </a:bodyPr>
            <a:lstStyle/>
            <a:p>
              <a:pPr lvl="0" algn="just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Miesięczny zasiłek macierzyński za okres ustalony przepisami Kodeksu pracy jako okres urlopu macierzyńskiego, okres urlopu na warunkach urlopu macierzyńskiego oraz okres urlopu ojcowskiego </a:t>
              </a:r>
              <a:r>
                <a:rPr lang="pl-PL" sz="1600" b="1" kern="1200" dirty="0" smtClean="0"/>
                <a:t>wynosi 100% podstawy wymiaru zasiłku</a:t>
              </a:r>
              <a:r>
                <a:rPr lang="pl-PL" sz="1600" kern="1200" dirty="0" smtClean="0"/>
                <a:t>.</a:t>
              </a:r>
              <a:endParaRPr lang="pl-PL" sz="1600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457200" y="1993996"/>
              <a:ext cx="8229600" cy="2813391"/>
            </a:xfrm>
            <a:custGeom>
              <a:avLst/>
              <a:gdLst>
                <a:gd name="connsiteX0" fmla="*/ 0 w 8229600"/>
                <a:gd name="connsiteY0" fmla="*/ 298356 h 1790099"/>
                <a:gd name="connsiteX1" fmla="*/ 298356 w 8229600"/>
                <a:gd name="connsiteY1" fmla="*/ 0 h 1790099"/>
                <a:gd name="connsiteX2" fmla="*/ 7931244 w 8229600"/>
                <a:gd name="connsiteY2" fmla="*/ 0 h 1790099"/>
                <a:gd name="connsiteX3" fmla="*/ 8229600 w 8229600"/>
                <a:gd name="connsiteY3" fmla="*/ 298356 h 1790099"/>
                <a:gd name="connsiteX4" fmla="*/ 8229600 w 8229600"/>
                <a:gd name="connsiteY4" fmla="*/ 1491743 h 1790099"/>
                <a:gd name="connsiteX5" fmla="*/ 7931244 w 8229600"/>
                <a:gd name="connsiteY5" fmla="*/ 1790099 h 1790099"/>
                <a:gd name="connsiteX6" fmla="*/ 298356 w 8229600"/>
                <a:gd name="connsiteY6" fmla="*/ 1790099 h 1790099"/>
                <a:gd name="connsiteX7" fmla="*/ 0 w 8229600"/>
                <a:gd name="connsiteY7" fmla="*/ 1491743 h 1790099"/>
                <a:gd name="connsiteX8" fmla="*/ 0 w 8229600"/>
                <a:gd name="connsiteY8" fmla="*/ 298356 h 179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790099">
                  <a:moveTo>
                    <a:pt x="0" y="298356"/>
                  </a:moveTo>
                  <a:cubicBezTo>
                    <a:pt x="0" y="133579"/>
                    <a:pt x="133579" y="0"/>
                    <a:pt x="298356" y="0"/>
                  </a:cubicBezTo>
                  <a:lnTo>
                    <a:pt x="7931244" y="0"/>
                  </a:lnTo>
                  <a:cubicBezTo>
                    <a:pt x="8096021" y="0"/>
                    <a:pt x="8229600" y="133579"/>
                    <a:pt x="8229600" y="298356"/>
                  </a:cubicBezTo>
                  <a:lnTo>
                    <a:pt x="8229600" y="1491743"/>
                  </a:lnTo>
                  <a:cubicBezTo>
                    <a:pt x="8229600" y="1656520"/>
                    <a:pt x="8096021" y="1790099"/>
                    <a:pt x="7931244" y="1790099"/>
                  </a:cubicBezTo>
                  <a:lnTo>
                    <a:pt x="298356" y="1790099"/>
                  </a:lnTo>
                  <a:cubicBezTo>
                    <a:pt x="133579" y="1790099"/>
                    <a:pt x="0" y="1656520"/>
                    <a:pt x="0" y="1491743"/>
                  </a:cubicBezTo>
                  <a:lnTo>
                    <a:pt x="0" y="298356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105" tIns="133105" rIns="133105" bIns="133105" numCol="1" spcCol="1270" anchor="ctr" anchorCtr="0">
              <a:noAutofit/>
            </a:bodyPr>
            <a:lstStyle/>
            <a:p>
              <a:pPr lvl="0" algn="just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Miesięczny zasiłek macierzyński za okres ustalony przepisami Kodeksu pracy jako okres urlopu rodzicielskiego wynosi: </a:t>
              </a:r>
            </a:p>
            <a:p>
              <a:pPr lvl="0" algn="just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182563" algn="l"/>
                </a:tabLst>
              </a:pPr>
              <a:r>
                <a:rPr lang="pl-PL" sz="1600" kern="1200" dirty="0" smtClean="0"/>
                <a:t>1)	</a:t>
              </a:r>
              <a:r>
                <a:rPr lang="pl-PL" sz="1600" b="1" kern="1200" dirty="0" smtClean="0"/>
                <a:t>100% podstawy wymiaru zasiłku - za okres do:</a:t>
              </a:r>
            </a:p>
            <a:p>
              <a:pPr marL="266700" lvl="0" indent="-266700" algn="just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/>
                <a:t>	a)	6 tygodni urlopu rodzicielskiego, w przypadku, o którym mowa w art. 182</a:t>
              </a:r>
              <a:r>
                <a:rPr lang="pl-PL" sz="1600" b="1" kern="1200" baseline="30000" dirty="0" smtClean="0"/>
                <a:t>1a</a:t>
              </a:r>
              <a:r>
                <a:rPr lang="pl-PL" sz="1600" b="1" kern="1200" dirty="0" smtClean="0"/>
                <a:t> § 1 pkt 1 i art. 183 § 4 pkt 1 Kodeksu pracy,</a:t>
              </a:r>
            </a:p>
            <a:p>
              <a:pPr marL="266700" lvl="0" indent="-266700" algn="just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2)	</a:t>
              </a:r>
              <a:r>
                <a:rPr lang="pl-PL" sz="1600" b="1" kern="1200" dirty="0" smtClean="0"/>
                <a:t>60% podstawy wymiaru zasiłku - za okres urlopu rodzicielskiego przypadający po okresach, o których mowa w pkt 1.</a:t>
              </a:r>
              <a:endParaRPr lang="pl-PL" sz="1600" b="1" kern="12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57200" y="4807386"/>
              <a:ext cx="8229600" cy="1665358"/>
            </a:xfrm>
            <a:custGeom>
              <a:avLst/>
              <a:gdLst>
                <a:gd name="connsiteX0" fmla="*/ 0 w 8229600"/>
                <a:gd name="connsiteY0" fmla="*/ 298356 h 1790099"/>
                <a:gd name="connsiteX1" fmla="*/ 298356 w 8229600"/>
                <a:gd name="connsiteY1" fmla="*/ 0 h 1790099"/>
                <a:gd name="connsiteX2" fmla="*/ 7931244 w 8229600"/>
                <a:gd name="connsiteY2" fmla="*/ 0 h 1790099"/>
                <a:gd name="connsiteX3" fmla="*/ 8229600 w 8229600"/>
                <a:gd name="connsiteY3" fmla="*/ 298356 h 1790099"/>
                <a:gd name="connsiteX4" fmla="*/ 8229600 w 8229600"/>
                <a:gd name="connsiteY4" fmla="*/ 1491743 h 1790099"/>
                <a:gd name="connsiteX5" fmla="*/ 7931244 w 8229600"/>
                <a:gd name="connsiteY5" fmla="*/ 1790099 h 1790099"/>
                <a:gd name="connsiteX6" fmla="*/ 298356 w 8229600"/>
                <a:gd name="connsiteY6" fmla="*/ 1790099 h 1790099"/>
                <a:gd name="connsiteX7" fmla="*/ 0 w 8229600"/>
                <a:gd name="connsiteY7" fmla="*/ 1491743 h 1790099"/>
                <a:gd name="connsiteX8" fmla="*/ 0 w 8229600"/>
                <a:gd name="connsiteY8" fmla="*/ 298356 h 179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790099">
                  <a:moveTo>
                    <a:pt x="0" y="298356"/>
                  </a:moveTo>
                  <a:cubicBezTo>
                    <a:pt x="0" y="133579"/>
                    <a:pt x="133579" y="0"/>
                    <a:pt x="298356" y="0"/>
                  </a:cubicBezTo>
                  <a:lnTo>
                    <a:pt x="7931244" y="0"/>
                  </a:lnTo>
                  <a:cubicBezTo>
                    <a:pt x="8096021" y="0"/>
                    <a:pt x="8229600" y="133579"/>
                    <a:pt x="8229600" y="298356"/>
                  </a:cubicBezTo>
                  <a:lnTo>
                    <a:pt x="8229600" y="1491743"/>
                  </a:lnTo>
                  <a:cubicBezTo>
                    <a:pt x="8229600" y="1656520"/>
                    <a:pt x="8096021" y="1790099"/>
                    <a:pt x="7931244" y="1790099"/>
                  </a:cubicBezTo>
                  <a:lnTo>
                    <a:pt x="298356" y="1790099"/>
                  </a:lnTo>
                  <a:cubicBezTo>
                    <a:pt x="133579" y="1790099"/>
                    <a:pt x="0" y="1656520"/>
                    <a:pt x="0" y="1491743"/>
                  </a:cubicBezTo>
                  <a:lnTo>
                    <a:pt x="0" y="298356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105" tIns="133105" rIns="133105" bIns="133105" numCol="1" spcCol="1270" anchor="ctr" anchorCtr="0">
              <a:noAutofit/>
            </a:bodyPr>
            <a:lstStyle/>
            <a:p>
              <a:pPr lvl="0" algn="just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Miesięczny zasiłek macierzyński w przypadku:</a:t>
              </a:r>
            </a:p>
            <a:p>
              <a:pPr lvl="0" algn="just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182563" algn="l"/>
                </a:tabLst>
              </a:pPr>
              <a:r>
                <a:rPr lang="pl-PL" sz="1600" kern="1200" dirty="0" smtClean="0"/>
                <a:t>1)	ubezpieczonej będącej pracownicą, która złożyła wniosek o udzielenie jej, bezpośrednio po urlopie macierzyńskim, urlopu rodzicielskiego w pełnym wymiarze, o którym mowa w art. 179</a:t>
              </a:r>
              <a:r>
                <a:rPr lang="pl-PL" sz="1600" kern="1200" baseline="30000" dirty="0" smtClean="0"/>
                <a:t>1 </a:t>
              </a:r>
              <a:r>
                <a:rPr lang="pl-PL" sz="1600" kern="1200" dirty="0" smtClean="0"/>
                <a:t>Kodeksu pracy,</a:t>
              </a:r>
            </a:p>
            <a:p>
              <a:pPr lvl="0" algn="just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 smtClean="0"/>
                <a:t>- </a:t>
              </a:r>
              <a:r>
                <a:rPr lang="pl-PL" sz="1600" b="1" kern="1200" dirty="0" smtClean="0"/>
                <a:t>wynosi 80% podstawy wymiaru zasiłku za cały okres odpowiadający okresowi urlopu macierzyńskiego, urlopu na warunkach urlopu macierzyńskiego oraz urlopu rodzicielskiego.</a:t>
              </a:r>
              <a:endParaRPr lang="pl-PL" sz="1600" b="1" kern="1200" dirty="0"/>
            </a:p>
          </p:txBody>
        </p:sp>
      </p:grp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0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brzmienie art. 31 ust. 2 i 3 ustawy zasiłkowej 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8457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 smtClean="0"/>
              <a:t>Miesięczny </a:t>
            </a:r>
            <a:r>
              <a:rPr lang="pl-PL" sz="2400" dirty="0"/>
              <a:t>zasiłek macierzyński za okres ustalony przepisami Kodeksu pracy jako </a:t>
            </a:r>
            <a:r>
              <a:rPr lang="pl-PL" sz="2400" b="1" dirty="0"/>
              <a:t>okres urlopu rodzicielskiego </a:t>
            </a:r>
            <a:r>
              <a:rPr lang="pl-PL" sz="2400" b="1" dirty="0" smtClean="0"/>
              <a:t>wynosi </a:t>
            </a:r>
            <a:r>
              <a:rPr lang="pl-PL" sz="2400" b="1" dirty="0"/>
              <a:t>70% podstawy wymiaru </a:t>
            </a:r>
            <a:r>
              <a:rPr lang="pl-PL" sz="2400" b="1" dirty="0" smtClean="0"/>
              <a:t>zasiłku.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/>
              <a:t>W przypadku wniosku, o którym mowa w art. </a:t>
            </a:r>
            <a:r>
              <a:rPr lang="pl-PL" sz="2400" dirty="0" smtClean="0"/>
              <a:t>30a (długi wniosek), </a:t>
            </a:r>
            <a:r>
              <a:rPr lang="pl-PL" sz="2400" dirty="0"/>
              <a:t>miesięczny zasiłek macierzyński za cały okres odpowiadający okresowi urlopu macierzyńskiego, urlopu na warunkach urlopu macierzyńskiego oraz urlopu rodzicielskiego </a:t>
            </a:r>
            <a:r>
              <a:rPr lang="pl-PL" sz="2400" b="1" u="sng" dirty="0"/>
              <a:t>wynosi 81,5% podstawy wymiaru zasiłku</a:t>
            </a:r>
            <a:r>
              <a:rPr lang="pl-PL" sz="2400" dirty="0"/>
              <a:t>, z zastrzeżeniem ust. 3f i </a:t>
            </a:r>
            <a:r>
              <a:rPr lang="pl-PL" sz="2400" dirty="0" smtClean="0"/>
              <a:t>3g.</a:t>
            </a:r>
            <a:endParaRPr lang="pl-PL" sz="2400" b="1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08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31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ust. 4 ustawy zasiłkowej - wyrównanie zasiłku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2606"/>
            <a:ext cx="8229600" cy="44811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przypadku niewykorzystania </a:t>
            </a:r>
            <a:r>
              <a:rPr lang="pl-PL" dirty="0"/>
              <a:t>w pierwszym roku życia </a:t>
            </a:r>
            <a:r>
              <a:rPr lang="pl-PL" dirty="0" smtClean="0"/>
              <a:t>dziecka </a:t>
            </a:r>
            <a:r>
              <a:rPr lang="pl-PL" dirty="0"/>
              <a:t>ani jednego dnia zasiłku macierzyńskiego za okres odpowiadający okresowi urlopu rodzicielskiego </a:t>
            </a:r>
            <a:r>
              <a:rPr lang="pl-PL" dirty="0" smtClean="0"/>
              <a:t>w wysokości</a:t>
            </a:r>
            <a:r>
              <a:rPr lang="pl-PL" dirty="0"/>
              <a:t>, o której mowa w art. 31 ust. 3 (zasiłku w wysokości 81,5%)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przysługuje </a:t>
            </a:r>
            <a:r>
              <a:rPr lang="pl-PL" dirty="0"/>
              <a:t>jednorazowe wyrównanie pobranego zasiłku macierzyńskiego za okres urlopu </a:t>
            </a:r>
            <a:r>
              <a:rPr lang="pl-PL" dirty="0" smtClean="0"/>
              <a:t>macierzyńskiego do </a:t>
            </a:r>
            <a:r>
              <a:rPr lang="pl-PL" dirty="0"/>
              <a:t>100% podstawy wymiaru zasiłku.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Jednorazowe </a:t>
            </a:r>
            <a:r>
              <a:rPr lang="pl-PL" b="1" dirty="0"/>
              <a:t>wyrównanie zasiłku macierzyńskiego następuje na wniosek </a:t>
            </a:r>
            <a:r>
              <a:rPr lang="pl-PL" b="1" dirty="0" smtClean="0"/>
              <a:t>ubezpieczonego.</a:t>
            </a:r>
            <a:endParaRPr lang="pl-PL" b="1" dirty="0"/>
          </a:p>
        </p:txBody>
      </p:sp>
      <p:pic>
        <p:nvPicPr>
          <p:cNvPr id="6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96848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Zasiłek w nieprzenoszalnej części urlopu rodzicielskiego - 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31 ust. 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2f ustawy 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zasiłkowej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Zasiłek </a:t>
            </a:r>
            <a:r>
              <a:rPr lang="pl-PL" dirty="0"/>
              <a:t>macierzyński za okres odpowiadający okresowi urlopu rodzicielskiego w części przysługującej drugiemu rodzicowi dziecka, o której mowa w art. 182</a:t>
            </a:r>
            <a:r>
              <a:rPr lang="pl-PL" baseline="30000" dirty="0"/>
              <a:t>1a</a:t>
            </a:r>
            <a:r>
              <a:rPr lang="pl-PL" dirty="0"/>
              <a:t> § 4 Kodeksu pracy, </a:t>
            </a:r>
            <a:r>
              <a:rPr lang="pl-PL" b="1" u="sng" dirty="0"/>
              <a:t>wynosi 70% podstawy wymiaru zasiłku.</a:t>
            </a:r>
          </a:p>
          <a:p>
            <a:endParaRPr lang="pl-PL" b="1" u="sng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39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Wysokość </a:t>
            </a:r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zasiłku - przykład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Wniosek </a:t>
            </a:r>
            <a:r>
              <a:rPr lang="pl-PL" dirty="0"/>
              <a:t>o wypłacenie zasiłku macierzyńskiego za okres urlopu macierzyńskiego i urlopu rodzicielskiego </a:t>
            </a:r>
            <a:r>
              <a:rPr lang="pl-PL" dirty="0" smtClean="0"/>
              <a:t>w pełnym </a:t>
            </a:r>
            <a:r>
              <a:rPr lang="pl-PL" dirty="0"/>
              <a:t>wymiarze został złożony w ciągu 21 dni po </a:t>
            </a:r>
            <a:r>
              <a:rPr lang="pl-PL" dirty="0" smtClean="0"/>
              <a:t>porodzie. 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Pracownica wykorzystuje: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Urlop </a:t>
            </a:r>
            <a:r>
              <a:rPr lang="pl-PL" dirty="0"/>
              <a:t>macierzyński 20 tygodni od 1.05 do </a:t>
            </a:r>
            <a:r>
              <a:rPr lang="pl-PL" dirty="0" smtClean="0"/>
              <a:t>18.09.</a:t>
            </a:r>
          </a:p>
          <a:p>
            <a:pPr marL="0" indent="0" algn="just">
              <a:buNone/>
            </a:pPr>
            <a:r>
              <a:rPr lang="pl-PL" dirty="0" smtClean="0"/>
              <a:t> Miesięczny </a:t>
            </a:r>
            <a:r>
              <a:rPr lang="pl-PL" dirty="0"/>
              <a:t>zasiłek macierzyński za okres urlopu macierzyńskiego – 81,50 % podstawy wymiaru </a:t>
            </a:r>
            <a:r>
              <a:rPr lang="pl-PL" dirty="0" smtClean="0"/>
              <a:t>zasiłku.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Urlop rodzicielski od 19.09. r.</a:t>
            </a:r>
          </a:p>
          <a:p>
            <a:pPr marL="0" indent="0" algn="just">
              <a:buNone/>
            </a:pPr>
            <a:r>
              <a:rPr lang="pl-PL" dirty="0"/>
              <a:t>Miesięczny zasiłek macierzyński za okres urlopu rodzicielskiego 32 tygodnie – 81,50 % podstawy </a:t>
            </a:r>
            <a:r>
              <a:rPr lang="pl-PL" dirty="0" smtClean="0"/>
              <a:t>wymiaru zasiłku.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3) Urlop </a:t>
            </a:r>
            <a:r>
              <a:rPr lang="pl-PL" dirty="0"/>
              <a:t>rodzicielski dla ojca dziecka 9 </a:t>
            </a:r>
            <a:r>
              <a:rPr lang="pl-PL" dirty="0" smtClean="0"/>
              <a:t>tygodni</a:t>
            </a:r>
          </a:p>
          <a:p>
            <a:pPr marL="0" indent="0" algn="just">
              <a:buNone/>
            </a:pPr>
            <a:r>
              <a:rPr lang="pl-PL" dirty="0" smtClean="0"/>
              <a:t>Miesięczny </a:t>
            </a:r>
            <a:r>
              <a:rPr lang="pl-PL" dirty="0"/>
              <a:t>zasiłek macierzyński za okres urlopu rodzicielskiego 9 tygodni – 70 % podstawy wymiaru </a:t>
            </a:r>
            <a:r>
              <a:rPr lang="pl-PL" dirty="0" smtClean="0"/>
              <a:t>zasiłku.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5873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Wysokość zasiłku - przykład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Wniosek </a:t>
            </a:r>
            <a:r>
              <a:rPr lang="pl-PL" dirty="0"/>
              <a:t>o wypłacenie zasiłku macierzyńskiego za okres urlopu macierzyńskiego i urlopu rodzicielskiego </a:t>
            </a:r>
            <a:r>
              <a:rPr lang="pl-PL" dirty="0" smtClean="0"/>
              <a:t>w pełnym </a:t>
            </a:r>
            <a:r>
              <a:rPr lang="pl-PL" dirty="0"/>
              <a:t>wymiarze został złożony w ciągu 21 dni po </a:t>
            </a:r>
            <a:r>
              <a:rPr lang="pl-PL" dirty="0" smtClean="0"/>
              <a:t>porodzie.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Pracownica 1.05.2023 roku urodziła dziecko i wykorzystała urlop macierzyński 20 tygodni:</a:t>
            </a:r>
          </a:p>
          <a:p>
            <a:pPr algn="just"/>
            <a:r>
              <a:rPr lang="pl-PL" dirty="0" smtClean="0"/>
              <a:t>miesięczny </a:t>
            </a:r>
            <a:r>
              <a:rPr lang="pl-PL" dirty="0"/>
              <a:t>zasiłek macierzyński za okres urlopu macierzyńskiego – 81,50 % podstawy wymiaru </a:t>
            </a:r>
            <a:r>
              <a:rPr lang="pl-PL" dirty="0" smtClean="0"/>
              <a:t>zasiłku.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Po </a:t>
            </a:r>
            <a:r>
              <a:rPr lang="pl-PL" dirty="0"/>
              <a:t>zakończeniu urlop macierzyńskiego pracownica nie rozpoczęła urlopu </a:t>
            </a:r>
            <a:r>
              <a:rPr lang="pl-PL" dirty="0" smtClean="0"/>
              <a:t>rodzicielskiego:</a:t>
            </a:r>
            <a:endParaRPr lang="pl-PL" dirty="0"/>
          </a:p>
          <a:p>
            <a:pPr algn="just"/>
            <a:r>
              <a:rPr lang="pl-PL" dirty="0" smtClean="0"/>
              <a:t>z </a:t>
            </a:r>
            <a:r>
              <a:rPr lang="pl-PL" dirty="0"/>
              <a:t>urlopu rodzicielskiego pracownica zaczyna korzystać w od 1.10.2024 r.</a:t>
            </a:r>
          </a:p>
          <a:p>
            <a:pPr algn="just"/>
            <a:r>
              <a:rPr lang="pl-PL" dirty="0"/>
              <a:t>m</a:t>
            </a:r>
            <a:r>
              <a:rPr lang="pl-PL" dirty="0" smtClean="0"/>
              <a:t>iesięczny </a:t>
            </a:r>
            <a:r>
              <a:rPr lang="pl-PL" dirty="0"/>
              <a:t>zasiłek macierzyński za okres urlopu rodzicielskiego 32 tygodnie – 70% podstawy wymiaru zasiłku</a:t>
            </a:r>
          </a:p>
          <a:p>
            <a:pPr algn="just"/>
            <a:r>
              <a:rPr lang="pl-PL" dirty="0" smtClean="0"/>
              <a:t>pracownicy </a:t>
            </a:r>
            <a:r>
              <a:rPr lang="pl-PL" dirty="0"/>
              <a:t>przysługuje wyrównanie zasiłku macierzyńskiego za okres urlopu </a:t>
            </a:r>
            <a:r>
              <a:rPr lang="pl-PL" dirty="0" smtClean="0"/>
              <a:t>macierzyńskiego.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08658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Wysokość zasiłku - przykład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Wniosek </a:t>
            </a:r>
            <a:r>
              <a:rPr lang="pl-PL" dirty="0"/>
              <a:t>o urlop rodzicielski i zasiłek za ten okres pracownica złożyła 21 dni przed dniem wykorzystania </a:t>
            </a:r>
            <a:r>
              <a:rPr lang="pl-PL" dirty="0" smtClean="0"/>
              <a:t>tego urlopu.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Pracownica </a:t>
            </a:r>
            <a:r>
              <a:rPr lang="pl-PL" dirty="0"/>
              <a:t>korzysta z</a:t>
            </a:r>
          </a:p>
          <a:p>
            <a:pPr algn="just"/>
            <a:r>
              <a:rPr lang="pl-PL" dirty="0" smtClean="0"/>
              <a:t>urlopu </a:t>
            </a:r>
            <a:r>
              <a:rPr lang="pl-PL" dirty="0"/>
              <a:t>macierzyńskiego 20 tygodni – 100 % podstawy wymiaru </a:t>
            </a:r>
            <a:r>
              <a:rPr lang="pl-PL" dirty="0" smtClean="0"/>
              <a:t>zasiłku,</a:t>
            </a:r>
            <a:endParaRPr lang="pl-PL" dirty="0"/>
          </a:p>
          <a:p>
            <a:pPr algn="just"/>
            <a:r>
              <a:rPr lang="pl-PL" dirty="0" smtClean="0"/>
              <a:t>urlopu </a:t>
            </a:r>
            <a:r>
              <a:rPr lang="pl-PL" dirty="0"/>
              <a:t>rodzicielskiego 32 tygodni – 70% podstawy wymiaru </a:t>
            </a:r>
            <a:r>
              <a:rPr lang="pl-PL" dirty="0" smtClean="0"/>
              <a:t>zasiłku.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Ojciec dziecka korzystał</a:t>
            </a:r>
          </a:p>
          <a:p>
            <a:pPr algn="just"/>
            <a:r>
              <a:rPr lang="pl-PL" dirty="0" smtClean="0"/>
              <a:t>urlopu </a:t>
            </a:r>
            <a:r>
              <a:rPr lang="pl-PL" dirty="0"/>
              <a:t>rodzicielskiego 9 tygodni – 70% podstawy wymiaru </a:t>
            </a:r>
            <a:r>
              <a:rPr lang="pl-PL" dirty="0" smtClean="0"/>
              <a:t>zasiłku.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32934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301187"/>
              </p:ext>
            </p:extLst>
          </p:nvPr>
        </p:nvGraphicFramePr>
        <p:xfrm>
          <a:off x="457200" y="1268760"/>
          <a:ext cx="84352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Przepisy przejściowe 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8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27 i 28 - Pracownik,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który w dniu wejścia w życie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ustawy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korzysta z urlopu rodzicielskiego albo jego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części 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ma </a:t>
            </a:r>
            <a:r>
              <a:rPr lang="pl-PL" dirty="0"/>
              <a:t>prawo do skorzystania z tego urlopu w </a:t>
            </a:r>
            <a:r>
              <a:rPr lang="pl-PL" dirty="0" smtClean="0"/>
              <a:t>nowym wymiarze - art</a:t>
            </a:r>
            <a:r>
              <a:rPr lang="pl-PL" dirty="0"/>
              <a:t>. 182</a:t>
            </a:r>
            <a:r>
              <a:rPr lang="pl-PL" baseline="30000" dirty="0"/>
              <a:t>1a</a:t>
            </a:r>
            <a:r>
              <a:rPr lang="pl-PL" dirty="0"/>
              <a:t> § 1 albo 1</a:t>
            </a:r>
            <a:r>
              <a:rPr lang="pl-PL" baseline="30000" dirty="0"/>
              <a:t>1</a:t>
            </a:r>
            <a:r>
              <a:rPr lang="pl-PL" dirty="0"/>
              <a:t>  </a:t>
            </a:r>
            <a:r>
              <a:rPr lang="pl-PL" dirty="0" smtClean="0"/>
              <a:t>(41 / 43 tygodnie) </a:t>
            </a:r>
            <a:r>
              <a:rPr lang="pl-PL" b="1" dirty="0" smtClean="0"/>
              <a:t>na </a:t>
            </a:r>
            <a:r>
              <a:rPr lang="pl-PL" b="1" dirty="0"/>
              <a:t>zasadach określonych w przepisach </a:t>
            </a:r>
            <a:r>
              <a:rPr lang="pl-PL" b="1" dirty="0" smtClean="0"/>
              <a:t>dotychczasowych,</a:t>
            </a:r>
            <a:endParaRPr lang="pl-PL" dirty="0"/>
          </a:p>
          <a:p>
            <a:pPr algn="just"/>
            <a:r>
              <a:rPr lang="pl-PL" dirty="0" smtClean="0"/>
              <a:t>stosuje </a:t>
            </a:r>
            <a:r>
              <a:rPr lang="pl-PL" dirty="0"/>
              <a:t>się art. 182</a:t>
            </a:r>
            <a:r>
              <a:rPr lang="pl-PL" baseline="30000" dirty="0"/>
              <a:t>1a</a:t>
            </a:r>
            <a:r>
              <a:rPr lang="pl-PL" dirty="0"/>
              <a:t> § 4 i 5 oraz art. 182</a:t>
            </a:r>
            <a:r>
              <a:rPr lang="pl-PL" baseline="30000" dirty="0"/>
              <a:t>1c</a:t>
            </a:r>
            <a:r>
              <a:rPr lang="pl-PL" dirty="0"/>
              <a:t> ustawy zmienianej w art. 1 w brzmieniu nadanym niniejszą </a:t>
            </a:r>
            <a:r>
              <a:rPr lang="pl-PL" dirty="0" smtClean="0"/>
              <a:t>ustawą </a:t>
            </a:r>
            <a:r>
              <a:rPr lang="pl-PL" b="1" dirty="0" smtClean="0"/>
              <a:t>(9 tygodni jest nieprzenoszalne, 5 części do końca roku kalendarzowego, kiedy dziecko kończy 6 lat)</a:t>
            </a:r>
            <a:endParaRPr lang="pl-PL" b="1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13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Przykład – pracownik,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który 26.04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r.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korzysta z urlopu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rodzicielskiego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 smtClean="0"/>
              <a:t>Pracownica </a:t>
            </a:r>
            <a:r>
              <a:rPr lang="pl-PL" dirty="0"/>
              <a:t>od 3 kwietnia 2023 r. korzysta z urlopu rodzicielskiego w wymiarze 32 tygodni udzielonego na wniosek </a:t>
            </a:r>
            <a:r>
              <a:rPr lang="pl-PL" dirty="0" smtClean="0"/>
              <a:t>złożony w </a:t>
            </a:r>
            <a:r>
              <a:rPr lang="pl-PL" dirty="0"/>
              <a:t>trybie przepisów art. </a:t>
            </a:r>
            <a:r>
              <a:rPr lang="pl-PL" dirty="0" smtClean="0"/>
              <a:t>179</a:t>
            </a:r>
            <a:r>
              <a:rPr lang="pl-PL" baseline="30000" dirty="0" smtClean="0"/>
              <a:t>1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algn="just"/>
            <a:r>
              <a:rPr lang="pl-PL" dirty="0" smtClean="0"/>
              <a:t>dnia </a:t>
            </a:r>
            <a:r>
              <a:rPr lang="pl-PL" dirty="0"/>
              <a:t>26.04.2023 r. wymiar urlopu możliwego do wykorzystania zostanie wydłużony do 41 tygodni</a:t>
            </a:r>
            <a:r>
              <a:rPr lang="pl-PL" dirty="0" smtClean="0"/>
              <a:t>, </a:t>
            </a:r>
          </a:p>
          <a:p>
            <a:pPr algn="just"/>
            <a:r>
              <a:rPr lang="pl-PL" dirty="0" smtClean="0"/>
              <a:t>z 9 </a:t>
            </a:r>
            <a:r>
              <a:rPr lang="pl-PL" dirty="0"/>
              <a:t>tygodni urlopu będzie mógł skorzystać wyłącznie ojciec dziecka </a:t>
            </a:r>
            <a:r>
              <a:rPr lang="pl-PL" dirty="0" smtClean="0"/>
              <a:t>o ile złoży wniosek o tę część urlopu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99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Pojęcie siły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wyższej w polskim prawie </a:t>
            </a:r>
            <a:endParaRPr lang="pl-PL" sz="3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Za siłą wyższą uważa się jedynie zdarzenia zewnętrzne w stosunku do uprawnionego, a zarazem nadzwyczajne i w konsekwencji nieuchronne oraz w danym układzie stosunków niemożliwe do przewidzenia, czyli o "przemożnej" mocy oddziaływania, przed którego skutkami nie było żadnej obrony (III CZP 100/07, IV CSK 77/11, V CSK 165/11, V CSKP </a:t>
            </a:r>
            <a:r>
              <a:rPr lang="pl-PL" dirty="0" smtClean="0"/>
              <a:t>83/21).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Nie można siły wyższej ograniczać tylko do wydarzeń katastrofalnych, nie takie jest </a:t>
            </a:r>
            <a:r>
              <a:rPr lang="pl-PL" i="1" dirty="0" smtClean="0"/>
              <a:t>ratio legis</a:t>
            </a:r>
            <a:r>
              <a:rPr lang="pl-PL" dirty="0" smtClean="0"/>
              <a:t>. Nie ma znaczenie z czyjej winy doszło do tego wydarzenia.  </a:t>
            </a:r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3336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86485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Złożenie wniosku, lecz nierozpoczęcie korzystania z urlopu rodzicielskiego – art. 30 przepisów przejściowych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680485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46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Przykład – pracownik, </a:t>
            </a:r>
            <a:r>
              <a:rPr lang="pl-PL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który złożył wniosek ale nie korzysta z </a:t>
            </a:r>
            <a:r>
              <a:rPr lang="pl-PL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urlopu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Pracownik 3 </a:t>
            </a:r>
            <a:r>
              <a:rPr lang="pl-PL" dirty="0"/>
              <a:t>kwietnia 2023 r. złożył wniosek o udzielenie mu urlopu rodzicielskiego w wymiarze 10 </a:t>
            </a:r>
            <a:r>
              <a:rPr lang="pl-PL" dirty="0" smtClean="0"/>
              <a:t>tygodni od </a:t>
            </a:r>
            <a:r>
              <a:rPr lang="pl-PL" dirty="0"/>
              <a:t>8 maja do 16 lipca 2023 r.</a:t>
            </a:r>
          </a:p>
          <a:p>
            <a:pPr algn="just"/>
            <a:r>
              <a:rPr lang="pl-PL" dirty="0" smtClean="0"/>
              <a:t>Do </a:t>
            </a:r>
            <a:r>
              <a:rPr lang="pl-PL" dirty="0"/>
              <a:t>7 maja 2023 r. z urlopu rodzicielskiego w wymiarze 22 tygodni korzysta pracownica matka </a:t>
            </a:r>
            <a:r>
              <a:rPr lang="pl-PL" dirty="0" smtClean="0"/>
              <a:t>dziecka.</a:t>
            </a:r>
            <a:endParaRPr lang="pl-PL" dirty="0"/>
          </a:p>
          <a:p>
            <a:pPr algn="just"/>
            <a:r>
              <a:rPr lang="pl-PL" dirty="0"/>
              <a:t>Od 26 kwietnia 2023 r. urlop rodzicielski będzie przysługiwał na nowych zasadach w wymiarze dłuższym o 9 tygodni.</a:t>
            </a:r>
          </a:p>
          <a:p>
            <a:pPr algn="just"/>
            <a:r>
              <a:rPr lang="pl-PL" dirty="0"/>
              <a:t>Pracodawca niezwłocznie po wejściu w życie zmian powinien zwrócić pracownikowi </a:t>
            </a:r>
            <a:r>
              <a:rPr lang="pl-PL" dirty="0" smtClean="0"/>
              <a:t>wniosek.</a:t>
            </a:r>
          </a:p>
          <a:p>
            <a:pPr algn="just"/>
            <a:r>
              <a:rPr lang="pl-PL" dirty="0" smtClean="0"/>
              <a:t>Pracownik </a:t>
            </a:r>
            <a:r>
              <a:rPr lang="pl-PL" dirty="0"/>
              <a:t>w ciągu 7 </a:t>
            </a:r>
            <a:r>
              <a:rPr lang="pl-PL" dirty="0" smtClean="0"/>
              <a:t>dni może </a:t>
            </a:r>
            <a:r>
              <a:rPr lang="pl-PL" dirty="0"/>
              <a:t>złożyć nowy wniosek.</a:t>
            </a:r>
          </a:p>
          <a:p>
            <a:pPr algn="just"/>
            <a:r>
              <a:rPr lang="pl-PL" dirty="0"/>
              <a:t>Jeżeli nie złoży wniosku urlop rodzicielski zostanie mu udzielony zgodnie z wnioskiem złożonym 3 kwietnia 2023 r.</a:t>
            </a:r>
          </a:p>
          <a:p>
            <a:pPr algn="just"/>
            <a:r>
              <a:rPr lang="pl-PL" dirty="0"/>
              <a:t>Część urlopu rodzicielskiego w wymiarze 9 tygodni będzie mogła być wykorzystywana w późniejszym </a:t>
            </a:r>
            <a:r>
              <a:rPr lang="pl-PL" dirty="0" smtClean="0"/>
              <a:t>terminie.</a:t>
            </a: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66048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Wsteczne działanie przepisów o urlopie rodzicielskim – art. 32b przepisów przejściowych 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1</a:t>
            </a:r>
            <a:r>
              <a:rPr lang="pl-PL" dirty="0"/>
              <a:t>. Pracownik, który w okresie od dnia 2 sierpnia 2022 r. do dnia wejścia w życie niniejszej ustawy miał prawo do urlopu rodzicielskiego albo jego części lub korzystał z urlopu rodzicielskiego albo jego części udzielonego na podstawie przepisów ustawy zmienianej </a:t>
            </a:r>
            <a:r>
              <a:rPr lang="pl-PL" dirty="0" smtClean="0"/>
              <a:t>w art. 1 w </a:t>
            </a:r>
            <a:r>
              <a:rPr lang="pl-PL" dirty="0"/>
              <a:t>brzmieniu dotychczasowym, </a:t>
            </a:r>
            <a:r>
              <a:rPr lang="pl-PL" b="1" dirty="0"/>
              <a:t>ma prawo do skorzystania z urlopu rodzicielskiego, w wymiarze określonym w art. 182</a:t>
            </a:r>
            <a:r>
              <a:rPr lang="pl-PL" b="1" baseline="30000" dirty="0"/>
              <a:t>1a</a:t>
            </a:r>
            <a:r>
              <a:rPr lang="pl-PL" b="1" dirty="0"/>
              <a:t> i art. 183 ustawy zmienianej w art. 1 w brzmieniu nadanym niniejsza ustawą.</a:t>
            </a:r>
          </a:p>
          <a:p>
            <a:pPr marL="0" indent="0" algn="just">
              <a:buNone/>
            </a:pPr>
            <a:r>
              <a:rPr lang="pl-PL" dirty="0" smtClean="0"/>
              <a:t>3</a:t>
            </a:r>
            <a:r>
              <a:rPr lang="pl-PL" dirty="0"/>
              <a:t>. Części urlopu rodzicielskiego, o której mowa w art. 182</a:t>
            </a:r>
            <a:r>
              <a:rPr lang="pl-PL" baseline="30000" dirty="0"/>
              <a:t>1a</a:t>
            </a:r>
            <a:r>
              <a:rPr lang="pl-PL" dirty="0"/>
              <a:t> § 4 i 5 ustawy zmienianej w art. 1 w brzmieniu nadanym niniejszą ustawą, udziela się na zasadach określonych w przepisach ustawy zmienianej w art. 1 w brzmieniu nadanym niniejszą ustawą.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6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51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Pracownik, który miał prawo/korzystał z urlopu od 2.08.2022 do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26.04.2023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Pracownica </a:t>
            </a:r>
            <a:r>
              <a:rPr lang="pl-PL" dirty="0"/>
              <a:t>do 4 sierpnia 2022 r. wykorzystała urlop macierzyński i rodzicielski w wymiarze 32 tygodni (łącznie </a:t>
            </a:r>
            <a:r>
              <a:rPr lang="pl-PL" dirty="0" smtClean="0"/>
              <a:t>52 tygodnie).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Od 26.04.2023 r. ojciec dziecka będzie uprawniony do 9 tygodni urlopu rodzicielskiego - do zakończenia </a:t>
            </a:r>
            <a:r>
              <a:rPr lang="pl-PL" dirty="0" smtClean="0"/>
              <a:t>roku kalendarzowego</a:t>
            </a:r>
            <a:r>
              <a:rPr lang="pl-PL" dirty="0"/>
              <a:t>, w którym dziecko kończy 6. rok życia.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559651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Urlop ojcowski – art. 33 (przepisy przejściowe)</a:t>
            </a:r>
            <a:endParaRPr lang="pl-PL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Pracownik </a:t>
            </a:r>
            <a:r>
              <a:rPr lang="pl-PL" dirty="0"/>
              <a:t>– ojciec, który w dniu wejścia w życie niniejszej ustawy wychowuje dziecko do ukończenia przez nie:</a:t>
            </a:r>
          </a:p>
          <a:p>
            <a:pPr marL="0" indent="0" algn="just">
              <a:buNone/>
            </a:pPr>
            <a:r>
              <a:rPr lang="pl-PL" dirty="0"/>
              <a:t>a) </a:t>
            </a:r>
            <a:r>
              <a:rPr lang="pl-PL" b="1" dirty="0"/>
              <a:t>24. miesiąca życia </a:t>
            </a:r>
            <a:r>
              <a:rPr lang="pl-PL" dirty="0"/>
              <a:t>albo </a:t>
            </a:r>
          </a:p>
          <a:p>
            <a:pPr marL="0" indent="0" algn="just">
              <a:buNone/>
            </a:pPr>
            <a:r>
              <a:rPr lang="pl-PL" dirty="0"/>
              <a:t>b) </a:t>
            </a:r>
            <a:r>
              <a:rPr lang="pl-PL" dirty="0" smtClean="0"/>
              <a:t>14 </a:t>
            </a:r>
            <a:r>
              <a:rPr lang="pl-PL" dirty="0"/>
              <a:t>roku życia, </a:t>
            </a:r>
            <a:r>
              <a:rPr lang="pl-PL" dirty="0" smtClean="0"/>
              <a:t>o ile nie </a:t>
            </a:r>
            <a:r>
              <a:rPr lang="pl-PL" dirty="0"/>
              <a:t>upłynęło 24 miesiące od dnia uprawomocnienia się postanowienia orzekającego przysposobienie tego dziecka</a:t>
            </a:r>
          </a:p>
          <a:p>
            <a:pPr marL="0" indent="0" algn="just">
              <a:buNone/>
            </a:pPr>
            <a:r>
              <a:rPr lang="pl-PL" b="1" dirty="0"/>
              <a:t>– ma prawo do urlopu ojcowskiego na zasadach określonych w dotychczasowych przepisach.</a:t>
            </a:r>
          </a:p>
          <a:p>
            <a:endParaRPr lang="pl-PL" b="1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45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36 ustawy nowelizującej – wysokość zasiłku macierzyńskiego już pobieranego 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323528" y="908720"/>
            <a:ext cx="8363272" cy="5544616"/>
            <a:chOff x="457200" y="1799163"/>
            <a:chExt cx="8229600" cy="4411801"/>
          </a:xfrm>
        </p:grpSpPr>
        <p:sp>
          <p:nvSpPr>
            <p:cNvPr id="6" name="Dowolny kształt 5"/>
            <p:cNvSpPr/>
            <p:nvPr/>
          </p:nvSpPr>
          <p:spPr>
            <a:xfrm>
              <a:off x="457200" y="1799163"/>
              <a:ext cx="8229600" cy="1070550"/>
            </a:xfrm>
            <a:custGeom>
              <a:avLst/>
              <a:gdLst>
                <a:gd name="connsiteX0" fmla="*/ 0 w 8229600"/>
                <a:gd name="connsiteY0" fmla="*/ 178429 h 1070550"/>
                <a:gd name="connsiteX1" fmla="*/ 178429 w 8229600"/>
                <a:gd name="connsiteY1" fmla="*/ 0 h 1070550"/>
                <a:gd name="connsiteX2" fmla="*/ 8051171 w 8229600"/>
                <a:gd name="connsiteY2" fmla="*/ 0 h 1070550"/>
                <a:gd name="connsiteX3" fmla="*/ 8229600 w 8229600"/>
                <a:gd name="connsiteY3" fmla="*/ 178429 h 1070550"/>
                <a:gd name="connsiteX4" fmla="*/ 8229600 w 8229600"/>
                <a:gd name="connsiteY4" fmla="*/ 892121 h 1070550"/>
                <a:gd name="connsiteX5" fmla="*/ 8051171 w 8229600"/>
                <a:gd name="connsiteY5" fmla="*/ 1070550 h 1070550"/>
                <a:gd name="connsiteX6" fmla="*/ 178429 w 8229600"/>
                <a:gd name="connsiteY6" fmla="*/ 1070550 h 1070550"/>
                <a:gd name="connsiteX7" fmla="*/ 0 w 8229600"/>
                <a:gd name="connsiteY7" fmla="*/ 892121 h 1070550"/>
                <a:gd name="connsiteX8" fmla="*/ 0 w 8229600"/>
                <a:gd name="connsiteY8" fmla="*/ 178429 h 107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070550">
                  <a:moveTo>
                    <a:pt x="0" y="178429"/>
                  </a:moveTo>
                  <a:cubicBezTo>
                    <a:pt x="0" y="79885"/>
                    <a:pt x="79885" y="0"/>
                    <a:pt x="178429" y="0"/>
                  </a:cubicBezTo>
                  <a:lnTo>
                    <a:pt x="8051171" y="0"/>
                  </a:lnTo>
                  <a:cubicBezTo>
                    <a:pt x="8149715" y="0"/>
                    <a:pt x="8229600" y="79885"/>
                    <a:pt x="8229600" y="178429"/>
                  </a:cubicBezTo>
                  <a:lnTo>
                    <a:pt x="8229600" y="892121"/>
                  </a:lnTo>
                  <a:cubicBezTo>
                    <a:pt x="8229600" y="990665"/>
                    <a:pt x="8149715" y="1070550"/>
                    <a:pt x="8051171" y="1070550"/>
                  </a:cubicBezTo>
                  <a:lnTo>
                    <a:pt x="178429" y="1070550"/>
                  </a:lnTo>
                  <a:cubicBezTo>
                    <a:pt x="79885" y="1070550"/>
                    <a:pt x="0" y="990665"/>
                    <a:pt x="0" y="892121"/>
                  </a:cubicBezTo>
                  <a:lnTo>
                    <a:pt x="0" y="17842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9410" tIns="109410" rIns="109410" bIns="109410" numCol="1" spcCol="1270" anchor="ctr" anchorCtr="0">
              <a:noAutofit/>
            </a:bodyPr>
            <a:lstStyle/>
            <a:p>
              <a:pPr lvl="0" algn="just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kern="1200" dirty="0" smtClean="0"/>
                <a:t>Ubezpieczony, który w dniu wejścia w życie niniejszej ustawy pobiera zasiłek macierzyński za okres ustalony przepisami ustawy zmienianej w art. 1 jako okres urlopu macierzyńskiego, urlopu na warunkach urlopu macierzyńskiego lub urlopu rodzicielskiego, </a:t>
              </a:r>
              <a:r>
                <a:rPr lang="pl-PL" b="1" kern="1200" dirty="0" smtClean="0"/>
                <a:t>ma prawo do zasiłku macierzyńskiego w wysokości określonej w ustawie zmienianej w art. 11 w brzmieniu nadanym niniejszą ustawą.</a:t>
              </a:r>
              <a:endParaRPr lang="pl-PL" b="1" kern="12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457200" y="2912913"/>
              <a:ext cx="8229600" cy="1070550"/>
            </a:xfrm>
            <a:custGeom>
              <a:avLst/>
              <a:gdLst>
                <a:gd name="connsiteX0" fmla="*/ 0 w 8229600"/>
                <a:gd name="connsiteY0" fmla="*/ 178429 h 1070550"/>
                <a:gd name="connsiteX1" fmla="*/ 178429 w 8229600"/>
                <a:gd name="connsiteY1" fmla="*/ 0 h 1070550"/>
                <a:gd name="connsiteX2" fmla="*/ 8051171 w 8229600"/>
                <a:gd name="connsiteY2" fmla="*/ 0 h 1070550"/>
                <a:gd name="connsiteX3" fmla="*/ 8229600 w 8229600"/>
                <a:gd name="connsiteY3" fmla="*/ 178429 h 1070550"/>
                <a:gd name="connsiteX4" fmla="*/ 8229600 w 8229600"/>
                <a:gd name="connsiteY4" fmla="*/ 892121 h 1070550"/>
                <a:gd name="connsiteX5" fmla="*/ 8051171 w 8229600"/>
                <a:gd name="connsiteY5" fmla="*/ 1070550 h 1070550"/>
                <a:gd name="connsiteX6" fmla="*/ 178429 w 8229600"/>
                <a:gd name="connsiteY6" fmla="*/ 1070550 h 1070550"/>
                <a:gd name="connsiteX7" fmla="*/ 0 w 8229600"/>
                <a:gd name="connsiteY7" fmla="*/ 892121 h 1070550"/>
                <a:gd name="connsiteX8" fmla="*/ 0 w 8229600"/>
                <a:gd name="connsiteY8" fmla="*/ 178429 h 107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070550">
                  <a:moveTo>
                    <a:pt x="0" y="178429"/>
                  </a:moveTo>
                  <a:cubicBezTo>
                    <a:pt x="0" y="79885"/>
                    <a:pt x="79885" y="0"/>
                    <a:pt x="178429" y="0"/>
                  </a:cubicBezTo>
                  <a:lnTo>
                    <a:pt x="8051171" y="0"/>
                  </a:lnTo>
                  <a:cubicBezTo>
                    <a:pt x="8149715" y="0"/>
                    <a:pt x="8229600" y="79885"/>
                    <a:pt x="8229600" y="178429"/>
                  </a:cubicBezTo>
                  <a:lnTo>
                    <a:pt x="8229600" y="892121"/>
                  </a:lnTo>
                  <a:cubicBezTo>
                    <a:pt x="8229600" y="990665"/>
                    <a:pt x="8149715" y="1070550"/>
                    <a:pt x="8051171" y="1070550"/>
                  </a:cubicBezTo>
                  <a:lnTo>
                    <a:pt x="178429" y="1070550"/>
                  </a:lnTo>
                  <a:cubicBezTo>
                    <a:pt x="79885" y="1070550"/>
                    <a:pt x="0" y="990665"/>
                    <a:pt x="0" y="892121"/>
                  </a:cubicBezTo>
                  <a:lnTo>
                    <a:pt x="0" y="17842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9410" tIns="109410" rIns="109410" bIns="109410" numCol="1" spcCol="1270" anchor="ctr" anchorCtr="0">
              <a:noAutofit/>
            </a:bodyPr>
            <a:lstStyle/>
            <a:p>
              <a:pPr lvl="0" algn="just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kern="1200" dirty="0" smtClean="0"/>
                <a:t>W celu ustalenia nowej wysokości zasiłku ubezpieczony </a:t>
              </a:r>
              <a:r>
                <a:rPr lang="pl-PL" b="1" kern="1200" dirty="0" smtClean="0"/>
                <a:t>składa wniosek w terminie 21 dni od dnia wejścia w życie niniejszej ustawy - </a:t>
              </a:r>
              <a:r>
                <a:rPr lang="pl-PL" b="1" dirty="0">
                  <a:solidFill>
                    <a:srgbClr val="FF0000"/>
                  </a:solidFill>
                </a:rPr>
                <a:t>do 17 maja 2023 r. </a:t>
              </a:r>
              <a:endParaRPr lang="pl-PL" b="1" kern="1200" dirty="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457200" y="4026664"/>
              <a:ext cx="8229600" cy="1070550"/>
            </a:xfrm>
            <a:custGeom>
              <a:avLst/>
              <a:gdLst>
                <a:gd name="connsiteX0" fmla="*/ 0 w 8229600"/>
                <a:gd name="connsiteY0" fmla="*/ 178429 h 1070550"/>
                <a:gd name="connsiteX1" fmla="*/ 178429 w 8229600"/>
                <a:gd name="connsiteY1" fmla="*/ 0 h 1070550"/>
                <a:gd name="connsiteX2" fmla="*/ 8051171 w 8229600"/>
                <a:gd name="connsiteY2" fmla="*/ 0 h 1070550"/>
                <a:gd name="connsiteX3" fmla="*/ 8229600 w 8229600"/>
                <a:gd name="connsiteY3" fmla="*/ 178429 h 1070550"/>
                <a:gd name="connsiteX4" fmla="*/ 8229600 w 8229600"/>
                <a:gd name="connsiteY4" fmla="*/ 892121 h 1070550"/>
                <a:gd name="connsiteX5" fmla="*/ 8051171 w 8229600"/>
                <a:gd name="connsiteY5" fmla="*/ 1070550 h 1070550"/>
                <a:gd name="connsiteX6" fmla="*/ 178429 w 8229600"/>
                <a:gd name="connsiteY6" fmla="*/ 1070550 h 1070550"/>
                <a:gd name="connsiteX7" fmla="*/ 0 w 8229600"/>
                <a:gd name="connsiteY7" fmla="*/ 892121 h 1070550"/>
                <a:gd name="connsiteX8" fmla="*/ 0 w 8229600"/>
                <a:gd name="connsiteY8" fmla="*/ 178429 h 107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070550">
                  <a:moveTo>
                    <a:pt x="0" y="178429"/>
                  </a:moveTo>
                  <a:cubicBezTo>
                    <a:pt x="0" y="79885"/>
                    <a:pt x="79885" y="0"/>
                    <a:pt x="178429" y="0"/>
                  </a:cubicBezTo>
                  <a:lnTo>
                    <a:pt x="8051171" y="0"/>
                  </a:lnTo>
                  <a:cubicBezTo>
                    <a:pt x="8149715" y="0"/>
                    <a:pt x="8229600" y="79885"/>
                    <a:pt x="8229600" y="178429"/>
                  </a:cubicBezTo>
                  <a:lnTo>
                    <a:pt x="8229600" y="892121"/>
                  </a:lnTo>
                  <a:cubicBezTo>
                    <a:pt x="8229600" y="990665"/>
                    <a:pt x="8149715" y="1070550"/>
                    <a:pt x="8051171" y="1070550"/>
                  </a:cubicBezTo>
                  <a:lnTo>
                    <a:pt x="178429" y="1070550"/>
                  </a:lnTo>
                  <a:cubicBezTo>
                    <a:pt x="79885" y="1070550"/>
                    <a:pt x="0" y="990665"/>
                    <a:pt x="0" y="892121"/>
                  </a:cubicBezTo>
                  <a:lnTo>
                    <a:pt x="0" y="17842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9410" tIns="109410" rIns="109410" bIns="109410" numCol="1" spcCol="1270" anchor="ctr" anchorCtr="0">
              <a:noAutofit/>
            </a:bodyPr>
            <a:lstStyle/>
            <a:p>
              <a:pPr lvl="0" algn="just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kern="1200" dirty="0" smtClean="0"/>
                <a:t>Zasiłek macierzyński w zmienionej wysokości </a:t>
              </a:r>
              <a:r>
                <a:rPr lang="pl-PL" b="1" kern="1200" dirty="0" smtClean="0"/>
                <a:t>przysługuje przez okres od dnia wejścia w życie niniejszej ustawy do końca okresu odpowiadającego okresowi urlopu macierzyńskiego,</a:t>
              </a:r>
              <a:r>
                <a:rPr lang="pl-PL" kern="1200" dirty="0" smtClean="0"/>
                <a:t> urlopu na warunkach urlopu macierzyńskiego lub urlopu rodzicielskiego.</a:t>
              </a:r>
              <a:endParaRPr lang="pl-PL" kern="12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57200" y="5140414"/>
              <a:ext cx="8229600" cy="1070550"/>
            </a:xfrm>
            <a:custGeom>
              <a:avLst/>
              <a:gdLst>
                <a:gd name="connsiteX0" fmla="*/ 0 w 8229600"/>
                <a:gd name="connsiteY0" fmla="*/ 178429 h 1070550"/>
                <a:gd name="connsiteX1" fmla="*/ 178429 w 8229600"/>
                <a:gd name="connsiteY1" fmla="*/ 0 h 1070550"/>
                <a:gd name="connsiteX2" fmla="*/ 8051171 w 8229600"/>
                <a:gd name="connsiteY2" fmla="*/ 0 h 1070550"/>
                <a:gd name="connsiteX3" fmla="*/ 8229600 w 8229600"/>
                <a:gd name="connsiteY3" fmla="*/ 178429 h 1070550"/>
                <a:gd name="connsiteX4" fmla="*/ 8229600 w 8229600"/>
                <a:gd name="connsiteY4" fmla="*/ 892121 h 1070550"/>
                <a:gd name="connsiteX5" fmla="*/ 8051171 w 8229600"/>
                <a:gd name="connsiteY5" fmla="*/ 1070550 h 1070550"/>
                <a:gd name="connsiteX6" fmla="*/ 178429 w 8229600"/>
                <a:gd name="connsiteY6" fmla="*/ 1070550 h 1070550"/>
                <a:gd name="connsiteX7" fmla="*/ 0 w 8229600"/>
                <a:gd name="connsiteY7" fmla="*/ 892121 h 1070550"/>
                <a:gd name="connsiteX8" fmla="*/ 0 w 8229600"/>
                <a:gd name="connsiteY8" fmla="*/ 178429 h 107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070550">
                  <a:moveTo>
                    <a:pt x="0" y="178429"/>
                  </a:moveTo>
                  <a:cubicBezTo>
                    <a:pt x="0" y="79885"/>
                    <a:pt x="79885" y="0"/>
                    <a:pt x="178429" y="0"/>
                  </a:cubicBezTo>
                  <a:lnTo>
                    <a:pt x="8051171" y="0"/>
                  </a:lnTo>
                  <a:cubicBezTo>
                    <a:pt x="8149715" y="0"/>
                    <a:pt x="8229600" y="79885"/>
                    <a:pt x="8229600" y="178429"/>
                  </a:cubicBezTo>
                  <a:lnTo>
                    <a:pt x="8229600" y="892121"/>
                  </a:lnTo>
                  <a:cubicBezTo>
                    <a:pt x="8229600" y="990665"/>
                    <a:pt x="8149715" y="1070550"/>
                    <a:pt x="8051171" y="1070550"/>
                  </a:cubicBezTo>
                  <a:lnTo>
                    <a:pt x="178429" y="1070550"/>
                  </a:lnTo>
                  <a:cubicBezTo>
                    <a:pt x="79885" y="1070550"/>
                    <a:pt x="0" y="990665"/>
                    <a:pt x="0" y="892121"/>
                  </a:cubicBezTo>
                  <a:lnTo>
                    <a:pt x="0" y="178429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9410" tIns="109410" rIns="109410" bIns="109410" numCol="1" spcCol="1270" anchor="ctr" anchorCtr="0">
              <a:noAutofit/>
            </a:bodyPr>
            <a:lstStyle/>
            <a:p>
              <a:pPr lvl="0" algn="just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1" kern="1200" dirty="0" smtClean="0"/>
                <a:t>Jeżeli ubezpieczony nie złoży wniosku, o którym mowa w ust. 2, korzysta z zasiłku macierzyńskiego na zasadach dotychczasowych.</a:t>
              </a:r>
              <a:endParaRPr lang="pl-PL" b="1" kern="1200" dirty="0"/>
            </a:p>
          </p:txBody>
        </p:sp>
      </p:grpSp>
      <p:pic>
        <p:nvPicPr>
          <p:cNvPr id="10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96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ustawy nowelizującej – wysokość zasiłku macierzyńskiego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wnioskowanego </a:t>
            </a:r>
            <a:endParaRPr lang="pl-PL" sz="2800" dirty="0"/>
          </a:p>
        </p:txBody>
      </p:sp>
      <p:grpSp>
        <p:nvGrpSpPr>
          <p:cNvPr id="7" name="Grupa 6"/>
          <p:cNvGrpSpPr/>
          <p:nvPr/>
        </p:nvGrpSpPr>
        <p:grpSpPr>
          <a:xfrm>
            <a:off x="179512" y="1052736"/>
            <a:ext cx="8712968" cy="5472608"/>
            <a:chOff x="179512" y="1424278"/>
            <a:chExt cx="8712968" cy="4513500"/>
          </a:xfrm>
        </p:grpSpPr>
        <p:sp>
          <p:nvSpPr>
            <p:cNvPr id="8" name="Dowolny kształt 7"/>
            <p:cNvSpPr/>
            <p:nvPr/>
          </p:nvSpPr>
          <p:spPr>
            <a:xfrm>
              <a:off x="179512" y="1424278"/>
              <a:ext cx="8712968" cy="1471860"/>
            </a:xfrm>
            <a:custGeom>
              <a:avLst/>
              <a:gdLst>
                <a:gd name="connsiteX0" fmla="*/ 0 w 8712968"/>
                <a:gd name="connsiteY0" fmla="*/ 245315 h 1471860"/>
                <a:gd name="connsiteX1" fmla="*/ 245315 w 8712968"/>
                <a:gd name="connsiteY1" fmla="*/ 0 h 1471860"/>
                <a:gd name="connsiteX2" fmla="*/ 8467653 w 8712968"/>
                <a:gd name="connsiteY2" fmla="*/ 0 h 1471860"/>
                <a:gd name="connsiteX3" fmla="*/ 8712968 w 8712968"/>
                <a:gd name="connsiteY3" fmla="*/ 245315 h 1471860"/>
                <a:gd name="connsiteX4" fmla="*/ 8712968 w 8712968"/>
                <a:gd name="connsiteY4" fmla="*/ 1226545 h 1471860"/>
                <a:gd name="connsiteX5" fmla="*/ 8467653 w 8712968"/>
                <a:gd name="connsiteY5" fmla="*/ 1471860 h 1471860"/>
                <a:gd name="connsiteX6" fmla="*/ 245315 w 8712968"/>
                <a:gd name="connsiteY6" fmla="*/ 1471860 h 1471860"/>
                <a:gd name="connsiteX7" fmla="*/ 0 w 8712968"/>
                <a:gd name="connsiteY7" fmla="*/ 1226545 h 1471860"/>
                <a:gd name="connsiteX8" fmla="*/ 0 w 8712968"/>
                <a:gd name="connsiteY8" fmla="*/ 245315 h 147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12968" h="1471860">
                  <a:moveTo>
                    <a:pt x="0" y="245315"/>
                  </a:moveTo>
                  <a:cubicBezTo>
                    <a:pt x="0" y="109831"/>
                    <a:pt x="109831" y="0"/>
                    <a:pt x="245315" y="0"/>
                  </a:cubicBezTo>
                  <a:lnTo>
                    <a:pt x="8467653" y="0"/>
                  </a:lnTo>
                  <a:cubicBezTo>
                    <a:pt x="8603137" y="0"/>
                    <a:pt x="8712968" y="109831"/>
                    <a:pt x="8712968" y="245315"/>
                  </a:cubicBezTo>
                  <a:lnTo>
                    <a:pt x="8712968" y="1226545"/>
                  </a:lnTo>
                  <a:cubicBezTo>
                    <a:pt x="8712968" y="1362029"/>
                    <a:pt x="8603137" y="1471860"/>
                    <a:pt x="8467653" y="1471860"/>
                  </a:cubicBezTo>
                  <a:lnTo>
                    <a:pt x="245315" y="1471860"/>
                  </a:lnTo>
                  <a:cubicBezTo>
                    <a:pt x="109831" y="1471860"/>
                    <a:pt x="0" y="1362029"/>
                    <a:pt x="0" y="1226545"/>
                  </a:cubicBezTo>
                  <a:lnTo>
                    <a:pt x="0" y="245315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620" tIns="136620" rIns="136620" bIns="136620" numCol="1" spcCol="1270" anchor="ctr" anchorCtr="0">
              <a:noAutofit/>
            </a:bodyPr>
            <a:lstStyle/>
            <a:p>
              <a:pPr lvl="0" algn="just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kern="1200" dirty="0" smtClean="0"/>
                <a:t>Do ubezpieczonego, </a:t>
              </a:r>
              <a:r>
                <a:rPr lang="pl-PL" b="1" kern="1200" dirty="0" smtClean="0"/>
                <a:t>który przed dniem wejścia w życie niniejszej ustawy złożył wniosek o zasiłek macierzyński</a:t>
              </a:r>
              <a:r>
                <a:rPr lang="pl-PL" kern="1200" dirty="0" smtClean="0"/>
                <a:t> za okres ustalony przepisami ustawy zmienianej w art. 1 jako okres urlopu macierzyńskiego, urlopu na warunkach urlopu macierzyńskiego lub urlopu rodzicielskiego, </a:t>
              </a:r>
              <a:r>
                <a:rPr lang="pl-PL" b="1" kern="1200" dirty="0" smtClean="0"/>
                <a:t>ale nie rozpoczął pobierania tego zasiłku w dniu wejścia w życie niniejszej ustawy, stosuje się przepisy ustawy zmienianej w art. 11 w brzmieniu nadanym niniejszą ustawą.</a:t>
              </a:r>
              <a:endParaRPr lang="pl-PL" b="1" kern="1200" dirty="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179512" y="2945098"/>
              <a:ext cx="8712968" cy="1471860"/>
            </a:xfrm>
            <a:custGeom>
              <a:avLst/>
              <a:gdLst>
                <a:gd name="connsiteX0" fmla="*/ 0 w 8712968"/>
                <a:gd name="connsiteY0" fmla="*/ 245315 h 1471860"/>
                <a:gd name="connsiteX1" fmla="*/ 245315 w 8712968"/>
                <a:gd name="connsiteY1" fmla="*/ 0 h 1471860"/>
                <a:gd name="connsiteX2" fmla="*/ 8467653 w 8712968"/>
                <a:gd name="connsiteY2" fmla="*/ 0 h 1471860"/>
                <a:gd name="connsiteX3" fmla="*/ 8712968 w 8712968"/>
                <a:gd name="connsiteY3" fmla="*/ 245315 h 1471860"/>
                <a:gd name="connsiteX4" fmla="*/ 8712968 w 8712968"/>
                <a:gd name="connsiteY4" fmla="*/ 1226545 h 1471860"/>
                <a:gd name="connsiteX5" fmla="*/ 8467653 w 8712968"/>
                <a:gd name="connsiteY5" fmla="*/ 1471860 h 1471860"/>
                <a:gd name="connsiteX6" fmla="*/ 245315 w 8712968"/>
                <a:gd name="connsiteY6" fmla="*/ 1471860 h 1471860"/>
                <a:gd name="connsiteX7" fmla="*/ 0 w 8712968"/>
                <a:gd name="connsiteY7" fmla="*/ 1226545 h 1471860"/>
                <a:gd name="connsiteX8" fmla="*/ 0 w 8712968"/>
                <a:gd name="connsiteY8" fmla="*/ 245315 h 147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12968" h="1471860">
                  <a:moveTo>
                    <a:pt x="0" y="245315"/>
                  </a:moveTo>
                  <a:cubicBezTo>
                    <a:pt x="0" y="109831"/>
                    <a:pt x="109831" y="0"/>
                    <a:pt x="245315" y="0"/>
                  </a:cubicBezTo>
                  <a:lnTo>
                    <a:pt x="8467653" y="0"/>
                  </a:lnTo>
                  <a:cubicBezTo>
                    <a:pt x="8603137" y="0"/>
                    <a:pt x="8712968" y="109831"/>
                    <a:pt x="8712968" y="245315"/>
                  </a:cubicBezTo>
                  <a:lnTo>
                    <a:pt x="8712968" y="1226545"/>
                  </a:lnTo>
                  <a:cubicBezTo>
                    <a:pt x="8712968" y="1362029"/>
                    <a:pt x="8603137" y="1471860"/>
                    <a:pt x="8467653" y="1471860"/>
                  </a:cubicBezTo>
                  <a:lnTo>
                    <a:pt x="245315" y="1471860"/>
                  </a:lnTo>
                  <a:cubicBezTo>
                    <a:pt x="109831" y="1471860"/>
                    <a:pt x="0" y="1362029"/>
                    <a:pt x="0" y="1226545"/>
                  </a:cubicBezTo>
                  <a:lnTo>
                    <a:pt x="0" y="245315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620" tIns="136620" rIns="136620" bIns="136620" numCol="1" spcCol="1270" anchor="ctr" anchorCtr="0">
              <a:noAutofit/>
            </a:bodyPr>
            <a:lstStyle/>
            <a:p>
              <a:pPr lvl="0" algn="just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1" kern="1200" dirty="0" smtClean="0">
                  <a:solidFill>
                    <a:srgbClr val="FF0000"/>
                  </a:solidFill>
                </a:rPr>
                <a:t>W celu ustalenia prawa do zasiłku na podstawie ustawy zmienianej w art. 11 w brzmieniu nadanym niniejszą ustawą ubezpieczony składa ponownie wniosek w terminie 21 dni od dnia wejścia w życie niniejszej ustawy – do 17 maja 2023 r. </a:t>
              </a:r>
              <a:endParaRPr lang="pl-PL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179512" y="4465918"/>
              <a:ext cx="8712968" cy="1471860"/>
            </a:xfrm>
            <a:custGeom>
              <a:avLst/>
              <a:gdLst>
                <a:gd name="connsiteX0" fmla="*/ 0 w 8712968"/>
                <a:gd name="connsiteY0" fmla="*/ 245315 h 1471860"/>
                <a:gd name="connsiteX1" fmla="*/ 245315 w 8712968"/>
                <a:gd name="connsiteY1" fmla="*/ 0 h 1471860"/>
                <a:gd name="connsiteX2" fmla="*/ 8467653 w 8712968"/>
                <a:gd name="connsiteY2" fmla="*/ 0 h 1471860"/>
                <a:gd name="connsiteX3" fmla="*/ 8712968 w 8712968"/>
                <a:gd name="connsiteY3" fmla="*/ 245315 h 1471860"/>
                <a:gd name="connsiteX4" fmla="*/ 8712968 w 8712968"/>
                <a:gd name="connsiteY4" fmla="*/ 1226545 h 1471860"/>
                <a:gd name="connsiteX5" fmla="*/ 8467653 w 8712968"/>
                <a:gd name="connsiteY5" fmla="*/ 1471860 h 1471860"/>
                <a:gd name="connsiteX6" fmla="*/ 245315 w 8712968"/>
                <a:gd name="connsiteY6" fmla="*/ 1471860 h 1471860"/>
                <a:gd name="connsiteX7" fmla="*/ 0 w 8712968"/>
                <a:gd name="connsiteY7" fmla="*/ 1226545 h 1471860"/>
                <a:gd name="connsiteX8" fmla="*/ 0 w 8712968"/>
                <a:gd name="connsiteY8" fmla="*/ 245315 h 147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12968" h="1471860">
                  <a:moveTo>
                    <a:pt x="0" y="245315"/>
                  </a:moveTo>
                  <a:cubicBezTo>
                    <a:pt x="0" y="109831"/>
                    <a:pt x="109831" y="0"/>
                    <a:pt x="245315" y="0"/>
                  </a:cubicBezTo>
                  <a:lnTo>
                    <a:pt x="8467653" y="0"/>
                  </a:lnTo>
                  <a:cubicBezTo>
                    <a:pt x="8603137" y="0"/>
                    <a:pt x="8712968" y="109831"/>
                    <a:pt x="8712968" y="245315"/>
                  </a:cubicBezTo>
                  <a:lnTo>
                    <a:pt x="8712968" y="1226545"/>
                  </a:lnTo>
                  <a:cubicBezTo>
                    <a:pt x="8712968" y="1362029"/>
                    <a:pt x="8603137" y="1471860"/>
                    <a:pt x="8467653" y="1471860"/>
                  </a:cubicBezTo>
                  <a:lnTo>
                    <a:pt x="245315" y="1471860"/>
                  </a:lnTo>
                  <a:cubicBezTo>
                    <a:pt x="109831" y="1471860"/>
                    <a:pt x="0" y="1362029"/>
                    <a:pt x="0" y="1226545"/>
                  </a:cubicBezTo>
                  <a:lnTo>
                    <a:pt x="0" y="245315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620" tIns="136620" rIns="136620" bIns="136620" numCol="1" spcCol="1270" anchor="ctr" anchorCtr="0">
              <a:noAutofit/>
            </a:bodyPr>
            <a:lstStyle/>
            <a:p>
              <a:pPr lvl="0" algn="just" defTabSz="7556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1" kern="1200" dirty="0" smtClean="0"/>
                <a:t>Jeżeli ubezpieczony nie złoży ponownie wniosku, o którym mowa w ust. 2, korzysta z zasiłku macierzyńskiego zgodnie z wnioskiem złożonym przed dniem wejścia w życie niniejszej ustawy.</a:t>
              </a:r>
              <a:endParaRPr lang="pl-PL" b="1" kern="1200" dirty="0"/>
            </a:p>
          </p:txBody>
        </p:sp>
      </p:grpSp>
      <p:pic>
        <p:nvPicPr>
          <p:cNvPr id="6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84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Dodatkowe przerwy w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pracy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art. 134 </a:t>
            </a:r>
            <a:r>
              <a:rPr lang="pl-PL" sz="28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(w </a:t>
            </a:r>
            <a:r>
              <a:rPr lang="pl-PL" sz="2800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systemach równoważnych)</a:t>
            </a:r>
            <a:endParaRPr lang="pl-PL" sz="9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dirty="0" smtClean="0"/>
              <a:t>Jeżeli </a:t>
            </a:r>
            <a:r>
              <a:rPr lang="pl-PL" dirty="0"/>
              <a:t>dobowy wymiar czasu pracy pracownika: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arenR"/>
            </a:pPr>
            <a:r>
              <a:rPr lang="pl-PL" dirty="0" smtClean="0"/>
              <a:t>wynosi </a:t>
            </a:r>
            <a:r>
              <a:rPr lang="pl-PL" dirty="0"/>
              <a:t>co najmniej 6 godzin – pracownik ma prawo do przerwy w pracy trwającej co najmniej 15 minut,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arenR"/>
            </a:pPr>
            <a:r>
              <a:rPr lang="pl-PL" dirty="0" smtClean="0"/>
              <a:t>jest </a:t>
            </a:r>
            <a:r>
              <a:rPr lang="pl-PL" dirty="0"/>
              <a:t>dłuższy niż 9 godzin – pracownik ma prawo do dodatkowej przerwy w pracy trwającej co najmniej 15 minut,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arenR"/>
            </a:pPr>
            <a:r>
              <a:rPr lang="pl-PL" dirty="0" smtClean="0"/>
              <a:t>jest </a:t>
            </a:r>
            <a:r>
              <a:rPr lang="pl-PL" dirty="0"/>
              <a:t>dłuższy niż 16 godzin – pracownik ma prawo do kolejnej przerwy w pracy trwającej co najmniej 15 </a:t>
            </a:r>
            <a:r>
              <a:rPr lang="pl-PL" dirty="0" smtClean="0"/>
              <a:t>minut.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arenR"/>
            </a:pPr>
            <a:endParaRPr lang="pl-PL" dirty="0"/>
          </a:p>
          <a:p>
            <a:pPr marL="0" indent="0" algn="just">
              <a:spcBef>
                <a:spcPts val="0"/>
              </a:spcBef>
              <a:buNone/>
            </a:pPr>
            <a:r>
              <a:rPr lang="pl-PL" dirty="0" smtClean="0"/>
              <a:t>Przerwy wlicza się do czasu </a:t>
            </a:r>
            <a:r>
              <a:rPr lang="pl-PL" dirty="0"/>
              <a:t>pracy</a:t>
            </a:r>
            <a:r>
              <a:rPr lang="pl-PL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dirty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2600" dirty="0" smtClean="0"/>
              <a:t>(zmiana na skutek zawartego w dniu 8 czerwca 2020 r. w ramach Rady Dialogu Społecznego Porozumienia na rzecz aktywnego starzenia)</a:t>
            </a:r>
            <a:endParaRPr lang="pl-PL" sz="2600" dirty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18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Tryb udzielenia zwolnienia</a:t>
            </a:r>
            <a:r>
              <a:rPr lang="pl-PL" dirty="0" smtClean="0"/>
              <a:t> 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3992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73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Uwagi co do treści przepisu </a:t>
            </a:r>
            <a:endParaRPr lang="pl-PL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przepis wybitnie niefortunny,</a:t>
            </a:r>
          </a:p>
          <a:p>
            <a:pPr algn="just"/>
            <a:r>
              <a:rPr lang="pl-PL" dirty="0" smtClean="0"/>
              <a:t>chyba to jest regres wobec treści rozporządzenie </a:t>
            </a:r>
            <a:r>
              <a:rPr lang="pl-PL" dirty="0"/>
              <a:t>Ministra Pracy i Polityki Socjalnej z dnia 15 maja 1996 r. w sprawie sposobu usprawiedliwiania nieobecności w pracy oraz udzielania pracownikom zwolnień od pracy (</a:t>
            </a:r>
            <a:r>
              <a:rPr lang="pl-PL" dirty="0" err="1"/>
              <a:t>t.j</a:t>
            </a:r>
            <a:r>
              <a:rPr lang="pl-PL" dirty="0"/>
              <a:t>. Dz. U. z 2014 r. poz. 1632</a:t>
            </a:r>
            <a:r>
              <a:rPr lang="pl-PL" dirty="0" smtClean="0"/>
              <a:t>) – konieczny jest wniosek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b="1" dirty="0" smtClean="0"/>
              <a:t>§ 1. </a:t>
            </a:r>
          </a:p>
          <a:p>
            <a:pPr marL="0" indent="0" algn="just">
              <a:buNone/>
            </a:pPr>
            <a:r>
              <a:rPr lang="pl-PL" dirty="0" smtClean="0"/>
              <a:t>Przyczynami </a:t>
            </a:r>
            <a:r>
              <a:rPr lang="pl-PL" dirty="0"/>
              <a:t>usprawiedliwiającymi nieobecność pracownika w pracy są zdarzenia i okoliczności określone przepisami prawa pracy, które uniemożliwiają stawienie się pracownika do pracy i jej świadczenie, </a:t>
            </a:r>
            <a:r>
              <a:rPr lang="pl-PL" b="1" dirty="0"/>
              <a:t>a także inne przypadki niemożności wykonywania pracy wskazane przez pracownika i uznane przez pracodawcę za usprawiedliwiające nieobecność w pracy.</a:t>
            </a:r>
            <a:endParaRPr lang="pl-PL" b="1" dirty="0" smtClean="0"/>
          </a:p>
          <a:p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00067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41524</TotalTime>
  <Words>5105</Words>
  <Application>Microsoft Office PowerPoint</Application>
  <PresentationFormat>Pokaz na ekranie (4:3)</PresentationFormat>
  <Paragraphs>390</Paragraphs>
  <Slides>77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77</vt:i4>
      </vt:variant>
    </vt:vector>
  </HeadingPairs>
  <TitlesOfParts>
    <vt:vector size="81" baseType="lpstr">
      <vt:lpstr>Arial</vt:lpstr>
      <vt:lpstr>Calibri</vt:lpstr>
      <vt:lpstr>Wingdings</vt:lpstr>
      <vt:lpstr>Motyw pakietu Office</vt:lpstr>
      <vt:lpstr>Prezentacja programu PowerPoint</vt:lpstr>
      <vt:lpstr>Konieczność zmian </vt:lpstr>
      <vt:lpstr>Etapy wdrożenia</vt:lpstr>
      <vt:lpstr>Prezentacja programu PowerPoint</vt:lpstr>
      <vt:lpstr>prawo do zwolnienia od pracy z powodu działania siły wyższej - art. 1481 k.p. </vt:lpstr>
      <vt:lpstr>Przesłanki i warunki</vt:lpstr>
      <vt:lpstr>Pojęcie siły wyższej w polskim prawie </vt:lpstr>
      <vt:lpstr>Tryb udzielenia zwolnienia  </vt:lpstr>
      <vt:lpstr>Uwagi co do treści przepisu </vt:lpstr>
      <vt:lpstr>Wniosek </vt:lpstr>
      <vt:lpstr>Kwestie szczegółowe </vt:lpstr>
      <vt:lpstr>Kwestie szczegółowe </vt:lpstr>
      <vt:lpstr>Ochrona zatrudnienia</vt:lpstr>
      <vt:lpstr>Planowane zmiany w zakresie treści świadectwa pracy  </vt:lpstr>
      <vt:lpstr>Prezentacja programu PowerPoint</vt:lpstr>
      <vt:lpstr>Nowy przepis art. 1731 k.p.</vt:lpstr>
      <vt:lpstr>Przesłanki i warunki</vt:lpstr>
      <vt:lpstr>Tryb udzielenia </vt:lpstr>
      <vt:lpstr>Uwagi </vt:lpstr>
      <vt:lpstr>Regulacje ochronne </vt:lpstr>
      <vt:lpstr>Prezentacja programu PowerPoint</vt:lpstr>
      <vt:lpstr>Dotychczasowe brzmienie – art. 177 k.p. </vt:lpstr>
      <vt:lpstr>Nowe brzmienie art. 177 ust. 1 k.p. (znaczna przebudowa)</vt:lpstr>
      <vt:lpstr>Okres ochronny</vt:lpstr>
      <vt:lpstr>Termin obowiązywania zakazu – art. 177 § 11  </vt:lpstr>
      <vt:lpstr>Zakazane działania </vt:lpstr>
      <vt:lpstr>Przygotowania </vt:lpstr>
      <vt:lpstr>Przygotowania </vt:lpstr>
      <vt:lpstr>Wyłączenia – art. 177 § 4 k.p.</vt:lpstr>
      <vt:lpstr>Odwrócony ciężar dowodu - art. 177 § 41 k.p. </vt:lpstr>
      <vt:lpstr>Wpływ wejścia w życie art. 177 § 1, 11 i 41 k.p. – art. 29 (ochrona przed rozwiązaniem umowy o pracę od daty wniosku, odwrócony ciężar dowodu)    </vt:lpstr>
      <vt:lpstr>Wydłużenie okresu, w którym pracownik wychowujący dziecko do 4. roku życia może wyrazić zgodę m.in. na pracę nadliczbową</vt:lpstr>
      <vt:lpstr>Prezentacja programu PowerPoint</vt:lpstr>
      <vt:lpstr>Dotychczasowa treść art. 1823 k.p.</vt:lpstr>
      <vt:lpstr>Nowe brzmienie art. 1823 k.p.</vt:lpstr>
      <vt:lpstr>Prezentacja programu PowerPoint</vt:lpstr>
      <vt:lpstr>Uchylenie przepisów art. 1791 k.p.</vt:lpstr>
      <vt:lpstr>art. 5 ust. 1 dyrektywy 2019/1158 </vt:lpstr>
      <vt:lpstr>Zmiany w art. 1821a § 1 k.p. - wydłużenie okresu</vt:lpstr>
      <vt:lpstr>Zmiany w art. 1821a § 2 k.p. - wydłużenie okresu</vt:lpstr>
      <vt:lpstr>Wyłączne prawo każdego z rodziców – 1821a § 4 – 6 k.p.  </vt:lpstr>
      <vt:lpstr>Zmiana zasad wykorzystywania urlopu rodzicielskiego - art. 1821c k.p.</vt:lpstr>
      <vt:lpstr>Zmiana formy  - art. 1821d § 1 k.p. (dotychczas tylko papierowa)</vt:lpstr>
      <vt:lpstr>Zmiany w przepisach dotyczących wnioskowania o łączenie urlopu rodzicielskiego z wykonywaniem pracy - art. 1821e § 2 k.p.</vt:lpstr>
      <vt:lpstr>Zmiany w przepisach dotyczących wnioskowania o łączenie urlopu rodzicielskiego z wykonywaniem pracy - art. 1821e § 1 i 11</vt:lpstr>
      <vt:lpstr>Prezentacja programu PowerPoint</vt:lpstr>
      <vt:lpstr>Rozszerzenie zakresu przepisu o inne urlopy - art. 1864  </vt:lpstr>
      <vt:lpstr>Prezentacja programu PowerPoint</vt:lpstr>
      <vt:lpstr>Nowy przepis art. 1881 k.p.</vt:lpstr>
      <vt:lpstr>Kwestie szczegółowe </vt:lpstr>
      <vt:lpstr>Treść wniosku </vt:lpstr>
      <vt:lpstr>Przesłanki decyzji pracodawcy </vt:lpstr>
      <vt:lpstr>Informacja o rozpatrzeniu wniosku </vt:lpstr>
      <vt:lpstr>Rezygnacja z elastycznej organizacji pracy</vt:lpstr>
      <vt:lpstr>Zakazana przyczyna rozwiązania umowy o pracę </vt:lpstr>
      <vt:lpstr>Nowe wykroczenia w art. 281 § 1 k.p.</vt:lpstr>
      <vt:lpstr>Prezentacja programu PowerPoint</vt:lpstr>
      <vt:lpstr>Dotychczasowy stan prawny – wniosek o zasiłek macierzyński, art. 30a ustawy zasiłkowej</vt:lpstr>
      <vt:lpstr>Nowe brzmienie art. 30a ustawy zasiłkowej </vt:lpstr>
      <vt:lpstr>Dotychczasowy stan prawny – art. 31 (wysokość zasiłku macierzyńskiego)</vt:lpstr>
      <vt:lpstr>Nowe brzmienie art. 31 ust. 2 i 3 ustawy zasiłkowej </vt:lpstr>
      <vt:lpstr>art. 31 ust. 4 ustawy zasiłkowej - wyrównanie zasiłku</vt:lpstr>
      <vt:lpstr>Zasiłek w nieprzenoszalnej części urlopu rodzicielskiego - art. 31 ust. 2f ustawy zasiłkowej </vt:lpstr>
      <vt:lpstr>Wysokość zasiłku - przykład</vt:lpstr>
      <vt:lpstr>Wysokość zasiłku - przykład</vt:lpstr>
      <vt:lpstr>Wysokość zasiłku - przykład</vt:lpstr>
      <vt:lpstr>Przepisy przejściowe </vt:lpstr>
      <vt:lpstr>art. 27 i 28 - Pracownik, który w dniu wejścia w życie ustawy korzysta z urlopu rodzicielskiego albo jego części </vt:lpstr>
      <vt:lpstr>Przykład – pracownik, który 26.04 2023 r. korzysta z urlopu rodzicielskiego</vt:lpstr>
      <vt:lpstr>Złożenie wniosku, lecz nierozpoczęcie korzystania z urlopu rodzicielskiego – art. 30 przepisów przejściowych</vt:lpstr>
      <vt:lpstr>Przykład – pracownik, który złożył wniosek ale nie korzysta z urlopu</vt:lpstr>
      <vt:lpstr>Wsteczne działanie przepisów o urlopie rodzicielskim – art. 32b przepisów przejściowych </vt:lpstr>
      <vt:lpstr>Pracownik, który miał prawo/korzystał z urlopu od 2.08.2022 do 26.04.2023</vt:lpstr>
      <vt:lpstr>Urlop ojcowski – art. 33 (przepisy przejściowe)</vt:lpstr>
      <vt:lpstr>art. 36 ustawy nowelizującej – wysokość zasiłku macierzyńskiego już pobieranego </vt:lpstr>
      <vt:lpstr>art. 37 ustawy nowelizującej – wysokość zasiłku macierzyńskiego wnioskowanego </vt:lpstr>
      <vt:lpstr>Dodatkowe przerwy w pracy – art. 134 k.p. (w systemach równoważnych)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o pracę na czas określony  – aktualne problemy orzecznicze</dc:title>
  <dc:creator>Andrzej</dc:creator>
  <cp:lastModifiedBy>Kurzych Andrzej</cp:lastModifiedBy>
  <cp:revision>309</cp:revision>
  <cp:lastPrinted>2023-05-22T13:20:44Z</cp:lastPrinted>
  <dcterms:created xsi:type="dcterms:W3CDTF">2014-09-06T04:51:57Z</dcterms:created>
  <dcterms:modified xsi:type="dcterms:W3CDTF">2023-05-22T20:41:53Z</dcterms:modified>
</cp:coreProperties>
</file>