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712" r:id="rId2"/>
    <p:sldId id="847" r:id="rId3"/>
    <p:sldId id="851" r:id="rId4"/>
    <p:sldId id="848" r:id="rId5"/>
    <p:sldId id="852" r:id="rId6"/>
    <p:sldId id="853" r:id="rId7"/>
    <p:sldId id="844" r:id="rId8"/>
    <p:sldId id="845" r:id="rId9"/>
    <p:sldId id="846" r:id="rId10"/>
    <p:sldId id="667" r:id="rId11"/>
    <p:sldId id="668" r:id="rId12"/>
    <p:sldId id="854" r:id="rId13"/>
    <p:sldId id="855" r:id="rId14"/>
    <p:sldId id="857" r:id="rId15"/>
    <p:sldId id="856" r:id="rId16"/>
    <p:sldId id="858" r:id="rId17"/>
    <p:sldId id="863" r:id="rId18"/>
    <p:sldId id="865" r:id="rId19"/>
    <p:sldId id="864" r:id="rId20"/>
    <p:sldId id="866" r:id="rId21"/>
    <p:sldId id="859" r:id="rId22"/>
    <p:sldId id="860" r:id="rId23"/>
    <p:sldId id="861" r:id="rId24"/>
    <p:sldId id="862" r:id="rId25"/>
    <p:sldId id="876" r:id="rId26"/>
    <p:sldId id="669" r:id="rId27"/>
    <p:sldId id="867" r:id="rId28"/>
    <p:sldId id="868" r:id="rId29"/>
    <p:sldId id="869" r:id="rId30"/>
    <p:sldId id="875" r:id="rId31"/>
    <p:sldId id="670" r:id="rId32"/>
    <p:sldId id="666" r:id="rId33"/>
    <p:sldId id="871" r:id="rId34"/>
    <p:sldId id="671" r:id="rId35"/>
    <p:sldId id="872" r:id="rId36"/>
    <p:sldId id="874" r:id="rId3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94718" autoAdjust="0"/>
  </p:normalViewPr>
  <p:slideViewPr>
    <p:cSldViewPr>
      <p:cViewPr varScale="1">
        <p:scale>
          <a:sx n="80" d="100"/>
          <a:sy n="80" d="100"/>
        </p:scale>
        <p:origin x="893" y="48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BCB4A-4A70-4D26-9529-D066825F1777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50043179-9DAD-4F7F-B648-8F5E8221907A}">
      <dgm:prSet/>
      <dgm:spPr/>
      <dgm:t>
        <a:bodyPr/>
        <a:lstStyle/>
        <a:p>
          <a:pPr algn="l" rtl="0"/>
          <a:r>
            <a:rPr lang="pl-PL" dirty="0" smtClean="0"/>
            <a:t>Treść dotychczasowa:</a:t>
          </a:r>
        </a:p>
        <a:p>
          <a:pPr algn="just" rtl="0"/>
          <a:r>
            <a:rPr lang="pl-PL" dirty="0" smtClean="0"/>
            <a:t>Stosunek pracy nawiązuje się w terminie określonym w umowie jako dzień rozpoczęcia pracy, a jeżeli terminu tego nie określono - w dniu zawarcia umowy.</a:t>
          </a:r>
          <a:endParaRPr lang="pl-PL" dirty="0"/>
        </a:p>
      </dgm:t>
    </dgm:pt>
    <dgm:pt modelId="{ECA489C6-77C5-4C16-859D-AC7FC5E10346}" type="parTrans" cxnId="{78D9F313-3A0E-44EA-8C73-AB52FAB5C367}">
      <dgm:prSet/>
      <dgm:spPr/>
      <dgm:t>
        <a:bodyPr/>
        <a:lstStyle/>
        <a:p>
          <a:endParaRPr lang="pl-PL"/>
        </a:p>
      </dgm:t>
    </dgm:pt>
    <dgm:pt modelId="{61F0677C-6255-4447-985E-CD3250F7640B}" type="sibTrans" cxnId="{78D9F313-3A0E-44EA-8C73-AB52FAB5C367}">
      <dgm:prSet/>
      <dgm:spPr/>
      <dgm:t>
        <a:bodyPr/>
        <a:lstStyle/>
        <a:p>
          <a:endParaRPr lang="pl-PL"/>
        </a:p>
      </dgm:t>
    </dgm:pt>
    <dgm:pt modelId="{F9019F79-3523-43E1-B49E-FFBE16F56E05}">
      <dgm:prSet/>
      <dgm:spPr/>
      <dgm:t>
        <a:bodyPr/>
        <a:lstStyle/>
        <a:p>
          <a:pPr algn="l" rtl="0"/>
          <a:r>
            <a:rPr lang="pl-PL" dirty="0" smtClean="0"/>
            <a:t>Treść nowa:</a:t>
          </a:r>
        </a:p>
        <a:p>
          <a:pPr algn="just" rtl="0"/>
          <a:r>
            <a:rPr lang="pl-PL" dirty="0" smtClean="0"/>
            <a:t>Stosunek pracy nawiązuje się w dniu określonym w umowie jako dzień rozpoczęcia pracy.</a:t>
          </a:r>
          <a:endParaRPr lang="pl-PL" dirty="0"/>
        </a:p>
      </dgm:t>
    </dgm:pt>
    <dgm:pt modelId="{385AB05F-011D-4B9C-A4DF-F23DDA984B2B}" type="parTrans" cxnId="{1737150F-D046-4D6A-84E5-A19CBDCB1DC0}">
      <dgm:prSet/>
      <dgm:spPr/>
      <dgm:t>
        <a:bodyPr/>
        <a:lstStyle/>
        <a:p>
          <a:endParaRPr lang="pl-PL"/>
        </a:p>
      </dgm:t>
    </dgm:pt>
    <dgm:pt modelId="{0BC53278-6E3A-45A7-83F3-5760CB84426C}" type="sibTrans" cxnId="{1737150F-D046-4D6A-84E5-A19CBDCB1DC0}">
      <dgm:prSet/>
      <dgm:spPr/>
      <dgm:t>
        <a:bodyPr/>
        <a:lstStyle/>
        <a:p>
          <a:endParaRPr lang="pl-PL"/>
        </a:p>
      </dgm:t>
    </dgm:pt>
    <dgm:pt modelId="{C689D04F-B246-4885-9BA1-C8A597407613}" type="pres">
      <dgm:prSet presAssocID="{D7EBCB4A-4A70-4D26-9529-D066825F17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B857C18-D85B-4BEE-8A6F-D3DE6174EBF3}" type="pres">
      <dgm:prSet presAssocID="{50043179-9DAD-4F7F-B648-8F5E8221907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F6F6DE-BF0E-47D5-92F8-5491E975D16F}" type="pres">
      <dgm:prSet presAssocID="{61F0677C-6255-4447-985E-CD3250F7640B}" presName="spacer" presStyleCnt="0"/>
      <dgm:spPr/>
    </dgm:pt>
    <dgm:pt modelId="{2C8DD4C5-759C-41CA-9D0B-F11C5D735239}" type="pres">
      <dgm:prSet presAssocID="{F9019F79-3523-43E1-B49E-FFBE16F56E0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737150F-D046-4D6A-84E5-A19CBDCB1DC0}" srcId="{D7EBCB4A-4A70-4D26-9529-D066825F1777}" destId="{F9019F79-3523-43E1-B49E-FFBE16F56E05}" srcOrd="1" destOrd="0" parTransId="{385AB05F-011D-4B9C-A4DF-F23DDA984B2B}" sibTransId="{0BC53278-6E3A-45A7-83F3-5760CB84426C}"/>
    <dgm:cxn modelId="{445F9A2F-887E-44DF-82B4-15FC5D124AA4}" type="presOf" srcId="{F9019F79-3523-43E1-B49E-FFBE16F56E05}" destId="{2C8DD4C5-759C-41CA-9D0B-F11C5D735239}" srcOrd="0" destOrd="0" presId="urn:microsoft.com/office/officeart/2005/8/layout/vList2"/>
    <dgm:cxn modelId="{78D9F313-3A0E-44EA-8C73-AB52FAB5C367}" srcId="{D7EBCB4A-4A70-4D26-9529-D066825F1777}" destId="{50043179-9DAD-4F7F-B648-8F5E8221907A}" srcOrd="0" destOrd="0" parTransId="{ECA489C6-77C5-4C16-859D-AC7FC5E10346}" sibTransId="{61F0677C-6255-4447-985E-CD3250F7640B}"/>
    <dgm:cxn modelId="{EA166382-0375-4440-B5DC-C14D38CA05E2}" type="presOf" srcId="{D7EBCB4A-4A70-4D26-9529-D066825F1777}" destId="{C689D04F-B246-4885-9BA1-C8A597407613}" srcOrd="0" destOrd="0" presId="urn:microsoft.com/office/officeart/2005/8/layout/vList2"/>
    <dgm:cxn modelId="{EEE914E6-0F8C-4E7A-9E8E-D0E9136AA508}" type="presOf" srcId="{50043179-9DAD-4F7F-B648-8F5E8221907A}" destId="{DB857C18-D85B-4BEE-8A6F-D3DE6174EBF3}" srcOrd="0" destOrd="0" presId="urn:microsoft.com/office/officeart/2005/8/layout/vList2"/>
    <dgm:cxn modelId="{1502BC3D-169D-4CAE-806D-5A13B41915EB}" type="presParOf" srcId="{C689D04F-B246-4885-9BA1-C8A597407613}" destId="{DB857C18-D85B-4BEE-8A6F-D3DE6174EBF3}" srcOrd="0" destOrd="0" presId="urn:microsoft.com/office/officeart/2005/8/layout/vList2"/>
    <dgm:cxn modelId="{833FB20E-2C18-4FD8-8B60-835B356DD009}" type="presParOf" srcId="{C689D04F-B246-4885-9BA1-C8A597407613}" destId="{6BF6F6DE-BF0E-47D5-92F8-5491E975D16F}" srcOrd="1" destOrd="0" presId="urn:microsoft.com/office/officeart/2005/8/layout/vList2"/>
    <dgm:cxn modelId="{4FF1B414-74F1-40B2-B394-A5C7B336AA84}" type="presParOf" srcId="{C689D04F-B246-4885-9BA1-C8A597407613}" destId="{2C8DD4C5-759C-41CA-9D0B-F11C5D73523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57C18-D85B-4BEE-8A6F-D3DE6174EBF3}">
      <dsp:nvSpPr>
        <dsp:cNvPr id="0" name=""/>
        <dsp:cNvSpPr/>
      </dsp:nvSpPr>
      <dsp:spPr>
        <a:xfrm>
          <a:off x="0" y="60501"/>
          <a:ext cx="8229600" cy="2162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Treść dotychczasowa:</a:t>
          </a:r>
        </a:p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Stosunek pracy nawiązuje się w terminie określonym w umowie jako dzień rozpoczęcia pracy, a jeżeli terminu tego nie określono - w dniu zawarcia umowy.</a:t>
          </a:r>
          <a:endParaRPr lang="pl-PL" sz="2800" kern="1200" dirty="0"/>
        </a:p>
      </dsp:txBody>
      <dsp:txXfrm>
        <a:off x="105548" y="166049"/>
        <a:ext cx="8018504" cy="1951064"/>
      </dsp:txXfrm>
    </dsp:sp>
    <dsp:sp modelId="{2C8DD4C5-759C-41CA-9D0B-F11C5D735239}">
      <dsp:nvSpPr>
        <dsp:cNvPr id="0" name=""/>
        <dsp:cNvSpPr/>
      </dsp:nvSpPr>
      <dsp:spPr>
        <a:xfrm>
          <a:off x="0" y="2303301"/>
          <a:ext cx="8229600" cy="2162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Treść nowa:</a:t>
          </a:r>
        </a:p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Stosunek pracy nawiązuje się w dniu określonym w umowie jako dzień rozpoczęcia pracy.</a:t>
          </a:r>
          <a:endParaRPr lang="pl-PL" sz="2800" kern="1200" dirty="0"/>
        </a:p>
      </dsp:txBody>
      <dsp:txXfrm>
        <a:off x="105548" y="2408849"/>
        <a:ext cx="8018504" cy="1951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D31CC-6325-4681-8177-6156253C8CE7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7E94-B268-458A-B8A4-1FBE8CF908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385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8C309-87EB-4382-BE37-705583DB2C9D}" type="datetimeFigureOut">
              <a:rPr lang="pl-PL" smtClean="0"/>
              <a:pPr/>
              <a:t>28.04.2023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D8609-F1D3-4BDD-826D-E72C988B63C4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816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D8609-F1D3-4BDD-826D-E72C988B63C4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023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28.04.2023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28.04.2023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28.04.2023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28.04.2023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28.04.2023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28.04.2023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28.04.2023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28.04.2023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28.04.2023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28.04.2023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28.04.2023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84CC7-EC05-410E-A164-86A68CA7439E}" type="datetimeFigureOut">
              <a:rPr lang="pl-PL" smtClean="0"/>
              <a:pPr/>
              <a:t>28.04.2023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Rozszerzenie </a:t>
            </a:r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zakresu informowania o stosunku pracy 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art</a:t>
            </a:r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29 </a:t>
            </a:r>
            <a:r>
              <a:rPr lang="pl-PL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(wdrożenie art. 4 ust. 2 dyrektywy 2019/1152 </a:t>
            </a:r>
            <a:r>
              <a:rPr lang="pl-PL" sz="4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691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o warunkach zatrudnienia, dotychczasowy  stan prawny - art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29 §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3-3</a:t>
            </a:r>
            <a:r>
              <a:rPr lang="pl-PL" sz="28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1600" b="1" dirty="0"/>
              <a:t>§  3. </a:t>
            </a:r>
            <a:r>
              <a:rPr lang="pl-PL" sz="1600" dirty="0" smtClean="0"/>
              <a:t>Pracodawca </a:t>
            </a:r>
            <a:r>
              <a:rPr lang="pl-PL" sz="1600" dirty="0"/>
              <a:t>informuje pracownika na piśmie, nie później niż w ciągu 7 dni od dnia zawarcia umowy o pracę, o</a:t>
            </a:r>
            <a:r>
              <a:rPr lang="pl-PL" sz="1600" dirty="0" smtClean="0"/>
              <a:t>:</a:t>
            </a:r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r>
              <a:rPr lang="pl-PL" sz="1600" dirty="0" smtClean="0"/>
              <a:t>obowiązującej </a:t>
            </a:r>
            <a:r>
              <a:rPr lang="pl-PL" sz="1600" dirty="0"/>
              <a:t>pracownika dobowej i tygodniowej normie czasu pracy,</a:t>
            </a:r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r>
              <a:rPr lang="pl-PL" sz="1600" dirty="0" smtClean="0"/>
              <a:t>częstotliwości </a:t>
            </a:r>
            <a:r>
              <a:rPr lang="pl-PL" sz="1600" dirty="0"/>
              <a:t>wypłat wynagrodzenia za pracę,</a:t>
            </a:r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r>
              <a:rPr lang="pl-PL" sz="1600" dirty="0" smtClean="0"/>
              <a:t>wymiarze </a:t>
            </a:r>
            <a:r>
              <a:rPr lang="pl-PL" sz="1600" dirty="0"/>
              <a:t>przysługującego pracownikowi urlopu wypoczynkowego,</a:t>
            </a:r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r>
              <a:rPr lang="pl-PL" sz="1600" dirty="0" smtClean="0"/>
              <a:t>obowiązującej </a:t>
            </a:r>
            <a:r>
              <a:rPr lang="pl-PL" sz="1600" dirty="0"/>
              <a:t>pracownika długości okresu wypowiedzenia umowy o pracę,</a:t>
            </a:r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r>
              <a:rPr lang="pl-PL" sz="1600" dirty="0" smtClean="0"/>
              <a:t>układzie </a:t>
            </a:r>
            <a:r>
              <a:rPr lang="pl-PL" sz="1600" dirty="0"/>
              <a:t>zbiorowym pracy, którym pracownik jest </a:t>
            </a:r>
            <a:r>
              <a:rPr lang="pl-PL" sz="1600" dirty="0" smtClean="0"/>
              <a:t>objęty, a </a:t>
            </a:r>
            <a:r>
              <a:rPr lang="pl-PL" sz="1600" dirty="0"/>
              <a:t>jeżeli pracodawca nie ma obowiązku ustalenia regulaminu pracy - dodatkowo o porze nocnej, miejscu, terminie i czasie wypłaty wynagrodzenia oraz przyjętym sposobie potwierdzania przez pracowników przybycia i obecności w pracy oraz usprawiedliwiania nieobecności w pracy.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b="1" dirty="0"/>
              <a:t>§  3</a:t>
            </a:r>
            <a:r>
              <a:rPr lang="pl-PL" sz="1600" b="1" baseline="30000" dirty="0"/>
              <a:t>1</a:t>
            </a:r>
            <a:r>
              <a:rPr lang="pl-PL" sz="1600" b="1" dirty="0"/>
              <a:t>. </a:t>
            </a:r>
            <a:r>
              <a:rPr lang="pl-PL" sz="1600" b="1" dirty="0" smtClean="0"/>
              <a:t> </a:t>
            </a:r>
            <a:r>
              <a:rPr lang="pl-PL" sz="1600" dirty="0" smtClean="0"/>
              <a:t>Poinformowanie </a:t>
            </a:r>
            <a:r>
              <a:rPr lang="pl-PL" sz="1600" dirty="0"/>
              <a:t>pracownika o jego warunkach zatrudnienia, o których mowa w § 3 pkt 1-4, może nastąpić przez pisemne wskazanie odpowiednich przepisów prawa pracy.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b="1" dirty="0"/>
              <a:t>§  3</a:t>
            </a:r>
            <a:r>
              <a:rPr lang="pl-PL" sz="1600" b="1" baseline="30000" dirty="0"/>
              <a:t>2</a:t>
            </a:r>
            <a:r>
              <a:rPr lang="pl-PL" sz="1600" b="1" dirty="0"/>
              <a:t>. </a:t>
            </a:r>
            <a:r>
              <a:rPr lang="pl-PL" sz="1600" dirty="0" smtClean="0"/>
              <a:t>Pracodawca </a:t>
            </a:r>
            <a:r>
              <a:rPr lang="pl-PL" sz="1600" dirty="0"/>
              <a:t>informuje pracownika na piśmie o zmianie jego warunków zatrudnienia, o których mowa w § 3 pkt 1-4, o objęciu pracownika układem zbiorowym pracy, a także o zmianie układu zbiorowego pracy, którym pracownik jest objęty, niezwłocznie, nie później jednak niż w ciągu 1 miesiąca od dnia wejścia w życie tych zmian, a w przypadku gdy rozwiązanie umowy o pracę miałoby nastąpić przed upływem tego terminu - nie później niż do dnia rozwiązania umowy.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b="1" dirty="0"/>
              <a:t>§  3</a:t>
            </a:r>
            <a:r>
              <a:rPr lang="pl-PL" sz="1600" b="1" baseline="30000" dirty="0"/>
              <a:t>3</a:t>
            </a:r>
            <a:r>
              <a:rPr lang="pl-PL" sz="1600" b="1" dirty="0"/>
              <a:t>. </a:t>
            </a:r>
            <a:r>
              <a:rPr lang="pl-PL" sz="1600" dirty="0" smtClean="0"/>
              <a:t>Poinformowanie </a:t>
            </a:r>
            <a:r>
              <a:rPr lang="pl-PL" sz="1600" dirty="0"/>
              <a:t>pracownika o zmianie jego warunków zatrudnienia, o których mowa w § 3 pkt 1-4, może nastąpić przez pisemne wskazanie odpowiednich przepisów prawa pracy</a:t>
            </a:r>
            <a:r>
              <a:rPr lang="pl-PL" sz="1600" dirty="0" smtClean="0"/>
              <a:t>.</a:t>
            </a:r>
            <a:endParaRPr lang="pl-PL" sz="16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458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o warunkach zatrudnienia, nowe brzmienie - art. 29 § 3 </a:t>
            </a:r>
            <a:r>
              <a:rPr lang="pl-PL" sz="20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/>
              <a:t>Pracodawca informuje pracownika </a:t>
            </a:r>
            <a:r>
              <a:rPr lang="pl-PL" sz="1800" b="1" dirty="0"/>
              <a:t>w postaci papierowej lub elektronicznej</a:t>
            </a:r>
            <a:r>
              <a:rPr lang="pl-PL" sz="1800" dirty="0"/>
              <a:t>:</a:t>
            </a:r>
          </a:p>
          <a:p>
            <a:pPr marL="0" indent="0" algn="just">
              <a:buNone/>
            </a:pPr>
            <a:r>
              <a:rPr lang="pl-PL" sz="1800" dirty="0"/>
              <a:t>1) nie później niż w terminie 7 dni od dnia dopuszczenia pracownika do pracy, co najmniej o:</a:t>
            </a:r>
          </a:p>
          <a:p>
            <a:pPr marL="514350" indent="-247650" algn="just">
              <a:buFont typeface="+mj-lt"/>
              <a:buAutoNum type="alphaLcParenR"/>
            </a:pPr>
            <a:r>
              <a:rPr lang="pl-PL" sz="1800" dirty="0" smtClean="0"/>
              <a:t>obowiązującej </a:t>
            </a:r>
            <a:r>
              <a:rPr lang="pl-PL" sz="1800" dirty="0"/>
              <a:t>pracownika dobowej i tygodniowej normie czasu pracy,</a:t>
            </a:r>
          </a:p>
          <a:p>
            <a:pPr marL="514350" indent="-247650" algn="just">
              <a:buFont typeface="+mj-lt"/>
              <a:buAutoNum type="alphaLcParenR"/>
            </a:pPr>
            <a:r>
              <a:rPr lang="pl-PL" sz="1800" b="1" u="sng" dirty="0" smtClean="0"/>
              <a:t>obowiązującym </a:t>
            </a:r>
            <a:r>
              <a:rPr lang="pl-PL" sz="1800" b="1" u="sng" dirty="0"/>
              <a:t>pracownika dobowym i tygodniowym wymiarze czasu pracy,</a:t>
            </a:r>
          </a:p>
          <a:p>
            <a:pPr marL="514350" indent="-247650" algn="just">
              <a:buFont typeface="+mj-lt"/>
              <a:buAutoNum type="alphaLcParenR"/>
            </a:pPr>
            <a:r>
              <a:rPr lang="pl-PL" sz="1800" b="1" u="sng" dirty="0" smtClean="0"/>
              <a:t>przysługujących </a:t>
            </a:r>
            <a:r>
              <a:rPr lang="pl-PL" sz="1800" b="1" u="sng" dirty="0"/>
              <a:t>pracownikowi przerwach w pracy,</a:t>
            </a:r>
          </a:p>
          <a:p>
            <a:pPr marL="514350" indent="-247650" algn="just">
              <a:buFont typeface="+mj-lt"/>
              <a:buAutoNum type="alphaLcParenR"/>
            </a:pPr>
            <a:r>
              <a:rPr lang="pl-PL" sz="1800" b="1" dirty="0" smtClean="0"/>
              <a:t>przysługującym </a:t>
            </a:r>
            <a:r>
              <a:rPr lang="pl-PL" sz="1800" b="1" dirty="0"/>
              <a:t>pracownikowi dobowym i tygodniowym odpoczynku,</a:t>
            </a:r>
          </a:p>
          <a:p>
            <a:pPr marL="514350" indent="-247650" algn="just">
              <a:buFont typeface="+mj-lt"/>
              <a:buAutoNum type="alphaLcParenR"/>
            </a:pPr>
            <a:r>
              <a:rPr lang="pl-PL" sz="1800" b="1" dirty="0" smtClean="0"/>
              <a:t>zasadach </a:t>
            </a:r>
            <a:r>
              <a:rPr lang="pl-PL" sz="1800" b="1" dirty="0"/>
              <a:t>dotyczących pracy w godzinach nadliczbowych i rekompensaty za nią,</a:t>
            </a:r>
          </a:p>
          <a:p>
            <a:pPr marL="514350" indent="-247650" algn="just">
              <a:buFont typeface="+mj-lt"/>
              <a:buAutoNum type="alphaLcParenR"/>
            </a:pPr>
            <a:r>
              <a:rPr lang="pl-PL" sz="1800" b="1" dirty="0" smtClean="0"/>
              <a:t>w </a:t>
            </a:r>
            <a:r>
              <a:rPr lang="pl-PL" sz="1800" b="1" dirty="0"/>
              <a:t>przypadku pracy zmianowej – zasadach dotyczących przechodzenia ze zmiany na zmianę,</a:t>
            </a:r>
          </a:p>
          <a:p>
            <a:pPr marL="514350" indent="-247650" algn="just">
              <a:buFont typeface="+mj-lt"/>
              <a:buAutoNum type="alphaLcParenR"/>
            </a:pPr>
            <a:r>
              <a:rPr lang="pl-PL" sz="1800" b="1" dirty="0" smtClean="0"/>
              <a:t>w </a:t>
            </a:r>
            <a:r>
              <a:rPr lang="pl-PL" sz="1800" b="1" dirty="0"/>
              <a:t>przypadku kilku miejsc wykonywania pracy – zasadach dotyczących przemieszczania się między miejscami wykonywania </a:t>
            </a:r>
            <a:r>
              <a:rPr lang="pl-PL" sz="1800" b="1" dirty="0" smtClean="0"/>
              <a:t>pracy,</a:t>
            </a:r>
            <a:endParaRPr lang="pl-PL" sz="1800" b="1" dirty="0"/>
          </a:p>
          <a:p>
            <a:pPr marL="514350" indent="-247650" algn="just">
              <a:buFont typeface="+mj-lt"/>
              <a:buAutoNum type="alphaLcParenR"/>
            </a:pPr>
            <a:r>
              <a:rPr lang="pl-PL" sz="1800" b="1" dirty="0" smtClean="0"/>
              <a:t>innych </a:t>
            </a:r>
            <a:r>
              <a:rPr lang="pl-PL" sz="1800" b="1" dirty="0"/>
              <a:t>niż określone w umowie o pracę składnikach wynagrodzenia oraz świadczeniach pieniężnych lub rzeczowych,</a:t>
            </a:r>
          </a:p>
          <a:p>
            <a:pPr marL="514350" indent="-247650" algn="just">
              <a:buFont typeface="+mj-lt"/>
              <a:buAutoNum type="alphaLcParenR"/>
            </a:pPr>
            <a:r>
              <a:rPr lang="pl-PL" sz="1800" dirty="0" smtClean="0"/>
              <a:t>wymiarze </a:t>
            </a:r>
            <a:r>
              <a:rPr lang="pl-PL" sz="1800" dirty="0"/>
              <a:t>przysługującego pracownikowi </a:t>
            </a:r>
            <a:r>
              <a:rPr lang="pl-PL" sz="1800" b="1" u="sng" dirty="0"/>
              <a:t>płatnego urlopu, w szczególności urlopu wypoczynkowego </a:t>
            </a:r>
            <a:r>
              <a:rPr lang="pl-PL" sz="1800" dirty="0"/>
              <a:t>lub, jeżeli nie jest możliwe jego określenie w dacie przekazywania pracownikowi tej informacji, o procedurach jego przyznawania i ustalania</a:t>
            </a:r>
            <a:r>
              <a:rPr lang="pl-PL" sz="1800" dirty="0" smtClean="0"/>
              <a:t>,</a:t>
            </a:r>
            <a:endParaRPr lang="pl-PL" sz="18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3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Normy czasu pracy 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Normy powszechne to 8 godzin na dobę </a:t>
            </a:r>
            <a:r>
              <a:rPr lang="pl-PL" dirty="0" smtClean="0"/>
              <a:t>i przeciętnie </a:t>
            </a:r>
            <a:r>
              <a:rPr lang="pl-PL" dirty="0"/>
              <a:t>40 godzin w </a:t>
            </a:r>
            <a:r>
              <a:rPr lang="pl-PL" dirty="0" smtClean="0"/>
              <a:t>tygodniu – art. 129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Odrębności np. </a:t>
            </a:r>
          </a:p>
          <a:p>
            <a:pPr marL="0" indent="0" algn="just">
              <a:buNone/>
            </a:pPr>
            <a:r>
              <a:rPr lang="pl-PL" dirty="0" smtClean="0"/>
              <a:t>‣ pracownicy niepełnosprawni – art. 15 ust. 2 ustawy </a:t>
            </a:r>
            <a:r>
              <a:rPr lang="pl-PL" dirty="0"/>
              <a:t>o rehabilitacji </a:t>
            </a:r>
            <a:r>
              <a:rPr lang="pl-PL" dirty="0" smtClean="0"/>
              <a:t>/ 7 – norma dobowa i 35 godzin – norma tygodniowa,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‣ </a:t>
            </a:r>
            <a:r>
              <a:rPr lang="pl-PL" dirty="0" smtClean="0"/>
              <a:t>pracownicy </a:t>
            </a:r>
            <a:r>
              <a:rPr lang="pl-PL" dirty="0"/>
              <a:t>podmiotów </a:t>
            </a:r>
            <a:r>
              <a:rPr lang="pl-PL" dirty="0" smtClean="0"/>
              <a:t>leczniczych – art. 93 ust. 1 ustawy o działalności medycznej / 7 </a:t>
            </a:r>
            <a:r>
              <a:rPr lang="pl-PL" dirty="0"/>
              <a:t>godzin 35 minut na dobę i przeciętnie 37 godzin 55 minut na </a:t>
            </a:r>
            <a:r>
              <a:rPr lang="pl-PL" dirty="0" smtClean="0"/>
              <a:t>tydzień.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Należy pamiętać o przywołaniu właściwych przepisów. 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6897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Wymiar czasu pracy </a:t>
            </a:r>
            <a:endParaRPr lang="pl-PL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pracownik zatrudniony </a:t>
            </a:r>
            <a:r>
              <a:rPr lang="pl-PL" dirty="0"/>
              <a:t>w </a:t>
            </a:r>
            <a:r>
              <a:rPr lang="pl-PL" dirty="0" smtClean="0"/>
              <a:t>pełnym wymiarze </a:t>
            </a:r>
            <a:r>
              <a:rPr lang="pl-PL" dirty="0"/>
              <a:t>czasu pracy w systemie </a:t>
            </a:r>
            <a:r>
              <a:rPr lang="pl-PL" dirty="0" smtClean="0"/>
              <a:t>podstawowym: </a:t>
            </a:r>
            <a:r>
              <a:rPr lang="pl-PL" b="1" dirty="0" smtClean="0"/>
              <a:t>norma i wymiar to to samo!</a:t>
            </a:r>
            <a:r>
              <a:rPr lang="pl-PL" dirty="0" smtClean="0"/>
              <a:t>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Różnica miedzy normą a wymiarem:</a:t>
            </a:r>
            <a:endParaRPr lang="pl-PL" dirty="0"/>
          </a:p>
          <a:p>
            <a:r>
              <a:rPr lang="pl-PL" dirty="0" err="1" smtClean="0"/>
              <a:t>niepełnoetatowcy</a:t>
            </a:r>
            <a:r>
              <a:rPr lang="pl-PL" dirty="0" smtClean="0"/>
              <a:t>,</a:t>
            </a:r>
            <a:endParaRPr lang="pl-PL" dirty="0"/>
          </a:p>
          <a:p>
            <a:r>
              <a:rPr lang="pl-PL" dirty="0" smtClean="0"/>
              <a:t>osoby zatrudnione </a:t>
            </a:r>
            <a:r>
              <a:rPr lang="pl-PL" dirty="0"/>
              <a:t>w systemie równoważnym,</a:t>
            </a:r>
          </a:p>
          <a:p>
            <a:pPr algn="just"/>
            <a:r>
              <a:rPr lang="pl-PL" dirty="0" smtClean="0"/>
              <a:t>osoby zatrudnione </a:t>
            </a:r>
            <a:r>
              <a:rPr lang="pl-PL" dirty="0"/>
              <a:t>w systemach skróconego </a:t>
            </a:r>
            <a:r>
              <a:rPr lang="pl-PL" dirty="0" smtClean="0"/>
              <a:t>tygodnia pracy</a:t>
            </a:r>
            <a:r>
              <a:rPr lang="pl-PL" dirty="0"/>
              <a:t>, weekendowym, pracy w ruchu ciągłym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6629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Przerwy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pracy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400" dirty="0"/>
              <a:t>art. 134 </a:t>
            </a:r>
            <a:r>
              <a:rPr lang="pl-PL" sz="2400" dirty="0" err="1" smtClean="0"/>
              <a:t>k.p</a:t>
            </a:r>
            <a:r>
              <a:rPr lang="pl-PL" sz="2400" dirty="0" smtClean="0"/>
              <a:t>. – </a:t>
            </a:r>
            <a:r>
              <a:rPr lang="pl-PL" sz="2400" dirty="0"/>
              <a:t>nowe brzmienie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400" dirty="0" smtClean="0"/>
              <a:t>Jeżeli dobowy wymiar czasu pracy pracownika: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arenR"/>
            </a:pPr>
            <a:r>
              <a:rPr lang="pl-PL" sz="2400" dirty="0" smtClean="0"/>
              <a:t>wynosi </a:t>
            </a:r>
            <a:r>
              <a:rPr lang="pl-PL" sz="2400" dirty="0"/>
              <a:t>co najmniej 6 godzin – pracownik ma prawo do przerwy w pracy trwającej co najmniej 15 minut,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arenR"/>
            </a:pPr>
            <a:r>
              <a:rPr lang="pl-PL" sz="2400" dirty="0" smtClean="0"/>
              <a:t>jest </a:t>
            </a:r>
            <a:r>
              <a:rPr lang="pl-PL" sz="2400" dirty="0"/>
              <a:t>dłuższy niż 9 godzin – pracownik ma prawo do dodatkowej przerwy w pracy trwającej co najmniej 15 minut,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arenR"/>
            </a:pPr>
            <a:r>
              <a:rPr lang="pl-PL" sz="2400" dirty="0" smtClean="0"/>
              <a:t>jest </a:t>
            </a:r>
            <a:r>
              <a:rPr lang="pl-PL" sz="2400" dirty="0"/>
              <a:t>dłuższy niż 16 godzin – pracownik ma prawo do kolejnej przerwy w pracy trwającej co najmniej 15 </a:t>
            </a:r>
            <a:r>
              <a:rPr lang="pl-PL" sz="2400" dirty="0" smtClean="0"/>
              <a:t>minut.</a:t>
            </a:r>
            <a:endParaRPr lang="pl-PL" sz="2400" dirty="0"/>
          </a:p>
          <a:p>
            <a:pPr marL="0" indent="0" algn="just">
              <a:spcBef>
                <a:spcPts val="0"/>
              </a:spcBef>
              <a:buNone/>
            </a:pPr>
            <a:endParaRPr lang="pl-PL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2400" dirty="0" smtClean="0"/>
              <a:t>Inne przerwy: </a:t>
            </a:r>
          </a:p>
          <a:p>
            <a:pPr algn="just">
              <a:spcBef>
                <a:spcPts val="0"/>
              </a:spcBef>
            </a:pPr>
            <a:r>
              <a:rPr lang="pl-PL" sz="2400" dirty="0" smtClean="0"/>
              <a:t>na lunch,  dla niepełnosprawnych (15 minut na gimnastykę usprawniającą i wypoczynek), na karmienie dziecka piersią, przerwy wynikające z przepisów </a:t>
            </a:r>
            <a:r>
              <a:rPr lang="pl-PL" sz="2400" dirty="0" err="1" smtClean="0"/>
              <a:t>wenątrzzakąłdowych</a:t>
            </a:r>
            <a:r>
              <a:rPr lang="pl-PL" sz="2400" dirty="0" smtClean="0"/>
              <a:t> 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86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dobowy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tygodniowy odpoczynek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art</a:t>
            </a:r>
            <a:r>
              <a:rPr lang="pl-PL" b="1" dirty="0"/>
              <a:t>.  </a:t>
            </a:r>
            <a:r>
              <a:rPr lang="pl-PL" b="1" dirty="0" smtClean="0"/>
              <a:t>132 §</a:t>
            </a:r>
            <a:r>
              <a:rPr lang="pl-PL" b="1" dirty="0"/>
              <a:t> </a:t>
            </a:r>
            <a:r>
              <a:rPr lang="pl-PL" b="1" dirty="0" smtClean="0"/>
              <a:t>1 </a:t>
            </a:r>
            <a:r>
              <a:rPr lang="pl-PL" b="1" dirty="0" err="1" smtClean="0"/>
              <a:t>k.p</a:t>
            </a:r>
            <a:r>
              <a:rPr lang="pl-PL" b="1" dirty="0" smtClean="0"/>
              <a:t>. </a:t>
            </a:r>
          </a:p>
          <a:p>
            <a:pPr marL="0" indent="0" algn="just">
              <a:buNone/>
            </a:pPr>
            <a:r>
              <a:rPr lang="pl-PL" dirty="0" smtClean="0"/>
              <a:t>Pracownikowi </a:t>
            </a:r>
            <a:r>
              <a:rPr lang="pl-PL" dirty="0"/>
              <a:t>przysługuje w każdej dobie prawo do co najmniej 11 godzin nieprzerwanego odpoczynku, z zastrzeżeniem § 3 oraz art. 136 § 2 i art. 137.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 smtClean="0"/>
              <a:t>art</a:t>
            </a:r>
            <a:r>
              <a:rPr lang="pl-PL" b="1" dirty="0"/>
              <a:t>.  </a:t>
            </a:r>
            <a:r>
              <a:rPr lang="pl-PL" b="1" dirty="0" smtClean="0"/>
              <a:t>133</a:t>
            </a: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§  1. </a:t>
            </a:r>
            <a:r>
              <a:rPr lang="pl-PL" dirty="0" smtClean="0"/>
              <a:t>Pracownikowi </a:t>
            </a:r>
            <a:r>
              <a:rPr lang="pl-PL" dirty="0"/>
              <a:t>przysługuje w każdym tygodniu prawo do co najmniej 35 godzin nieprzerwanego odpoczynku, obejmującego co najmniej 11 godzin nieprzerwanego odpoczynku dobowego.</a:t>
            </a:r>
          </a:p>
          <a:p>
            <a:pPr marL="0" indent="0" algn="just">
              <a:buNone/>
            </a:pPr>
            <a:r>
              <a:rPr lang="pl-PL" b="1" dirty="0"/>
              <a:t>§  </a:t>
            </a:r>
            <a:r>
              <a:rPr lang="pl-PL" b="1" dirty="0" smtClean="0"/>
              <a:t>2. </a:t>
            </a:r>
            <a:r>
              <a:rPr lang="pl-PL" dirty="0" smtClean="0"/>
              <a:t>W </a:t>
            </a:r>
            <a:r>
              <a:rPr lang="pl-PL" dirty="0"/>
              <a:t>przypadkach określonych w art. 132 § 2 oraz w przypadku zmiany pory wykonywania pracy przez pracownika w związku z jego przejściem na inną zmianę, zgodnie z ustalonym rozkładem czasu pracy, tygodniowy nieprzerwany odpoczynek może obejmować mniejszą liczbę godzin, nie może być jednak krótszy niż 24 godziny.</a:t>
            </a:r>
          </a:p>
          <a:p>
            <a:pPr marL="0" indent="0">
              <a:buNone/>
            </a:pPr>
            <a:r>
              <a:rPr lang="pl-PL" b="1" dirty="0"/>
              <a:t>§  3. </a:t>
            </a:r>
            <a:r>
              <a:rPr lang="pl-PL" b="1" dirty="0" smtClean="0"/>
              <a:t> </a:t>
            </a:r>
            <a:r>
              <a:rPr lang="pl-PL" dirty="0" smtClean="0"/>
              <a:t>Odpoczynek</a:t>
            </a:r>
            <a:r>
              <a:rPr lang="pl-PL" dirty="0"/>
              <a:t>, o którym mowa w § 1 i 2, powinien przypadać w niedzielę. Niedziela obejmuje </a:t>
            </a:r>
            <a:r>
              <a:rPr lang="pl-PL" dirty="0" smtClean="0"/>
              <a:t>24 kolejne </a:t>
            </a:r>
            <a:r>
              <a:rPr lang="pl-PL" dirty="0"/>
              <a:t>godziny, poczynając od godziny 6</a:t>
            </a:r>
            <a:r>
              <a:rPr lang="pl-PL" baseline="30000" dirty="0"/>
              <a:t>00</a:t>
            </a:r>
            <a:r>
              <a:rPr lang="pl-PL" dirty="0"/>
              <a:t> w tym dniu, chyba że u danego pracodawcy została ustalona inna godzina.</a:t>
            </a:r>
          </a:p>
          <a:p>
            <a:pPr marL="0" indent="0">
              <a:buNone/>
            </a:pPr>
            <a:r>
              <a:rPr lang="pl-PL" b="1" dirty="0"/>
              <a:t>§  4. </a:t>
            </a:r>
            <a:r>
              <a:rPr lang="pl-PL" dirty="0" smtClean="0"/>
              <a:t>W </a:t>
            </a:r>
            <a:r>
              <a:rPr lang="pl-PL" dirty="0"/>
              <a:t>przypadkach dozwolonej pracy w niedzielę odpoczynek, o którym mowa w § 1 i 2, może przypadać w innym dniu niż niedziela.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2354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Okresy </a:t>
            </a: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odpoczynku</a:t>
            </a: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ustawie o działalności leczniczej – art. 97 </a:t>
            </a:r>
            <a:endParaRPr lang="pl-PL" sz="24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pl-PL" dirty="0" smtClean="0"/>
              <a:t>Pracownikowi </a:t>
            </a:r>
            <a:r>
              <a:rPr lang="pl-PL" dirty="0"/>
              <a:t>przysługuje w każdej dobie prawo do co najmniej 11 godzin nieprzerwanego </a:t>
            </a:r>
            <a:r>
              <a:rPr lang="pl-PL" dirty="0" smtClean="0"/>
              <a:t>odpoczynku.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Pracownikowi </a:t>
            </a:r>
            <a:r>
              <a:rPr lang="pl-PL" dirty="0"/>
              <a:t>pełniącemu dyżur medyczny okres odpoczynku, o którym mowa w ust. 1, powinien być udzielony bezpośrednio po zakończeniu pełnienia dyżuru </a:t>
            </a:r>
            <a:r>
              <a:rPr lang="pl-PL" dirty="0" smtClean="0"/>
              <a:t>medycznego.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Pracownikowi </a:t>
            </a:r>
            <a:r>
              <a:rPr lang="pl-PL" dirty="0"/>
              <a:t>przysługuje w każdym tygodniu prawo do co najmniej 35 godzin nieprzerwanego odpoczynku, obejmującego co najmniej 11 godzin nieprzerwanego odpoczynku </a:t>
            </a:r>
            <a:r>
              <a:rPr lang="pl-PL" dirty="0" smtClean="0"/>
              <a:t>dobowego.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W </a:t>
            </a:r>
            <a:r>
              <a:rPr lang="pl-PL" dirty="0"/>
              <a:t>przypadku uzasadnionym organizacją pracy pracownikowi, o którym mowa w art. 95 ust. 1 i 1a, przysługuje w każdym tygodniu prawo do co najmniej 24 godzin nieprzerwanego odpoczynku, udzielanego w okresie rozliczeniowym nie dłuższym niż 14 dni.</a:t>
            </a:r>
          </a:p>
          <a:p>
            <a:pPr algn="just"/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8006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zasadach dotyczących pracy w godzinach nadliczbowych i rekompensaty za 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Zasady zlecenia pracy w godzinach nadliczbowych - art</a:t>
            </a:r>
            <a:r>
              <a:rPr lang="pl-PL" b="1" dirty="0"/>
              <a:t>. </a:t>
            </a:r>
            <a:r>
              <a:rPr lang="pl-PL" b="1" dirty="0" smtClean="0"/>
              <a:t>151 </a:t>
            </a:r>
            <a:r>
              <a:rPr lang="pl-PL" b="1" dirty="0"/>
              <a:t>§ </a:t>
            </a:r>
            <a:r>
              <a:rPr lang="pl-PL" b="1" dirty="0" smtClean="0"/>
              <a:t>1 </a:t>
            </a:r>
            <a:r>
              <a:rPr lang="pl-PL" b="1" dirty="0" err="1" smtClean="0"/>
              <a:t>k.p</a:t>
            </a:r>
            <a:r>
              <a:rPr lang="pl-PL" b="1" dirty="0" smtClean="0"/>
              <a:t>..</a:t>
            </a:r>
            <a:r>
              <a:rPr lang="pl-PL" b="1" dirty="0"/>
              <a:t> </a:t>
            </a:r>
          </a:p>
          <a:p>
            <a:pPr marL="0" indent="0" algn="just">
              <a:buNone/>
            </a:pPr>
            <a:r>
              <a:rPr lang="pl-PL" dirty="0" smtClean="0"/>
              <a:t>Praca </a:t>
            </a:r>
            <a:r>
              <a:rPr lang="pl-PL" dirty="0"/>
              <a:t>w godzinach nadliczbowych jest dopuszczalna w razie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r>
              <a:rPr lang="pl-PL" dirty="0" smtClean="0"/>
              <a:t>1) konieczności </a:t>
            </a:r>
            <a:r>
              <a:rPr lang="pl-PL" dirty="0"/>
              <a:t>prowadzenia akcji ratowniczej w celu ochrony życia lub zdrowia ludzkiego, ochrony mienia lub środowiska albo usunięcia awarii;</a:t>
            </a:r>
          </a:p>
          <a:p>
            <a:pPr marL="0" indent="0">
              <a:buNone/>
            </a:pPr>
            <a:r>
              <a:rPr lang="pl-PL" dirty="0" smtClean="0"/>
              <a:t>2) szczególnych </a:t>
            </a:r>
            <a:r>
              <a:rPr lang="pl-PL" dirty="0"/>
              <a:t>potrzeb pracodawcy.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3380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zasadach dotyczących pracy w godzinach nadliczbowych i rekompensaty za nią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dirty="0"/>
              <a:t>Art.  151</a:t>
            </a:r>
            <a:r>
              <a:rPr lang="pl-PL" sz="1400" b="1" baseline="30000" dirty="0"/>
              <a:t>1</a:t>
            </a:r>
            <a:r>
              <a:rPr lang="pl-PL" sz="1400" b="1" dirty="0"/>
              <a:t>.  [Dodatek za pracę w godzinach nadliczbowych]</a:t>
            </a:r>
          </a:p>
          <a:p>
            <a:pPr marL="0" indent="0" algn="just">
              <a:buNone/>
            </a:pPr>
            <a:r>
              <a:rPr lang="pl-PL" sz="1400" b="1" dirty="0"/>
              <a:t>§  1. </a:t>
            </a:r>
            <a:r>
              <a:rPr lang="pl-PL" sz="1400" dirty="0" smtClean="0"/>
              <a:t>Za </a:t>
            </a:r>
            <a:r>
              <a:rPr lang="pl-PL" sz="1400" dirty="0"/>
              <a:t>pracę w godzinach nadliczbowych, oprócz normalnego wynagrodzenia, przysługuje dodatek w wysokości</a:t>
            </a:r>
            <a:r>
              <a:rPr lang="pl-PL" sz="1400" dirty="0" smtClean="0"/>
              <a:t>:</a:t>
            </a:r>
          </a:p>
          <a:p>
            <a:pPr marL="0" indent="0" algn="just">
              <a:buNone/>
            </a:pPr>
            <a:r>
              <a:rPr lang="pl-PL" sz="1400" dirty="0" smtClean="0"/>
              <a:t>1) 100</a:t>
            </a:r>
            <a:r>
              <a:rPr lang="pl-PL" sz="1400" dirty="0"/>
              <a:t>% wynagrodzenia - za pracę w godzinach nadliczbowych przypadających</a:t>
            </a:r>
            <a:r>
              <a:rPr lang="pl-PL" sz="1400" dirty="0" smtClean="0"/>
              <a:t>:</a:t>
            </a:r>
          </a:p>
          <a:p>
            <a:pPr marL="0" indent="0" algn="just">
              <a:buNone/>
            </a:pPr>
            <a:r>
              <a:rPr lang="pl-PL" sz="1400" dirty="0" smtClean="0"/>
              <a:t>a) w </a:t>
            </a:r>
            <a:r>
              <a:rPr lang="pl-PL" sz="1400" dirty="0"/>
              <a:t>nocy,</a:t>
            </a:r>
          </a:p>
          <a:p>
            <a:pPr marL="0" indent="0" algn="just">
              <a:buNone/>
            </a:pPr>
            <a:r>
              <a:rPr lang="pl-PL" sz="1400" dirty="0" smtClean="0"/>
              <a:t>b) w niedziele i święta niebędące dla pracownika dniami pracy, zgodnie z obowiązującym go rozkładem czasu pracy,</a:t>
            </a:r>
          </a:p>
          <a:p>
            <a:pPr marL="0" indent="0" algn="just">
              <a:buNone/>
            </a:pPr>
            <a:r>
              <a:rPr lang="pl-PL" sz="1400" dirty="0" smtClean="0"/>
              <a:t>c) w </a:t>
            </a:r>
            <a:r>
              <a:rPr lang="pl-PL" sz="1400" dirty="0"/>
              <a:t>dniu wolnym od pracy udzielonym pracownikowi w zamian za pracę w niedzielę lub w święto, zgodnie z obowiązującym go rozkładem czasu pracy;</a:t>
            </a:r>
          </a:p>
          <a:p>
            <a:pPr marL="0" indent="0" algn="just">
              <a:buNone/>
            </a:pPr>
            <a:r>
              <a:rPr lang="pl-PL" sz="1400" dirty="0" smtClean="0"/>
              <a:t>2) 50</a:t>
            </a:r>
            <a:r>
              <a:rPr lang="pl-PL" sz="1400" dirty="0"/>
              <a:t>% wynagrodzenia - za pracę w godzinach nadliczbowych przypadających w każdym innym dniu niż określony w pkt 1.</a:t>
            </a:r>
          </a:p>
          <a:p>
            <a:pPr marL="0" indent="0" algn="just">
              <a:buNone/>
            </a:pPr>
            <a:r>
              <a:rPr lang="pl-PL" sz="1400" b="1" dirty="0"/>
              <a:t>§  2. </a:t>
            </a:r>
            <a:r>
              <a:rPr lang="pl-PL" sz="1400" b="1" dirty="0" smtClean="0"/>
              <a:t> </a:t>
            </a:r>
            <a:r>
              <a:rPr lang="pl-PL" sz="1400" dirty="0" smtClean="0"/>
              <a:t>Dodatek </a:t>
            </a:r>
            <a:r>
              <a:rPr lang="pl-PL" sz="1400" dirty="0"/>
              <a:t>w wysokości określonej w § 1 pkt 1 przysługuje także za każdą godzinę pracy nadliczbowej z tytułu przekroczenia przeciętnej tygodniowej normy czasu pracy w przyjętym okresie rozliczeniowym, chyba że przekroczenie tej normy nastąpiło w wyniku pracy w godzinach nadliczbowych, za które pracownikowi przysługuje prawo do dodatku w wysokości określonej w § 1.</a:t>
            </a:r>
          </a:p>
          <a:p>
            <a:pPr marL="0" indent="0" algn="just">
              <a:buNone/>
            </a:pPr>
            <a:r>
              <a:rPr lang="pl-PL" sz="1400" b="1" dirty="0"/>
              <a:t>§  3. </a:t>
            </a:r>
            <a:r>
              <a:rPr lang="pl-PL" sz="1400" dirty="0" smtClean="0"/>
              <a:t>Wynagrodzenie </a:t>
            </a:r>
            <a:r>
              <a:rPr lang="pl-PL" sz="1400" dirty="0"/>
              <a:t>stanowiące podstawę obliczania dodatku, o którym mowa w § 1, obejmuje wynagrodzenie pracownika wynikające z jego osobistego zaszeregowania określonego stawką godzinową lub miesięczną, a jeżeli taki składnik wynagrodzenia nie został wyodrębniony przy określaniu warunków wynagradzania - 60% wynagrodzenia.</a:t>
            </a:r>
          </a:p>
          <a:p>
            <a:pPr marL="0" indent="0" algn="just">
              <a:buNone/>
            </a:pPr>
            <a:r>
              <a:rPr lang="pl-PL" sz="1400" b="1" dirty="0"/>
              <a:t>§  4. </a:t>
            </a:r>
            <a:r>
              <a:rPr lang="pl-PL" sz="1400" dirty="0" smtClean="0"/>
              <a:t>W </a:t>
            </a:r>
            <a:r>
              <a:rPr lang="pl-PL" sz="1400" dirty="0"/>
              <a:t>stosunku do pracowników wykonujących stale pracę poza zakładem pracy wynagrodzenie wraz z dodatkiem, o którym mowa w § 1, może być zastąpione ryczałtem, którego wysokość powinna odpowiadać przewidywanemu wymiarowi pracy w godzinach nadliczbowych.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0886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zasadach dotyczących pracy w godzinach nadliczbowych i rekompensaty za nią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Art.  151</a:t>
            </a:r>
            <a:r>
              <a:rPr lang="pl-PL" b="1" baseline="30000" dirty="0"/>
              <a:t>2</a:t>
            </a:r>
            <a:r>
              <a:rPr lang="pl-PL" b="1" dirty="0"/>
              <a:t>.  [Czas wolny za pracę w godzinach nadliczbowych]</a:t>
            </a:r>
          </a:p>
          <a:p>
            <a:pPr marL="0" indent="0" algn="just">
              <a:buNone/>
            </a:pPr>
            <a:r>
              <a:rPr lang="pl-PL" b="1" dirty="0"/>
              <a:t>§  1. </a:t>
            </a:r>
            <a:r>
              <a:rPr lang="pl-PL" b="1" dirty="0" smtClean="0"/>
              <a:t> </a:t>
            </a:r>
            <a:r>
              <a:rPr lang="pl-PL" dirty="0" smtClean="0"/>
              <a:t>W </a:t>
            </a:r>
            <a:r>
              <a:rPr lang="pl-PL" dirty="0"/>
              <a:t>zamian za czas przepracowany w godzinach nadliczbowych pracodawca, na pisemny wniosek pracownika, może udzielić mu w tym samym wymiarze czasu wolnego od pracy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b="1" dirty="0" smtClean="0"/>
              <a:t>§</a:t>
            </a:r>
            <a:r>
              <a:rPr lang="pl-PL" b="1" dirty="0"/>
              <a:t>  2. </a:t>
            </a:r>
            <a:r>
              <a:rPr lang="pl-PL" dirty="0" smtClean="0"/>
              <a:t>Udzielenie </a:t>
            </a:r>
            <a:r>
              <a:rPr lang="pl-PL" dirty="0"/>
              <a:t>czasu wolnego w zamian za czas przepracowany w godzinach nadliczbowych może nastąpić także bez wniosku pracownika. W takim przypadku pracodawca udziela czasu wolnego od pracy, najpóźniej do końca okresu rozliczeniowego, w wymiarze o połowę wyższym niż liczba przepracowanych godzin nadliczbowych, jednakże nie może to spowodować obniżenia wynagrodzenia należnego pracownikowi za pełny miesięczny wymiar czasu pracy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b="1" dirty="0" smtClean="0"/>
              <a:t>§</a:t>
            </a:r>
            <a:r>
              <a:rPr lang="pl-PL" b="1" dirty="0"/>
              <a:t>  3. </a:t>
            </a:r>
            <a:r>
              <a:rPr lang="pl-PL" dirty="0" smtClean="0"/>
              <a:t>W </a:t>
            </a:r>
            <a:r>
              <a:rPr lang="pl-PL" dirty="0"/>
              <a:t>przypadkach określonych w § 1 i 2 pracownikowi nie przysługuje dodatek za pracę w godzinach nadliczbowych.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4788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Nowe brzmienie art. 29 </a:t>
            </a:r>
            <a:r>
              <a:rPr lang="pl-PL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(w zakresie treści umowy o pracę)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§ </a:t>
            </a:r>
            <a:r>
              <a:rPr lang="pl-PL" dirty="0"/>
              <a:t>1. Umowa o pracę określa strony umowy, </a:t>
            </a:r>
            <a:r>
              <a:rPr lang="pl-PL" b="1" i="1" u="sng" dirty="0"/>
              <a:t>adres siedziby pracodawcy, a w przypadku pracodawcy będącego osobą fizyczną nieposiadającego siedziby – adres zamieszkania</a:t>
            </a:r>
            <a:r>
              <a:rPr lang="pl-PL" i="1" dirty="0"/>
              <a:t>,</a:t>
            </a:r>
            <a:r>
              <a:rPr lang="pl-PL" dirty="0"/>
              <a:t> a także rodzaj umowy, datę jej zawarcia oraz warunki pracy i płacy, w szczególności:</a:t>
            </a:r>
          </a:p>
          <a:p>
            <a:pPr marL="630238" indent="-366713" algn="just">
              <a:buFont typeface="+mj-lt"/>
              <a:buAutoNum type="arabicParenR"/>
              <a:tabLst>
                <a:tab pos="447675" algn="l"/>
              </a:tabLst>
            </a:pPr>
            <a:r>
              <a:rPr lang="pl-PL" dirty="0" smtClean="0"/>
              <a:t>rodzaj </a:t>
            </a:r>
            <a:r>
              <a:rPr lang="pl-PL" dirty="0"/>
              <a:t>pracy;</a:t>
            </a:r>
          </a:p>
          <a:p>
            <a:pPr marL="630238" indent="-366713" algn="just">
              <a:buFont typeface="+mj-lt"/>
              <a:buAutoNum type="arabicParenR"/>
              <a:tabLst>
                <a:tab pos="447675" algn="l"/>
              </a:tabLst>
            </a:pPr>
            <a:r>
              <a:rPr lang="pl-PL" dirty="0" smtClean="0"/>
              <a:t>miejsce </a:t>
            </a:r>
            <a:r>
              <a:rPr lang="pl-PL" b="1" i="1" u="sng" dirty="0"/>
              <a:t>lub miejsca </a:t>
            </a:r>
            <a:r>
              <a:rPr lang="pl-PL" dirty="0"/>
              <a:t>wykonywania pracy;</a:t>
            </a:r>
          </a:p>
          <a:p>
            <a:pPr marL="630238" indent="-366713" algn="just">
              <a:buFont typeface="+mj-lt"/>
              <a:buAutoNum type="arabicParenR"/>
              <a:tabLst>
                <a:tab pos="447675" algn="l"/>
              </a:tabLst>
            </a:pPr>
            <a:r>
              <a:rPr lang="pl-PL" dirty="0" smtClean="0"/>
              <a:t>wynagrodzenie </a:t>
            </a:r>
            <a:r>
              <a:rPr lang="pl-PL" dirty="0"/>
              <a:t>za pracę odpowiadające rodzajowi pracy, ze wskazaniem składników wynagrodzenia;</a:t>
            </a:r>
          </a:p>
          <a:p>
            <a:pPr marL="630238" indent="-366713" algn="just">
              <a:buFont typeface="+mj-lt"/>
              <a:buAutoNum type="arabicParenR"/>
              <a:tabLst>
                <a:tab pos="447675" algn="l"/>
              </a:tabLst>
            </a:pPr>
            <a:r>
              <a:rPr lang="pl-PL" dirty="0" smtClean="0"/>
              <a:t>wymiar </a:t>
            </a:r>
            <a:r>
              <a:rPr lang="pl-PL" dirty="0"/>
              <a:t>czasu pracy;</a:t>
            </a:r>
          </a:p>
          <a:p>
            <a:pPr marL="630238" indent="-366713" algn="just">
              <a:buFont typeface="+mj-lt"/>
              <a:buAutoNum type="arabicParenR"/>
              <a:tabLst>
                <a:tab pos="447675" algn="l"/>
              </a:tabLst>
            </a:pPr>
            <a:r>
              <a:rPr lang="pl-PL" b="1" i="1" u="sng" dirty="0" smtClean="0"/>
              <a:t>dzień </a:t>
            </a:r>
            <a:r>
              <a:rPr lang="pl-PL" b="1" i="1" u="sng" dirty="0"/>
              <a:t>rozpoczęcia pracy</a:t>
            </a:r>
            <a:r>
              <a:rPr lang="pl-PL" dirty="0" smtClean="0"/>
              <a:t>;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64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Uwzględnienie przypadków, kiedy nie ma rekompensaty 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  151</a:t>
            </a:r>
            <a:r>
              <a:rPr lang="pl-PL" b="1" baseline="30000" dirty="0"/>
              <a:t>4</a:t>
            </a:r>
            <a:r>
              <a:rPr lang="pl-PL" b="1" dirty="0"/>
              <a:t>.  [Godziny nadliczbowe kadry zarządzającej]</a:t>
            </a:r>
          </a:p>
          <a:p>
            <a:pPr marL="0" indent="0" algn="just">
              <a:buNone/>
            </a:pPr>
            <a:r>
              <a:rPr lang="pl-PL" b="1" dirty="0"/>
              <a:t>§  1. </a:t>
            </a:r>
            <a:r>
              <a:rPr lang="pl-PL" dirty="0" smtClean="0"/>
              <a:t>Pracownicy </a:t>
            </a:r>
            <a:r>
              <a:rPr lang="pl-PL" dirty="0"/>
              <a:t>zarządzający w imieniu pracodawcy zakładem pracy i kierownicy wyodrębnionych komórek organizacyjnych wykonują, w razie konieczności, pracę poza normalnymi godzinami pracy bez prawa do wynagrodzenia oraz dodatku z tytułu pracy w godzinach nadliczbowych, z zastrzeżeniem § 2.</a:t>
            </a:r>
          </a:p>
          <a:p>
            <a:pPr marL="0" indent="0" algn="just">
              <a:buNone/>
            </a:pPr>
            <a:r>
              <a:rPr lang="pl-PL" b="1" dirty="0"/>
              <a:t>§  2. </a:t>
            </a:r>
            <a:r>
              <a:rPr lang="pl-PL" dirty="0" smtClean="0"/>
              <a:t>Kierownikom </a:t>
            </a:r>
            <a:r>
              <a:rPr lang="pl-PL" dirty="0"/>
              <a:t>wyodrębnionych komórek organizacyjnych za pracę w godzinach nadliczbowych przypadających w niedzielę i święto przysługuje prawo do wynagrodzenia oraz dodatku z tytułu pracy w godzinach nadliczbowych w wysokości określonej w art. 151</a:t>
            </a:r>
            <a:r>
              <a:rPr lang="pl-PL" baseline="30000" dirty="0"/>
              <a:t>1</a:t>
            </a:r>
            <a:r>
              <a:rPr lang="pl-PL" dirty="0"/>
              <a:t> § 1, jeżeli w zamian za pracę w takim dniu nie otrzymali innego dnia wolnego od pracy.</a:t>
            </a:r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4517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Praca zmianowa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 smtClean="0"/>
              <a:t>w przypadku pracy zmianowej – zasady dotyczące </a:t>
            </a:r>
            <a:r>
              <a:rPr lang="pl-PL" b="1" dirty="0"/>
              <a:t>przechodzenia ze zmiany na </a:t>
            </a:r>
            <a:r>
              <a:rPr lang="pl-PL" b="1" dirty="0" smtClean="0"/>
              <a:t>zmianę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 smtClean="0"/>
              <a:t>Należy podać ogólną regułę przechodzenia ze zmiany na zmianę. </a:t>
            </a:r>
            <a:endParaRPr lang="pl-PL" b="1" dirty="0"/>
          </a:p>
          <a:p>
            <a:pPr algn="just"/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9109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przemieszczania się 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Gdy pracownik pracuje w kilku miejscach pracy (może tak być kilka miejsc pracy stacjonarnej i zdalnej)    </a:t>
            </a:r>
          </a:p>
          <a:p>
            <a:pPr marL="0" indent="0">
              <a:buNone/>
            </a:pPr>
            <a:r>
              <a:rPr lang="pl-PL" dirty="0" smtClean="0"/>
              <a:t>Dojazd </a:t>
            </a:r>
            <a:r>
              <a:rPr lang="pl-PL" dirty="0"/>
              <a:t>do miejsca pracy</a:t>
            </a:r>
          </a:p>
          <a:p>
            <a:r>
              <a:rPr lang="pl-PL" dirty="0" smtClean="0"/>
              <a:t>dostępne </a:t>
            </a:r>
            <a:r>
              <a:rPr lang="pl-PL" dirty="0"/>
              <a:t>środki </a:t>
            </a:r>
            <a:r>
              <a:rPr lang="pl-PL" dirty="0" smtClean="0"/>
              <a:t>lokomocji,</a:t>
            </a:r>
            <a:endParaRPr lang="pl-PL" dirty="0"/>
          </a:p>
          <a:p>
            <a:r>
              <a:rPr lang="pl-PL" dirty="0" smtClean="0"/>
              <a:t>zasady </a:t>
            </a:r>
            <a:r>
              <a:rPr lang="pl-PL" dirty="0"/>
              <a:t>wliczania przejazdów do czasu pracy</a:t>
            </a:r>
          </a:p>
          <a:p>
            <a:r>
              <a:rPr lang="pl-PL" dirty="0" smtClean="0"/>
              <a:t>ewentualne </a:t>
            </a:r>
            <a:r>
              <a:rPr lang="pl-PL" dirty="0"/>
              <a:t>delegacje pracowników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1476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niż określone w umowie o pracę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składniki wynagrodzenia</a:t>
            </a:r>
            <a:endParaRPr lang="pl-PL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Składniki powszechne:</a:t>
            </a:r>
          </a:p>
          <a:p>
            <a:r>
              <a:rPr lang="pl-PL" dirty="0" smtClean="0"/>
              <a:t>wynagrodzenie </a:t>
            </a:r>
            <a:r>
              <a:rPr lang="pl-PL" dirty="0"/>
              <a:t>urlopowe i za inne zwolnienia </a:t>
            </a:r>
            <a:r>
              <a:rPr lang="pl-PL" dirty="0" smtClean="0"/>
              <a:t>od pracy,</a:t>
            </a:r>
            <a:endParaRPr lang="pl-PL" dirty="0"/>
          </a:p>
          <a:p>
            <a:r>
              <a:rPr lang="pl-PL" dirty="0" smtClean="0"/>
              <a:t>wynagrodzenie chorobowe,</a:t>
            </a:r>
            <a:endParaRPr lang="pl-PL" dirty="0"/>
          </a:p>
          <a:p>
            <a:pPr algn="just"/>
            <a:r>
              <a:rPr lang="pl-PL" dirty="0" smtClean="0"/>
              <a:t>wynagrodzenie </a:t>
            </a:r>
            <a:r>
              <a:rPr lang="pl-PL" dirty="0"/>
              <a:t>i dodatek za </a:t>
            </a:r>
            <a:r>
              <a:rPr lang="pl-PL" dirty="0" smtClean="0"/>
              <a:t>pracę w godzinach nadliczbowych oraz godziny ponadwymiarowe,</a:t>
            </a:r>
          </a:p>
          <a:p>
            <a:pPr algn="just"/>
            <a:r>
              <a:rPr lang="pl-PL" dirty="0" smtClean="0"/>
              <a:t>dodatki za pracę w nocy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Składniki wewnątrzzakładowe:</a:t>
            </a:r>
          </a:p>
          <a:p>
            <a:r>
              <a:rPr lang="pl-PL" dirty="0" smtClean="0"/>
              <a:t>premie</a:t>
            </a:r>
            <a:r>
              <a:rPr lang="pl-PL" dirty="0"/>
              <a:t>, prowizje, nagrody </a:t>
            </a:r>
            <a:r>
              <a:rPr lang="pl-PL" dirty="0" smtClean="0"/>
              <a:t>jubileuszowe,</a:t>
            </a:r>
            <a:endParaRPr lang="pl-PL" dirty="0"/>
          </a:p>
          <a:p>
            <a:r>
              <a:rPr lang="pl-PL" dirty="0" smtClean="0"/>
              <a:t>dodatki</a:t>
            </a:r>
            <a:r>
              <a:rPr lang="pl-PL" dirty="0"/>
              <a:t>: funkcyjne, stażowe, </a:t>
            </a:r>
            <a:r>
              <a:rPr lang="pl-PL" dirty="0" smtClean="0"/>
              <a:t>szkodliwe, zmianowe, za niepalenie papierosów, frekwencyjny,   </a:t>
            </a:r>
            <a:endParaRPr lang="pl-PL" dirty="0"/>
          </a:p>
          <a:p>
            <a:r>
              <a:rPr lang="pl-PL" dirty="0" smtClean="0"/>
              <a:t>świadczenia </a:t>
            </a:r>
            <a:r>
              <a:rPr lang="pl-PL" dirty="0"/>
              <a:t>wyższe od </a:t>
            </a:r>
            <a:r>
              <a:rPr lang="pl-PL" dirty="0" smtClean="0"/>
              <a:t>kodeksowych 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2789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pieniężne lub rzeczowe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świadczenia </a:t>
            </a:r>
            <a:r>
              <a:rPr lang="pl-PL" dirty="0"/>
              <a:t>socjalne</a:t>
            </a:r>
          </a:p>
          <a:p>
            <a:pPr algn="just"/>
            <a:r>
              <a:rPr lang="pl-PL" dirty="0" smtClean="0"/>
              <a:t>świadczenia </a:t>
            </a:r>
            <a:r>
              <a:rPr lang="pl-PL" dirty="0"/>
              <a:t>wynikające z przepisów BHP</a:t>
            </a:r>
          </a:p>
          <a:p>
            <a:pPr algn="just"/>
            <a:r>
              <a:rPr lang="pl-PL" dirty="0" smtClean="0"/>
              <a:t>specjalne uprawnienia pracownicze (benefity)</a:t>
            </a:r>
            <a:endParaRPr lang="pl-PL" dirty="0"/>
          </a:p>
          <a:p>
            <a:pPr algn="just"/>
            <a:r>
              <a:rPr lang="pl-PL" dirty="0" smtClean="0"/>
              <a:t>świadczenia </a:t>
            </a:r>
            <a:r>
              <a:rPr lang="pl-PL" dirty="0"/>
              <a:t>rzeczowe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Nie podaje się: </a:t>
            </a:r>
            <a:endParaRPr lang="pl-PL" dirty="0"/>
          </a:p>
          <a:p>
            <a:r>
              <a:rPr lang="pl-PL" dirty="0" smtClean="0"/>
              <a:t>świadczenia uznaniowe, </a:t>
            </a:r>
          </a:p>
          <a:p>
            <a:pPr algn="just"/>
            <a:r>
              <a:rPr lang="pl-PL" dirty="0" smtClean="0"/>
              <a:t>świadczenia kupowane od </a:t>
            </a:r>
            <a:r>
              <a:rPr lang="pl-PL" dirty="0"/>
              <a:t>pracodawcy za </a:t>
            </a:r>
            <a:r>
              <a:rPr lang="pl-PL" dirty="0" smtClean="0"/>
              <a:t>drobne kwoty, a także współfinasowane przez pracownika (np. pakiety medyczne, sportowe)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2015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Wymiar płatnego urlopu 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Informacja o wymiarze </a:t>
            </a:r>
            <a:r>
              <a:rPr lang="pl-PL" dirty="0"/>
              <a:t>przysługującego pracownikowi </a:t>
            </a:r>
            <a:r>
              <a:rPr lang="pl-PL" b="1" u="sng" dirty="0"/>
              <a:t>płatnego urlopu, w szczególności urlopu wypoczynkowego </a:t>
            </a:r>
            <a:r>
              <a:rPr lang="pl-PL" dirty="0"/>
              <a:t>lub, jeżeli nie jest możliwe jego określenie w dacie przekazywania pracownikowi tej informacji, o procedurach jego przyznawania i </a:t>
            </a:r>
            <a:r>
              <a:rPr lang="pl-PL" dirty="0" smtClean="0"/>
              <a:t>ustalania.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urlopy </a:t>
            </a:r>
            <a:r>
              <a:rPr lang="pl-PL" dirty="0"/>
              <a:t>wypoczynkowe</a:t>
            </a:r>
          </a:p>
          <a:p>
            <a:pPr algn="just"/>
            <a:r>
              <a:rPr lang="pl-PL" dirty="0" smtClean="0"/>
              <a:t>dodatkowe </a:t>
            </a:r>
            <a:r>
              <a:rPr lang="pl-PL" dirty="0"/>
              <a:t>urlopy wypoczynkowe (</a:t>
            </a:r>
            <a:r>
              <a:rPr lang="pl-PL" dirty="0" smtClean="0"/>
              <a:t>np. niepełnosprawni, służba </a:t>
            </a:r>
            <a:r>
              <a:rPr lang="pl-PL" dirty="0"/>
              <a:t>cywilna</a:t>
            </a:r>
            <a:r>
              <a:rPr lang="pl-PL" dirty="0" smtClean="0"/>
              <a:t>),</a:t>
            </a:r>
            <a:endParaRPr lang="pl-PL" dirty="0"/>
          </a:p>
          <a:p>
            <a:pPr algn="just"/>
            <a:r>
              <a:rPr lang="pl-PL" dirty="0" smtClean="0"/>
              <a:t>urlopy </a:t>
            </a:r>
            <a:r>
              <a:rPr lang="pl-PL" dirty="0"/>
              <a:t>szkoleniowe (KP, doktoranci, aplikanci</a:t>
            </a:r>
            <a:r>
              <a:rPr lang="pl-PL" dirty="0" smtClean="0"/>
              <a:t>),</a:t>
            </a:r>
            <a:endParaRPr lang="pl-PL" dirty="0"/>
          </a:p>
          <a:p>
            <a:r>
              <a:rPr lang="pl-PL" dirty="0" smtClean="0"/>
              <a:t>urlopy </a:t>
            </a:r>
            <a:r>
              <a:rPr lang="pl-PL" dirty="0"/>
              <a:t>macierzyńskie</a:t>
            </a:r>
          </a:p>
          <a:p>
            <a:r>
              <a:rPr lang="pl-PL" dirty="0" smtClean="0"/>
              <a:t>urlopy </a:t>
            </a:r>
            <a:r>
              <a:rPr lang="pl-PL" dirty="0"/>
              <a:t>rodzicielskie</a:t>
            </a:r>
          </a:p>
          <a:p>
            <a:r>
              <a:rPr lang="pl-PL" dirty="0" smtClean="0"/>
              <a:t>urlopy ojcowskie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Dominuje stanowisko, że informację o urlopach związanych z rodzicielstwem należy podawać, gdy stan rodzicielstwa się </a:t>
            </a:r>
            <a:r>
              <a:rPr lang="pl-PL" dirty="0" err="1" smtClean="0"/>
              <a:t>zaktulizauje</a:t>
            </a:r>
            <a:r>
              <a:rPr lang="pl-PL" dirty="0" smtClean="0"/>
              <a:t>. 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8991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o zasadach rozwiązania stosunku 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pracy - 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29 § 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pl-PL" sz="32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b="1" dirty="0" smtClean="0"/>
              <a:t>Informacja o obowiązujących zasadach rozwiązania </a:t>
            </a:r>
            <a:r>
              <a:rPr lang="pl-PL" sz="2400" b="1" dirty="0"/>
              <a:t>stosunku </a:t>
            </a:r>
            <a:r>
              <a:rPr lang="pl-PL" sz="2400" b="1" dirty="0" smtClean="0"/>
              <a:t>pracy</a:t>
            </a:r>
            <a:r>
              <a:rPr lang="pl-PL" sz="2400" dirty="0" smtClean="0"/>
              <a:t>, </a:t>
            </a:r>
            <a:r>
              <a:rPr lang="pl-PL" sz="2400" dirty="0"/>
              <a:t>w </a:t>
            </a:r>
            <a:r>
              <a:rPr lang="pl-PL" sz="2400" dirty="0" smtClean="0"/>
              <a:t>tym:</a:t>
            </a:r>
          </a:p>
          <a:p>
            <a:pPr algn="just"/>
            <a:r>
              <a:rPr lang="pl-PL" sz="2400" dirty="0" smtClean="0"/>
              <a:t>o </a:t>
            </a:r>
            <a:r>
              <a:rPr lang="pl-PL" sz="2400" dirty="0"/>
              <a:t>wymogach formalnych, </a:t>
            </a:r>
            <a:endParaRPr lang="pl-PL" sz="2400" dirty="0" smtClean="0"/>
          </a:p>
          <a:p>
            <a:pPr algn="just"/>
            <a:r>
              <a:rPr lang="pl-PL" sz="2400" dirty="0" smtClean="0"/>
              <a:t>długości </a:t>
            </a:r>
            <a:r>
              <a:rPr lang="pl-PL" sz="2400" dirty="0"/>
              <a:t>okresów wypowiedzenia oraz </a:t>
            </a:r>
            <a:endParaRPr lang="pl-PL" sz="2400" dirty="0" smtClean="0"/>
          </a:p>
          <a:p>
            <a:pPr algn="just"/>
            <a:r>
              <a:rPr lang="pl-PL" sz="2400" dirty="0" smtClean="0"/>
              <a:t>terminie </a:t>
            </a:r>
            <a:r>
              <a:rPr lang="pl-PL" sz="2400" dirty="0"/>
              <a:t>odwołania się do sądu </a:t>
            </a:r>
            <a:r>
              <a:rPr lang="pl-PL" sz="2400" dirty="0" smtClean="0"/>
              <a:t>pracy,</a:t>
            </a:r>
          </a:p>
          <a:p>
            <a:pPr algn="just"/>
            <a:r>
              <a:rPr lang="pl-PL" sz="2400" dirty="0" smtClean="0"/>
              <a:t>jeżeli </a:t>
            </a:r>
            <a:r>
              <a:rPr lang="pl-PL" sz="2400" dirty="0"/>
              <a:t>nie jest możliwe określenie długości okresów wypowiedzenia w dacie przekazywania pracownikowi tej informacji, </a:t>
            </a:r>
            <a:r>
              <a:rPr lang="pl-PL" sz="2400" dirty="0" smtClean="0"/>
              <a:t>przekazuje się informację o sposobie ustalania </a:t>
            </a:r>
            <a:r>
              <a:rPr lang="pl-PL" sz="2400" dirty="0"/>
              <a:t>takich okresów </a:t>
            </a:r>
            <a:r>
              <a:rPr lang="pl-PL" sz="2400" dirty="0" smtClean="0"/>
              <a:t>wypowiedzenia.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Trzeba powiadomić o trybach:</a:t>
            </a:r>
            <a:r>
              <a:rPr lang="pl-PL" sz="1800" dirty="0"/>
              <a:t> </a:t>
            </a:r>
            <a:r>
              <a:rPr lang="pl-PL" sz="2400" dirty="0" smtClean="0"/>
              <a:t>porozumienie stron, wypowiedzenie zwykłe i zmieniające, rozwiązanie </a:t>
            </a:r>
            <a:r>
              <a:rPr lang="pl-PL" sz="2400" dirty="0"/>
              <a:t>bez wypowiedzenie </a:t>
            </a:r>
            <a:r>
              <a:rPr lang="pl-PL" sz="2400" dirty="0" smtClean="0"/>
              <a:t>(art</a:t>
            </a:r>
            <a:r>
              <a:rPr lang="pl-PL" sz="2400" dirty="0"/>
              <a:t>. 52 </a:t>
            </a:r>
            <a:r>
              <a:rPr lang="pl-PL" sz="2400" dirty="0" err="1" smtClean="0"/>
              <a:t>k.p</a:t>
            </a:r>
            <a:r>
              <a:rPr lang="pl-PL" sz="2400" dirty="0" smtClean="0"/>
              <a:t>., art. 53 </a:t>
            </a:r>
            <a:r>
              <a:rPr lang="pl-PL" sz="2400" dirty="0" err="1" smtClean="0"/>
              <a:t>k.p</a:t>
            </a:r>
            <a:r>
              <a:rPr lang="pl-PL" sz="2400" dirty="0" smtClean="0"/>
              <a:t>., art. 55 </a:t>
            </a:r>
            <a:r>
              <a:rPr lang="pl-PL" sz="2400" dirty="0" err="1" smtClean="0"/>
              <a:t>k.p</a:t>
            </a:r>
            <a:r>
              <a:rPr lang="pl-PL" sz="2400" dirty="0" smtClean="0"/>
              <a:t>.).</a:t>
            </a:r>
            <a:endParaRPr lang="pl-PL" sz="24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132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Prawo pracownika do szkoleń </a:t>
            </a:r>
            <a:endParaRPr lang="pl-PL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sz="3600" dirty="0" smtClean="0"/>
              <a:t>Informacja o prawie </a:t>
            </a:r>
            <a:r>
              <a:rPr lang="pl-PL" sz="3600" dirty="0"/>
              <a:t>pracownika do szkoleń, jeżeli pracodawca je zapewnia, </a:t>
            </a:r>
            <a:r>
              <a:rPr lang="pl-PL" sz="3600" b="1" dirty="0"/>
              <a:t>w szczególności o ogólnych zasadach polityki szkoleniowej </a:t>
            </a:r>
            <a:r>
              <a:rPr lang="pl-PL" sz="3600" b="1" dirty="0" smtClean="0"/>
              <a:t>pracodawcy</a:t>
            </a:r>
            <a:r>
              <a:rPr lang="pl-PL" sz="3600" dirty="0" smtClean="0"/>
              <a:t>.</a:t>
            </a:r>
          </a:p>
          <a:p>
            <a:pPr marL="0" indent="0" algn="just">
              <a:buNone/>
            </a:pPr>
            <a:endParaRPr lang="pl-PL" sz="4600" dirty="0" smtClean="0"/>
          </a:p>
          <a:p>
            <a:pPr marL="0" indent="0">
              <a:buNone/>
            </a:pPr>
            <a:r>
              <a:rPr lang="pl-PL" dirty="0" smtClean="0"/>
              <a:t>Przykłady szkoleń:  </a:t>
            </a:r>
          </a:p>
          <a:p>
            <a:r>
              <a:rPr lang="pl-PL" dirty="0" smtClean="0"/>
              <a:t>szkolenia BHP,</a:t>
            </a:r>
          </a:p>
          <a:p>
            <a:r>
              <a:rPr lang="pl-PL" dirty="0" smtClean="0"/>
              <a:t>szkolenia </a:t>
            </a:r>
            <a:r>
              <a:rPr lang="pl-PL" dirty="0"/>
              <a:t>obowiązkowe w niektórych zawodach,</a:t>
            </a:r>
          </a:p>
          <a:p>
            <a:r>
              <a:rPr lang="pl-PL" dirty="0" smtClean="0"/>
              <a:t>szkolenia </a:t>
            </a:r>
            <a:r>
              <a:rPr lang="pl-PL" dirty="0"/>
              <a:t>korporacyjne i wymagane przez przepisy</a:t>
            </a:r>
          </a:p>
          <a:p>
            <a:r>
              <a:rPr lang="pl-PL" dirty="0"/>
              <a:t>wewnętrzne</a:t>
            </a:r>
          </a:p>
          <a:p>
            <a:r>
              <a:rPr lang="pl-PL" dirty="0" smtClean="0"/>
              <a:t>szkolenie zwiększające kompetencje  </a:t>
            </a:r>
            <a:endParaRPr lang="pl-PL" dirty="0"/>
          </a:p>
        </p:txBody>
      </p:sp>
      <p:pic>
        <p:nvPicPr>
          <p:cNvPr id="6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2858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o układzie 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zbiorowym pracy lub innym porozumieniu zbiorowym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l) układzie zbiorowym pracy lub innym porozumieniu zbiorowym, którym pracownik jest objęty, a w przypadku zawarcia porozumienia zbiorowego poza zakładem pracy przez wspólne organy lub instytucje – nazwie takich organów lub instytucji</a:t>
            </a:r>
            <a:r>
              <a:rPr lang="pl-PL" dirty="0" smtClean="0"/>
              <a:t>,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Porozumienie zbiorowe (tylko ze związkami zawodowym) : np. w sprawie wydłużenia okresu wypowiedzenia do 12 miesięcy, w sprawie pracy zdalnej, w sprawie ruchomego czasu pracy   </a:t>
            </a:r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57472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Brak regulaminu pracy 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przypadku, gdy pracodawca nie ustalił regulaminu pracy </a:t>
            </a:r>
            <a:r>
              <a:rPr lang="pl-PL" dirty="0" smtClean="0"/>
              <a:t>należy w informacji należy określić:</a:t>
            </a:r>
          </a:p>
          <a:p>
            <a:pPr algn="just"/>
            <a:r>
              <a:rPr lang="pl-PL" dirty="0" smtClean="0"/>
              <a:t>termin, miejsc, czas </a:t>
            </a:r>
            <a:r>
              <a:rPr lang="pl-PL" dirty="0"/>
              <a:t>i </a:t>
            </a:r>
            <a:r>
              <a:rPr lang="pl-PL" dirty="0" smtClean="0"/>
              <a:t>częstotliwość </a:t>
            </a:r>
            <a:r>
              <a:rPr lang="pl-PL" dirty="0"/>
              <a:t>wypłacania wynagrodzenia za pracę, </a:t>
            </a:r>
          </a:p>
          <a:p>
            <a:pPr algn="just"/>
            <a:r>
              <a:rPr lang="pl-PL" dirty="0" smtClean="0"/>
              <a:t>porę nocną </a:t>
            </a:r>
            <a:r>
              <a:rPr lang="pl-PL" dirty="0"/>
              <a:t>oraz </a:t>
            </a:r>
            <a:endParaRPr lang="pl-PL" dirty="0" smtClean="0"/>
          </a:p>
          <a:p>
            <a:pPr algn="just"/>
            <a:r>
              <a:rPr lang="pl-PL" dirty="0" smtClean="0"/>
              <a:t>przyjęty sposób </a:t>
            </a:r>
            <a:r>
              <a:rPr lang="pl-PL" dirty="0"/>
              <a:t>potwierdzania przez pracowników przybycia i obecności w pracy oraz </a:t>
            </a:r>
            <a:r>
              <a:rPr lang="pl-PL" dirty="0" smtClean="0"/>
              <a:t>usprawiedliwiania </a:t>
            </a:r>
            <a:r>
              <a:rPr lang="pl-PL" dirty="0"/>
              <a:t>nieobecności w pracy;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518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Zmiana dotycząca określenia dnia nawiązania stosunku pracy - art. 26 </a:t>
            </a:r>
            <a:r>
              <a:rPr lang="pl-PL" sz="32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3448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81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39546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Dodatkowe informacje z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29 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art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 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67</a:t>
            </a:r>
            <a:r>
              <a:rPr lang="pl-PL" sz="3200" b="1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21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(nie dotyczy pracy zdalnej okazjonalnej)</a:t>
            </a:r>
            <a:endParaRPr lang="pl-PL" sz="3200" b="1" baseline="30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024128"/>
            <a:ext cx="7886700" cy="51528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/>
              <a:t>W dniu rozpoczęcia wykonywania pracy zdalnej przekazać pracownikom informację uzupełniającą do informacji o warunkach zatrudnienia z art. 29 § 3 </a:t>
            </a:r>
            <a:r>
              <a:rPr lang="pl-PL" sz="2000" dirty="0" err="1" smtClean="0"/>
              <a:t>k.p</a:t>
            </a:r>
            <a:r>
              <a:rPr lang="pl-PL" sz="2000" dirty="0" smtClean="0"/>
              <a:t>., </a:t>
            </a:r>
            <a:r>
              <a:rPr lang="pl-PL" sz="2000" dirty="0"/>
              <a:t>w której zostaną zawarte dwa nowe postanowienia:</a:t>
            </a:r>
          </a:p>
          <a:p>
            <a:pPr marL="0" indent="0" algn="just">
              <a:buNone/>
            </a:pPr>
            <a:r>
              <a:rPr lang="pl-PL" sz="2000" dirty="0"/>
              <a:t>1) określenie jednostki organizacyjnej pracodawcy, w której strukturze znajduje się stanowisko pracy pracownika wykonującego pracę zdalną; oraz</a:t>
            </a:r>
          </a:p>
          <a:p>
            <a:pPr marL="0" indent="0" algn="just">
              <a:buNone/>
            </a:pPr>
            <a:r>
              <a:rPr lang="pl-PL" sz="2000" dirty="0"/>
              <a:t>2) wskazanie osoby lub organu odpowiedzialnych za współpracę z pracownikiem wykonującym pracę zdalną oraz upoważnionych do przeprowadzania kontroli w miejscu jej wykonywania.</a:t>
            </a:r>
          </a:p>
          <a:p>
            <a:pPr marL="0" indent="0" algn="just">
              <a:buNone/>
            </a:pPr>
            <a:r>
              <a:rPr lang="pl-PL" sz="2000" b="1" dirty="0"/>
              <a:t> </a:t>
            </a:r>
          </a:p>
          <a:p>
            <a:pPr marL="0" indent="0" algn="just">
              <a:buNone/>
            </a:pPr>
            <a:r>
              <a:rPr lang="pl-PL" sz="2000" dirty="0"/>
              <a:t>Chyba jest możliwe wskazanie ogólnie osoby, bez podawania ich nazwisk, aby nie musieć zmieniać informacji w przypadku zmian kadrowych zachodzących u pracodawcy.</a:t>
            </a:r>
          </a:p>
          <a:p>
            <a:pPr marL="0" indent="0" algn="just">
              <a:buNone/>
            </a:pPr>
            <a:r>
              <a:rPr lang="pl-PL" sz="2000" dirty="0"/>
              <a:t>W przypadku wdrożenia pracy zdalnej w trakcie zatrudnienia pracodawca przekazuje pracownikowi powyższe informacje w postaci papierowej lub elektronicznej, najpóźniej w dniu rozpoczęcia przez niego wykonywania pracy zdalnej.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7703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658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Odrębna informacja o instytucji zabezpieczenia społecznego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sz="6200" dirty="0" smtClean="0"/>
              <a:t>„nie </a:t>
            </a:r>
            <a:r>
              <a:rPr lang="pl-PL" sz="6200" dirty="0"/>
              <a:t>później niż w terminie 30 dni od dnia dopuszczenia pracownika do pracy o nazwie instytucji zabezpieczenia społecznego, do których wpływają składki na ubezpieczenia społeczne związane ze stosunkiem pracy oraz informacje na temat ochrony związanej z zabezpieczeniem społecznym, zapewnianej przez pracodawcę; nie dotyczy to przypadku, w którym to pracownik dokonuje wyboru instytucji zabezpieczenia </a:t>
            </a:r>
            <a:r>
              <a:rPr lang="pl-PL" sz="6200" dirty="0" smtClean="0"/>
              <a:t>społecznego”</a:t>
            </a:r>
          </a:p>
          <a:p>
            <a:pPr marL="0" indent="0" algn="just">
              <a:buNone/>
            </a:pPr>
            <a:endParaRPr lang="pl-PL" sz="6200" dirty="0" smtClean="0"/>
          </a:p>
          <a:p>
            <a:pPr marL="0" indent="0" algn="just">
              <a:buNone/>
            </a:pPr>
            <a:r>
              <a:rPr lang="pl-PL" sz="6200" dirty="0" smtClean="0"/>
              <a:t>ZUS, chyba też PPK</a:t>
            </a:r>
          </a:p>
          <a:p>
            <a:pPr marL="0" indent="0" algn="just">
              <a:buNone/>
            </a:pPr>
            <a:endParaRPr lang="pl-PL" sz="6200" dirty="0" smtClean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07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poprzez wskazanie przepisów - art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29 §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l-PL" sz="28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Poinformowanie </a:t>
            </a:r>
            <a:r>
              <a:rPr lang="pl-PL" dirty="0"/>
              <a:t>pracownika o jego warunkach zatrudnienia, o których mowa w § 3 pkt 1 lit. a–f, h–k i pkt 2, może nastąpić przez wskazanie, </a:t>
            </a:r>
            <a:r>
              <a:rPr lang="pl-PL" b="1" dirty="0"/>
              <a:t>w postaci papierowej lub elektronicznej</a:t>
            </a:r>
            <a:r>
              <a:rPr lang="pl-PL" dirty="0"/>
              <a:t>, odpowiednich przepisów prawa pracy oraz prawa ubezpieczeń społecznych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Dotyczy to też postanowień układów zbiorowych, porozumień zbiorowych, regulaminów, statutów – to są przepisy prawa pracy, art. 9 </a:t>
            </a:r>
            <a:r>
              <a:rPr lang="pl-PL" dirty="0" err="1" smtClean="0"/>
              <a:t>k.p</a:t>
            </a:r>
            <a:r>
              <a:rPr lang="pl-PL" dirty="0" smtClean="0"/>
              <a:t>.    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Nie dotyczy:</a:t>
            </a:r>
          </a:p>
          <a:p>
            <a:pPr marL="0" indent="0" algn="just">
              <a:buNone/>
            </a:pPr>
            <a:r>
              <a:rPr lang="pl-PL" b="1" dirty="0" smtClean="0"/>
              <a:t>g) w </a:t>
            </a:r>
            <a:r>
              <a:rPr lang="pl-PL" b="1" dirty="0"/>
              <a:t>przypadku kilku miejsc wykonywania pracy – zasadach dotyczących przemieszczania się między miejscami wykonywania pracy</a:t>
            </a:r>
            <a:r>
              <a:rPr lang="pl-PL" b="1" dirty="0" smtClean="0"/>
              <a:t>,</a:t>
            </a:r>
          </a:p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b="1" dirty="0" smtClean="0"/>
              <a:t>Jakie przepisy w przypadku h)</a:t>
            </a:r>
          </a:p>
          <a:p>
            <a:pPr marL="0" indent="0" algn="just">
              <a:buNone/>
            </a:pPr>
            <a:r>
              <a:rPr lang="pl-PL" dirty="0" smtClean="0"/>
              <a:t>innych </a:t>
            </a:r>
            <a:r>
              <a:rPr lang="pl-PL" dirty="0"/>
              <a:t>niż uzgodnione w umowie o pracę przysługujących pracownikowi składnikach wynagrodzenia oraz świadczeniach pieniężnych lub rzeczowych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90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zmianie adresu  - art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29 §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l-PL" sz="28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informuje pracownika, w postaci papierowej lub elektronicznej, </a:t>
            </a:r>
            <a:r>
              <a:rPr lang="pl-PL" b="1" u="sng" dirty="0"/>
              <a:t>o zmianie adresu swojej siedziby, a w przypadku pracodawcy będącego osobą fizyczną nieposiadającego siedziby – adresu zamieszkania, nie później niż w terminie 7 dni od dnia zmiany adresu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06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o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zmianie warunków zatrudnienia -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29 §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l-PL" sz="28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 </a:t>
            </a:r>
            <a:r>
              <a:rPr lang="pl-PL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informuje pracownika, w postaci papierowej lub elektronicznej, o zmianie jego warunków zatrudnienia, o których mowa w § 3, a także o objęciu pracownika </a:t>
            </a:r>
            <a:r>
              <a:rPr lang="pl-PL" b="1" dirty="0"/>
              <a:t>układem zbiorowym pracy lub innym porozumieniem zbiorowym </a:t>
            </a:r>
            <a:r>
              <a:rPr lang="pl-PL" dirty="0"/>
              <a:t>niezwłocznie, </a:t>
            </a:r>
            <a:r>
              <a:rPr lang="pl-PL" b="1" dirty="0"/>
              <a:t>nie później jednak niż w dniu, w którym taka zmiana ma zastosowanie do </a:t>
            </a:r>
            <a:r>
              <a:rPr lang="pl-PL" b="1" dirty="0" smtClean="0"/>
              <a:t>pracownika (teraz miesiąc od wejścia w życie). </a:t>
            </a:r>
          </a:p>
          <a:p>
            <a:pPr marL="0" indent="0" algn="just">
              <a:buNone/>
            </a:pPr>
            <a:r>
              <a:rPr lang="pl-PL" b="1" dirty="0"/>
              <a:t>	</a:t>
            </a:r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89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Wyłączenie obowiązku informacyjnego -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29 § 3</a:t>
            </a:r>
            <a:r>
              <a:rPr lang="pl-PL" sz="2800" b="1" baseline="30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 </a:t>
            </a:r>
            <a:r>
              <a:rPr lang="pl-PL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Nie </a:t>
            </a:r>
            <a:r>
              <a:rPr lang="pl-PL" dirty="0"/>
              <a:t>dotyczy to przypadku, w którym zmiana warunków zatrudnienia wynika ze zmiany przepisów prawa pracy oraz prawa ubezpieczeń społecznych,  jeżeli przepisy te zostały wskazane w informacji przekazanej pracownikowi.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79658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Wykroczenie - art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281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pkt 2a </a:t>
            </a:r>
            <a:r>
              <a:rPr lang="pl-PL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Nowe wykroczenie popełnia ten kto</a:t>
            </a:r>
            <a:r>
              <a:rPr lang="pl-PL" dirty="0"/>
              <a:t>:</a:t>
            </a:r>
          </a:p>
          <a:p>
            <a:pPr marL="0" indent="0" algn="just">
              <a:buNone/>
            </a:pPr>
            <a:r>
              <a:rPr lang="pl-PL" dirty="0" smtClean="0"/>
              <a:t>2a</a:t>
            </a:r>
            <a:r>
              <a:rPr lang="pl-PL" dirty="0"/>
              <a:t>) nie informuje pracownika w terminie </a:t>
            </a:r>
            <a:r>
              <a:rPr lang="pl-PL" dirty="0" smtClean="0"/>
              <a:t>o warunkach </a:t>
            </a:r>
            <a:r>
              <a:rPr lang="pl-PL" dirty="0"/>
              <a:t>jego zatrudnienia, naruszając </a:t>
            </a:r>
            <a:r>
              <a:rPr lang="pl-PL" dirty="0" smtClean="0"/>
              <a:t>w sposób </a:t>
            </a:r>
            <a:r>
              <a:rPr lang="pl-PL" dirty="0"/>
              <a:t>rażący przepisy art. 29 § 3, 3</a:t>
            </a:r>
            <a:r>
              <a:rPr lang="pl-PL" baseline="30000" dirty="0"/>
              <a:t>2 </a:t>
            </a:r>
            <a:r>
              <a:rPr lang="pl-PL" dirty="0"/>
              <a:t>i 3</a:t>
            </a:r>
            <a:r>
              <a:rPr lang="pl-PL" baseline="30000" dirty="0"/>
              <a:t>3 </a:t>
            </a:r>
            <a:r>
              <a:rPr lang="pl-PL" dirty="0" smtClean="0"/>
              <a:t> </a:t>
            </a:r>
            <a:r>
              <a:rPr lang="pl-PL" dirty="0" err="1" smtClean="0"/>
              <a:t>k.p</a:t>
            </a:r>
            <a:r>
              <a:rPr lang="pl-PL" dirty="0" smtClean="0"/>
              <a:t>. oraz </a:t>
            </a:r>
            <a:r>
              <a:rPr lang="pl-PL" dirty="0"/>
              <a:t>art. 291 § 2 i 4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Wykroczeniem </a:t>
            </a:r>
            <a:r>
              <a:rPr lang="pl-PL" dirty="0" smtClean="0"/>
              <a:t>jest:</a:t>
            </a:r>
            <a:endParaRPr lang="pl-PL" dirty="0"/>
          </a:p>
          <a:p>
            <a:r>
              <a:rPr lang="pl-PL" dirty="0" smtClean="0"/>
              <a:t>nieprzekazywanie </a:t>
            </a:r>
            <a:r>
              <a:rPr lang="pl-PL" dirty="0"/>
              <a:t>informacji, </a:t>
            </a:r>
            <a:endParaRPr lang="pl-PL" dirty="0" smtClean="0"/>
          </a:p>
          <a:p>
            <a:r>
              <a:rPr lang="pl-PL" dirty="0" smtClean="0"/>
              <a:t>nieaktualizowanie </a:t>
            </a:r>
            <a:r>
              <a:rPr lang="pl-PL" dirty="0"/>
              <a:t>informacji.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521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Informacje o umowie o pracę na okres próbny – art. 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§ 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pkt 6  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a) czas </a:t>
            </a:r>
            <a:r>
              <a:rPr lang="pl-PL" dirty="0"/>
              <a:t>jej trwania lub dzień jej zakończenia oraz, gdy strony tak uzgodnią, postanowienie o przedłużeniu umowy o czas urlopu, a także o czas innej usprawiedliwionej nieobecności pracownika w pracy, jeżeli wystąpią takie nieobecności,</a:t>
            </a:r>
          </a:p>
          <a:p>
            <a:pPr marL="0" indent="0" algn="just">
              <a:buNone/>
            </a:pPr>
            <a:r>
              <a:rPr lang="pl-PL" dirty="0" smtClean="0"/>
              <a:t>b) okres</a:t>
            </a:r>
            <a:r>
              <a:rPr lang="pl-PL" dirty="0"/>
              <a:t>, na który strony mają zamiar zawrzeć umowę o pracę na czas określony w przypadku, o którym mowa w art. 25 § 2</a:t>
            </a:r>
            <a:r>
              <a:rPr lang="pl-PL" baseline="30000" dirty="0"/>
              <a:t>2</a:t>
            </a:r>
            <a:r>
              <a:rPr lang="pl-PL" dirty="0"/>
              <a:t>, a także postanowienie o wydłużeniu umowy w przypadku, o którym mowa w art. 25 § 2</a:t>
            </a:r>
            <a:r>
              <a:rPr lang="pl-PL" baseline="30000" dirty="0"/>
              <a:t>3</a:t>
            </a:r>
            <a:r>
              <a:rPr lang="pl-PL" dirty="0"/>
              <a:t>;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572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Nowe brzmienie art. 25 </a:t>
            </a:r>
            <a:r>
              <a:rPr lang="pl-PL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l-PL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0014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 smtClean="0"/>
              <a:t>§ </a:t>
            </a:r>
            <a:r>
              <a:rPr lang="pl-PL" sz="1800" dirty="0"/>
              <a:t>1. Umowę o pracę zawiera się na okres próbny, na czas określony albo na czas nieokreślony.</a:t>
            </a:r>
          </a:p>
          <a:p>
            <a:pPr marL="0" indent="0" algn="just">
              <a:buNone/>
            </a:pPr>
            <a:r>
              <a:rPr lang="pl-PL" sz="1800" dirty="0"/>
              <a:t>§ 2. Umowę o pracę na okres próbny, nieprzekraczający 3 miesięcy, z zastrzeżeniem § 2</a:t>
            </a:r>
            <a:r>
              <a:rPr lang="pl-PL" sz="1800" baseline="30000" dirty="0"/>
              <a:t>1</a:t>
            </a:r>
            <a:r>
              <a:rPr lang="pl-PL" sz="1800" dirty="0"/>
              <a:t>–2</a:t>
            </a:r>
            <a:r>
              <a:rPr lang="pl-PL" sz="1800" baseline="30000" dirty="0"/>
              <a:t>3</a:t>
            </a:r>
            <a:r>
              <a:rPr lang="pl-PL" sz="1800" dirty="0"/>
              <a:t>, zawiera się w celu sprawdzenia kwalifikacji pracownika i możliwości jego zatrudnienia w celu wykonywania określonego rodzaju </a:t>
            </a:r>
            <a:r>
              <a:rPr lang="pl-PL" sz="1800" dirty="0" smtClean="0"/>
              <a:t>pracy,</a:t>
            </a:r>
            <a:endParaRPr lang="pl-PL" sz="1800" dirty="0"/>
          </a:p>
          <a:p>
            <a:pPr marL="0" indent="0" algn="just">
              <a:buNone/>
            </a:pPr>
            <a:r>
              <a:rPr lang="pl-PL" sz="1800" dirty="0" smtClean="0"/>
              <a:t>§ </a:t>
            </a:r>
            <a:r>
              <a:rPr lang="pl-PL" sz="1800" dirty="0"/>
              <a:t>2</a:t>
            </a:r>
            <a:r>
              <a:rPr lang="pl-PL" sz="1800" baseline="30000" dirty="0"/>
              <a:t>1</a:t>
            </a:r>
            <a:r>
              <a:rPr lang="pl-PL" sz="1800" dirty="0"/>
              <a:t>. Strony mogą uzgodnić w umowie o pracę, iż umowa o pracę na okres próbny przedłuża się o czas urlopu, a także o czas innej usprawiedliwionej nieobecności pracownika w pracy, jeżeli wystąpią takie nieobecności.</a:t>
            </a:r>
          </a:p>
          <a:p>
            <a:pPr marL="0" indent="0" algn="just">
              <a:buNone/>
            </a:pPr>
            <a:r>
              <a:rPr lang="pl-PL" sz="1800" dirty="0"/>
              <a:t>§ 2</a:t>
            </a:r>
            <a:r>
              <a:rPr lang="pl-PL" sz="1800" baseline="30000" dirty="0"/>
              <a:t>2</a:t>
            </a:r>
            <a:r>
              <a:rPr lang="pl-PL" sz="1800" dirty="0"/>
              <a:t>. Umowę o pracę na okres próbny zawiera się na okres nieprzekraczający:</a:t>
            </a:r>
          </a:p>
          <a:p>
            <a:pPr marL="361950" indent="0" algn="just">
              <a:buNone/>
            </a:pPr>
            <a:r>
              <a:rPr lang="pl-PL" sz="1800" dirty="0"/>
              <a:t>1) 1 miesiąca – w przypadku zamiaru zawarcia umowy o pracę na czas określony krótszy niż 6 miesięcy;</a:t>
            </a:r>
          </a:p>
          <a:p>
            <a:pPr marL="361950" indent="0" algn="just">
              <a:buNone/>
            </a:pPr>
            <a:r>
              <a:rPr lang="pl-PL" sz="1800" dirty="0"/>
              <a:t>2) 2 miesięcy – w przypadku zamiaru zawarcia umowy o pracę na czas określony wynoszący co najmniej 6 miesięcy i krótszy niż 12 miesięcy.</a:t>
            </a:r>
          </a:p>
          <a:p>
            <a:pPr marL="0" indent="0" algn="just">
              <a:buNone/>
            </a:pPr>
            <a:r>
              <a:rPr lang="pl-PL" sz="1800" dirty="0"/>
              <a:t>§ 2</a:t>
            </a:r>
            <a:r>
              <a:rPr lang="pl-PL" sz="1800" baseline="30000" dirty="0"/>
              <a:t>3</a:t>
            </a:r>
            <a:r>
              <a:rPr lang="pl-PL" sz="1800" dirty="0"/>
              <a:t>. Strony mogą jednokrotnie wydłużyć w umowie o pracę na okres próbny okresy, o których mowa w § 2</a:t>
            </a:r>
            <a:r>
              <a:rPr lang="pl-PL" sz="1800" baseline="30000" dirty="0"/>
              <a:t>2</a:t>
            </a:r>
            <a:r>
              <a:rPr lang="pl-PL" sz="1800" dirty="0"/>
              <a:t>, nie więcej jednak niż o 1 miesiąc, jeżeli jest to uzasadnione rodzajem pracy</a:t>
            </a:r>
            <a:r>
              <a:rPr lang="pl-PL" sz="1800" dirty="0" smtClean="0"/>
              <a:t>.</a:t>
            </a:r>
            <a:endParaRPr lang="pl-PL" sz="1800" dirty="0"/>
          </a:p>
          <a:p>
            <a:pPr marL="0" indent="0" algn="just">
              <a:buNone/>
            </a:pPr>
            <a:r>
              <a:rPr lang="pl-PL" sz="1800" dirty="0" smtClean="0"/>
              <a:t>§ </a:t>
            </a:r>
            <a:r>
              <a:rPr lang="pl-PL" sz="1800" dirty="0"/>
              <a:t>3. Ponowne zawarcie umowy o pracę na okres próbny z tym samym pracownikiem jest możliwe, jeżeli pracownik ma być zatrudniony w celu wykonywania innego rodzaju pracy</a:t>
            </a:r>
            <a:r>
              <a:rPr lang="pl-PL" sz="1800" dirty="0" smtClean="0"/>
              <a:t>.</a:t>
            </a:r>
            <a:endParaRPr lang="pl-PL" sz="18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16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dodatkowa – </a:t>
            </a:r>
          </a:p>
          <a:p>
            <a:pPr marL="0" indent="0" algn="ctr">
              <a:buNone/>
            </a:pPr>
            <a:r>
              <a:rPr lang="pl-PL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29 </a:t>
            </a:r>
            <a:r>
              <a:rPr lang="pl-PL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pl-PL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pl-PL" sz="44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83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przekazywania informacji – art. 29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pl-PL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Stan dotychczasowy: </a:t>
            </a:r>
          </a:p>
          <a:p>
            <a:pPr marL="0" indent="0" algn="just">
              <a:buNone/>
            </a:pPr>
            <a:r>
              <a:rPr lang="pl-PL" dirty="0" smtClean="0"/>
              <a:t>Pracodawca informuje pracownika nie </a:t>
            </a:r>
            <a:r>
              <a:rPr lang="pl-PL" dirty="0"/>
              <a:t>później niż </a:t>
            </a:r>
            <a:r>
              <a:rPr lang="pl-PL" b="1" dirty="0"/>
              <a:t>w ciągu 7 dni od dnia </a:t>
            </a:r>
            <a:r>
              <a:rPr lang="pl-PL" b="1" dirty="0" smtClean="0"/>
              <a:t>zawarcia umowy </a:t>
            </a:r>
            <a:r>
              <a:rPr lang="pl-PL" b="1" dirty="0"/>
              <a:t>o </a:t>
            </a:r>
            <a:r>
              <a:rPr lang="pl-PL" b="1" dirty="0" smtClean="0"/>
              <a:t>pracę</a:t>
            </a:r>
            <a:r>
              <a:rPr lang="pl-PL" dirty="0" smtClean="0"/>
              <a:t>…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Po zmianach:  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Pracodawca informuje pracownika </a:t>
            </a:r>
            <a:r>
              <a:rPr lang="pl-PL" dirty="0" smtClean="0"/>
              <a:t>nie </a:t>
            </a:r>
            <a:r>
              <a:rPr lang="pl-PL" dirty="0"/>
              <a:t>później niż </a:t>
            </a:r>
            <a:r>
              <a:rPr lang="pl-PL" b="1" dirty="0"/>
              <a:t>w terminie 7 dni od </a:t>
            </a:r>
            <a:r>
              <a:rPr lang="pl-PL" b="1" dirty="0" smtClean="0"/>
              <a:t>dnia dopuszczenia </a:t>
            </a:r>
            <a:r>
              <a:rPr lang="pl-PL" b="1" dirty="0"/>
              <a:t>pracownika do pracy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(w przypadku nowej umowy nie ma potrzeby ponawiania)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88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Postać elektroniczna – art. 29 § 3</a:t>
            </a:r>
            <a:r>
              <a:rPr lang="pl-PL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pl-PL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600" dirty="0" smtClean="0"/>
              <a:t>Informacje</a:t>
            </a:r>
            <a:r>
              <a:rPr lang="pl-PL" sz="3600" dirty="0"/>
              <a:t>, o których mowa w § 3–3</a:t>
            </a:r>
            <a:r>
              <a:rPr lang="pl-PL" sz="3600" baseline="30000" dirty="0"/>
              <a:t>3</a:t>
            </a:r>
            <a:r>
              <a:rPr lang="pl-PL" sz="3600" dirty="0"/>
              <a:t> pracodawca może przekazać pracownikowi w postaci elektronicznej, </a:t>
            </a:r>
            <a:r>
              <a:rPr lang="pl-PL" sz="3600" b="1" dirty="0"/>
              <a:t>pod warunkiem, że będą one dostępne dla pracownika z możliwością ich wydrukowania oraz przechowywania, a pracodawca zachowa dowód ich przekazania lub otrzymania przez pracownika</a:t>
            </a:r>
            <a:r>
              <a:rPr lang="pl-PL" sz="3600" b="1" dirty="0" smtClean="0"/>
              <a:t>.</a:t>
            </a:r>
            <a:endParaRPr lang="pl-PL" sz="3600" b="1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3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Uzupełnienie informacji dodatkowej – art. 22 ustawy nowelizującej (przepis przejściowy)   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umów o pracę trwających w dniu wejścia w życie niniejszej ustawy pracodawca, </a:t>
            </a:r>
            <a:r>
              <a:rPr lang="pl-PL" b="1" dirty="0"/>
              <a:t>na wniosek pracownika złożony w postaci papierowej lub elektronicznej, w terminie 3 miesięcy od dnia złożenia wniosku uzupełnia informacje</a:t>
            </a:r>
            <a:r>
              <a:rPr lang="pl-PL" dirty="0"/>
              <a:t>, o których mowa w art. 29 § 3 ustawy zmienianej w art. 1 w dotychczasowym brzmieniu, o informacje, o których mowa w art. 29 § 3 ustawy zmienianej w art. 1 w brzmieniu nadanym niniejszą ustawą.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69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39261</TotalTime>
  <Words>2286</Words>
  <Application>Microsoft Office PowerPoint</Application>
  <PresentationFormat>Pokaz na ekranie (4:3)</PresentationFormat>
  <Paragraphs>231</Paragraphs>
  <Slides>36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9" baseType="lpstr">
      <vt:lpstr>Arial</vt:lpstr>
      <vt:lpstr>Calibri</vt:lpstr>
      <vt:lpstr>Motyw pakietu Office</vt:lpstr>
      <vt:lpstr>Prezentacja programu PowerPoint</vt:lpstr>
      <vt:lpstr>Nowe brzmienie art. 29 k.p. (w zakresie treści umowy o pracę)</vt:lpstr>
      <vt:lpstr>Zmiana dotycząca określenia dnia nawiązania stosunku pracy - art. 26 k.p.</vt:lpstr>
      <vt:lpstr>Informacje o umowie o pracę na okres próbny – art. 29 § 1 pkt 6  </vt:lpstr>
      <vt:lpstr>Nowe brzmienie art. 25 k.p. </vt:lpstr>
      <vt:lpstr>Prezentacja programu PowerPoint</vt:lpstr>
      <vt:lpstr>Zasady przekazywania informacji – art. 29 § 3 k.p. </vt:lpstr>
      <vt:lpstr>Postać elektroniczna – art. 29 § 34 k.p.</vt:lpstr>
      <vt:lpstr>Uzupełnienie informacji dodatkowej – art. 22 ustawy nowelizującej (przepis przejściowy)   </vt:lpstr>
      <vt:lpstr>Informacja o warunkach zatrudnienia, dotychczasowy  stan prawny - art. 29 § 3-33 k.p.  </vt:lpstr>
      <vt:lpstr>Informacja o warunkach zatrudnienia, nowe brzmienie - art. 29 § 3 k.p. </vt:lpstr>
      <vt:lpstr>Normy czasu pracy </vt:lpstr>
      <vt:lpstr>Wymiar czasu pracy </vt:lpstr>
      <vt:lpstr>Przerwy w pracy</vt:lpstr>
      <vt:lpstr>dobowy i tygodniowy odpoczynek</vt:lpstr>
      <vt:lpstr>Okresy odpoczynku w ustawie o działalności leczniczej – art. 97 </vt:lpstr>
      <vt:lpstr>zasadach dotyczących pracy w godzinach nadliczbowych i rekompensaty za nią</vt:lpstr>
      <vt:lpstr>zasadach dotyczących pracy w godzinach nadliczbowych i rekompensaty za nią</vt:lpstr>
      <vt:lpstr>zasadach dotyczących pracy w godzinach nadliczbowych i rekompensaty za nią</vt:lpstr>
      <vt:lpstr>Uwzględnienie przypadków, kiedy nie ma rekompensaty  </vt:lpstr>
      <vt:lpstr>Praca zmianowa</vt:lpstr>
      <vt:lpstr>Zasady przemieszczania się  </vt:lpstr>
      <vt:lpstr>inne niż określone w umowie o pracę składniki wynagrodzenia</vt:lpstr>
      <vt:lpstr>świadczenia pieniężne lub rzeczowe</vt:lpstr>
      <vt:lpstr>Wymiar płatnego urlopu </vt:lpstr>
      <vt:lpstr>Informacja o zasadach rozwiązania stosunku pracy - art. 29 § 3 k.p. </vt:lpstr>
      <vt:lpstr>Prawo pracownika do szkoleń </vt:lpstr>
      <vt:lpstr>Informacja o układzie zbiorowym pracy lub innym porozumieniu zbiorowym</vt:lpstr>
      <vt:lpstr>Brak regulaminu pracy </vt:lpstr>
      <vt:lpstr>Dodatkowe informacje z 29 § 3 k.p. / art. 6721 k.p. (nie dotyczy pracy zdalnej okazjonalnej)</vt:lpstr>
      <vt:lpstr>Odrębna informacja o instytucji zabezpieczenia społecznego </vt:lpstr>
      <vt:lpstr>Informacja poprzez wskazanie przepisów - art. 29 § 31 k.p. </vt:lpstr>
      <vt:lpstr>Informacja o zmianie adresu  - art. 29 § 32 k.p. </vt:lpstr>
      <vt:lpstr>Informacja o zmianie warunków zatrudnienia - art. 29 § 33 zd. 1 k.p. </vt:lpstr>
      <vt:lpstr>Wyłączenie obowiązku informacyjnego - art. 29 § 33 zd. 2 k.p.  </vt:lpstr>
      <vt:lpstr>Wykroczenie - art. 281 § 1 pkt 2a k.p.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o pracę na czas określony  – aktualne problemy orzecznicze</dc:title>
  <dc:creator>Andrzej</dc:creator>
  <cp:lastModifiedBy>Kurzych Andrzej</cp:lastModifiedBy>
  <cp:revision>300</cp:revision>
  <cp:lastPrinted>2023-03-15T13:38:20Z</cp:lastPrinted>
  <dcterms:created xsi:type="dcterms:W3CDTF">2014-09-06T04:51:57Z</dcterms:created>
  <dcterms:modified xsi:type="dcterms:W3CDTF">2023-04-28T05:15:12Z</dcterms:modified>
</cp:coreProperties>
</file>