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06"/>
  </p:notesMasterIdLst>
  <p:handoutMasterIdLst>
    <p:handoutMasterId r:id="rId207"/>
  </p:handoutMasterIdLst>
  <p:sldIdLst>
    <p:sldId id="256" r:id="rId3"/>
    <p:sldId id="658" r:id="rId4"/>
    <p:sldId id="659" r:id="rId5"/>
    <p:sldId id="443" r:id="rId6"/>
    <p:sldId id="695" r:id="rId7"/>
    <p:sldId id="628" r:id="rId8"/>
    <p:sldId id="487" r:id="rId9"/>
    <p:sldId id="665" r:id="rId10"/>
    <p:sldId id="666" r:id="rId11"/>
    <p:sldId id="668" r:id="rId12"/>
    <p:sldId id="669" r:id="rId13"/>
    <p:sldId id="670" r:id="rId14"/>
    <p:sldId id="671" r:id="rId15"/>
    <p:sldId id="672" r:id="rId16"/>
    <p:sldId id="673" r:id="rId17"/>
    <p:sldId id="674" r:id="rId18"/>
    <p:sldId id="675" r:id="rId19"/>
    <p:sldId id="676" r:id="rId20"/>
    <p:sldId id="677" r:id="rId21"/>
    <p:sldId id="678" r:id="rId22"/>
    <p:sldId id="679" r:id="rId23"/>
    <p:sldId id="680" r:id="rId24"/>
    <p:sldId id="681" r:id="rId25"/>
    <p:sldId id="682" r:id="rId26"/>
    <p:sldId id="683" r:id="rId27"/>
    <p:sldId id="684" r:id="rId28"/>
    <p:sldId id="685" r:id="rId29"/>
    <p:sldId id="686" r:id="rId30"/>
    <p:sldId id="687" r:id="rId31"/>
    <p:sldId id="688" r:id="rId32"/>
    <p:sldId id="689" r:id="rId33"/>
    <p:sldId id="690" r:id="rId34"/>
    <p:sldId id="691" r:id="rId35"/>
    <p:sldId id="692" r:id="rId36"/>
    <p:sldId id="693" r:id="rId37"/>
    <p:sldId id="694" r:id="rId38"/>
    <p:sldId id="405" r:id="rId39"/>
    <p:sldId id="442" r:id="rId40"/>
    <p:sldId id="647" r:id="rId41"/>
    <p:sldId id="579" r:id="rId42"/>
    <p:sldId id="431" r:id="rId43"/>
    <p:sldId id="543" r:id="rId44"/>
    <p:sldId id="544" r:id="rId45"/>
    <p:sldId id="560" r:id="rId46"/>
    <p:sldId id="489" r:id="rId47"/>
    <p:sldId id="490" r:id="rId48"/>
    <p:sldId id="491" r:id="rId49"/>
    <p:sldId id="580" r:id="rId50"/>
    <p:sldId id="493" r:id="rId51"/>
    <p:sldId id="494" r:id="rId52"/>
    <p:sldId id="495" r:id="rId53"/>
    <p:sldId id="648" r:id="rId54"/>
    <p:sldId id="649" r:id="rId55"/>
    <p:sldId id="650" r:id="rId56"/>
    <p:sldId id="651" r:id="rId57"/>
    <p:sldId id="652" r:id="rId58"/>
    <p:sldId id="653" r:id="rId59"/>
    <p:sldId id="654" r:id="rId60"/>
    <p:sldId id="656" r:id="rId61"/>
    <p:sldId id="657" r:id="rId62"/>
    <p:sldId id="496" r:id="rId63"/>
    <p:sldId id="497" r:id="rId64"/>
    <p:sldId id="508" r:id="rId65"/>
    <p:sldId id="509" r:id="rId66"/>
    <p:sldId id="629" r:id="rId67"/>
    <p:sldId id="503" r:id="rId68"/>
    <p:sldId id="506" r:id="rId69"/>
    <p:sldId id="646" r:id="rId70"/>
    <p:sldId id="507" r:id="rId71"/>
    <p:sldId id="630" r:id="rId72"/>
    <p:sldId id="631" r:id="rId73"/>
    <p:sldId id="553" r:id="rId74"/>
    <p:sldId id="558" r:id="rId75"/>
    <p:sldId id="555" r:id="rId76"/>
    <p:sldId id="432" r:id="rId77"/>
    <p:sldId id="459" r:id="rId78"/>
    <p:sldId id="554" r:id="rId79"/>
    <p:sldId id="556" r:id="rId80"/>
    <p:sldId id="557" r:id="rId81"/>
    <p:sldId id="559" r:id="rId82"/>
    <p:sldId id="561" r:id="rId83"/>
    <p:sldId id="562" r:id="rId84"/>
    <p:sldId id="581" r:id="rId85"/>
    <p:sldId id="418" r:id="rId86"/>
    <p:sldId id="420" r:id="rId87"/>
    <p:sldId id="421" r:id="rId88"/>
    <p:sldId id="422" r:id="rId89"/>
    <p:sldId id="423" r:id="rId90"/>
    <p:sldId id="424" r:id="rId91"/>
    <p:sldId id="425" r:id="rId92"/>
    <p:sldId id="426" r:id="rId93"/>
    <p:sldId id="427" r:id="rId94"/>
    <p:sldId id="428" r:id="rId95"/>
    <p:sldId id="565" r:id="rId96"/>
    <p:sldId id="566" r:id="rId97"/>
    <p:sldId id="567" r:id="rId98"/>
    <p:sldId id="569" r:id="rId99"/>
    <p:sldId id="571" r:id="rId100"/>
    <p:sldId id="572" r:id="rId101"/>
    <p:sldId id="573" r:id="rId102"/>
    <p:sldId id="574" r:id="rId103"/>
    <p:sldId id="575" r:id="rId104"/>
    <p:sldId id="577" r:id="rId105"/>
    <p:sldId id="485" r:id="rId106"/>
    <p:sldId id="660" r:id="rId107"/>
    <p:sldId id="411" r:id="rId108"/>
    <p:sldId id="407" r:id="rId109"/>
    <p:sldId id="408" r:id="rId110"/>
    <p:sldId id="661" r:id="rId111"/>
    <p:sldId id="413" r:id="rId112"/>
    <p:sldId id="662" r:id="rId113"/>
    <p:sldId id="663" r:id="rId114"/>
    <p:sldId id="406" r:id="rId115"/>
    <p:sldId id="410" r:id="rId116"/>
    <p:sldId id="664" r:id="rId117"/>
    <p:sldId id="415" r:id="rId118"/>
    <p:sldId id="416" r:id="rId119"/>
    <p:sldId id="417" r:id="rId120"/>
    <p:sldId id="441" r:id="rId121"/>
    <p:sldId id="457" r:id="rId122"/>
    <p:sldId id="446" r:id="rId123"/>
    <p:sldId id="458" r:id="rId124"/>
    <p:sldId id="639" r:id="rId125"/>
    <p:sldId id="640" r:id="rId126"/>
    <p:sldId id="644" r:id="rId127"/>
    <p:sldId id="641" r:id="rId128"/>
    <p:sldId id="642" r:id="rId129"/>
    <p:sldId id="643" r:id="rId130"/>
    <p:sldId id="645" r:id="rId131"/>
    <p:sldId id="528" r:id="rId132"/>
    <p:sldId id="447" r:id="rId133"/>
    <p:sldId id="510" r:id="rId134"/>
    <p:sldId id="511" r:id="rId135"/>
    <p:sldId id="512" r:id="rId136"/>
    <p:sldId id="531" r:id="rId137"/>
    <p:sldId id="453" r:id="rId138"/>
    <p:sldId id="454" r:id="rId139"/>
    <p:sldId id="455" r:id="rId140"/>
    <p:sldId id="529" r:id="rId141"/>
    <p:sldId id="530" r:id="rId142"/>
    <p:sldId id="532" r:id="rId143"/>
    <p:sldId id="456" r:id="rId144"/>
    <p:sldId id="534" r:id="rId145"/>
    <p:sldId id="533" r:id="rId146"/>
    <p:sldId id="535" r:id="rId147"/>
    <p:sldId id="536" r:id="rId148"/>
    <p:sldId id="537" r:id="rId149"/>
    <p:sldId id="538" r:id="rId150"/>
    <p:sldId id="539" r:id="rId151"/>
    <p:sldId id="540" r:id="rId152"/>
    <p:sldId id="541" r:id="rId153"/>
    <p:sldId id="542" r:id="rId154"/>
    <p:sldId id="445" r:id="rId155"/>
    <p:sldId id="632" r:id="rId156"/>
    <p:sldId id="633" r:id="rId157"/>
    <p:sldId id="634" r:id="rId158"/>
    <p:sldId id="635" r:id="rId159"/>
    <p:sldId id="636" r:id="rId160"/>
    <p:sldId id="637" r:id="rId161"/>
    <p:sldId id="638" r:id="rId162"/>
    <p:sldId id="486" r:id="rId163"/>
    <p:sldId id="488" r:id="rId164"/>
    <p:sldId id="583" r:id="rId165"/>
    <p:sldId id="584" r:id="rId166"/>
    <p:sldId id="585" r:id="rId167"/>
    <p:sldId id="586" r:id="rId168"/>
    <p:sldId id="587" r:id="rId169"/>
    <p:sldId id="588" r:id="rId170"/>
    <p:sldId id="589" r:id="rId171"/>
    <p:sldId id="590" r:id="rId172"/>
    <p:sldId id="593" r:id="rId173"/>
    <p:sldId id="594" r:id="rId174"/>
    <p:sldId id="595" r:id="rId175"/>
    <p:sldId id="596" r:id="rId176"/>
    <p:sldId id="598" r:id="rId177"/>
    <p:sldId id="599" r:id="rId178"/>
    <p:sldId id="600" r:id="rId179"/>
    <p:sldId id="601" r:id="rId180"/>
    <p:sldId id="602" r:id="rId181"/>
    <p:sldId id="604" r:id="rId182"/>
    <p:sldId id="606" r:id="rId183"/>
    <p:sldId id="607" r:id="rId184"/>
    <p:sldId id="608" r:id="rId185"/>
    <p:sldId id="609" r:id="rId186"/>
    <p:sldId id="611" r:id="rId187"/>
    <p:sldId id="613" r:id="rId188"/>
    <p:sldId id="615" r:id="rId189"/>
    <p:sldId id="616" r:id="rId190"/>
    <p:sldId id="617" r:id="rId191"/>
    <p:sldId id="618" r:id="rId192"/>
    <p:sldId id="619" r:id="rId193"/>
    <p:sldId id="620" r:id="rId194"/>
    <p:sldId id="622" r:id="rId195"/>
    <p:sldId id="623" r:id="rId196"/>
    <p:sldId id="624" r:id="rId197"/>
    <p:sldId id="627" r:id="rId198"/>
    <p:sldId id="435" r:id="rId199"/>
    <p:sldId id="460" r:id="rId200"/>
    <p:sldId id="461" r:id="rId201"/>
    <p:sldId id="469" r:id="rId202"/>
    <p:sldId id="438" r:id="rId203"/>
    <p:sldId id="468" r:id="rId204"/>
    <p:sldId id="582" r:id="rId205"/>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045" autoAdjust="0"/>
  </p:normalViewPr>
  <p:slideViewPr>
    <p:cSldViewPr>
      <p:cViewPr varScale="1">
        <p:scale>
          <a:sx n="77" d="100"/>
          <a:sy n="77" d="100"/>
        </p:scale>
        <p:origin x="154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205" Type="http://schemas.openxmlformats.org/officeDocument/2006/relationships/slide" Target="slides/slide203.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5" Type="http://schemas.openxmlformats.org/officeDocument/2006/relationships/slide" Target="slides/slide93.xml"/><Relationship Id="rId160" Type="http://schemas.openxmlformats.org/officeDocument/2006/relationships/slide" Target="slides/slide158.xml"/><Relationship Id="rId181" Type="http://schemas.openxmlformats.org/officeDocument/2006/relationships/slide" Target="slides/slide179.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85" Type="http://schemas.openxmlformats.org/officeDocument/2006/relationships/slide" Target="slides/slide83.xml"/><Relationship Id="rId150" Type="http://schemas.openxmlformats.org/officeDocument/2006/relationships/slide" Target="slides/slide148.xml"/><Relationship Id="rId171" Type="http://schemas.openxmlformats.org/officeDocument/2006/relationships/slide" Target="slides/slide169.xml"/><Relationship Id="rId192" Type="http://schemas.openxmlformats.org/officeDocument/2006/relationships/slide" Target="slides/slide190.xml"/><Relationship Id="rId206" Type="http://schemas.openxmlformats.org/officeDocument/2006/relationships/notesMaster" Target="notesMasters/notesMaster1.xml"/><Relationship Id="rId12" Type="http://schemas.openxmlformats.org/officeDocument/2006/relationships/slide" Target="slides/slide10.xml"/><Relationship Id="rId33" Type="http://schemas.openxmlformats.org/officeDocument/2006/relationships/slide" Target="slides/slide31.xml"/><Relationship Id="rId108" Type="http://schemas.openxmlformats.org/officeDocument/2006/relationships/slide" Target="slides/slide106.xml"/><Relationship Id="rId129" Type="http://schemas.openxmlformats.org/officeDocument/2006/relationships/slide" Target="slides/slide127.xml"/><Relationship Id="rId54" Type="http://schemas.openxmlformats.org/officeDocument/2006/relationships/slide" Target="slides/slide52.xml"/><Relationship Id="rId75" Type="http://schemas.openxmlformats.org/officeDocument/2006/relationships/slide" Target="slides/slide73.xml"/><Relationship Id="rId96" Type="http://schemas.openxmlformats.org/officeDocument/2006/relationships/slide" Target="slides/slide94.xml"/><Relationship Id="rId140" Type="http://schemas.openxmlformats.org/officeDocument/2006/relationships/slide" Target="slides/slide138.xml"/><Relationship Id="rId161" Type="http://schemas.openxmlformats.org/officeDocument/2006/relationships/slide" Target="slides/slide159.xml"/><Relationship Id="rId182" Type="http://schemas.openxmlformats.org/officeDocument/2006/relationships/slide" Target="slides/slide180.xml"/><Relationship Id="rId6" Type="http://schemas.openxmlformats.org/officeDocument/2006/relationships/slide" Target="slides/slide4.xml"/><Relationship Id="rId23" Type="http://schemas.openxmlformats.org/officeDocument/2006/relationships/slide" Target="slides/slide21.xml"/><Relationship Id="rId119" Type="http://schemas.openxmlformats.org/officeDocument/2006/relationships/slide" Target="slides/slide117.xml"/><Relationship Id="rId44" Type="http://schemas.openxmlformats.org/officeDocument/2006/relationships/slide" Target="slides/slide42.xml"/><Relationship Id="rId65" Type="http://schemas.openxmlformats.org/officeDocument/2006/relationships/slide" Target="slides/slide63.xml"/><Relationship Id="rId86" Type="http://schemas.openxmlformats.org/officeDocument/2006/relationships/slide" Target="slides/slide84.xml"/><Relationship Id="rId130" Type="http://schemas.openxmlformats.org/officeDocument/2006/relationships/slide" Target="slides/slide128.xml"/><Relationship Id="rId151" Type="http://schemas.openxmlformats.org/officeDocument/2006/relationships/slide" Target="slides/slide149.xml"/><Relationship Id="rId172" Type="http://schemas.openxmlformats.org/officeDocument/2006/relationships/slide" Target="slides/slide170.xml"/><Relationship Id="rId193" Type="http://schemas.openxmlformats.org/officeDocument/2006/relationships/slide" Target="slides/slide191.xml"/><Relationship Id="rId207" Type="http://schemas.openxmlformats.org/officeDocument/2006/relationships/handoutMaster" Target="handoutMasters/handoutMaster1.xml"/><Relationship Id="rId13" Type="http://schemas.openxmlformats.org/officeDocument/2006/relationships/slide" Target="slides/slide11.xml"/><Relationship Id="rId109" Type="http://schemas.openxmlformats.org/officeDocument/2006/relationships/slide" Target="slides/slide107.xml"/><Relationship Id="rId34" Type="http://schemas.openxmlformats.org/officeDocument/2006/relationships/slide" Target="slides/slide32.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20" Type="http://schemas.openxmlformats.org/officeDocument/2006/relationships/slide" Target="slides/slide118.xml"/><Relationship Id="rId141" Type="http://schemas.openxmlformats.org/officeDocument/2006/relationships/slide" Target="slides/slide139.xml"/><Relationship Id="rId7" Type="http://schemas.openxmlformats.org/officeDocument/2006/relationships/slide" Target="slides/slide5.xml"/><Relationship Id="rId162" Type="http://schemas.openxmlformats.org/officeDocument/2006/relationships/slide" Target="slides/slide160.xml"/><Relationship Id="rId183" Type="http://schemas.openxmlformats.org/officeDocument/2006/relationships/slide" Target="slides/slide181.xml"/><Relationship Id="rId24" Type="http://schemas.openxmlformats.org/officeDocument/2006/relationships/slide" Target="slides/slide22.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31" Type="http://schemas.openxmlformats.org/officeDocument/2006/relationships/slide" Target="slides/slide129.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slide" Target="slides/slide197.xml"/><Relationship Id="rId203" Type="http://schemas.openxmlformats.org/officeDocument/2006/relationships/slide" Target="slides/slide201.xml"/><Relationship Id="rId208"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209" Type="http://schemas.openxmlformats.org/officeDocument/2006/relationships/viewProps" Target="viewProps.xml"/><Relationship Id="rId190" Type="http://schemas.openxmlformats.org/officeDocument/2006/relationships/slide" Target="slides/slide188.xml"/><Relationship Id="rId204" Type="http://schemas.openxmlformats.org/officeDocument/2006/relationships/slide" Target="slides/slide202.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10" Type="http://schemas.openxmlformats.org/officeDocument/2006/relationships/theme" Target="theme/theme1.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 Id="rId196" Type="http://schemas.openxmlformats.org/officeDocument/2006/relationships/slide" Target="slides/slide194.xml"/><Relationship Id="rId200" Type="http://schemas.openxmlformats.org/officeDocument/2006/relationships/slide" Target="slides/slide198.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165" Type="http://schemas.openxmlformats.org/officeDocument/2006/relationships/slide" Target="slides/slide163.xml"/><Relationship Id="rId186" Type="http://schemas.openxmlformats.org/officeDocument/2006/relationships/slide" Target="slides/slide184.xml"/><Relationship Id="rId211" Type="http://schemas.openxmlformats.org/officeDocument/2006/relationships/tableStyles" Target="tableStyles.xml"/><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 Id="rId80" Type="http://schemas.openxmlformats.org/officeDocument/2006/relationships/slide" Target="slides/slide78.xml"/><Relationship Id="rId155" Type="http://schemas.openxmlformats.org/officeDocument/2006/relationships/slide" Target="slides/slide153.xml"/><Relationship Id="rId176" Type="http://schemas.openxmlformats.org/officeDocument/2006/relationships/slide" Target="slides/slide174.xml"/><Relationship Id="rId197" Type="http://schemas.openxmlformats.org/officeDocument/2006/relationships/slide" Target="slides/slide195.xml"/><Relationship Id="rId201" Type="http://schemas.openxmlformats.org/officeDocument/2006/relationships/slide" Target="slides/slide199.xml"/><Relationship Id="rId17" Type="http://schemas.openxmlformats.org/officeDocument/2006/relationships/slide" Target="slides/slide15.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24" Type="http://schemas.openxmlformats.org/officeDocument/2006/relationships/slide" Target="slides/slide122.xml"/><Relationship Id="rId70" Type="http://schemas.openxmlformats.org/officeDocument/2006/relationships/slide" Target="slides/slide68.xml"/><Relationship Id="rId91" Type="http://schemas.openxmlformats.org/officeDocument/2006/relationships/slide" Target="slides/slide89.xml"/><Relationship Id="rId145" Type="http://schemas.openxmlformats.org/officeDocument/2006/relationships/slide" Target="slides/slide143.xml"/><Relationship Id="rId166" Type="http://schemas.openxmlformats.org/officeDocument/2006/relationships/slide" Target="slides/slide164.xml"/><Relationship Id="rId187" Type="http://schemas.openxmlformats.org/officeDocument/2006/relationships/slide" Target="slides/slide185.xml"/><Relationship Id="rId1" Type="http://schemas.openxmlformats.org/officeDocument/2006/relationships/slideMaster" Target="slideMasters/slideMaster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60" Type="http://schemas.openxmlformats.org/officeDocument/2006/relationships/slide" Target="slides/slide58.xml"/><Relationship Id="rId81" Type="http://schemas.openxmlformats.org/officeDocument/2006/relationships/slide" Target="slides/slide79.xml"/><Relationship Id="rId135" Type="http://schemas.openxmlformats.org/officeDocument/2006/relationships/slide" Target="slides/slide133.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slide" Target="slides/slide196.xml"/><Relationship Id="rId202" Type="http://schemas.openxmlformats.org/officeDocument/2006/relationships/slide" Target="slides/slide200.xml"/><Relationship Id="rId18" Type="http://schemas.openxmlformats.org/officeDocument/2006/relationships/slide" Target="slides/slide16.xml"/><Relationship Id="rId39" Type="http://schemas.openxmlformats.org/officeDocument/2006/relationships/slide" Target="slides/slide37.xml"/><Relationship Id="rId50" Type="http://schemas.openxmlformats.org/officeDocument/2006/relationships/slide" Target="slides/slide48.xml"/><Relationship Id="rId104" Type="http://schemas.openxmlformats.org/officeDocument/2006/relationships/slide" Target="slides/slide102.xml"/><Relationship Id="rId125" Type="http://schemas.openxmlformats.org/officeDocument/2006/relationships/slide" Target="slides/slide123.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40" Type="http://schemas.openxmlformats.org/officeDocument/2006/relationships/slide" Target="slides/slide38.xml"/><Relationship Id="rId115" Type="http://schemas.openxmlformats.org/officeDocument/2006/relationships/slide" Target="slides/slide113.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s>
</file>

<file path=ppt/diagrams/_rels/data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image" Target="../media/image7.png"/></Relationships>
</file>

<file path=ppt/diagrams/_rels/data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_rels/drawing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image" Target="../media/image7.png"/></Relationships>
</file>

<file path=ppt/diagrams/_rels/drawing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7CDB6-3555-41A6-8BE8-F9CF43A9C655}" type="doc">
      <dgm:prSet loTypeId="urn:microsoft.com/office/officeart/2008/layout/LinedList" loCatId="list" qsTypeId="urn:microsoft.com/office/officeart/2005/8/quickstyle/simple1" qsCatId="simple" csTypeId="urn:microsoft.com/office/officeart/2005/8/colors/accent3_1" csCatId="accent3" phldr="1"/>
      <dgm:spPr/>
      <dgm:t>
        <a:bodyPr/>
        <a:lstStyle/>
        <a:p>
          <a:endParaRPr lang="pl-PL"/>
        </a:p>
      </dgm:t>
    </dgm:pt>
    <dgm:pt modelId="{21B5C7D1-B80F-4037-AAD9-165923BB6EFE}">
      <dgm:prSet custT="1"/>
      <dgm:spPr/>
      <dgm:t>
        <a:bodyPr/>
        <a:lstStyle/>
        <a:p>
          <a:pPr algn="just" rtl="0"/>
          <a:r>
            <a:rPr lang="pl-PL" sz="2800" dirty="0" smtClean="0"/>
            <a:t>od dnia 1 lipca 1985 r. rozpatrywanie spraw z zakresu prawa pracy i ubezpieczeń społecznych powierzono - na mocy ustawy z dnia 18 kwietnia 1985 r. o rozpoznawaniu przez sądy spraw z zakresu prawa pracy i ubezpieczeń społecznych (Dz. U. Nr 20, poz. 85 z </a:t>
          </a:r>
          <a:r>
            <a:rPr lang="pl-PL" sz="2800" dirty="0" err="1" smtClean="0"/>
            <a:t>późn</a:t>
          </a:r>
          <a:r>
            <a:rPr lang="pl-PL" sz="2800" dirty="0" smtClean="0"/>
            <a:t>. zm.) - sądom pracy - wydziałom w sądach rejonowych i sądom pracy i ubezpieczeń społecznych - wydziałom w sądach </a:t>
          </a:r>
          <a:endParaRPr lang="pl-PL" sz="2800" dirty="0"/>
        </a:p>
      </dgm:t>
    </dgm:pt>
    <dgm:pt modelId="{A71EE948-5E62-4172-BFA1-E7F6E6ACC2BE}" type="parTrans" cxnId="{884DEC09-D404-4CF3-96F8-02BEF725B46F}">
      <dgm:prSet/>
      <dgm:spPr/>
      <dgm:t>
        <a:bodyPr/>
        <a:lstStyle/>
        <a:p>
          <a:endParaRPr lang="pl-PL" sz="2800"/>
        </a:p>
      </dgm:t>
    </dgm:pt>
    <dgm:pt modelId="{39A95836-C520-4C44-A5FD-EDABA25317BA}" type="sibTrans" cxnId="{884DEC09-D404-4CF3-96F8-02BEF725B46F}">
      <dgm:prSet/>
      <dgm:spPr/>
      <dgm:t>
        <a:bodyPr/>
        <a:lstStyle/>
        <a:p>
          <a:endParaRPr lang="pl-PL" sz="2800"/>
        </a:p>
      </dgm:t>
    </dgm:pt>
    <dgm:pt modelId="{0D981427-26F4-48E6-8274-FE3289B8C091}">
      <dgm:prSet custT="1"/>
      <dgm:spPr/>
      <dgm:t>
        <a:bodyPr/>
        <a:lstStyle/>
        <a:p>
          <a:pPr rtl="0"/>
          <a:r>
            <a:rPr lang="pl-PL" sz="2800" dirty="0" smtClean="0"/>
            <a:t>sądownictwo pracy i ubezpieczeń społecznych włączono w struktury sądownictwa powszechnego, </a:t>
          </a:r>
          <a:endParaRPr lang="pl-PL" sz="2800" dirty="0"/>
        </a:p>
      </dgm:t>
    </dgm:pt>
    <dgm:pt modelId="{6D316ADC-733F-40D8-BB3A-3E8BFED9B009}" type="parTrans" cxnId="{8F30F464-0411-436C-AF12-699450755748}">
      <dgm:prSet/>
      <dgm:spPr/>
      <dgm:t>
        <a:bodyPr/>
        <a:lstStyle/>
        <a:p>
          <a:endParaRPr lang="pl-PL" sz="2800"/>
        </a:p>
      </dgm:t>
    </dgm:pt>
    <dgm:pt modelId="{C779C384-F2B3-47B3-8EC1-5F332EF6748E}" type="sibTrans" cxnId="{8F30F464-0411-436C-AF12-699450755748}">
      <dgm:prSet/>
      <dgm:spPr/>
      <dgm:t>
        <a:bodyPr/>
        <a:lstStyle/>
        <a:p>
          <a:endParaRPr lang="pl-PL" sz="2800"/>
        </a:p>
      </dgm:t>
    </dgm:pt>
    <dgm:pt modelId="{0F32381F-DFE2-46ED-9897-818C548C9F8C}" type="pres">
      <dgm:prSet presAssocID="{C8B7CDB6-3555-41A6-8BE8-F9CF43A9C655}" presName="vert0" presStyleCnt="0">
        <dgm:presLayoutVars>
          <dgm:dir/>
          <dgm:animOne val="branch"/>
          <dgm:animLvl val="lvl"/>
        </dgm:presLayoutVars>
      </dgm:prSet>
      <dgm:spPr/>
      <dgm:t>
        <a:bodyPr/>
        <a:lstStyle/>
        <a:p>
          <a:endParaRPr lang="pl-PL"/>
        </a:p>
      </dgm:t>
    </dgm:pt>
    <dgm:pt modelId="{7D1AEDB9-3FB7-4DED-9DAC-2DB7D28314A1}" type="pres">
      <dgm:prSet presAssocID="{21B5C7D1-B80F-4037-AAD9-165923BB6EFE}" presName="thickLine" presStyleLbl="alignNode1" presStyleIdx="0" presStyleCnt="2"/>
      <dgm:spPr/>
    </dgm:pt>
    <dgm:pt modelId="{35838994-01F3-4BFB-B0EE-70475864DC48}" type="pres">
      <dgm:prSet presAssocID="{21B5C7D1-B80F-4037-AAD9-165923BB6EFE}" presName="horz1" presStyleCnt="0"/>
      <dgm:spPr/>
    </dgm:pt>
    <dgm:pt modelId="{CA438B01-487A-45CB-8D98-0BE862A8A29E}" type="pres">
      <dgm:prSet presAssocID="{21B5C7D1-B80F-4037-AAD9-165923BB6EFE}" presName="tx1" presStyleLbl="revTx" presStyleIdx="0" presStyleCnt="2" custScaleY="156465"/>
      <dgm:spPr/>
      <dgm:t>
        <a:bodyPr/>
        <a:lstStyle/>
        <a:p>
          <a:endParaRPr lang="pl-PL"/>
        </a:p>
      </dgm:t>
    </dgm:pt>
    <dgm:pt modelId="{DA0C58F8-98F5-4ACD-9227-67CE88669E80}" type="pres">
      <dgm:prSet presAssocID="{21B5C7D1-B80F-4037-AAD9-165923BB6EFE}" presName="vert1" presStyleCnt="0"/>
      <dgm:spPr/>
    </dgm:pt>
    <dgm:pt modelId="{8F533912-9FD9-464C-94D7-872E9C2310C6}" type="pres">
      <dgm:prSet presAssocID="{0D981427-26F4-48E6-8274-FE3289B8C091}" presName="thickLine" presStyleLbl="alignNode1" presStyleIdx="1" presStyleCnt="2"/>
      <dgm:spPr/>
    </dgm:pt>
    <dgm:pt modelId="{8381B7F1-845F-4576-883C-C462C9247331}" type="pres">
      <dgm:prSet presAssocID="{0D981427-26F4-48E6-8274-FE3289B8C091}" presName="horz1" presStyleCnt="0"/>
      <dgm:spPr/>
    </dgm:pt>
    <dgm:pt modelId="{6C0222E5-134B-4CF5-B3DF-3747815B528E}" type="pres">
      <dgm:prSet presAssocID="{0D981427-26F4-48E6-8274-FE3289B8C091}" presName="tx1" presStyleLbl="revTx" presStyleIdx="1" presStyleCnt="2"/>
      <dgm:spPr/>
      <dgm:t>
        <a:bodyPr/>
        <a:lstStyle/>
        <a:p>
          <a:endParaRPr lang="pl-PL"/>
        </a:p>
      </dgm:t>
    </dgm:pt>
    <dgm:pt modelId="{8AA40C6C-5254-49D1-A276-E3F9CD7A4030}" type="pres">
      <dgm:prSet presAssocID="{0D981427-26F4-48E6-8274-FE3289B8C091}" presName="vert1" presStyleCnt="0"/>
      <dgm:spPr/>
    </dgm:pt>
  </dgm:ptLst>
  <dgm:cxnLst>
    <dgm:cxn modelId="{661274CF-E317-432A-B9A1-6905C90945F5}" type="presOf" srcId="{21B5C7D1-B80F-4037-AAD9-165923BB6EFE}" destId="{CA438B01-487A-45CB-8D98-0BE862A8A29E}" srcOrd="0" destOrd="0" presId="urn:microsoft.com/office/officeart/2008/layout/LinedList"/>
    <dgm:cxn modelId="{47693CCF-1338-402B-8882-11B83A09A407}" type="presOf" srcId="{0D981427-26F4-48E6-8274-FE3289B8C091}" destId="{6C0222E5-134B-4CF5-B3DF-3747815B528E}" srcOrd="0" destOrd="0" presId="urn:microsoft.com/office/officeart/2008/layout/LinedList"/>
    <dgm:cxn modelId="{085571AE-A8CF-4000-B2BC-1707E17D63AD}" type="presOf" srcId="{C8B7CDB6-3555-41A6-8BE8-F9CF43A9C655}" destId="{0F32381F-DFE2-46ED-9897-818C548C9F8C}" srcOrd="0" destOrd="0" presId="urn:microsoft.com/office/officeart/2008/layout/LinedList"/>
    <dgm:cxn modelId="{8F30F464-0411-436C-AF12-699450755748}" srcId="{C8B7CDB6-3555-41A6-8BE8-F9CF43A9C655}" destId="{0D981427-26F4-48E6-8274-FE3289B8C091}" srcOrd="1" destOrd="0" parTransId="{6D316ADC-733F-40D8-BB3A-3E8BFED9B009}" sibTransId="{C779C384-F2B3-47B3-8EC1-5F332EF6748E}"/>
    <dgm:cxn modelId="{884DEC09-D404-4CF3-96F8-02BEF725B46F}" srcId="{C8B7CDB6-3555-41A6-8BE8-F9CF43A9C655}" destId="{21B5C7D1-B80F-4037-AAD9-165923BB6EFE}" srcOrd="0" destOrd="0" parTransId="{A71EE948-5E62-4172-BFA1-E7F6E6ACC2BE}" sibTransId="{39A95836-C520-4C44-A5FD-EDABA25317BA}"/>
    <dgm:cxn modelId="{A7B0B62F-3EC4-4248-ABE8-AEDC47006084}" type="presParOf" srcId="{0F32381F-DFE2-46ED-9897-818C548C9F8C}" destId="{7D1AEDB9-3FB7-4DED-9DAC-2DB7D28314A1}" srcOrd="0" destOrd="0" presId="urn:microsoft.com/office/officeart/2008/layout/LinedList"/>
    <dgm:cxn modelId="{FC4A2DC5-D44A-47A3-A9A1-DDC45A84BE15}" type="presParOf" srcId="{0F32381F-DFE2-46ED-9897-818C548C9F8C}" destId="{35838994-01F3-4BFB-B0EE-70475864DC48}" srcOrd="1" destOrd="0" presId="urn:microsoft.com/office/officeart/2008/layout/LinedList"/>
    <dgm:cxn modelId="{2F165D80-A8B9-4810-A2A5-75C0B65B0EB0}" type="presParOf" srcId="{35838994-01F3-4BFB-B0EE-70475864DC48}" destId="{CA438B01-487A-45CB-8D98-0BE862A8A29E}" srcOrd="0" destOrd="0" presId="urn:microsoft.com/office/officeart/2008/layout/LinedList"/>
    <dgm:cxn modelId="{55A54089-EE87-4B6B-99F5-B928587352BF}" type="presParOf" srcId="{35838994-01F3-4BFB-B0EE-70475864DC48}" destId="{DA0C58F8-98F5-4ACD-9227-67CE88669E80}" srcOrd="1" destOrd="0" presId="urn:microsoft.com/office/officeart/2008/layout/LinedList"/>
    <dgm:cxn modelId="{E63BE495-24E5-4106-BCDB-6FC120A329AE}" type="presParOf" srcId="{0F32381F-DFE2-46ED-9897-818C548C9F8C}" destId="{8F533912-9FD9-464C-94D7-872E9C2310C6}" srcOrd="2" destOrd="0" presId="urn:microsoft.com/office/officeart/2008/layout/LinedList"/>
    <dgm:cxn modelId="{C7116D54-AE88-4F25-8700-A568A32A2F16}" type="presParOf" srcId="{0F32381F-DFE2-46ED-9897-818C548C9F8C}" destId="{8381B7F1-845F-4576-883C-C462C9247331}" srcOrd="3" destOrd="0" presId="urn:microsoft.com/office/officeart/2008/layout/LinedList"/>
    <dgm:cxn modelId="{29249D6A-9766-4414-8314-D906A4304739}" type="presParOf" srcId="{8381B7F1-845F-4576-883C-C462C9247331}" destId="{6C0222E5-134B-4CF5-B3DF-3747815B528E}" srcOrd="0" destOrd="0" presId="urn:microsoft.com/office/officeart/2008/layout/LinedList"/>
    <dgm:cxn modelId="{5EA8F1B8-8CFC-4DBF-98F5-CC6BD3C9577C}" type="presParOf" srcId="{8381B7F1-845F-4576-883C-C462C9247331}" destId="{8AA40C6C-5254-49D1-A276-E3F9CD7A403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9B226F-E1DF-4AF9-A439-36329E32E720}"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C37A5489-15AB-4033-A39F-508F7623DE46}">
      <dgm:prSet/>
      <dgm:spPr/>
      <dgm:t>
        <a:bodyPr/>
        <a:lstStyle/>
        <a:p>
          <a:pPr algn="just" rtl="0"/>
          <a:r>
            <a:rPr lang="pl-PL" dirty="0" smtClean="0"/>
            <a:t>art. 24. Do umów o pracę na czas określony, trwających w dniu wejścia w życie niniejszej ustawy, </a:t>
          </a:r>
          <a:r>
            <a:rPr lang="pl-PL" b="1" dirty="0" smtClean="0"/>
            <a:t>które przed tym dniem zostały wypowiedziane, stosuje się przepisy dotychczasowe.</a:t>
          </a:r>
          <a:endParaRPr lang="pl-PL" dirty="0"/>
        </a:p>
      </dgm:t>
    </dgm:pt>
    <dgm:pt modelId="{67B6E895-CEE5-41CE-9116-F3997F505BBA}" type="parTrans" cxnId="{C6602B91-2B5B-4008-9E21-0622CB04AC03}">
      <dgm:prSet/>
      <dgm:spPr/>
      <dgm:t>
        <a:bodyPr/>
        <a:lstStyle/>
        <a:p>
          <a:endParaRPr lang="pl-PL"/>
        </a:p>
      </dgm:t>
    </dgm:pt>
    <dgm:pt modelId="{FFB883EF-B30A-410A-B5B9-B3084F3E7988}" type="sibTrans" cxnId="{C6602B91-2B5B-4008-9E21-0622CB04AC03}">
      <dgm:prSet/>
      <dgm:spPr/>
      <dgm:t>
        <a:bodyPr/>
        <a:lstStyle/>
        <a:p>
          <a:endParaRPr lang="pl-PL"/>
        </a:p>
      </dgm:t>
    </dgm:pt>
    <dgm:pt modelId="{3EFC707C-A58D-4888-819D-F5E8156D5EE0}">
      <dgm:prSet/>
      <dgm:spPr/>
      <dgm:t>
        <a:bodyPr/>
        <a:lstStyle/>
        <a:p>
          <a:pPr algn="just" rtl="0"/>
          <a:r>
            <a:rPr lang="pl-PL" dirty="0" smtClean="0"/>
            <a:t>Art. 25. Do postępowań dotyczących odwołania od wypowiedzenia umowy o pracę na czas </a:t>
          </a:r>
          <a:r>
            <a:rPr lang="pl-PL" b="1" dirty="0" smtClean="0"/>
            <a:t>określony stosuje się przepisy dotychczasowe, jeżeli umowy te zostały wypowiedziane przed dniem wejścia w życie niniejszej ustawy</a:t>
          </a:r>
          <a:r>
            <a:rPr lang="pl-PL" dirty="0" smtClean="0"/>
            <a:t>.</a:t>
          </a:r>
          <a:endParaRPr lang="pl-PL" dirty="0"/>
        </a:p>
      </dgm:t>
    </dgm:pt>
    <dgm:pt modelId="{84C2CC03-DD8D-488F-B377-2C580C8D4DF8}" type="parTrans" cxnId="{3BC61DBF-3EEF-429D-93FA-48A2C47BB3AE}">
      <dgm:prSet/>
      <dgm:spPr/>
      <dgm:t>
        <a:bodyPr/>
        <a:lstStyle/>
        <a:p>
          <a:endParaRPr lang="pl-PL"/>
        </a:p>
      </dgm:t>
    </dgm:pt>
    <dgm:pt modelId="{37BDEB43-1EF3-4E0A-8345-A195C10E06CB}" type="sibTrans" cxnId="{3BC61DBF-3EEF-429D-93FA-48A2C47BB3AE}">
      <dgm:prSet/>
      <dgm:spPr/>
      <dgm:t>
        <a:bodyPr/>
        <a:lstStyle/>
        <a:p>
          <a:endParaRPr lang="pl-PL"/>
        </a:p>
      </dgm:t>
    </dgm:pt>
    <dgm:pt modelId="{5EC59751-F93F-4B76-BCEF-37A1C0CAAA1D}" type="pres">
      <dgm:prSet presAssocID="{FE9B226F-E1DF-4AF9-A439-36329E32E720}" presName="linear" presStyleCnt="0">
        <dgm:presLayoutVars>
          <dgm:animLvl val="lvl"/>
          <dgm:resizeHandles val="exact"/>
        </dgm:presLayoutVars>
      </dgm:prSet>
      <dgm:spPr/>
      <dgm:t>
        <a:bodyPr/>
        <a:lstStyle/>
        <a:p>
          <a:endParaRPr lang="pl-PL"/>
        </a:p>
      </dgm:t>
    </dgm:pt>
    <dgm:pt modelId="{2AC79810-3A4E-4468-B18D-0F536BC927D5}" type="pres">
      <dgm:prSet presAssocID="{C37A5489-15AB-4033-A39F-508F7623DE46}" presName="parentText" presStyleLbl="node1" presStyleIdx="0" presStyleCnt="2">
        <dgm:presLayoutVars>
          <dgm:chMax val="0"/>
          <dgm:bulletEnabled val="1"/>
        </dgm:presLayoutVars>
      </dgm:prSet>
      <dgm:spPr/>
      <dgm:t>
        <a:bodyPr/>
        <a:lstStyle/>
        <a:p>
          <a:endParaRPr lang="pl-PL"/>
        </a:p>
      </dgm:t>
    </dgm:pt>
    <dgm:pt modelId="{CF903124-E764-4D07-BFC0-48B7D2E6C673}" type="pres">
      <dgm:prSet presAssocID="{FFB883EF-B30A-410A-B5B9-B3084F3E7988}" presName="spacer" presStyleCnt="0"/>
      <dgm:spPr/>
    </dgm:pt>
    <dgm:pt modelId="{7EFCB2DD-702B-454F-A68C-E10A30015FED}" type="pres">
      <dgm:prSet presAssocID="{3EFC707C-A58D-4888-819D-F5E8156D5EE0}" presName="parentText" presStyleLbl="node1" presStyleIdx="1" presStyleCnt="2">
        <dgm:presLayoutVars>
          <dgm:chMax val="0"/>
          <dgm:bulletEnabled val="1"/>
        </dgm:presLayoutVars>
      </dgm:prSet>
      <dgm:spPr/>
      <dgm:t>
        <a:bodyPr/>
        <a:lstStyle/>
        <a:p>
          <a:endParaRPr lang="pl-PL"/>
        </a:p>
      </dgm:t>
    </dgm:pt>
  </dgm:ptLst>
  <dgm:cxnLst>
    <dgm:cxn modelId="{C6602B91-2B5B-4008-9E21-0622CB04AC03}" srcId="{FE9B226F-E1DF-4AF9-A439-36329E32E720}" destId="{C37A5489-15AB-4033-A39F-508F7623DE46}" srcOrd="0" destOrd="0" parTransId="{67B6E895-CEE5-41CE-9116-F3997F505BBA}" sibTransId="{FFB883EF-B30A-410A-B5B9-B3084F3E7988}"/>
    <dgm:cxn modelId="{E1CA111F-91D4-4679-A845-87DE1EE65342}" type="presOf" srcId="{FE9B226F-E1DF-4AF9-A439-36329E32E720}" destId="{5EC59751-F93F-4B76-BCEF-37A1C0CAAA1D}" srcOrd="0" destOrd="0" presId="urn:microsoft.com/office/officeart/2005/8/layout/vList2"/>
    <dgm:cxn modelId="{551449BE-6BA3-4327-9E77-326055D35AF9}" type="presOf" srcId="{3EFC707C-A58D-4888-819D-F5E8156D5EE0}" destId="{7EFCB2DD-702B-454F-A68C-E10A30015FED}" srcOrd="0" destOrd="0" presId="urn:microsoft.com/office/officeart/2005/8/layout/vList2"/>
    <dgm:cxn modelId="{3BC61DBF-3EEF-429D-93FA-48A2C47BB3AE}" srcId="{FE9B226F-E1DF-4AF9-A439-36329E32E720}" destId="{3EFC707C-A58D-4888-819D-F5E8156D5EE0}" srcOrd="1" destOrd="0" parTransId="{84C2CC03-DD8D-488F-B377-2C580C8D4DF8}" sibTransId="{37BDEB43-1EF3-4E0A-8345-A195C10E06CB}"/>
    <dgm:cxn modelId="{C2ECABEE-F499-452F-BB2A-602DC61D4F94}" type="presOf" srcId="{C37A5489-15AB-4033-A39F-508F7623DE46}" destId="{2AC79810-3A4E-4468-B18D-0F536BC927D5}" srcOrd="0" destOrd="0" presId="urn:microsoft.com/office/officeart/2005/8/layout/vList2"/>
    <dgm:cxn modelId="{E650790F-6ADB-465B-90A9-E1D0EA7ACC4E}" type="presParOf" srcId="{5EC59751-F93F-4B76-BCEF-37A1C0CAAA1D}" destId="{2AC79810-3A4E-4468-B18D-0F536BC927D5}" srcOrd="0" destOrd="0" presId="urn:microsoft.com/office/officeart/2005/8/layout/vList2"/>
    <dgm:cxn modelId="{55692134-DF26-403E-9BFA-5AA9CD7A6955}" type="presParOf" srcId="{5EC59751-F93F-4B76-BCEF-37A1C0CAAA1D}" destId="{CF903124-E764-4D07-BFC0-48B7D2E6C673}" srcOrd="1" destOrd="0" presId="urn:microsoft.com/office/officeart/2005/8/layout/vList2"/>
    <dgm:cxn modelId="{FFE79700-B4E9-4018-ACC1-0EB3B01F05EF}" type="presParOf" srcId="{5EC59751-F93F-4B76-BCEF-37A1C0CAAA1D}" destId="{7EFCB2DD-702B-454F-A68C-E10A30015FE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DBA07ED-E7F2-477C-A0D4-958BCD0142A3}" type="doc">
      <dgm:prSet loTypeId="urn:microsoft.com/office/officeart/2008/layout/LinedList" loCatId="list" qsTypeId="urn:microsoft.com/office/officeart/2005/8/quickstyle/simple1" qsCatId="simple" csTypeId="urn:microsoft.com/office/officeart/2005/8/colors/accent3_1" csCatId="accent3"/>
      <dgm:spPr/>
      <dgm:t>
        <a:bodyPr/>
        <a:lstStyle/>
        <a:p>
          <a:endParaRPr lang="pl-PL"/>
        </a:p>
      </dgm:t>
    </dgm:pt>
    <dgm:pt modelId="{4F9D8050-BD1D-4E1B-AD33-B797F5205BB6}">
      <dgm:prSet custT="1"/>
      <dgm:spPr/>
      <dgm:t>
        <a:bodyPr/>
        <a:lstStyle/>
        <a:p>
          <a:pPr algn="just" rtl="0"/>
          <a:r>
            <a:rPr lang="pl-PL" sz="2400" smtClean="0"/>
            <a:t>sąd pracy nie może jednak oddalić powództwa o wynagrodzenie za pracę faktycznie wykonaną tylko z tej przyczyny, że zawarta przez strony umowa nie była umową o pracę, </a:t>
          </a:r>
          <a:endParaRPr lang="pl-PL" sz="2400"/>
        </a:p>
      </dgm:t>
    </dgm:pt>
    <dgm:pt modelId="{2B6A9AE1-41F4-4E30-B434-76151F6CC3C7}" type="parTrans" cxnId="{38A67F31-74FE-42B6-846C-B2C4B97D0F09}">
      <dgm:prSet/>
      <dgm:spPr/>
      <dgm:t>
        <a:bodyPr/>
        <a:lstStyle/>
        <a:p>
          <a:pPr algn="just"/>
          <a:endParaRPr lang="pl-PL" sz="2000"/>
        </a:p>
      </dgm:t>
    </dgm:pt>
    <dgm:pt modelId="{2AA3D106-2878-46CE-B2DD-4B7E3022FD90}" type="sibTrans" cxnId="{38A67F31-74FE-42B6-846C-B2C4B97D0F09}">
      <dgm:prSet/>
      <dgm:spPr/>
      <dgm:t>
        <a:bodyPr/>
        <a:lstStyle/>
        <a:p>
          <a:pPr algn="just"/>
          <a:endParaRPr lang="pl-PL" sz="2000"/>
        </a:p>
      </dgm:t>
    </dgm:pt>
    <dgm:pt modelId="{0E4CB25A-A244-4B16-A3F4-17B19A465428}">
      <dgm:prSet custT="1"/>
      <dgm:spPr/>
      <dgm:t>
        <a:bodyPr/>
        <a:lstStyle/>
        <a:p>
          <a:pPr algn="just" rtl="0"/>
          <a:r>
            <a:rPr lang="pl-PL" sz="2400" smtClean="0"/>
            <a:t>roszczenie o wynagrodzenie za pracę może mieć swoje w stosunkach prawnych,</a:t>
          </a:r>
          <a:endParaRPr lang="pl-PL" sz="2400"/>
        </a:p>
      </dgm:t>
    </dgm:pt>
    <dgm:pt modelId="{2D7D515F-DBA0-4081-86BF-814EAA836E22}" type="parTrans" cxnId="{A82A0FFE-FE59-4547-A0AE-714D2902F648}">
      <dgm:prSet/>
      <dgm:spPr/>
      <dgm:t>
        <a:bodyPr/>
        <a:lstStyle/>
        <a:p>
          <a:pPr algn="just"/>
          <a:endParaRPr lang="pl-PL" sz="2000"/>
        </a:p>
      </dgm:t>
    </dgm:pt>
    <dgm:pt modelId="{214FFCDB-2D2E-485B-9E43-410B94577653}" type="sibTrans" cxnId="{A82A0FFE-FE59-4547-A0AE-714D2902F648}">
      <dgm:prSet/>
      <dgm:spPr/>
      <dgm:t>
        <a:bodyPr/>
        <a:lstStyle/>
        <a:p>
          <a:pPr algn="just"/>
          <a:endParaRPr lang="pl-PL" sz="2000"/>
        </a:p>
      </dgm:t>
    </dgm:pt>
    <dgm:pt modelId="{41E3044C-E4A5-47DD-8212-07C4D593434B}">
      <dgm:prSet custT="1"/>
      <dgm:spPr/>
      <dgm:t>
        <a:bodyPr/>
        <a:lstStyle/>
        <a:p>
          <a:pPr algn="just" rtl="0"/>
          <a:r>
            <a:rPr lang="pl-PL" sz="2400" smtClean="0"/>
            <a:t>np. umowa o dzieło, zlecenia, umowy o oświadczenie usług, umowy nienazwanej, roszczenia odszkodowawcze wywodzonego z przepisów o odpowiedzialności deliktowej, kontraktowej, bezpodstawne wzbogacenie</a:t>
          </a:r>
          <a:endParaRPr lang="pl-PL" sz="2400"/>
        </a:p>
      </dgm:t>
    </dgm:pt>
    <dgm:pt modelId="{7FF124B5-7ED5-41B1-9941-1AB98A1FBC99}" type="parTrans" cxnId="{1CE03283-6493-4ED0-82E7-128DC716437A}">
      <dgm:prSet/>
      <dgm:spPr/>
      <dgm:t>
        <a:bodyPr/>
        <a:lstStyle/>
        <a:p>
          <a:pPr algn="just"/>
          <a:endParaRPr lang="pl-PL" sz="2000"/>
        </a:p>
      </dgm:t>
    </dgm:pt>
    <dgm:pt modelId="{D68704D5-696C-4D35-81BD-2C264F661249}" type="sibTrans" cxnId="{1CE03283-6493-4ED0-82E7-128DC716437A}">
      <dgm:prSet/>
      <dgm:spPr/>
      <dgm:t>
        <a:bodyPr/>
        <a:lstStyle/>
        <a:p>
          <a:pPr algn="just"/>
          <a:endParaRPr lang="pl-PL" sz="2000"/>
        </a:p>
      </dgm:t>
    </dgm:pt>
    <dgm:pt modelId="{A184B81C-2909-4EB6-80A4-877449FFF60E}" type="pres">
      <dgm:prSet presAssocID="{9DBA07ED-E7F2-477C-A0D4-958BCD0142A3}" presName="vert0" presStyleCnt="0">
        <dgm:presLayoutVars>
          <dgm:dir/>
          <dgm:animOne val="branch"/>
          <dgm:animLvl val="lvl"/>
        </dgm:presLayoutVars>
      </dgm:prSet>
      <dgm:spPr/>
      <dgm:t>
        <a:bodyPr/>
        <a:lstStyle/>
        <a:p>
          <a:endParaRPr lang="pl-PL"/>
        </a:p>
      </dgm:t>
    </dgm:pt>
    <dgm:pt modelId="{D848FFB7-871C-4DE6-B78C-489DE820FB99}" type="pres">
      <dgm:prSet presAssocID="{4F9D8050-BD1D-4E1B-AD33-B797F5205BB6}" presName="thickLine" presStyleLbl="alignNode1" presStyleIdx="0" presStyleCnt="3"/>
      <dgm:spPr/>
    </dgm:pt>
    <dgm:pt modelId="{15480BB3-0C89-42CE-8CFE-BF43977B0005}" type="pres">
      <dgm:prSet presAssocID="{4F9D8050-BD1D-4E1B-AD33-B797F5205BB6}" presName="horz1" presStyleCnt="0"/>
      <dgm:spPr/>
    </dgm:pt>
    <dgm:pt modelId="{C4D55175-AD40-4A80-8B36-3A33792F2ED4}" type="pres">
      <dgm:prSet presAssocID="{4F9D8050-BD1D-4E1B-AD33-B797F5205BB6}" presName="tx1" presStyleLbl="revTx" presStyleIdx="0" presStyleCnt="3"/>
      <dgm:spPr/>
      <dgm:t>
        <a:bodyPr/>
        <a:lstStyle/>
        <a:p>
          <a:endParaRPr lang="pl-PL"/>
        </a:p>
      </dgm:t>
    </dgm:pt>
    <dgm:pt modelId="{6D9D8956-C033-44ED-A7D7-C6A81516A507}" type="pres">
      <dgm:prSet presAssocID="{4F9D8050-BD1D-4E1B-AD33-B797F5205BB6}" presName="vert1" presStyleCnt="0"/>
      <dgm:spPr/>
    </dgm:pt>
    <dgm:pt modelId="{B85BBD8C-4B45-4EB8-B943-B3E5DE47BF4C}" type="pres">
      <dgm:prSet presAssocID="{0E4CB25A-A244-4B16-A3F4-17B19A465428}" presName="thickLine" presStyleLbl="alignNode1" presStyleIdx="1" presStyleCnt="3"/>
      <dgm:spPr/>
    </dgm:pt>
    <dgm:pt modelId="{A80D6DC3-6B79-4ED9-91C5-DAC90B813FE0}" type="pres">
      <dgm:prSet presAssocID="{0E4CB25A-A244-4B16-A3F4-17B19A465428}" presName="horz1" presStyleCnt="0"/>
      <dgm:spPr/>
    </dgm:pt>
    <dgm:pt modelId="{DDFDF4D0-CEDF-4833-874E-C5F80D0D0039}" type="pres">
      <dgm:prSet presAssocID="{0E4CB25A-A244-4B16-A3F4-17B19A465428}" presName="tx1" presStyleLbl="revTx" presStyleIdx="1" presStyleCnt="3"/>
      <dgm:spPr/>
      <dgm:t>
        <a:bodyPr/>
        <a:lstStyle/>
        <a:p>
          <a:endParaRPr lang="pl-PL"/>
        </a:p>
      </dgm:t>
    </dgm:pt>
    <dgm:pt modelId="{D8ABE5EB-9B8F-4A33-8541-DBF0A8459246}" type="pres">
      <dgm:prSet presAssocID="{0E4CB25A-A244-4B16-A3F4-17B19A465428}" presName="vert1" presStyleCnt="0"/>
      <dgm:spPr/>
    </dgm:pt>
    <dgm:pt modelId="{81FFBF85-04EB-4163-AFC5-F3334BD21C8A}" type="pres">
      <dgm:prSet presAssocID="{41E3044C-E4A5-47DD-8212-07C4D593434B}" presName="thickLine" presStyleLbl="alignNode1" presStyleIdx="2" presStyleCnt="3"/>
      <dgm:spPr/>
    </dgm:pt>
    <dgm:pt modelId="{E1940F64-64E5-46F2-B166-666DBA859343}" type="pres">
      <dgm:prSet presAssocID="{41E3044C-E4A5-47DD-8212-07C4D593434B}" presName="horz1" presStyleCnt="0"/>
      <dgm:spPr/>
    </dgm:pt>
    <dgm:pt modelId="{B84608C8-1E97-4398-A7F9-817C0948C6C9}" type="pres">
      <dgm:prSet presAssocID="{41E3044C-E4A5-47DD-8212-07C4D593434B}" presName="tx1" presStyleLbl="revTx" presStyleIdx="2" presStyleCnt="3"/>
      <dgm:spPr/>
      <dgm:t>
        <a:bodyPr/>
        <a:lstStyle/>
        <a:p>
          <a:endParaRPr lang="pl-PL"/>
        </a:p>
      </dgm:t>
    </dgm:pt>
    <dgm:pt modelId="{56740710-79D1-483B-8CBF-DDD247C24932}" type="pres">
      <dgm:prSet presAssocID="{41E3044C-E4A5-47DD-8212-07C4D593434B}" presName="vert1" presStyleCnt="0"/>
      <dgm:spPr/>
    </dgm:pt>
  </dgm:ptLst>
  <dgm:cxnLst>
    <dgm:cxn modelId="{9A8C0BB5-313D-4796-89FB-C27E7A1B0656}" type="presOf" srcId="{4F9D8050-BD1D-4E1B-AD33-B797F5205BB6}" destId="{C4D55175-AD40-4A80-8B36-3A33792F2ED4}" srcOrd="0" destOrd="0" presId="urn:microsoft.com/office/officeart/2008/layout/LinedList"/>
    <dgm:cxn modelId="{38A67F31-74FE-42B6-846C-B2C4B97D0F09}" srcId="{9DBA07ED-E7F2-477C-A0D4-958BCD0142A3}" destId="{4F9D8050-BD1D-4E1B-AD33-B797F5205BB6}" srcOrd="0" destOrd="0" parTransId="{2B6A9AE1-41F4-4E30-B434-76151F6CC3C7}" sibTransId="{2AA3D106-2878-46CE-B2DD-4B7E3022FD90}"/>
    <dgm:cxn modelId="{1CE03283-6493-4ED0-82E7-128DC716437A}" srcId="{9DBA07ED-E7F2-477C-A0D4-958BCD0142A3}" destId="{41E3044C-E4A5-47DD-8212-07C4D593434B}" srcOrd="2" destOrd="0" parTransId="{7FF124B5-7ED5-41B1-9941-1AB98A1FBC99}" sibTransId="{D68704D5-696C-4D35-81BD-2C264F661249}"/>
    <dgm:cxn modelId="{FD189258-323D-4302-A549-0CBE0816BE57}" type="presOf" srcId="{0E4CB25A-A244-4B16-A3F4-17B19A465428}" destId="{DDFDF4D0-CEDF-4833-874E-C5F80D0D0039}" srcOrd="0" destOrd="0" presId="urn:microsoft.com/office/officeart/2008/layout/LinedList"/>
    <dgm:cxn modelId="{6E0A3340-B534-42E3-A608-A0EE06ED871E}" type="presOf" srcId="{41E3044C-E4A5-47DD-8212-07C4D593434B}" destId="{B84608C8-1E97-4398-A7F9-817C0948C6C9}" srcOrd="0" destOrd="0" presId="urn:microsoft.com/office/officeart/2008/layout/LinedList"/>
    <dgm:cxn modelId="{B4EA9159-7CC4-47D1-B153-E723B666B51C}" type="presOf" srcId="{9DBA07ED-E7F2-477C-A0D4-958BCD0142A3}" destId="{A184B81C-2909-4EB6-80A4-877449FFF60E}" srcOrd="0" destOrd="0" presId="urn:microsoft.com/office/officeart/2008/layout/LinedList"/>
    <dgm:cxn modelId="{A82A0FFE-FE59-4547-A0AE-714D2902F648}" srcId="{9DBA07ED-E7F2-477C-A0D4-958BCD0142A3}" destId="{0E4CB25A-A244-4B16-A3F4-17B19A465428}" srcOrd="1" destOrd="0" parTransId="{2D7D515F-DBA0-4081-86BF-814EAA836E22}" sibTransId="{214FFCDB-2D2E-485B-9E43-410B94577653}"/>
    <dgm:cxn modelId="{22E2AACF-768A-4938-9C82-DE1E522D4947}" type="presParOf" srcId="{A184B81C-2909-4EB6-80A4-877449FFF60E}" destId="{D848FFB7-871C-4DE6-B78C-489DE820FB99}" srcOrd="0" destOrd="0" presId="urn:microsoft.com/office/officeart/2008/layout/LinedList"/>
    <dgm:cxn modelId="{62EB937C-1F4E-4BDD-8D40-2090D8366086}" type="presParOf" srcId="{A184B81C-2909-4EB6-80A4-877449FFF60E}" destId="{15480BB3-0C89-42CE-8CFE-BF43977B0005}" srcOrd="1" destOrd="0" presId="urn:microsoft.com/office/officeart/2008/layout/LinedList"/>
    <dgm:cxn modelId="{786599E6-BF1C-4AD8-A985-11953769DC4B}" type="presParOf" srcId="{15480BB3-0C89-42CE-8CFE-BF43977B0005}" destId="{C4D55175-AD40-4A80-8B36-3A33792F2ED4}" srcOrd="0" destOrd="0" presId="urn:microsoft.com/office/officeart/2008/layout/LinedList"/>
    <dgm:cxn modelId="{83D50634-A289-4166-8D57-8C69E0558DF6}" type="presParOf" srcId="{15480BB3-0C89-42CE-8CFE-BF43977B0005}" destId="{6D9D8956-C033-44ED-A7D7-C6A81516A507}" srcOrd="1" destOrd="0" presId="urn:microsoft.com/office/officeart/2008/layout/LinedList"/>
    <dgm:cxn modelId="{A5CAD974-AECE-4C52-9F7A-1A76D6C3E26E}" type="presParOf" srcId="{A184B81C-2909-4EB6-80A4-877449FFF60E}" destId="{B85BBD8C-4B45-4EB8-B943-B3E5DE47BF4C}" srcOrd="2" destOrd="0" presId="urn:microsoft.com/office/officeart/2008/layout/LinedList"/>
    <dgm:cxn modelId="{02C9A852-9A3E-4E5F-B5F6-C73788418803}" type="presParOf" srcId="{A184B81C-2909-4EB6-80A4-877449FFF60E}" destId="{A80D6DC3-6B79-4ED9-91C5-DAC90B813FE0}" srcOrd="3" destOrd="0" presId="urn:microsoft.com/office/officeart/2008/layout/LinedList"/>
    <dgm:cxn modelId="{AAA948DA-6A72-46F0-A23A-0BF7C42CDAC8}" type="presParOf" srcId="{A80D6DC3-6B79-4ED9-91C5-DAC90B813FE0}" destId="{DDFDF4D0-CEDF-4833-874E-C5F80D0D0039}" srcOrd="0" destOrd="0" presId="urn:microsoft.com/office/officeart/2008/layout/LinedList"/>
    <dgm:cxn modelId="{4CF716C0-9A3F-482B-AC7C-183C0B4C4181}" type="presParOf" srcId="{A80D6DC3-6B79-4ED9-91C5-DAC90B813FE0}" destId="{D8ABE5EB-9B8F-4A33-8541-DBF0A8459246}" srcOrd="1" destOrd="0" presId="urn:microsoft.com/office/officeart/2008/layout/LinedList"/>
    <dgm:cxn modelId="{EAFFC1EA-161E-452F-B407-A0AC0115C2B2}" type="presParOf" srcId="{A184B81C-2909-4EB6-80A4-877449FFF60E}" destId="{81FFBF85-04EB-4163-AFC5-F3334BD21C8A}" srcOrd="4" destOrd="0" presId="urn:microsoft.com/office/officeart/2008/layout/LinedList"/>
    <dgm:cxn modelId="{9C30B53F-19D0-49C4-B8F6-2AA4E0E8872D}" type="presParOf" srcId="{A184B81C-2909-4EB6-80A4-877449FFF60E}" destId="{E1940F64-64E5-46F2-B166-666DBA859343}" srcOrd="5" destOrd="0" presId="urn:microsoft.com/office/officeart/2008/layout/LinedList"/>
    <dgm:cxn modelId="{EB10CAFE-7A32-49E5-8E32-96EE3BFB0FEC}" type="presParOf" srcId="{E1940F64-64E5-46F2-B166-666DBA859343}" destId="{B84608C8-1E97-4398-A7F9-817C0948C6C9}" srcOrd="0" destOrd="0" presId="urn:microsoft.com/office/officeart/2008/layout/LinedList"/>
    <dgm:cxn modelId="{7B234BB0-333C-4BD2-8A57-441272F8D328}" type="presParOf" srcId="{E1940F64-64E5-46F2-B166-666DBA859343}" destId="{56740710-79D1-483B-8CBF-DDD247C2493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DA1865-89CF-4BB7-A685-E362CD34C688}" type="doc">
      <dgm:prSet loTypeId="urn:microsoft.com/office/officeart/2005/8/layout/vProcess5" loCatId="process" qsTypeId="urn:microsoft.com/office/officeart/2005/8/quickstyle/simple1" qsCatId="simple" csTypeId="urn:microsoft.com/office/officeart/2005/8/colors/accent3_1" csCatId="accent3" phldr="1"/>
      <dgm:spPr/>
      <dgm:t>
        <a:bodyPr/>
        <a:lstStyle/>
        <a:p>
          <a:endParaRPr lang="pl-PL"/>
        </a:p>
      </dgm:t>
    </dgm:pt>
    <dgm:pt modelId="{5FF67B5C-D7B2-40D3-89CD-80FA63208FEE}">
      <dgm:prSet custT="1"/>
      <dgm:spPr/>
      <dgm:t>
        <a:bodyPr/>
        <a:lstStyle/>
        <a:p>
          <a:pPr rtl="0"/>
          <a:r>
            <a:rPr lang="pl-PL" sz="2400" dirty="0" smtClean="0"/>
            <a:t>podlegają oddaleniu, jeśli są właściwe tylko dla więzi pracowniczej</a:t>
          </a:r>
          <a:endParaRPr lang="pl-PL" sz="2400" dirty="0"/>
        </a:p>
      </dgm:t>
    </dgm:pt>
    <dgm:pt modelId="{AA6DF95C-9B6D-4A68-B45C-A1167E5F89DC}" type="parTrans" cxnId="{31F2AEB6-F62D-43FC-94AD-1EF265857C7C}">
      <dgm:prSet/>
      <dgm:spPr/>
      <dgm:t>
        <a:bodyPr/>
        <a:lstStyle/>
        <a:p>
          <a:endParaRPr lang="pl-PL" sz="2400"/>
        </a:p>
      </dgm:t>
    </dgm:pt>
    <dgm:pt modelId="{19416B93-2955-48C2-8EEF-92964511F6D1}" type="sibTrans" cxnId="{31F2AEB6-F62D-43FC-94AD-1EF265857C7C}">
      <dgm:prSet custT="1"/>
      <dgm:spPr/>
      <dgm:t>
        <a:bodyPr/>
        <a:lstStyle/>
        <a:p>
          <a:endParaRPr lang="pl-PL" sz="2400"/>
        </a:p>
      </dgm:t>
    </dgm:pt>
    <dgm:pt modelId="{18D59B5C-8252-4614-97C4-9062ADD6AE1A}">
      <dgm:prSet custT="1"/>
      <dgm:spPr/>
      <dgm:t>
        <a:bodyPr/>
        <a:lstStyle/>
        <a:p>
          <a:pPr rtl="0"/>
          <a:r>
            <a:rPr lang="pl-PL" sz="2400" dirty="0" smtClean="0"/>
            <a:t>są merytorycznie rozpoznawane przez sąd pracy w trybie „zwykłym”</a:t>
          </a:r>
          <a:endParaRPr lang="pl-PL" sz="2400" dirty="0"/>
        </a:p>
      </dgm:t>
    </dgm:pt>
    <dgm:pt modelId="{30EDFC0B-3BA3-4B07-898D-3E3E5FF839EB}" type="parTrans" cxnId="{81DE5A94-21EC-4225-B639-77305B698786}">
      <dgm:prSet/>
      <dgm:spPr/>
      <dgm:t>
        <a:bodyPr/>
        <a:lstStyle/>
        <a:p>
          <a:endParaRPr lang="pl-PL" sz="2400"/>
        </a:p>
      </dgm:t>
    </dgm:pt>
    <dgm:pt modelId="{F3ADD1C3-9014-4CA1-A43A-A03F8013F773}" type="sibTrans" cxnId="{81DE5A94-21EC-4225-B639-77305B698786}">
      <dgm:prSet custT="1"/>
      <dgm:spPr/>
      <dgm:t>
        <a:bodyPr/>
        <a:lstStyle/>
        <a:p>
          <a:endParaRPr lang="pl-PL" sz="2400"/>
        </a:p>
      </dgm:t>
    </dgm:pt>
    <dgm:pt modelId="{5905C921-F3A1-4A63-AC21-82FDFE07E84C}">
      <dgm:prSet custT="1"/>
      <dgm:spPr/>
      <dgm:t>
        <a:bodyPr/>
        <a:lstStyle/>
        <a:p>
          <a:pPr algn="just" rtl="0"/>
          <a:r>
            <a:rPr lang="pl-PL" sz="2400" dirty="0" smtClean="0"/>
            <a:t>powinny zostać przekazane do wydziału cywilnego, jeśli ich rozpoznanie nastąpiłoby w składzie niewłaściwym</a:t>
          </a:r>
          <a:endParaRPr lang="pl-PL" sz="2400" dirty="0"/>
        </a:p>
      </dgm:t>
    </dgm:pt>
    <dgm:pt modelId="{8F4D3A2C-F273-4C74-B61F-A6BEFD37778A}" type="parTrans" cxnId="{0FDD2261-A8B4-49EB-A76A-B4EC4E224DBB}">
      <dgm:prSet/>
      <dgm:spPr/>
      <dgm:t>
        <a:bodyPr/>
        <a:lstStyle/>
        <a:p>
          <a:endParaRPr lang="pl-PL" sz="2400"/>
        </a:p>
      </dgm:t>
    </dgm:pt>
    <dgm:pt modelId="{B96AD409-6FB9-49EE-8783-0AFFA4AD5098}" type="sibTrans" cxnId="{0FDD2261-A8B4-49EB-A76A-B4EC4E224DBB}">
      <dgm:prSet/>
      <dgm:spPr/>
      <dgm:t>
        <a:bodyPr/>
        <a:lstStyle/>
        <a:p>
          <a:endParaRPr lang="pl-PL" sz="2400"/>
        </a:p>
      </dgm:t>
    </dgm:pt>
    <dgm:pt modelId="{2FBD29DF-1C9E-4D67-A421-0F1179299421}" type="pres">
      <dgm:prSet presAssocID="{BCDA1865-89CF-4BB7-A685-E362CD34C688}" presName="outerComposite" presStyleCnt="0">
        <dgm:presLayoutVars>
          <dgm:chMax val="5"/>
          <dgm:dir/>
          <dgm:resizeHandles val="exact"/>
        </dgm:presLayoutVars>
      </dgm:prSet>
      <dgm:spPr/>
      <dgm:t>
        <a:bodyPr/>
        <a:lstStyle/>
        <a:p>
          <a:endParaRPr lang="pl-PL"/>
        </a:p>
      </dgm:t>
    </dgm:pt>
    <dgm:pt modelId="{D1B924D3-AC58-4ECB-89D8-EF695DBF2343}" type="pres">
      <dgm:prSet presAssocID="{BCDA1865-89CF-4BB7-A685-E362CD34C688}" presName="dummyMaxCanvas" presStyleCnt="0">
        <dgm:presLayoutVars/>
      </dgm:prSet>
      <dgm:spPr/>
    </dgm:pt>
    <dgm:pt modelId="{D04A9DEE-1C5A-4F91-989D-CB94B71F9514}" type="pres">
      <dgm:prSet presAssocID="{BCDA1865-89CF-4BB7-A685-E362CD34C688}" presName="ThreeNodes_1" presStyleLbl="node1" presStyleIdx="0" presStyleCnt="3">
        <dgm:presLayoutVars>
          <dgm:bulletEnabled val="1"/>
        </dgm:presLayoutVars>
      </dgm:prSet>
      <dgm:spPr/>
      <dgm:t>
        <a:bodyPr/>
        <a:lstStyle/>
        <a:p>
          <a:endParaRPr lang="pl-PL"/>
        </a:p>
      </dgm:t>
    </dgm:pt>
    <dgm:pt modelId="{56817182-C668-47C3-9BFF-23F162E25E55}" type="pres">
      <dgm:prSet presAssocID="{BCDA1865-89CF-4BB7-A685-E362CD34C688}" presName="ThreeNodes_2" presStyleLbl="node1" presStyleIdx="1" presStyleCnt="3">
        <dgm:presLayoutVars>
          <dgm:bulletEnabled val="1"/>
        </dgm:presLayoutVars>
      </dgm:prSet>
      <dgm:spPr/>
      <dgm:t>
        <a:bodyPr/>
        <a:lstStyle/>
        <a:p>
          <a:endParaRPr lang="pl-PL"/>
        </a:p>
      </dgm:t>
    </dgm:pt>
    <dgm:pt modelId="{BF1465F9-693F-4B62-896A-2A7AEC93BEEC}" type="pres">
      <dgm:prSet presAssocID="{BCDA1865-89CF-4BB7-A685-E362CD34C688}" presName="ThreeNodes_3" presStyleLbl="node1" presStyleIdx="2" presStyleCnt="3">
        <dgm:presLayoutVars>
          <dgm:bulletEnabled val="1"/>
        </dgm:presLayoutVars>
      </dgm:prSet>
      <dgm:spPr/>
      <dgm:t>
        <a:bodyPr/>
        <a:lstStyle/>
        <a:p>
          <a:endParaRPr lang="pl-PL"/>
        </a:p>
      </dgm:t>
    </dgm:pt>
    <dgm:pt modelId="{B175808F-54C1-4C76-AF64-F903D06BA7A0}" type="pres">
      <dgm:prSet presAssocID="{BCDA1865-89CF-4BB7-A685-E362CD34C688}" presName="ThreeConn_1-2" presStyleLbl="fgAccFollowNode1" presStyleIdx="0" presStyleCnt="2">
        <dgm:presLayoutVars>
          <dgm:bulletEnabled val="1"/>
        </dgm:presLayoutVars>
      </dgm:prSet>
      <dgm:spPr/>
      <dgm:t>
        <a:bodyPr/>
        <a:lstStyle/>
        <a:p>
          <a:endParaRPr lang="pl-PL"/>
        </a:p>
      </dgm:t>
    </dgm:pt>
    <dgm:pt modelId="{55CDC7DB-508D-4845-9381-287D7F3FD659}" type="pres">
      <dgm:prSet presAssocID="{BCDA1865-89CF-4BB7-A685-E362CD34C688}" presName="ThreeConn_2-3" presStyleLbl="fgAccFollowNode1" presStyleIdx="1" presStyleCnt="2">
        <dgm:presLayoutVars>
          <dgm:bulletEnabled val="1"/>
        </dgm:presLayoutVars>
      </dgm:prSet>
      <dgm:spPr/>
      <dgm:t>
        <a:bodyPr/>
        <a:lstStyle/>
        <a:p>
          <a:endParaRPr lang="pl-PL"/>
        </a:p>
      </dgm:t>
    </dgm:pt>
    <dgm:pt modelId="{025ABAA2-D889-4ED3-9547-F361375BB737}" type="pres">
      <dgm:prSet presAssocID="{BCDA1865-89CF-4BB7-A685-E362CD34C688}" presName="ThreeNodes_1_text" presStyleLbl="node1" presStyleIdx="2" presStyleCnt="3">
        <dgm:presLayoutVars>
          <dgm:bulletEnabled val="1"/>
        </dgm:presLayoutVars>
      </dgm:prSet>
      <dgm:spPr/>
      <dgm:t>
        <a:bodyPr/>
        <a:lstStyle/>
        <a:p>
          <a:endParaRPr lang="pl-PL"/>
        </a:p>
      </dgm:t>
    </dgm:pt>
    <dgm:pt modelId="{6CA41AD7-8A45-4CF7-B57C-C8B04F12BDAD}" type="pres">
      <dgm:prSet presAssocID="{BCDA1865-89CF-4BB7-A685-E362CD34C688}" presName="ThreeNodes_2_text" presStyleLbl="node1" presStyleIdx="2" presStyleCnt="3">
        <dgm:presLayoutVars>
          <dgm:bulletEnabled val="1"/>
        </dgm:presLayoutVars>
      </dgm:prSet>
      <dgm:spPr/>
      <dgm:t>
        <a:bodyPr/>
        <a:lstStyle/>
        <a:p>
          <a:endParaRPr lang="pl-PL"/>
        </a:p>
      </dgm:t>
    </dgm:pt>
    <dgm:pt modelId="{DB25241E-BD69-4BE4-818B-B4E0FE5AA020}" type="pres">
      <dgm:prSet presAssocID="{BCDA1865-89CF-4BB7-A685-E362CD34C688}" presName="ThreeNodes_3_text" presStyleLbl="node1" presStyleIdx="2" presStyleCnt="3">
        <dgm:presLayoutVars>
          <dgm:bulletEnabled val="1"/>
        </dgm:presLayoutVars>
      </dgm:prSet>
      <dgm:spPr/>
      <dgm:t>
        <a:bodyPr/>
        <a:lstStyle/>
        <a:p>
          <a:endParaRPr lang="pl-PL"/>
        </a:p>
      </dgm:t>
    </dgm:pt>
  </dgm:ptLst>
  <dgm:cxnLst>
    <dgm:cxn modelId="{ED2F59DA-F6C4-4912-B51B-83F753F6C284}" type="presOf" srcId="{18D59B5C-8252-4614-97C4-9062ADD6AE1A}" destId="{56817182-C668-47C3-9BFF-23F162E25E55}" srcOrd="0" destOrd="0" presId="urn:microsoft.com/office/officeart/2005/8/layout/vProcess5"/>
    <dgm:cxn modelId="{B19BB68C-2FDB-4495-8220-BB3EA79DAEB4}" type="presOf" srcId="{19416B93-2955-48C2-8EEF-92964511F6D1}" destId="{B175808F-54C1-4C76-AF64-F903D06BA7A0}" srcOrd="0" destOrd="0" presId="urn:microsoft.com/office/officeart/2005/8/layout/vProcess5"/>
    <dgm:cxn modelId="{DA05A355-CA03-46ED-92A6-85A90D282BB2}" type="presOf" srcId="{18D59B5C-8252-4614-97C4-9062ADD6AE1A}" destId="{6CA41AD7-8A45-4CF7-B57C-C8B04F12BDAD}" srcOrd="1" destOrd="0" presId="urn:microsoft.com/office/officeart/2005/8/layout/vProcess5"/>
    <dgm:cxn modelId="{7CDBBCCE-C19A-4CC7-8BAF-556CE5EA2184}" type="presOf" srcId="{5FF67B5C-D7B2-40D3-89CD-80FA63208FEE}" destId="{D04A9DEE-1C5A-4F91-989D-CB94B71F9514}" srcOrd="0" destOrd="0" presId="urn:microsoft.com/office/officeart/2005/8/layout/vProcess5"/>
    <dgm:cxn modelId="{0FDD2261-A8B4-49EB-A76A-B4EC4E224DBB}" srcId="{BCDA1865-89CF-4BB7-A685-E362CD34C688}" destId="{5905C921-F3A1-4A63-AC21-82FDFE07E84C}" srcOrd="2" destOrd="0" parTransId="{8F4D3A2C-F273-4C74-B61F-A6BEFD37778A}" sibTransId="{B96AD409-6FB9-49EE-8783-0AFFA4AD5098}"/>
    <dgm:cxn modelId="{31F2AEB6-F62D-43FC-94AD-1EF265857C7C}" srcId="{BCDA1865-89CF-4BB7-A685-E362CD34C688}" destId="{5FF67B5C-D7B2-40D3-89CD-80FA63208FEE}" srcOrd="0" destOrd="0" parTransId="{AA6DF95C-9B6D-4A68-B45C-A1167E5F89DC}" sibTransId="{19416B93-2955-48C2-8EEF-92964511F6D1}"/>
    <dgm:cxn modelId="{E9F4410C-F02E-4B93-AA82-8C1ACD4233FD}" type="presOf" srcId="{5FF67B5C-D7B2-40D3-89CD-80FA63208FEE}" destId="{025ABAA2-D889-4ED3-9547-F361375BB737}" srcOrd="1" destOrd="0" presId="urn:microsoft.com/office/officeart/2005/8/layout/vProcess5"/>
    <dgm:cxn modelId="{51EA53AC-07C7-455A-856A-47AA15617FC3}" type="presOf" srcId="{BCDA1865-89CF-4BB7-A685-E362CD34C688}" destId="{2FBD29DF-1C9E-4D67-A421-0F1179299421}" srcOrd="0" destOrd="0" presId="urn:microsoft.com/office/officeart/2005/8/layout/vProcess5"/>
    <dgm:cxn modelId="{9B619C7D-529B-4CFE-864E-257BA6F39B3F}" type="presOf" srcId="{5905C921-F3A1-4A63-AC21-82FDFE07E84C}" destId="{BF1465F9-693F-4B62-896A-2A7AEC93BEEC}" srcOrd="0" destOrd="0" presId="urn:microsoft.com/office/officeart/2005/8/layout/vProcess5"/>
    <dgm:cxn modelId="{81ECF5B9-7B07-4DFD-9AB7-EECECE1096BF}" type="presOf" srcId="{5905C921-F3A1-4A63-AC21-82FDFE07E84C}" destId="{DB25241E-BD69-4BE4-818B-B4E0FE5AA020}" srcOrd="1" destOrd="0" presId="urn:microsoft.com/office/officeart/2005/8/layout/vProcess5"/>
    <dgm:cxn modelId="{81DE5A94-21EC-4225-B639-77305B698786}" srcId="{BCDA1865-89CF-4BB7-A685-E362CD34C688}" destId="{18D59B5C-8252-4614-97C4-9062ADD6AE1A}" srcOrd="1" destOrd="0" parTransId="{30EDFC0B-3BA3-4B07-898D-3E3E5FF839EB}" sibTransId="{F3ADD1C3-9014-4CA1-A43A-A03F8013F773}"/>
    <dgm:cxn modelId="{D9F61FD3-B0F6-4B81-9CC5-BBA64FA72BCD}" type="presOf" srcId="{F3ADD1C3-9014-4CA1-A43A-A03F8013F773}" destId="{55CDC7DB-508D-4845-9381-287D7F3FD659}" srcOrd="0" destOrd="0" presId="urn:microsoft.com/office/officeart/2005/8/layout/vProcess5"/>
    <dgm:cxn modelId="{965ACE19-186F-4C2C-A618-1C4B944BF296}" type="presParOf" srcId="{2FBD29DF-1C9E-4D67-A421-0F1179299421}" destId="{D1B924D3-AC58-4ECB-89D8-EF695DBF2343}" srcOrd="0" destOrd="0" presId="urn:microsoft.com/office/officeart/2005/8/layout/vProcess5"/>
    <dgm:cxn modelId="{CDE3D4A4-AC22-4290-A984-F546F6829F29}" type="presParOf" srcId="{2FBD29DF-1C9E-4D67-A421-0F1179299421}" destId="{D04A9DEE-1C5A-4F91-989D-CB94B71F9514}" srcOrd="1" destOrd="0" presId="urn:microsoft.com/office/officeart/2005/8/layout/vProcess5"/>
    <dgm:cxn modelId="{ECC8A34E-D262-4077-8B3F-7FCF908B8A83}" type="presParOf" srcId="{2FBD29DF-1C9E-4D67-A421-0F1179299421}" destId="{56817182-C668-47C3-9BFF-23F162E25E55}" srcOrd="2" destOrd="0" presId="urn:microsoft.com/office/officeart/2005/8/layout/vProcess5"/>
    <dgm:cxn modelId="{36FFCA07-D5FA-4881-8B84-5ECFEA4554D9}" type="presParOf" srcId="{2FBD29DF-1C9E-4D67-A421-0F1179299421}" destId="{BF1465F9-693F-4B62-896A-2A7AEC93BEEC}" srcOrd="3" destOrd="0" presId="urn:microsoft.com/office/officeart/2005/8/layout/vProcess5"/>
    <dgm:cxn modelId="{94A499B4-9610-402B-A45B-519BEDE18C61}" type="presParOf" srcId="{2FBD29DF-1C9E-4D67-A421-0F1179299421}" destId="{B175808F-54C1-4C76-AF64-F903D06BA7A0}" srcOrd="4" destOrd="0" presId="urn:microsoft.com/office/officeart/2005/8/layout/vProcess5"/>
    <dgm:cxn modelId="{A9B6EB04-915C-4BC3-9C2C-547A9BC823BC}" type="presParOf" srcId="{2FBD29DF-1C9E-4D67-A421-0F1179299421}" destId="{55CDC7DB-508D-4845-9381-287D7F3FD659}" srcOrd="5" destOrd="0" presId="urn:microsoft.com/office/officeart/2005/8/layout/vProcess5"/>
    <dgm:cxn modelId="{ED067BB4-E37F-4EB0-BB3B-1959B9878784}" type="presParOf" srcId="{2FBD29DF-1C9E-4D67-A421-0F1179299421}" destId="{025ABAA2-D889-4ED3-9547-F361375BB737}" srcOrd="6" destOrd="0" presId="urn:microsoft.com/office/officeart/2005/8/layout/vProcess5"/>
    <dgm:cxn modelId="{0E0B6849-92BF-4B94-9C08-ACBC8FA2088E}" type="presParOf" srcId="{2FBD29DF-1C9E-4D67-A421-0F1179299421}" destId="{6CA41AD7-8A45-4CF7-B57C-C8B04F12BDAD}" srcOrd="7" destOrd="0" presId="urn:microsoft.com/office/officeart/2005/8/layout/vProcess5"/>
    <dgm:cxn modelId="{DEDB1B77-D19B-4C7C-A81C-565FB2897596}" type="presParOf" srcId="{2FBD29DF-1C9E-4D67-A421-0F1179299421}" destId="{DB25241E-BD69-4BE4-818B-B4E0FE5AA02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F73C880-91B7-4033-A582-CBBF224EBBFC}"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00E5179D-3D30-4D52-8B26-ADE9850C0640}">
      <dgm:prSet/>
      <dgm:spPr/>
      <dgm:t>
        <a:bodyPr/>
        <a:lstStyle/>
        <a:p>
          <a:pPr algn="just" rtl="0"/>
          <a:r>
            <a:rPr lang="pl-PL" dirty="0"/>
            <a:t>wydaje się, że należy tu mówić o wynagrodzeniu jak przy ekwiwalencie za </a:t>
          </a:r>
          <a:r>
            <a:rPr lang="pl-PL" dirty="0" smtClean="0"/>
            <a:t>urlop </a:t>
          </a:r>
          <a:endParaRPr lang="pl-PL" dirty="0"/>
        </a:p>
      </dgm:t>
    </dgm:pt>
    <dgm:pt modelId="{88839B50-4F7C-4E2A-BEFF-37CAE5CE1DE5}" type="parTrans" cxnId="{6227714C-4B8D-4E91-906E-75FA21DA6966}">
      <dgm:prSet/>
      <dgm:spPr/>
      <dgm:t>
        <a:bodyPr/>
        <a:lstStyle/>
        <a:p>
          <a:pPr algn="just"/>
          <a:endParaRPr lang="pl-PL"/>
        </a:p>
      </dgm:t>
    </dgm:pt>
    <dgm:pt modelId="{3B62EBB4-2256-42B9-8C70-9E4FFF8F01E3}" type="sibTrans" cxnId="{6227714C-4B8D-4E91-906E-75FA21DA6966}">
      <dgm:prSet/>
      <dgm:spPr/>
      <dgm:t>
        <a:bodyPr/>
        <a:lstStyle/>
        <a:p>
          <a:pPr algn="just"/>
          <a:endParaRPr lang="pl-PL"/>
        </a:p>
      </dgm:t>
    </dgm:pt>
    <dgm:pt modelId="{FFE64D13-A789-4711-A44C-D9C03321C271}">
      <dgm:prSet/>
      <dgm:spPr/>
      <dgm:t>
        <a:bodyPr/>
        <a:lstStyle/>
        <a:p>
          <a:pPr algn="just" rtl="0"/>
          <a:r>
            <a:rPr lang="pl-PL" dirty="0"/>
            <a:t>nie należy brać pod uwagę zmian wynagrodzenia w ciągu roku, lecz ostatnie przysługujące wynagrodzenie (można też twierdzić inaczej</a:t>
          </a:r>
          <a:r>
            <a:rPr lang="pl-PL" dirty="0" smtClean="0"/>
            <a:t>) </a:t>
          </a:r>
          <a:r>
            <a:rPr lang="pl-PL" dirty="0"/>
            <a:t> </a:t>
          </a:r>
        </a:p>
      </dgm:t>
    </dgm:pt>
    <dgm:pt modelId="{A3B78C0B-14AE-44DF-86FC-C31C3EDFE80A}" type="parTrans" cxnId="{0FFB388D-749A-4490-9563-8BE81238B7E7}">
      <dgm:prSet/>
      <dgm:spPr/>
      <dgm:t>
        <a:bodyPr/>
        <a:lstStyle/>
        <a:p>
          <a:pPr algn="just"/>
          <a:endParaRPr lang="pl-PL"/>
        </a:p>
      </dgm:t>
    </dgm:pt>
    <dgm:pt modelId="{6F0FAC12-A953-43CC-9551-11CF8ADC6D89}" type="sibTrans" cxnId="{0FFB388D-749A-4490-9563-8BE81238B7E7}">
      <dgm:prSet/>
      <dgm:spPr/>
      <dgm:t>
        <a:bodyPr/>
        <a:lstStyle/>
        <a:p>
          <a:pPr algn="just"/>
          <a:endParaRPr lang="pl-PL"/>
        </a:p>
      </dgm:t>
    </dgm:pt>
    <dgm:pt modelId="{09722839-BEAC-4A8D-A1CD-57BE94A74A39}">
      <dgm:prSet/>
      <dgm:spPr/>
      <dgm:t>
        <a:bodyPr/>
        <a:lstStyle/>
        <a:p>
          <a:pPr algn="just" rtl="0"/>
          <a:r>
            <a:rPr lang="pl-PL" dirty="0"/>
            <a:t>jak postępować w przypadku umowy na czas nieokreślony rozwiązanej przed upływem roku?   </a:t>
          </a:r>
        </a:p>
      </dgm:t>
    </dgm:pt>
    <dgm:pt modelId="{68A23CDE-9AFE-42B3-ABDF-8B914E76E854}" type="parTrans" cxnId="{B9F44720-798C-4EB0-8EFC-2E34F08D406B}">
      <dgm:prSet/>
      <dgm:spPr/>
      <dgm:t>
        <a:bodyPr/>
        <a:lstStyle/>
        <a:p>
          <a:pPr algn="just"/>
          <a:endParaRPr lang="pl-PL"/>
        </a:p>
      </dgm:t>
    </dgm:pt>
    <dgm:pt modelId="{0065D373-4082-4327-A40F-E72E5936D15C}" type="sibTrans" cxnId="{B9F44720-798C-4EB0-8EFC-2E34F08D406B}">
      <dgm:prSet/>
      <dgm:spPr/>
      <dgm:t>
        <a:bodyPr/>
        <a:lstStyle/>
        <a:p>
          <a:pPr algn="just"/>
          <a:endParaRPr lang="pl-PL"/>
        </a:p>
      </dgm:t>
    </dgm:pt>
    <dgm:pt modelId="{1594DCB9-10B9-482A-9046-10054B0F43AD}" type="pres">
      <dgm:prSet presAssocID="{7F73C880-91B7-4033-A582-CBBF224EBBFC}" presName="linear" presStyleCnt="0">
        <dgm:presLayoutVars>
          <dgm:animLvl val="lvl"/>
          <dgm:resizeHandles val="exact"/>
        </dgm:presLayoutVars>
      </dgm:prSet>
      <dgm:spPr/>
      <dgm:t>
        <a:bodyPr/>
        <a:lstStyle/>
        <a:p>
          <a:endParaRPr lang="pl-PL"/>
        </a:p>
      </dgm:t>
    </dgm:pt>
    <dgm:pt modelId="{8288F4E0-AB5A-491A-BB3F-D10E054D39D2}" type="pres">
      <dgm:prSet presAssocID="{00E5179D-3D30-4D52-8B26-ADE9850C0640}" presName="parentText" presStyleLbl="node1" presStyleIdx="0" presStyleCnt="3">
        <dgm:presLayoutVars>
          <dgm:chMax val="0"/>
          <dgm:bulletEnabled val="1"/>
        </dgm:presLayoutVars>
      </dgm:prSet>
      <dgm:spPr/>
      <dgm:t>
        <a:bodyPr/>
        <a:lstStyle/>
        <a:p>
          <a:endParaRPr lang="pl-PL"/>
        </a:p>
      </dgm:t>
    </dgm:pt>
    <dgm:pt modelId="{56D3E330-946A-47DF-A44F-F7A4870669AA}" type="pres">
      <dgm:prSet presAssocID="{3B62EBB4-2256-42B9-8C70-9E4FFF8F01E3}" presName="spacer" presStyleCnt="0"/>
      <dgm:spPr/>
    </dgm:pt>
    <dgm:pt modelId="{28050836-89F6-469B-994C-50966F7F956C}" type="pres">
      <dgm:prSet presAssocID="{FFE64D13-A789-4711-A44C-D9C03321C271}" presName="parentText" presStyleLbl="node1" presStyleIdx="1" presStyleCnt="3">
        <dgm:presLayoutVars>
          <dgm:chMax val="0"/>
          <dgm:bulletEnabled val="1"/>
        </dgm:presLayoutVars>
      </dgm:prSet>
      <dgm:spPr/>
      <dgm:t>
        <a:bodyPr/>
        <a:lstStyle/>
        <a:p>
          <a:endParaRPr lang="pl-PL"/>
        </a:p>
      </dgm:t>
    </dgm:pt>
    <dgm:pt modelId="{66B3FB6C-B39E-4010-B719-CCE6B740A3CB}" type="pres">
      <dgm:prSet presAssocID="{6F0FAC12-A953-43CC-9551-11CF8ADC6D89}" presName="spacer" presStyleCnt="0"/>
      <dgm:spPr/>
    </dgm:pt>
    <dgm:pt modelId="{29608349-EC8F-4999-A822-34F4FD7DC57D}" type="pres">
      <dgm:prSet presAssocID="{09722839-BEAC-4A8D-A1CD-57BE94A74A39}" presName="parentText" presStyleLbl="node1" presStyleIdx="2" presStyleCnt="3">
        <dgm:presLayoutVars>
          <dgm:chMax val="0"/>
          <dgm:bulletEnabled val="1"/>
        </dgm:presLayoutVars>
      </dgm:prSet>
      <dgm:spPr/>
      <dgm:t>
        <a:bodyPr/>
        <a:lstStyle/>
        <a:p>
          <a:endParaRPr lang="pl-PL"/>
        </a:p>
      </dgm:t>
    </dgm:pt>
  </dgm:ptLst>
  <dgm:cxnLst>
    <dgm:cxn modelId="{6227714C-4B8D-4E91-906E-75FA21DA6966}" srcId="{7F73C880-91B7-4033-A582-CBBF224EBBFC}" destId="{00E5179D-3D30-4D52-8B26-ADE9850C0640}" srcOrd="0" destOrd="0" parTransId="{88839B50-4F7C-4E2A-BEFF-37CAE5CE1DE5}" sibTransId="{3B62EBB4-2256-42B9-8C70-9E4FFF8F01E3}"/>
    <dgm:cxn modelId="{2DB77349-67EB-45D3-BAC4-30DEC50123B3}" type="presOf" srcId="{09722839-BEAC-4A8D-A1CD-57BE94A74A39}" destId="{29608349-EC8F-4999-A822-34F4FD7DC57D}" srcOrd="0" destOrd="0" presId="urn:microsoft.com/office/officeart/2005/8/layout/vList2"/>
    <dgm:cxn modelId="{8B11A7C9-8766-4F8C-9DDE-E736767A3A19}" type="presOf" srcId="{7F73C880-91B7-4033-A582-CBBF224EBBFC}" destId="{1594DCB9-10B9-482A-9046-10054B0F43AD}" srcOrd="0" destOrd="0" presId="urn:microsoft.com/office/officeart/2005/8/layout/vList2"/>
    <dgm:cxn modelId="{B643481A-E213-4721-B852-BD1E65DE841F}" type="presOf" srcId="{FFE64D13-A789-4711-A44C-D9C03321C271}" destId="{28050836-89F6-469B-994C-50966F7F956C}" srcOrd="0" destOrd="0" presId="urn:microsoft.com/office/officeart/2005/8/layout/vList2"/>
    <dgm:cxn modelId="{B9F44720-798C-4EB0-8EFC-2E34F08D406B}" srcId="{7F73C880-91B7-4033-A582-CBBF224EBBFC}" destId="{09722839-BEAC-4A8D-A1CD-57BE94A74A39}" srcOrd="2" destOrd="0" parTransId="{68A23CDE-9AFE-42B3-ABDF-8B914E76E854}" sibTransId="{0065D373-4082-4327-A40F-E72E5936D15C}"/>
    <dgm:cxn modelId="{559A491F-91DB-492A-BCC1-34FCD935E026}" type="presOf" srcId="{00E5179D-3D30-4D52-8B26-ADE9850C0640}" destId="{8288F4E0-AB5A-491A-BB3F-D10E054D39D2}" srcOrd="0" destOrd="0" presId="urn:microsoft.com/office/officeart/2005/8/layout/vList2"/>
    <dgm:cxn modelId="{0FFB388D-749A-4490-9563-8BE81238B7E7}" srcId="{7F73C880-91B7-4033-A582-CBBF224EBBFC}" destId="{FFE64D13-A789-4711-A44C-D9C03321C271}" srcOrd="1" destOrd="0" parTransId="{A3B78C0B-14AE-44DF-86FC-C31C3EDFE80A}" sibTransId="{6F0FAC12-A953-43CC-9551-11CF8ADC6D89}"/>
    <dgm:cxn modelId="{53BFB361-998D-4125-BAD1-77AC75862097}" type="presParOf" srcId="{1594DCB9-10B9-482A-9046-10054B0F43AD}" destId="{8288F4E0-AB5A-491A-BB3F-D10E054D39D2}" srcOrd="0" destOrd="0" presId="urn:microsoft.com/office/officeart/2005/8/layout/vList2"/>
    <dgm:cxn modelId="{257D1B0C-336B-4CF1-8FDC-3502144711DA}" type="presParOf" srcId="{1594DCB9-10B9-482A-9046-10054B0F43AD}" destId="{56D3E330-946A-47DF-A44F-F7A4870669AA}" srcOrd="1" destOrd="0" presId="urn:microsoft.com/office/officeart/2005/8/layout/vList2"/>
    <dgm:cxn modelId="{CACB34B6-5F2B-4572-AB67-9E4D958673D4}" type="presParOf" srcId="{1594DCB9-10B9-482A-9046-10054B0F43AD}" destId="{28050836-89F6-469B-994C-50966F7F956C}" srcOrd="2" destOrd="0" presId="urn:microsoft.com/office/officeart/2005/8/layout/vList2"/>
    <dgm:cxn modelId="{FFB8392D-58CB-417F-B36F-56E609EEA073}" type="presParOf" srcId="{1594DCB9-10B9-482A-9046-10054B0F43AD}" destId="{66B3FB6C-B39E-4010-B719-CCE6B740A3CB}" srcOrd="3" destOrd="0" presId="urn:microsoft.com/office/officeart/2005/8/layout/vList2"/>
    <dgm:cxn modelId="{1A3F1313-9444-4107-850A-458E342F4378}" type="presParOf" srcId="{1594DCB9-10B9-482A-9046-10054B0F43AD}" destId="{29608349-EC8F-4999-A822-34F4FD7DC57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81E1EC-0586-41C0-A866-95841DF61C07}" type="doc">
      <dgm:prSet loTypeId="urn:microsoft.com/office/officeart/2005/8/layout/target3" loCatId="relationship" qsTypeId="urn:microsoft.com/office/officeart/2005/8/quickstyle/simple1" qsCatId="simple" csTypeId="urn:microsoft.com/office/officeart/2005/8/colors/colorful3" csCatId="colorful"/>
      <dgm:spPr/>
      <dgm:t>
        <a:bodyPr/>
        <a:lstStyle/>
        <a:p>
          <a:endParaRPr lang="pl-PL"/>
        </a:p>
      </dgm:t>
    </dgm:pt>
    <dgm:pt modelId="{C218A399-5925-45ED-875A-008E36A8FA00}">
      <dgm:prSet/>
      <dgm:spPr/>
      <dgm:t>
        <a:bodyPr/>
        <a:lstStyle/>
        <a:p>
          <a:pPr algn="just" rtl="0"/>
          <a:r>
            <a:rPr lang="pl-PL" dirty="0" smtClean="0"/>
            <a:t>Powództwo w sprawach z zakresu prawa pracy może być wytoczone:</a:t>
          </a:r>
          <a:endParaRPr lang="pl-PL" dirty="0"/>
        </a:p>
      </dgm:t>
    </dgm:pt>
    <dgm:pt modelId="{A5E53BDC-9DC1-4BA2-831E-71D053497E31}" type="parTrans" cxnId="{6B413E17-BD01-4422-B712-1C2AECEFA76C}">
      <dgm:prSet/>
      <dgm:spPr/>
      <dgm:t>
        <a:bodyPr/>
        <a:lstStyle/>
        <a:p>
          <a:pPr algn="just"/>
          <a:endParaRPr lang="pl-PL"/>
        </a:p>
      </dgm:t>
    </dgm:pt>
    <dgm:pt modelId="{B8CE3CC7-8B1E-4540-91DE-FE3A8CE24944}" type="sibTrans" cxnId="{6B413E17-BD01-4422-B712-1C2AECEFA76C}">
      <dgm:prSet/>
      <dgm:spPr/>
      <dgm:t>
        <a:bodyPr/>
        <a:lstStyle/>
        <a:p>
          <a:pPr algn="just"/>
          <a:endParaRPr lang="pl-PL"/>
        </a:p>
      </dgm:t>
    </dgm:pt>
    <dgm:pt modelId="{AE71EEB7-BFA2-4ED0-8496-5875500C8BA6}">
      <dgm:prSet/>
      <dgm:spPr/>
      <dgm:t>
        <a:bodyPr/>
        <a:lstStyle/>
        <a:p>
          <a:pPr algn="just" rtl="0"/>
          <a:r>
            <a:rPr lang="pl-PL" smtClean="0"/>
            <a:t>bądź przed sąd właściwości ogólnej pozwanego, </a:t>
          </a:r>
          <a:endParaRPr lang="pl-PL"/>
        </a:p>
      </dgm:t>
    </dgm:pt>
    <dgm:pt modelId="{8881CE79-4733-4814-A68D-1E94BAB9B3B5}" type="parTrans" cxnId="{C6F3A350-9E50-4BA2-A5FE-F935CCEBF3F0}">
      <dgm:prSet/>
      <dgm:spPr/>
      <dgm:t>
        <a:bodyPr/>
        <a:lstStyle/>
        <a:p>
          <a:pPr algn="just"/>
          <a:endParaRPr lang="pl-PL"/>
        </a:p>
      </dgm:t>
    </dgm:pt>
    <dgm:pt modelId="{1905CF32-9426-4EA5-8065-FB2383ED2E6E}" type="sibTrans" cxnId="{C6F3A350-9E50-4BA2-A5FE-F935CCEBF3F0}">
      <dgm:prSet/>
      <dgm:spPr/>
      <dgm:t>
        <a:bodyPr/>
        <a:lstStyle/>
        <a:p>
          <a:pPr algn="just"/>
          <a:endParaRPr lang="pl-PL"/>
        </a:p>
      </dgm:t>
    </dgm:pt>
    <dgm:pt modelId="{B30BBE4E-0B1A-4E7A-806E-07E8AC807526}">
      <dgm:prSet/>
      <dgm:spPr/>
      <dgm:t>
        <a:bodyPr/>
        <a:lstStyle/>
        <a:p>
          <a:pPr algn="just" rtl="0"/>
          <a:r>
            <a:rPr lang="pl-PL" smtClean="0"/>
            <a:t>bądź przed sąd, w którego okręgu praca jest, była lub miała być wykonywana, </a:t>
          </a:r>
          <a:endParaRPr lang="pl-PL"/>
        </a:p>
      </dgm:t>
    </dgm:pt>
    <dgm:pt modelId="{C4ABE684-E2DE-4FDD-86C1-5DD247448318}" type="parTrans" cxnId="{666E9AD0-C382-47B5-A582-5DA9D199D3F5}">
      <dgm:prSet/>
      <dgm:spPr/>
      <dgm:t>
        <a:bodyPr/>
        <a:lstStyle/>
        <a:p>
          <a:pPr algn="just"/>
          <a:endParaRPr lang="pl-PL"/>
        </a:p>
      </dgm:t>
    </dgm:pt>
    <dgm:pt modelId="{21FEF67A-146C-4E02-B994-446D8E677606}" type="sibTrans" cxnId="{666E9AD0-C382-47B5-A582-5DA9D199D3F5}">
      <dgm:prSet/>
      <dgm:spPr/>
      <dgm:t>
        <a:bodyPr/>
        <a:lstStyle/>
        <a:p>
          <a:pPr algn="just"/>
          <a:endParaRPr lang="pl-PL"/>
        </a:p>
      </dgm:t>
    </dgm:pt>
    <dgm:pt modelId="{C14C258F-834F-499E-91BD-AEE5F83342CC}">
      <dgm:prSet/>
      <dgm:spPr/>
      <dgm:t>
        <a:bodyPr/>
        <a:lstStyle/>
        <a:p>
          <a:pPr algn="just" rtl="0"/>
          <a:r>
            <a:rPr lang="pl-PL" smtClean="0"/>
            <a:t>bądź też przed sąd, w którego okręgu znajduje się zakład pracy.</a:t>
          </a:r>
          <a:endParaRPr lang="pl-PL"/>
        </a:p>
      </dgm:t>
    </dgm:pt>
    <dgm:pt modelId="{A6DEB9CA-D096-46D6-B406-42B2E98414D2}" type="parTrans" cxnId="{6855BA3D-27B5-47A4-90C3-D0E40CBE7702}">
      <dgm:prSet/>
      <dgm:spPr/>
      <dgm:t>
        <a:bodyPr/>
        <a:lstStyle/>
        <a:p>
          <a:pPr algn="just"/>
          <a:endParaRPr lang="pl-PL"/>
        </a:p>
      </dgm:t>
    </dgm:pt>
    <dgm:pt modelId="{4FDA88E2-C1E7-46AA-98E1-AB022674732F}" type="sibTrans" cxnId="{6855BA3D-27B5-47A4-90C3-D0E40CBE7702}">
      <dgm:prSet/>
      <dgm:spPr/>
      <dgm:t>
        <a:bodyPr/>
        <a:lstStyle/>
        <a:p>
          <a:pPr algn="just"/>
          <a:endParaRPr lang="pl-PL"/>
        </a:p>
      </dgm:t>
    </dgm:pt>
    <dgm:pt modelId="{8CC046E3-4FD7-4E80-9E29-B9D12DBDFA66}" type="pres">
      <dgm:prSet presAssocID="{9E81E1EC-0586-41C0-A866-95841DF61C07}" presName="Name0" presStyleCnt="0">
        <dgm:presLayoutVars>
          <dgm:chMax val="7"/>
          <dgm:dir/>
          <dgm:animLvl val="lvl"/>
          <dgm:resizeHandles val="exact"/>
        </dgm:presLayoutVars>
      </dgm:prSet>
      <dgm:spPr/>
      <dgm:t>
        <a:bodyPr/>
        <a:lstStyle/>
        <a:p>
          <a:endParaRPr lang="pl-PL"/>
        </a:p>
      </dgm:t>
    </dgm:pt>
    <dgm:pt modelId="{E8EFFE59-D085-4215-A596-68EEB7426590}" type="pres">
      <dgm:prSet presAssocID="{C218A399-5925-45ED-875A-008E36A8FA00}" presName="circle1" presStyleLbl="node1" presStyleIdx="0" presStyleCnt="4"/>
      <dgm:spPr/>
      <dgm:t>
        <a:bodyPr/>
        <a:lstStyle/>
        <a:p>
          <a:endParaRPr lang="pl-PL"/>
        </a:p>
      </dgm:t>
    </dgm:pt>
    <dgm:pt modelId="{2E4686EB-E4CE-474D-A3A4-80CD4318915D}" type="pres">
      <dgm:prSet presAssocID="{C218A399-5925-45ED-875A-008E36A8FA00}" presName="space" presStyleCnt="0"/>
      <dgm:spPr/>
      <dgm:t>
        <a:bodyPr/>
        <a:lstStyle/>
        <a:p>
          <a:endParaRPr lang="pl-PL"/>
        </a:p>
      </dgm:t>
    </dgm:pt>
    <dgm:pt modelId="{C7B12DC5-6EE7-4408-B65F-DF163224CD0D}" type="pres">
      <dgm:prSet presAssocID="{C218A399-5925-45ED-875A-008E36A8FA00}" presName="rect1" presStyleLbl="alignAcc1" presStyleIdx="0" presStyleCnt="4"/>
      <dgm:spPr/>
      <dgm:t>
        <a:bodyPr/>
        <a:lstStyle/>
        <a:p>
          <a:endParaRPr lang="pl-PL"/>
        </a:p>
      </dgm:t>
    </dgm:pt>
    <dgm:pt modelId="{4C81A921-6E55-40A0-A43E-DFB73ADF7C5D}" type="pres">
      <dgm:prSet presAssocID="{AE71EEB7-BFA2-4ED0-8496-5875500C8BA6}" presName="vertSpace2" presStyleLbl="node1" presStyleIdx="0" presStyleCnt="4"/>
      <dgm:spPr/>
      <dgm:t>
        <a:bodyPr/>
        <a:lstStyle/>
        <a:p>
          <a:endParaRPr lang="pl-PL"/>
        </a:p>
      </dgm:t>
    </dgm:pt>
    <dgm:pt modelId="{95AAE029-04E2-4FBF-8E6B-D0F0EAE1C62F}" type="pres">
      <dgm:prSet presAssocID="{AE71EEB7-BFA2-4ED0-8496-5875500C8BA6}" presName="circle2" presStyleLbl="node1" presStyleIdx="1" presStyleCnt="4"/>
      <dgm:spPr/>
      <dgm:t>
        <a:bodyPr/>
        <a:lstStyle/>
        <a:p>
          <a:endParaRPr lang="pl-PL"/>
        </a:p>
      </dgm:t>
    </dgm:pt>
    <dgm:pt modelId="{9D1489DF-982A-462F-A57F-08CA9F3DA3E0}" type="pres">
      <dgm:prSet presAssocID="{AE71EEB7-BFA2-4ED0-8496-5875500C8BA6}" presName="rect2" presStyleLbl="alignAcc1" presStyleIdx="1" presStyleCnt="4"/>
      <dgm:spPr/>
      <dgm:t>
        <a:bodyPr/>
        <a:lstStyle/>
        <a:p>
          <a:endParaRPr lang="pl-PL"/>
        </a:p>
      </dgm:t>
    </dgm:pt>
    <dgm:pt modelId="{DF029C7B-3958-4629-9D97-765E6E889F74}" type="pres">
      <dgm:prSet presAssocID="{B30BBE4E-0B1A-4E7A-806E-07E8AC807526}" presName="vertSpace3" presStyleLbl="node1" presStyleIdx="1" presStyleCnt="4"/>
      <dgm:spPr/>
      <dgm:t>
        <a:bodyPr/>
        <a:lstStyle/>
        <a:p>
          <a:endParaRPr lang="pl-PL"/>
        </a:p>
      </dgm:t>
    </dgm:pt>
    <dgm:pt modelId="{8D258DAD-625A-4698-B94A-6F003CF7ECE7}" type="pres">
      <dgm:prSet presAssocID="{B30BBE4E-0B1A-4E7A-806E-07E8AC807526}" presName="circle3" presStyleLbl="node1" presStyleIdx="2" presStyleCnt="4"/>
      <dgm:spPr/>
      <dgm:t>
        <a:bodyPr/>
        <a:lstStyle/>
        <a:p>
          <a:endParaRPr lang="pl-PL"/>
        </a:p>
      </dgm:t>
    </dgm:pt>
    <dgm:pt modelId="{B611BC3C-958C-464B-AF5C-8666907BD5FD}" type="pres">
      <dgm:prSet presAssocID="{B30BBE4E-0B1A-4E7A-806E-07E8AC807526}" presName="rect3" presStyleLbl="alignAcc1" presStyleIdx="2" presStyleCnt="4"/>
      <dgm:spPr/>
      <dgm:t>
        <a:bodyPr/>
        <a:lstStyle/>
        <a:p>
          <a:endParaRPr lang="pl-PL"/>
        </a:p>
      </dgm:t>
    </dgm:pt>
    <dgm:pt modelId="{2442E077-D841-4322-976F-E3780E05B86D}" type="pres">
      <dgm:prSet presAssocID="{C14C258F-834F-499E-91BD-AEE5F83342CC}" presName="vertSpace4" presStyleLbl="node1" presStyleIdx="2" presStyleCnt="4"/>
      <dgm:spPr/>
      <dgm:t>
        <a:bodyPr/>
        <a:lstStyle/>
        <a:p>
          <a:endParaRPr lang="pl-PL"/>
        </a:p>
      </dgm:t>
    </dgm:pt>
    <dgm:pt modelId="{0B6E6970-4B34-41BA-BF30-2B9B343AF2E4}" type="pres">
      <dgm:prSet presAssocID="{C14C258F-834F-499E-91BD-AEE5F83342CC}" presName="circle4" presStyleLbl="node1" presStyleIdx="3" presStyleCnt="4"/>
      <dgm:spPr/>
      <dgm:t>
        <a:bodyPr/>
        <a:lstStyle/>
        <a:p>
          <a:endParaRPr lang="pl-PL"/>
        </a:p>
      </dgm:t>
    </dgm:pt>
    <dgm:pt modelId="{6BA85377-989D-4D7A-92E8-AEB1DDA45959}" type="pres">
      <dgm:prSet presAssocID="{C14C258F-834F-499E-91BD-AEE5F83342CC}" presName="rect4" presStyleLbl="alignAcc1" presStyleIdx="3" presStyleCnt="4"/>
      <dgm:spPr/>
      <dgm:t>
        <a:bodyPr/>
        <a:lstStyle/>
        <a:p>
          <a:endParaRPr lang="pl-PL"/>
        </a:p>
      </dgm:t>
    </dgm:pt>
    <dgm:pt modelId="{469AAD4B-1670-4CD2-ACF0-0636612CE0D2}" type="pres">
      <dgm:prSet presAssocID="{C218A399-5925-45ED-875A-008E36A8FA00}" presName="rect1ParTxNoCh" presStyleLbl="alignAcc1" presStyleIdx="3" presStyleCnt="4">
        <dgm:presLayoutVars>
          <dgm:chMax val="1"/>
          <dgm:bulletEnabled val="1"/>
        </dgm:presLayoutVars>
      </dgm:prSet>
      <dgm:spPr/>
      <dgm:t>
        <a:bodyPr/>
        <a:lstStyle/>
        <a:p>
          <a:endParaRPr lang="pl-PL"/>
        </a:p>
      </dgm:t>
    </dgm:pt>
    <dgm:pt modelId="{47D35CBB-1E0F-45C7-943A-0E727106ED7A}" type="pres">
      <dgm:prSet presAssocID="{AE71EEB7-BFA2-4ED0-8496-5875500C8BA6}" presName="rect2ParTxNoCh" presStyleLbl="alignAcc1" presStyleIdx="3" presStyleCnt="4">
        <dgm:presLayoutVars>
          <dgm:chMax val="1"/>
          <dgm:bulletEnabled val="1"/>
        </dgm:presLayoutVars>
      </dgm:prSet>
      <dgm:spPr/>
      <dgm:t>
        <a:bodyPr/>
        <a:lstStyle/>
        <a:p>
          <a:endParaRPr lang="pl-PL"/>
        </a:p>
      </dgm:t>
    </dgm:pt>
    <dgm:pt modelId="{D1EDA2AF-6472-4FC4-8FC2-F0C77846729D}" type="pres">
      <dgm:prSet presAssocID="{B30BBE4E-0B1A-4E7A-806E-07E8AC807526}" presName="rect3ParTxNoCh" presStyleLbl="alignAcc1" presStyleIdx="3" presStyleCnt="4">
        <dgm:presLayoutVars>
          <dgm:chMax val="1"/>
          <dgm:bulletEnabled val="1"/>
        </dgm:presLayoutVars>
      </dgm:prSet>
      <dgm:spPr/>
      <dgm:t>
        <a:bodyPr/>
        <a:lstStyle/>
        <a:p>
          <a:endParaRPr lang="pl-PL"/>
        </a:p>
      </dgm:t>
    </dgm:pt>
    <dgm:pt modelId="{9DA68404-93C2-4241-854D-D7A1CBBAECCD}" type="pres">
      <dgm:prSet presAssocID="{C14C258F-834F-499E-91BD-AEE5F83342CC}" presName="rect4ParTxNoCh" presStyleLbl="alignAcc1" presStyleIdx="3" presStyleCnt="4">
        <dgm:presLayoutVars>
          <dgm:chMax val="1"/>
          <dgm:bulletEnabled val="1"/>
        </dgm:presLayoutVars>
      </dgm:prSet>
      <dgm:spPr/>
      <dgm:t>
        <a:bodyPr/>
        <a:lstStyle/>
        <a:p>
          <a:endParaRPr lang="pl-PL"/>
        </a:p>
      </dgm:t>
    </dgm:pt>
  </dgm:ptLst>
  <dgm:cxnLst>
    <dgm:cxn modelId="{C6F3A350-9E50-4BA2-A5FE-F935CCEBF3F0}" srcId="{9E81E1EC-0586-41C0-A866-95841DF61C07}" destId="{AE71EEB7-BFA2-4ED0-8496-5875500C8BA6}" srcOrd="1" destOrd="0" parTransId="{8881CE79-4733-4814-A68D-1E94BAB9B3B5}" sibTransId="{1905CF32-9426-4EA5-8065-FB2383ED2E6E}"/>
    <dgm:cxn modelId="{D544D085-8B39-4F11-8035-8327E0D8D83B}" type="presOf" srcId="{C218A399-5925-45ED-875A-008E36A8FA00}" destId="{469AAD4B-1670-4CD2-ACF0-0636612CE0D2}" srcOrd="1" destOrd="0" presId="urn:microsoft.com/office/officeart/2005/8/layout/target3"/>
    <dgm:cxn modelId="{0619CA14-B0E8-49D2-B05B-D9F30A8EAADE}" type="presOf" srcId="{9E81E1EC-0586-41C0-A866-95841DF61C07}" destId="{8CC046E3-4FD7-4E80-9E29-B9D12DBDFA66}" srcOrd="0" destOrd="0" presId="urn:microsoft.com/office/officeart/2005/8/layout/target3"/>
    <dgm:cxn modelId="{6855BA3D-27B5-47A4-90C3-D0E40CBE7702}" srcId="{9E81E1EC-0586-41C0-A866-95841DF61C07}" destId="{C14C258F-834F-499E-91BD-AEE5F83342CC}" srcOrd="3" destOrd="0" parTransId="{A6DEB9CA-D096-46D6-B406-42B2E98414D2}" sibTransId="{4FDA88E2-C1E7-46AA-98E1-AB022674732F}"/>
    <dgm:cxn modelId="{72FCF5C4-895D-482C-9679-BEC6EAA1563A}" type="presOf" srcId="{AE71EEB7-BFA2-4ED0-8496-5875500C8BA6}" destId="{9D1489DF-982A-462F-A57F-08CA9F3DA3E0}" srcOrd="0" destOrd="0" presId="urn:microsoft.com/office/officeart/2005/8/layout/target3"/>
    <dgm:cxn modelId="{52C40676-7CFC-4B26-9C70-FA35C94421FC}" type="presOf" srcId="{B30BBE4E-0B1A-4E7A-806E-07E8AC807526}" destId="{B611BC3C-958C-464B-AF5C-8666907BD5FD}" srcOrd="0" destOrd="0" presId="urn:microsoft.com/office/officeart/2005/8/layout/target3"/>
    <dgm:cxn modelId="{6DF82AA0-E882-4480-B0E0-CE1F137D5987}" type="presOf" srcId="{C218A399-5925-45ED-875A-008E36A8FA00}" destId="{C7B12DC5-6EE7-4408-B65F-DF163224CD0D}" srcOrd="0" destOrd="0" presId="urn:microsoft.com/office/officeart/2005/8/layout/target3"/>
    <dgm:cxn modelId="{5207DEC2-A625-48AA-A9B5-947E92DF5FC6}" type="presOf" srcId="{C14C258F-834F-499E-91BD-AEE5F83342CC}" destId="{9DA68404-93C2-4241-854D-D7A1CBBAECCD}" srcOrd="1" destOrd="0" presId="urn:microsoft.com/office/officeart/2005/8/layout/target3"/>
    <dgm:cxn modelId="{02D0F3AF-73FC-499C-B3DE-7CF45F071631}" type="presOf" srcId="{C14C258F-834F-499E-91BD-AEE5F83342CC}" destId="{6BA85377-989D-4D7A-92E8-AEB1DDA45959}" srcOrd="0" destOrd="0" presId="urn:microsoft.com/office/officeart/2005/8/layout/target3"/>
    <dgm:cxn modelId="{6B413E17-BD01-4422-B712-1C2AECEFA76C}" srcId="{9E81E1EC-0586-41C0-A866-95841DF61C07}" destId="{C218A399-5925-45ED-875A-008E36A8FA00}" srcOrd="0" destOrd="0" parTransId="{A5E53BDC-9DC1-4BA2-831E-71D053497E31}" sibTransId="{B8CE3CC7-8B1E-4540-91DE-FE3A8CE24944}"/>
    <dgm:cxn modelId="{BF23107C-6486-4795-A04F-C0AA69C0A7C6}" type="presOf" srcId="{AE71EEB7-BFA2-4ED0-8496-5875500C8BA6}" destId="{47D35CBB-1E0F-45C7-943A-0E727106ED7A}" srcOrd="1" destOrd="0" presId="urn:microsoft.com/office/officeart/2005/8/layout/target3"/>
    <dgm:cxn modelId="{7268693A-B8FC-44CF-B0F3-7B901E15E7D6}" type="presOf" srcId="{B30BBE4E-0B1A-4E7A-806E-07E8AC807526}" destId="{D1EDA2AF-6472-4FC4-8FC2-F0C77846729D}" srcOrd="1" destOrd="0" presId="urn:microsoft.com/office/officeart/2005/8/layout/target3"/>
    <dgm:cxn modelId="{666E9AD0-C382-47B5-A582-5DA9D199D3F5}" srcId="{9E81E1EC-0586-41C0-A866-95841DF61C07}" destId="{B30BBE4E-0B1A-4E7A-806E-07E8AC807526}" srcOrd="2" destOrd="0" parTransId="{C4ABE684-E2DE-4FDD-86C1-5DD247448318}" sibTransId="{21FEF67A-146C-4E02-B994-446D8E677606}"/>
    <dgm:cxn modelId="{0287387F-AD49-4831-A3B8-32452868FF04}" type="presParOf" srcId="{8CC046E3-4FD7-4E80-9E29-B9D12DBDFA66}" destId="{E8EFFE59-D085-4215-A596-68EEB7426590}" srcOrd="0" destOrd="0" presId="urn:microsoft.com/office/officeart/2005/8/layout/target3"/>
    <dgm:cxn modelId="{EBB9FA3E-A94C-4CCF-9B44-81382961CC9E}" type="presParOf" srcId="{8CC046E3-4FD7-4E80-9E29-B9D12DBDFA66}" destId="{2E4686EB-E4CE-474D-A3A4-80CD4318915D}" srcOrd="1" destOrd="0" presId="urn:microsoft.com/office/officeart/2005/8/layout/target3"/>
    <dgm:cxn modelId="{2B327730-8D3A-4ECB-BF9F-124A34AB3BFE}" type="presParOf" srcId="{8CC046E3-4FD7-4E80-9E29-B9D12DBDFA66}" destId="{C7B12DC5-6EE7-4408-B65F-DF163224CD0D}" srcOrd="2" destOrd="0" presId="urn:microsoft.com/office/officeart/2005/8/layout/target3"/>
    <dgm:cxn modelId="{C0FBDDBD-56BD-428F-B9AD-E99D500772F4}" type="presParOf" srcId="{8CC046E3-4FD7-4E80-9E29-B9D12DBDFA66}" destId="{4C81A921-6E55-40A0-A43E-DFB73ADF7C5D}" srcOrd="3" destOrd="0" presId="urn:microsoft.com/office/officeart/2005/8/layout/target3"/>
    <dgm:cxn modelId="{B7634F21-6598-46E7-A6CA-72355C0C46A6}" type="presParOf" srcId="{8CC046E3-4FD7-4E80-9E29-B9D12DBDFA66}" destId="{95AAE029-04E2-4FBF-8E6B-D0F0EAE1C62F}" srcOrd="4" destOrd="0" presId="urn:microsoft.com/office/officeart/2005/8/layout/target3"/>
    <dgm:cxn modelId="{92568736-F0E3-4A4E-8E44-5DC476F20D2E}" type="presParOf" srcId="{8CC046E3-4FD7-4E80-9E29-B9D12DBDFA66}" destId="{9D1489DF-982A-462F-A57F-08CA9F3DA3E0}" srcOrd="5" destOrd="0" presId="urn:microsoft.com/office/officeart/2005/8/layout/target3"/>
    <dgm:cxn modelId="{11AC5946-8C88-4342-A03A-E04A41BAE505}" type="presParOf" srcId="{8CC046E3-4FD7-4E80-9E29-B9D12DBDFA66}" destId="{DF029C7B-3958-4629-9D97-765E6E889F74}" srcOrd="6" destOrd="0" presId="urn:microsoft.com/office/officeart/2005/8/layout/target3"/>
    <dgm:cxn modelId="{C666B580-FAF1-45CD-9DF4-9F6A306E2668}" type="presParOf" srcId="{8CC046E3-4FD7-4E80-9E29-B9D12DBDFA66}" destId="{8D258DAD-625A-4698-B94A-6F003CF7ECE7}" srcOrd="7" destOrd="0" presId="urn:microsoft.com/office/officeart/2005/8/layout/target3"/>
    <dgm:cxn modelId="{97E19618-FCFE-45D2-B54A-BB16A1CA9041}" type="presParOf" srcId="{8CC046E3-4FD7-4E80-9E29-B9D12DBDFA66}" destId="{B611BC3C-958C-464B-AF5C-8666907BD5FD}" srcOrd="8" destOrd="0" presId="urn:microsoft.com/office/officeart/2005/8/layout/target3"/>
    <dgm:cxn modelId="{8563C88B-D5E1-4AB9-95BC-99A77D419B28}" type="presParOf" srcId="{8CC046E3-4FD7-4E80-9E29-B9D12DBDFA66}" destId="{2442E077-D841-4322-976F-E3780E05B86D}" srcOrd="9" destOrd="0" presId="urn:microsoft.com/office/officeart/2005/8/layout/target3"/>
    <dgm:cxn modelId="{9D17CE6C-8D40-4413-94B4-9120E107C418}" type="presParOf" srcId="{8CC046E3-4FD7-4E80-9E29-B9D12DBDFA66}" destId="{0B6E6970-4B34-41BA-BF30-2B9B343AF2E4}" srcOrd="10" destOrd="0" presId="urn:microsoft.com/office/officeart/2005/8/layout/target3"/>
    <dgm:cxn modelId="{805255AD-010B-41C9-AB34-4685E3FA1D21}" type="presParOf" srcId="{8CC046E3-4FD7-4E80-9E29-B9D12DBDFA66}" destId="{6BA85377-989D-4D7A-92E8-AEB1DDA45959}" srcOrd="11" destOrd="0" presId="urn:microsoft.com/office/officeart/2005/8/layout/target3"/>
    <dgm:cxn modelId="{02AC480E-5DB9-4C8B-A8CD-97A9C796EE1D}" type="presParOf" srcId="{8CC046E3-4FD7-4E80-9E29-B9D12DBDFA66}" destId="{469AAD4B-1670-4CD2-ACF0-0636612CE0D2}" srcOrd="12" destOrd="0" presId="urn:microsoft.com/office/officeart/2005/8/layout/target3"/>
    <dgm:cxn modelId="{5C6A8205-0D41-4C94-A56D-530E36D0017D}" type="presParOf" srcId="{8CC046E3-4FD7-4E80-9E29-B9D12DBDFA66}" destId="{47D35CBB-1E0F-45C7-943A-0E727106ED7A}" srcOrd="13" destOrd="0" presId="urn:microsoft.com/office/officeart/2005/8/layout/target3"/>
    <dgm:cxn modelId="{5D39478C-8116-4DB8-9262-DE7E8747FE4B}" type="presParOf" srcId="{8CC046E3-4FD7-4E80-9E29-B9D12DBDFA66}" destId="{D1EDA2AF-6472-4FC4-8FC2-F0C77846729D}" srcOrd="14" destOrd="0" presId="urn:microsoft.com/office/officeart/2005/8/layout/target3"/>
    <dgm:cxn modelId="{B029E866-DF65-439F-A467-A9CEE8E338EF}" type="presParOf" srcId="{8CC046E3-4FD7-4E80-9E29-B9D12DBDFA66}" destId="{9DA68404-93C2-4241-854D-D7A1CBBAECCD}"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644D8D2-E09C-4A53-8E49-7595E7F72F54}"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pl-PL"/>
        </a:p>
      </dgm:t>
    </dgm:pt>
    <dgm:pt modelId="{45B41B62-4DB2-42A5-A0E7-47E131ACA161}">
      <dgm:prSet/>
      <dgm:spPr/>
      <dgm:t>
        <a:bodyPr/>
        <a:lstStyle/>
        <a:p>
          <a:pPr algn="just" rtl="0"/>
          <a:r>
            <a:rPr lang="pl-PL"/>
            <a:t>Pozew powinien czynić zadość warunkom pisma procesowego, a nadto zawierać wskazanie faktów, na których powód opiera swoje żądanie, </a:t>
          </a:r>
          <a:r>
            <a:rPr lang="pl-PL" b="1"/>
            <a:t>a w miarę potrzeby uzasadniających również właściwość sądu.</a:t>
          </a:r>
          <a:endParaRPr lang="pl-PL"/>
        </a:p>
      </dgm:t>
    </dgm:pt>
    <dgm:pt modelId="{6FDC6FB0-6207-443E-985F-4AB7DF2AFFFF}" type="parTrans" cxnId="{F1031D6B-FD81-4C78-87D0-AFF3094B2DBA}">
      <dgm:prSet/>
      <dgm:spPr/>
      <dgm:t>
        <a:bodyPr/>
        <a:lstStyle/>
        <a:p>
          <a:pPr algn="just"/>
          <a:endParaRPr lang="pl-PL"/>
        </a:p>
      </dgm:t>
    </dgm:pt>
    <dgm:pt modelId="{53CF54D3-9C95-49B1-8748-78AF95009C57}" type="sibTrans" cxnId="{F1031D6B-FD81-4C78-87D0-AFF3094B2DBA}">
      <dgm:prSet/>
      <dgm:spPr/>
      <dgm:t>
        <a:bodyPr/>
        <a:lstStyle/>
        <a:p>
          <a:pPr algn="just"/>
          <a:endParaRPr lang="pl-PL"/>
        </a:p>
      </dgm:t>
    </dgm:pt>
    <dgm:pt modelId="{060FA505-A9E1-42C5-9B5D-D7B568909557}">
      <dgm:prSet/>
      <dgm:spPr/>
      <dgm:t>
        <a:bodyPr/>
        <a:lstStyle/>
        <a:p>
          <a:pPr algn="just" rtl="0"/>
          <a:r>
            <a:rPr lang="pl-PL" dirty="0"/>
            <a:t>Powód powinien uzasadnić właściwość sądu, jeżeli </a:t>
          </a:r>
          <a:r>
            <a:rPr lang="pl-PL" b="1" dirty="0"/>
            <a:t>nie wynika to z okoliczności faktycznych uzasadniających żądanie</a:t>
          </a:r>
          <a:r>
            <a:rPr lang="pl-PL" dirty="0"/>
            <a:t>. </a:t>
          </a:r>
        </a:p>
      </dgm:t>
    </dgm:pt>
    <dgm:pt modelId="{94ECE8D9-04E3-4ACC-AE2D-4760AF4BC5C9}" type="parTrans" cxnId="{4E55F0D3-A4BD-4CE9-A977-BB782C3E7DC1}">
      <dgm:prSet/>
      <dgm:spPr/>
      <dgm:t>
        <a:bodyPr/>
        <a:lstStyle/>
        <a:p>
          <a:pPr algn="just"/>
          <a:endParaRPr lang="pl-PL"/>
        </a:p>
      </dgm:t>
    </dgm:pt>
    <dgm:pt modelId="{B2B17FDA-B3E2-47E1-B46A-CF0B03B0AEA3}" type="sibTrans" cxnId="{4E55F0D3-A4BD-4CE9-A977-BB782C3E7DC1}">
      <dgm:prSet/>
      <dgm:spPr/>
      <dgm:t>
        <a:bodyPr/>
        <a:lstStyle/>
        <a:p>
          <a:pPr algn="just"/>
          <a:endParaRPr lang="pl-PL"/>
        </a:p>
      </dgm:t>
    </dgm:pt>
    <dgm:pt modelId="{F6CE7017-1014-4C46-845B-ED8216C063C1}">
      <dgm:prSet/>
      <dgm:spPr/>
      <dgm:t>
        <a:bodyPr/>
        <a:lstStyle/>
        <a:p>
          <a:pPr algn="just" rtl="0"/>
          <a:r>
            <a:rPr lang="pl-PL"/>
            <a:t>Jeżeli powód nie uzasadnił właściwości sądu, sprawa podlega </a:t>
          </a:r>
          <a:r>
            <a:rPr lang="pl-PL" b="1"/>
            <a:t>przekazaniu sądowi</a:t>
          </a:r>
          <a:r>
            <a:rPr lang="pl-PL"/>
            <a:t>, którego właściwość wynika z przytoczonych okoliczności (np. sądowi, w którego okręgu znajduje się siedziba pozwanego). </a:t>
          </a:r>
        </a:p>
      </dgm:t>
    </dgm:pt>
    <dgm:pt modelId="{9B42C2B1-AEFE-4C65-A409-C31E43692885}" type="parTrans" cxnId="{D8C7140B-BFA4-4384-AD5F-69B3A0851E81}">
      <dgm:prSet/>
      <dgm:spPr/>
      <dgm:t>
        <a:bodyPr/>
        <a:lstStyle/>
        <a:p>
          <a:pPr algn="just"/>
          <a:endParaRPr lang="pl-PL"/>
        </a:p>
      </dgm:t>
    </dgm:pt>
    <dgm:pt modelId="{09FCD763-FEB3-401D-8CE0-2B7F10E9462A}" type="sibTrans" cxnId="{D8C7140B-BFA4-4384-AD5F-69B3A0851E81}">
      <dgm:prSet/>
      <dgm:spPr/>
      <dgm:t>
        <a:bodyPr/>
        <a:lstStyle/>
        <a:p>
          <a:pPr algn="just"/>
          <a:endParaRPr lang="pl-PL"/>
        </a:p>
      </dgm:t>
    </dgm:pt>
    <dgm:pt modelId="{ADF74085-9DD7-465A-A877-7CCD298EAF4C}">
      <dgm:prSet/>
      <dgm:spPr/>
      <dgm:t>
        <a:bodyPr/>
        <a:lstStyle/>
        <a:p>
          <a:pPr algn="just" rtl="0"/>
          <a:r>
            <a:rPr lang="pl-PL" dirty="0"/>
            <a:t>Brak w pozwie uzasadnienia właściwości sądu nie stanowi natomiast podstawy wezwania powoda do usunięcia braków formalnych pozwu (III CZP 101/06).</a:t>
          </a:r>
        </a:p>
      </dgm:t>
    </dgm:pt>
    <dgm:pt modelId="{414EDDE4-9433-4CE7-8DE4-58F3E1B1AA18}" type="parTrans" cxnId="{A7AEE44D-A102-49DF-AD4A-027CA1982367}">
      <dgm:prSet/>
      <dgm:spPr/>
      <dgm:t>
        <a:bodyPr/>
        <a:lstStyle/>
        <a:p>
          <a:pPr algn="just"/>
          <a:endParaRPr lang="pl-PL"/>
        </a:p>
      </dgm:t>
    </dgm:pt>
    <dgm:pt modelId="{0FF1F73C-6D3A-4355-A770-933FA1044B29}" type="sibTrans" cxnId="{A7AEE44D-A102-49DF-AD4A-027CA1982367}">
      <dgm:prSet/>
      <dgm:spPr/>
      <dgm:t>
        <a:bodyPr/>
        <a:lstStyle/>
        <a:p>
          <a:pPr algn="just"/>
          <a:endParaRPr lang="pl-PL"/>
        </a:p>
      </dgm:t>
    </dgm:pt>
    <dgm:pt modelId="{C2A63564-378B-47AC-8C8B-C22423057F63}" type="pres">
      <dgm:prSet presAssocID="{7644D8D2-E09C-4A53-8E49-7595E7F72F54}" presName="linear" presStyleCnt="0">
        <dgm:presLayoutVars>
          <dgm:animLvl val="lvl"/>
          <dgm:resizeHandles val="exact"/>
        </dgm:presLayoutVars>
      </dgm:prSet>
      <dgm:spPr/>
      <dgm:t>
        <a:bodyPr/>
        <a:lstStyle/>
        <a:p>
          <a:endParaRPr lang="pl-PL"/>
        </a:p>
      </dgm:t>
    </dgm:pt>
    <dgm:pt modelId="{B0F076E7-6371-46B4-A204-6FE9F671FD53}" type="pres">
      <dgm:prSet presAssocID="{45B41B62-4DB2-42A5-A0E7-47E131ACA161}" presName="parentText" presStyleLbl="node1" presStyleIdx="0" presStyleCnt="4">
        <dgm:presLayoutVars>
          <dgm:chMax val="0"/>
          <dgm:bulletEnabled val="1"/>
        </dgm:presLayoutVars>
      </dgm:prSet>
      <dgm:spPr/>
      <dgm:t>
        <a:bodyPr/>
        <a:lstStyle/>
        <a:p>
          <a:endParaRPr lang="pl-PL"/>
        </a:p>
      </dgm:t>
    </dgm:pt>
    <dgm:pt modelId="{7A850E79-FE3C-4342-AC03-82EDDD55AC9A}" type="pres">
      <dgm:prSet presAssocID="{53CF54D3-9C95-49B1-8748-78AF95009C57}" presName="spacer" presStyleCnt="0"/>
      <dgm:spPr/>
    </dgm:pt>
    <dgm:pt modelId="{556913ED-DEEE-4FB4-B613-CF994ABA60D6}" type="pres">
      <dgm:prSet presAssocID="{060FA505-A9E1-42C5-9B5D-D7B568909557}" presName="parentText" presStyleLbl="node1" presStyleIdx="1" presStyleCnt="4">
        <dgm:presLayoutVars>
          <dgm:chMax val="0"/>
          <dgm:bulletEnabled val="1"/>
        </dgm:presLayoutVars>
      </dgm:prSet>
      <dgm:spPr/>
      <dgm:t>
        <a:bodyPr/>
        <a:lstStyle/>
        <a:p>
          <a:endParaRPr lang="pl-PL"/>
        </a:p>
      </dgm:t>
    </dgm:pt>
    <dgm:pt modelId="{95C31E33-23B0-4C1F-AD1B-0A2EEC5EC955}" type="pres">
      <dgm:prSet presAssocID="{B2B17FDA-B3E2-47E1-B46A-CF0B03B0AEA3}" presName="spacer" presStyleCnt="0"/>
      <dgm:spPr/>
    </dgm:pt>
    <dgm:pt modelId="{D5FD0751-D94B-4EA8-9F7D-2440C4345A56}" type="pres">
      <dgm:prSet presAssocID="{F6CE7017-1014-4C46-845B-ED8216C063C1}" presName="parentText" presStyleLbl="node1" presStyleIdx="2" presStyleCnt="4">
        <dgm:presLayoutVars>
          <dgm:chMax val="0"/>
          <dgm:bulletEnabled val="1"/>
        </dgm:presLayoutVars>
      </dgm:prSet>
      <dgm:spPr/>
      <dgm:t>
        <a:bodyPr/>
        <a:lstStyle/>
        <a:p>
          <a:endParaRPr lang="pl-PL"/>
        </a:p>
      </dgm:t>
    </dgm:pt>
    <dgm:pt modelId="{BD2F7F86-5C34-442F-BE1A-9900C90B1713}" type="pres">
      <dgm:prSet presAssocID="{09FCD763-FEB3-401D-8CE0-2B7F10E9462A}" presName="spacer" presStyleCnt="0"/>
      <dgm:spPr/>
    </dgm:pt>
    <dgm:pt modelId="{6A0C38F0-0809-433E-9C4E-8E44513CF96C}" type="pres">
      <dgm:prSet presAssocID="{ADF74085-9DD7-465A-A877-7CCD298EAF4C}" presName="parentText" presStyleLbl="node1" presStyleIdx="3" presStyleCnt="4">
        <dgm:presLayoutVars>
          <dgm:chMax val="0"/>
          <dgm:bulletEnabled val="1"/>
        </dgm:presLayoutVars>
      </dgm:prSet>
      <dgm:spPr/>
      <dgm:t>
        <a:bodyPr/>
        <a:lstStyle/>
        <a:p>
          <a:endParaRPr lang="pl-PL"/>
        </a:p>
      </dgm:t>
    </dgm:pt>
  </dgm:ptLst>
  <dgm:cxnLst>
    <dgm:cxn modelId="{514D7C5F-9B81-443E-80A9-21EC72A3F26E}" type="presOf" srcId="{060FA505-A9E1-42C5-9B5D-D7B568909557}" destId="{556913ED-DEEE-4FB4-B613-CF994ABA60D6}" srcOrd="0" destOrd="0" presId="urn:microsoft.com/office/officeart/2005/8/layout/vList2"/>
    <dgm:cxn modelId="{C085D27E-583C-4BC0-B4C6-6F7D9790F806}" type="presOf" srcId="{45B41B62-4DB2-42A5-A0E7-47E131ACA161}" destId="{B0F076E7-6371-46B4-A204-6FE9F671FD53}" srcOrd="0" destOrd="0" presId="urn:microsoft.com/office/officeart/2005/8/layout/vList2"/>
    <dgm:cxn modelId="{440A375D-33CF-494C-95E3-9A0A5C55476F}" type="presOf" srcId="{F6CE7017-1014-4C46-845B-ED8216C063C1}" destId="{D5FD0751-D94B-4EA8-9F7D-2440C4345A56}" srcOrd="0" destOrd="0" presId="urn:microsoft.com/office/officeart/2005/8/layout/vList2"/>
    <dgm:cxn modelId="{9F1B1C7D-ADAA-4E7E-AB54-6B3756E580FF}" type="presOf" srcId="{7644D8D2-E09C-4A53-8E49-7595E7F72F54}" destId="{C2A63564-378B-47AC-8C8B-C22423057F63}" srcOrd="0" destOrd="0" presId="urn:microsoft.com/office/officeart/2005/8/layout/vList2"/>
    <dgm:cxn modelId="{D8C7140B-BFA4-4384-AD5F-69B3A0851E81}" srcId="{7644D8D2-E09C-4A53-8E49-7595E7F72F54}" destId="{F6CE7017-1014-4C46-845B-ED8216C063C1}" srcOrd="2" destOrd="0" parTransId="{9B42C2B1-AEFE-4C65-A409-C31E43692885}" sibTransId="{09FCD763-FEB3-401D-8CE0-2B7F10E9462A}"/>
    <dgm:cxn modelId="{F1031D6B-FD81-4C78-87D0-AFF3094B2DBA}" srcId="{7644D8D2-E09C-4A53-8E49-7595E7F72F54}" destId="{45B41B62-4DB2-42A5-A0E7-47E131ACA161}" srcOrd="0" destOrd="0" parTransId="{6FDC6FB0-6207-443E-985F-4AB7DF2AFFFF}" sibTransId="{53CF54D3-9C95-49B1-8748-78AF95009C57}"/>
    <dgm:cxn modelId="{A7AEE44D-A102-49DF-AD4A-027CA1982367}" srcId="{7644D8D2-E09C-4A53-8E49-7595E7F72F54}" destId="{ADF74085-9DD7-465A-A877-7CCD298EAF4C}" srcOrd="3" destOrd="0" parTransId="{414EDDE4-9433-4CE7-8DE4-58F3E1B1AA18}" sibTransId="{0FF1F73C-6D3A-4355-A770-933FA1044B29}"/>
    <dgm:cxn modelId="{1213BA57-B254-4091-A9E3-56F619789B3A}" type="presOf" srcId="{ADF74085-9DD7-465A-A877-7CCD298EAF4C}" destId="{6A0C38F0-0809-433E-9C4E-8E44513CF96C}" srcOrd="0" destOrd="0" presId="urn:microsoft.com/office/officeart/2005/8/layout/vList2"/>
    <dgm:cxn modelId="{4E55F0D3-A4BD-4CE9-A977-BB782C3E7DC1}" srcId="{7644D8D2-E09C-4A53-8E49-7595E7F72F54}" destId="{060FA505-A9E1-42C5-9B5D-D7B568909557}" srcOrd="1" destOrd="0" parTransId="{94ECE8D9-04E3-4ACC-AE2D-4760AF4BC5C9}" sibTransId="{B2B17FDA-B3E2-47E1-B46A-CF0B03B0AEA3}"/>
    <dgm:cxn modelId="{B28A0882-5296-4E10-B90A-94ECBB2961E1}" type="presParOf" srcId="{C2A63564-378B-47AC-8C8B-C22423057F63}" destId="{B0F076E7-6371-46B4-A204-6FE9F671FD53}" srcOrd="0" destOrd="0" presId="urn:microsoft.com/office/officeart/2005/8/layout/vList2"/>
    <dgm:cxn modelId="{226E3282-6C3F-49E3-9010-62DE7D2FED1E}" type="presParOf" srcId="{C2A63564-378B-47AC-8C8B-C22423057F63}" destId="{7A850E79-FE3C-4342-AC03-82EDDD55AC9A}" srcOrd="1" destOrd="0" presId="urn:microsoft.com/office/officeart/2005/8/layout/vList2"/>
    <dgm:cxn modelId="{04B73A92-F522-4345-A170-EAB20762BD06}" type="presParOf" srcId="{C2A63564-378B-47AC-8C8B-C22423057F63}" destId="{556913ED-DEEE-4FB4-B613-CF994ABA60D6}" srcOrd="2" destOrd="0" presId="urn:microsoft.com/office/officeart/2005/8/layout/vList2"/>
    <dgm:cxn modelId="{0A0AE4A6-97FF-458E-A743-379E8D215A89}" type="presParOf" srcId="{C2A63564-378B-47AC-8C8B-C22423057F63}" destId="{95C31E33-23B0-4C1F-AD1B-0A2EEC5EC955}" srcOrd="3" destOrd="0" presId="urn:microsoft.com/office/officeart/2005/8/layout/vList2"/>
    <dgm:cxn modelId="{F19562FA-2953-498D-8E36-BEBBAD0EFBC0}" type="presParOf" srcId="{C2A63564-378B-47AC-8C8B-C22423057F63}" destId="{D5FD0751-D94B-4EA8-9F7D-2440C4345A56}" srcOrd="4" destOrd="0" presId="urn:microsoft.com/office/officeart/2005/8/layout/vList2"/>
    <dgm:cxn modelId="{D7167EE8-B736-4323-8A9A-029C99FD084C}" type="presParOf" srcId="{C2A63564-378B-47AC-8C8B-C22423057F63}" destId="{BD2F7F86-5C34-442F-BE1A-9900C90B1713}" srcOrd="5" destOrd="0" presId="urn:microsoft.com/office/officeart/2005/8/layout/vList2"/>
    <dgm:cxn modelId="{0A9CA487-5F0A-40F1-B954-BA9D9988D33D}" type="presParOf" srcId="{C2A63564-378B-47AC-8C8B-C22423057F63}" destId="{6A0C38F0-0809-433E-9C4E-8E44513CF96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94AFC19-6F47-4CFA-AA35-1EE6505BF08F}" type="doc">
      <dgm:prSet loTypeId="urn:microsoft.com/office/officeart/2005/8/layout/target3" loCatId="relationship" qsTypeId="urn:microsoft.com/office/officeart/2005/8/quickstyle/simple5" qsCatId="simple" csTypeId="urn:microsoft.com/office/officeart/2005/8/colors/accent3_2" csCatId="accent3"/>
      <dgm:spPr/>
      <dgm:t>
        <a:bodyPr/>
        <a:lstStyle/>
        <a:p>
          <a:endParaRPr lang="pl-PL"/>
        </a:p>
      </dgm:t>
    </dgm:pt>
    <dgm:pt modelId="{269C1F09-1ED0-49E0-B147-E4DA407BE1AD}">
      <dgm:prSet/>
      <dgm:spPr/>
      <dgm:t>
        <a:bodyPr/>
        <a:lstStyle/>
        <a:p>
          <a:pPr rtl="0"/>
          <a:r>
            <a:rPr lang="pl-PL" dirty="0" smtClean="0"/>
            <a:t>Sąd analizuje tylko wskazaną w piśmie przyczynę wypowiedzenia lub zwolnienia dyscyplinarnego.</a:t>
          </a:r>
          <a:endParaRPr lang="pl-PL" dirty="0"/>
        </a:p>
      </dgm:t>
    </dgm:pt>
    <dgm:pt modelId="{B8DC9671-D957-44FC-8E52-EB2073D59DA7}" type="parTrans" cxnId="{A93F6035-9A5F-469C-A9B4-1151784FCD0E}">
      <dgm:prSet/>
      <dgm:spPr/>
      <dgm:t>
        <a:bodyPr/>
        <a:lstStyle/>
        <a:p>
          <a:endParaRPr lang="pl-PL"/>
        </a:p>
      </dgm:t>
    </dgm:pt>
    <dgm:pt modelId="{6E718052-C2A4-414C-B011-FE37C2AB7BE8}" type="sibTrans" cxnId="{A93F6035-9A5F-469C-A9B4-1151784FCD0E}">
      <dgm:prSet/>
      <dgm:spPr/>
      <dgm:t>
        <a:bodyPr/>
        <a:lstStyle/>
        <a:p>
          <a:endParaRPr lang="pl-PL"/>
        </a:p>
      </dgm:t>
    </dgm:pt>
    <dgm:pt modelId="{F0A078D6-7FEA-41A8-ACA8-132425BB6200}">
      <dgm:prSet/>
      <dgm:spPr/>
      <dgm:t>
        <a:bodyPr/>
        <a:lstStyle/>
        <a:p>
          <a:pPr rtl="0"/>
          <a:r>
            <a:rPr lang="pl-PL" smtClean="0"/>
            <a:t>Dowody dotyczące okoliczności pobocznych winny być oddalone. </a:t>
          </a:r>
          <a:endParaRPr lang="pl-PL"/>
        </a:p>
      </dgm:t>
    </dgm:pt>
    <dgm:pt modelId="{9E1F7A86-F9CF-4E4D-970A-535CE50EB15B}" type="parTrans" cxnId="{6066E25F-7FFB-4C87-9EFB-644B25627841}">
      <dgm:prSet/>
      <dgm:spPr/>
      <dgm:t>
        <a:bodyPr/>
        <a:lstStyle/>
        <a:p>
          <a:endParaRPr lang="pl-PL"/>
        </a:p>
      </dgm:t>
    </dgm:pt>
    <dgm:pt modelId="{7298A763-ED31-4BBF-8785-8170AE7EF9AC}" type="sibTrans" cxnId="{6066E25F-7FFB-4C87-9EFB-644B25627841}">
      <dgm:prSet/>
      <dgm:spPr/>
      <dgm:t>
        <a:bodyPr/>
        <a:lstStyle/>
        <a:p>
          <a:endParaRPr lang="pl-PL"/>
        </a:p>
      </dgm:t>
    </dgm:pt>
    <dgm:pt modelId="{C69B1C98-B260-4F39-B564-4B296D51C6D9}">
      <dgm:prSet/>
      <dgm:spPr/>
      <dgm:t>
        <a:bodyPr/>
        <a:lstStyle/>
        <a:p>
          <a:pPr rtl="0"/>
          <a:r>
            <a:rPr lang="pl-PL" smtClean="0"/>
            <a:t>Sąd nie przeprowadza dowodu na okoliczność jaka była rzeczywista przyczyna wypowiedzenia lub zwolnienia dyscyplinarnego. </a:t>
          </a:r>
          <a:endParaRPr lang="pl-PL"/>
        </a:p>
      </dgm:t>
    </dgm:pt>
    <dgm:pt modelId="{24D8CFBF-44B8-422A-97B9-861A4B66376F}" type="parTrans" cxnId="{2F7E347D-0E6A-4A7E-AA13-8CF284782942}">
      <dgm:prSet/>
      <dgm:spPr/>
      <dgm:t>
        <a:bodyPr/>
        <a:lstStyle/>
        <a:p>
          <a:endParaRPr lang="pl-PL"/>
        </a:p>
      </dgm:t>
    </dgm:pt>
    <dgm:pt modelId="{01B46094-E46A-4A96-9492-E53AF8ECAE4C}" type="sibTrans" cxnId="{2F7E347D-0E6A-4A7E-AA13-8CF284782942}">
      <dgm:prSet/>
      <dgm:spPr/>
      <dgm:t>
        <a:bodyPr/>
        <a:lstStyle/>
        <a:p>
          <a:endParaRPr lang="pl-PL"/>
        </a:p>
      </dgm:t>
    </dgm:pt>
    <dgm:pt modelId="{956C089E-ECC6-4313-B8DE-EC6528655D93}" type="pres">
      <dgm:prSet presAssocID="{794AFC19-6F47-4CFA-AA35-1EE6505BF08F}" presName="Name0" presStyleCnt="0">
        <dgm:presLayoutVars>
          <dgm:chMax val="7"/>
          <dgm:dir/>
          <dgm:animLvl val="lvl"/>
          <dgm:resizeHandles val="exact"/>
        </dgm:presLayoutVars>
      </dgm:prSet>
      <dgm:spPr/>
      <dgm:t>
        <a:bodyPr/>
        <a:lstStyle/>
        <a:p>
          <a:endParaRPr lang="pl-PL"/>
        </a:p>
      </dgm:t>
    </dgm:pt>
    <dgm:pt modelId="{4A9FBDA6-2547-4147-BAA5-82B9577D699D}" type="pres">
      <dgm:prSet presAssocID="{269C1F09-1ED0-49E0-B147-E4DA407BE1AD}" presName="circle1" presStyleLbl="node1" presStyleIdx="0" presStyleCnt="3"/>
      <dgm:spPr/>
    </dgm:pt>
    <dgm:pt modelId="{BDEFF3FF-3574-4D7C-A62A-B6FD045206B7}" type="pres">
      <dgm:prSet presAssocID="{269C1F09-1ED0-49E0-B147-E4DA407BE1AD}" presName="space" presStyleCnt="0"/>
      <dgm:spPr/>
    </dgm:pt>
    <dgm:pt modelId="{56B3FCCB-EEB1-4049-A530-8B54DEB8981E}" type="pres">
      <dgm:prSet presAssocID="{269C1F09-1ED0-49E0-B147-E4DA407BE1AD}" presName="rect1" presStyleLbl="alignAcc1" presStyleIdx="0" presStyleCnt="3"/>
      <dgm:spPr/>
      <dgm:t>
        <a:bodyPr/>
        <a:lstStyle/>
        <a:p>
          <a:endParaRPr lang="pl-PL"/>
        </a:p>
      </dgm:t>
    </dgm:pt>
    <dgm:pt modelId="{2F7582F3-2519-4243-9944-849A9F7B4942}" type="pres">
      <dgm:prSet presAssocID="{F0A078D6-7FEA-41A8-ACA8-132425BB6200}" presName="vertSpace2" presStyleLbl="node1" presStyleIdx="0" presStyleCnt="3"/>
      <dgm:spPr/>
    </dgm:pt>
    <dgm:pt modelId="{0F20F875-0908-4845-88E4-74A14B2F4CE5}" type="pres">
      <dgm:prSet presAssocID="{F0A078D6-7FEA-41A8-ACA8-132425BB6200}" presName="circle2" presStyleLbl="node1" presStyleIdx="1" presStyleCnt="3"/>
      <dgm:spPr/>
    </dgm:pt>
    <dgm:pt modelId="{C1996DD5-9CDD-4635-9913-FA8B09269AD6}" type="pres">
      <dgm:prSet presAssocID="{F0A078D6-7FEA-41A8-ACA8-132425BB6200}" presName="rect2" presStyleLbl="alignAcc1" presStyleIdx="1" presStyleCnt="3"/>
      <dgm:spPr/>
      <dgm:t>
        <a:bodyPr/>
        <a:lstStyle/>
        <a:p>
          <a:endParaRPr lang="pl-PL"/>
        </a:p>
      </dgm:t>
    </dgm:pt>
    <dgm:pt modelId="{CE192235-FAB4-4153-BA14-92F6F7D87160}" type="pres">
      <dgm:prSet presAssocID="{C69B1C98-B260-4F39-B564-4B296D51C6D9}" presName="vertSpace3" presStyleLbl="node1" presStyleIdx="1" presStyleCnt="3"/>
      <dgm:spPr/>
    </dgm:pt>
    <dgm:pt modelId="{EE3D8A0B-A7EC-43FC-A234-F07027F139B2}" type="pres">
      <dgm:prSet presAssocID="{C69B1C98-B260-4F39-B564-4B296D51C6D9}" presName="circle3" presStyleLbl="node1" presStyleIdx="2" presStyleCnt="3"/>
      <dgm:spPr/>
    </dgm:pt>
    <dgm:pt modelId="{8E086EED-66A4-4317-970E-2D27EDD8FB36}" type="pres">
      <dgm:prSet presAssocID="{C69B1C98-B260-4F39-B564-4B296D51C6D9}" presName="rect3" presStyleLbl="alignAcc1" presStyleIdx="2" presStyleCnt="3"/>
      <dgm:spPr/>
      <dgm:t>
        <a:bodyPr/>
        <a:lstStyle/>
        <a:p>
          <a:endParaRPr lang="pl-PL"/>
        </a:p>
      </dgm:t>
    </dgm:pt>
    <dgm:pt modelId="{4385717F-78F5-460F-ADDB-386040D73FF0}" type="pres">
      <dgm:prSet presAssocID="{269C1F09-1ED0-49E0-B147-E4DA407BE1AD}" presName="rect1ParTxNoCh" presStyleLbl="alignAcc1" presStyleIdx="2" presStyleCnt="3">
        <dgm:presLayoutVars>
          <dgm:chMax val="1"/>
          <dgm:bulletEnabled val="1"/>
        </dgm:presLayoutVars>
      </dgm:prSet>
      <dgm:spPr/>
      <dgm:t>
        <a:bodyPr/>
        <a:lstStyle/>
        <a:p>
          <a:endParaRPr lang="pl-PL"/>
        </a:p>
      </dgm:t>
    </dgm:pt>
    <dgm:pt modelId="{B829EF62-706C-4262-80D0-E51A52EAB3CC}" type="pres">
      <dgm:prSet presAssocID="{F0A078D6-7FEA-41A8-ACA8-132425BB6200}" presName="rect2ParTxNoCh" presStyleLbl="alignAcc1" presStyleIdx="2" presStyleCnt="3">
        <dgm:presLayoutVars>
          <dgm:chMax val="1"/>
          <dgm:bulletEnabled val="1"/>
        </dgm:presLayoutVars>
      </dgm:prSet>
      <dgm:spPr/>
      <dgm:t>
        <a:bodyPr/>
        <a:lstStyle/>
        <a:p>
          <a:endParaRPr lang="pl-PL"/>
        </a:p>
      </dgm:t>
    </dgm:pt>
    <dgm:pt modelId="{A9A8FB6B-C80F-4CDE-8EA4-1A9F8140ECFF}" type="pres">
      <dgm:prSet presAssocID="{C69B1C98-B260-4F39-B564-4B296D51C6D9}" presName="rect3ParTxNoCh" presStyleLbl="alignAcc1" presStyleIdx="2" presStyleCnt="3">
        <dgm:presLayoutVars>
          <dgm:chMax val="1"/>
          <dgm:bulletEnabled val="1"/>
        </dgm:presLayoutVars>
      </dgm:prSet>
      <dgm:spPr/>
      <dgm:t>
        <a:bodyPr/>
        <a:lstStyle/>
        <a:p>
          <a:endParaRPr lang="pl-PL"/>
        </a:p>
      </dgm:t>
    </dgm:pt>
  </dgm:ptLst>
  <dgm:cxnLst>
    <dgm:cxn modelId="{0ECF9446-AF18-4C5D-83B7-EBEF1215052C}" type="presOf" srcId="{269C1F09-1ED0-49E0-B147-E4DA407BE1AD}" destId="{4385717F-78F5-460F-ADDB-386040D73FF0}" srcOrd="1" destOrd="0" presId="urn:microsoft.com/office/officeart/2005/8/layout/target3"/>
    <dgm:cxn modelId="{8097A269-EF61-4B04-A523-E1947FB77364}" type="presOf" srcId="{269C1F09-1ED0-49E0-B147-E4DA407BE1AD}" destId="{56B3FCCB-EEB1-4049-A530-8B54DEB8981E}" srcOrd="0" destOrd="0" presId="urn:microsoft.com/office/officeart/2005/8/layout/target3"/>
    <dgm:cxn modelId="{A93F6035-9A5F-469C-A9B4-1151784FCD0E}" srcId="{794AFC19-6F47-4CFA-AA35-1EE6505BF08F}" destId="{269C1F09-1ED0-49E0-B147-E4DA407BE1AD}" srcOrd="0" destOrd="0" parTransId="{B8DC9671-D957-44FC-8E52-EB2073D59DA7}" sibTransId="{6E718052-C2A4-414C-B011-FE37C2AB7BE8}"/>
    <dgm:cxn modelId="{2F7E347D-0E6A-4A7E-AA13-8CF284782942}" srcId="{794AFC19-6F47-4CFA-AA35-1EE6505BF08F}" destId="{C69B1C98-B260-4F39-B564-4B296D51C6D9}" srcOrd="2" destOrd="0" parTransId="{24D8CFBF-44B8-422A-97B9-861A4B66376F}" sibTransId="{01B46094-E46A-4A96-9492-E53AF8ECAE4C}"/>
    <dgm:cxn modelId="{6066E25F-7FFB-4C87-9EFB-644B25627841}" srcId="{794AFC19-6F47-4CFA-AA35-1EE6505BF08F}" destId="{F0A078D6-7FEA-41A8-ACA8-132425BB6200}" srcOrd="1" destOrd="0" parTransId="{9E1F7A86-F9CF-4E4D-970A-535CE50EB15B}" sibTransId="{7298A763-ED31-4BBF-8785-8170AE7EF9AC}"/>
    <dgm:cxn modelId="{B9FB845F-9E44-4F83-803D-ABDDEFBBBCA7}" type="presOf" srcId="{F0A078D6-7FEA-41A8-ACA8-132425BB6200}" destId="{B829EF62-706C-4262-80D0-E51A52EAB3CC}" srcOrd="1" destOrd="0" presId="urn:microsoft.com/office/officeart/2005/8/layout/target3"/>
    <dgm:cxn modelId="{0A261978-9D52-4F62-945A-5493C21EA48C}" type="presOf" srcId="{C69B1C98-B260-4F39-B564-4B296D51C6D9}" destId="{8E086EED-66A4-4317-970E-2D27EDD8FB36}" srcOrd="0" destOrd="0" presId="urn:microsoft.com/office/officeart/2005/8/layout/target3"/>
    <dgm:cxn modelId="{8DA7356A-940E-48DA-BD0B-FE2A5DE5AB9D}" type="presOf" srcId="{F0A078D6-7FEA-41A8-ACA8-132425BB6200}" destId="{C1996DD5-9CDD-4635-9913-FA8B09269AD6}" srcOrd="0" destOrd="0" presId="urn:microsoft.com/office/officeart/2005/8/layout/target3"/>
    <dgm:cxn modelId="{BEA34B3D-C92B-4557-AB29-58CBFD7B574B}" type="presOf" srcId="{794AFC19-6F47-4CFA-AA35-1EE6505BF08F}" destId="{956C089E-ECC6-4313-B8DE-EC6528655D93}" srcOrd="0" destOrd="0" presId="urn:microsoft.com/office/officeart/2005/8/layout/target3"/>
    <dgm:cxn modelId="{7426A3EE-92E2-435A-9F61-71E878582156}" type="presOf" srcId="{C69B1C98-B260-4F39-B564-4B296D51C6D9}" destId="{A9A8FB6B-C80F-4CDE-8EA4-1A9F8140ECFF}" srcOrd="1" destOrd="0" presId="urn:microsoft.com/office/officeart/2005/8/layout/target3"/>
    <dgm:cxn modelId="{88717D92-CAF9-497F-AB4F-66294D323EF2}" type="presParOf" srcId="{956C089E-ECC6-4313-B8DE-EC6528655D93}" destId="{4A9FBDA6-2547-4147-BAA5-82B9577D699D}" srcOrd="0" destOrd="0" presId="urn:microsoft.com/office/officeart/2005/8/layout/target3"/>
    <dgm:cxn modelId="{56F3C92B-94A7-46E9-BF0F-40EF483BCAE8}" type="presParOf" srcId="{956C089E-ECC6-4313-B8DE-EC6528655D93}" destId="{BDEFF3FF-3574-4D7C-A62A-B6FD045206B7}" srcOrd="1" destOrd="0" presId="urn:microsoft.com/office/officeart/2005/8/layout/target3"/>
    <dgm:cxn modelId="{88A46B35-1266-4F83-9CAE-131EBBF4B06E}" type="presParOf" srcId="{956C089E-ECC6-4313-B8DE-EC6528655D93}" destId="{56B3FCCB-EEB1-4049-A530-8B54DEB8981E}" srcOrd="2" destOrd="0" presId="urn:microsoft.com/office/officeart/2005/8/layout/target3"/>
    <dgm:cxn modelId="{458F660C-F910-406B-AB20-6F79080F0147}" type="presParOf" srcId="{956C089E-ECC6-4313-B8DE-EC6528655D93}" destId="{2F7582F3-2519-4243-9944-849A9F7B4942}" srcOrd="3" destOrd="0" presId="urn:microsoft.com/office/officeart/2005/8/layout/target3"/>
    <dgm:cxn modelId="{FBA690EB-B136-421C-9B85-CC60D2786DB3}" type="presParOf" srcId="{956C089E-ECC6-4313-B8DE-EC6528655D93}" destId="{0F20F875-0908-4845-88E4-74A14B2F4CE5}" srcOrd="4" destOrd="0" presId="urn:microsoft.com/office/officeart/2005/8/layout/target3"/>
    <dgm:cxn modelId="{44AEB20D-E1E9-43C6-9BAA-049D36220412}" type="presParOf" srcId="{956C089E-ECC6-4313-B8DE-EC6528655D93}" destId="{C1996DD5-9CDD-4635-9913-FA8B09269AD6}" srcOrd="5" destOrd="0" presId="urn:microsoft.com/office/officeart/2005/8/layout/target3"/>
    <dgm:cxn modelId="{C6353692-B387-43E0-A082-EAC60119338C}" type="presParOf" srcId="{956C089E-ECC6-4313-B8DE-EC6528655D93}" destId="{CE192235-FAB4-4153-BA14-92F6F7D87160}" srcOrd="6" destOrd="0" presId="urn:microsoft.com/office/officeart/2005/8/layout/target3"/>
    <dgm:cxn modelId="{8FA361D5-307D-4AAE-9A75-44C4CBEBD8A9}" type="presParOf" srcId="{956C089E-ECC6-4313-B8DE-EC6528655D93}" destId="{EE3D8A0B-A7EC-43FC-A234-F07027F139B2}" srcOrd="7" destOrd="0" presId="urn:microsoft.com/office/officeart/2005/8/layout/target3"/>
    <dgm:cxn modelId="{1DBEFDA1-58F5-4121-A966-0E54726CED21}" type="presParOf" srcId="{956C089E-ECC6-4313-B8DE-EC6528655D93}" destId="{8E086EED-66A4-4317-970E-2D27EDD8FB36}" srcOrd="8" destOrd="0" presId="urn:microsoft.com/office/officeart/2005/8/layout/target3"/>
    <dgm:cxn modelId="{5E99395F-CF30-45FC-8455-5B921BA150A3}" type="presParOf" srcId="{956C089E-ECC6-4313-B8DE-EC6528655D93}" destId="{4385717F-78F5-460F-ADDB-386040D73FF0}" srcOrd="9" destOrd="0" presId="urn:microsoft.com/office/officeart/2005/8/layout/target3"/>
    <dgm:cxn modelId="{B3691D7B-E0B4-4809-9D95-C31F81BC5892}" type="presParOf" srcId="{956C089E-ECC6-4313-B8DE-EC6528655D93}" destId="{B829EF62-706C-4262-80D0-E51A52EAB3CC}" srcOrd="10" destOrd="0" presId="urn:microsoft.com/office/officeart/2005/8/layout/target3"/>
    <dgm:cxn modelId="{FB41FD66-D3B1-489F-A036-938EC5E79A52}" type="presParOf" srcId="{956C089E-ECC6-4313-B8DE-EC6528655D93}" destId="{A9A8FB6B-C80F-4CDE-8EA4-1A9F8140ECFF}"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0B1A16B-5913-4021-BA30-3B7A831FB9BA}" type="doc">
      <dgm:prSet loTypeId="urn:microsoft.com/office/officeart/2008/layout/LinedList" loCatId="list" qsTypeId="urn:microsoft.com/office/officeart/2005/8/quickstyle/simple1" qsCatId="simple" csTypeId="urn:microsoft.com/office/officeart/2005/8/colors/accent3_3" csCatId="accent3" phldr="1"/>
      <dgm:spPr/>
      <dgm:t>
        <a:bodyPr/>
        <a:lstStyle/>
        <a:p>
          <a:endParaRPr lang="pl-PL"/>
        </a:p>
      </dgm:t>
    </dgm:pt>
    <dgm:pt modelId="{51AD6468-FB8D-4FDD-9429-C3A756B1E982}">
      <dgm:prSet custT="1"/>
      <dgm:spPr/>
      <dgm:t>
        <a:bodyPr/>
        <a:lstStyle/>
        <a:p>
          <a:pPr algn="just" rtl="0"/>
          <a:r>
            <a:rPr lang="pl-PL" sz="2800" dirty="0" smtClean="0"/>
            <a:t>	W postępowaniu dotyczącym legalności lub zasadności rozwiązania umowy o pracę – dowodzenie może dotyczyć tylko faktów, które zaistniały do dnia wypowiedzenia umowy o pracę,  </a:t>
          </a:r>
          <a:endParaRPr lang="pl-PL" sz="2800" dirty="0"/>
        </a:p>
      </dgm:t>
    </dgm:pt>
    <dgm:pt modelId="{5550BB79-E2DE-4721-BB32-59442BD04218}" type="parTrans" cxnId="{8265C04D-ED6E-4DCA-901E-A6F2765A4976}">
      <dgm:prSet/>
      <dgm:spPr/>
      <dgm:t>
        <a:bodyPr/>
        <a:lstStyle/>
        <a:p>
          <a:pPr algn="just"/>
          <a:endParaRPr lang="pl-PL" sz="2800"/>
        </a:p>
      </dgm:t>
    </dgm:pt>
    <dgm:pt modelId="{67BD5851-CF52-46AF-9005-0F8C60793AF4}" type="sibTrans" cxnId="{8265C04D-ED6E-4DCA-901E-A6F2765A4976}">
      <dgm:prSet/>
      <dgm:spPr/>
      <dgm:t>
        <a:bodyPr/>
        <a:lstStyle/>
        <a:p>
          <a:pPr algn="just"/>
          <a:endParaRPr lang="pl-PL" sz="2800"/>
        </a:p>
      </dgm:t>
    </dgm:pt>
    <dgm:pt modelId="{F727DD9D-0E29-4DF0-AB0D-4B5C541E2228}">
      <dgm:prSet custT="1"/>
      <dgm:spPr/>
      <dgm:t>
        <a:bodyPr/>
        <a:lstStyle/>
        <a:p>
          <a:pPr algn="just" rtl="0"/>
          <a:r>
            <a:rPr lang="pl-PL" sz="2800" dirty="0" smtClean="0"/>
            <a:t>	Ocena niemożliwości lub niecelowości przywrócenia do pracy (art. 45 § 2 </a:t>
          </a:r>
          <a:r>
            <a:rPr lang="pl-PL" sz="2800" dirty="0" err="1" smtClean="0"/>
            <a:t>k.p</a:t>
          </a:r>
          <a:r>
            <a:rPr lang="pl-PL" sz="2800" dirty="0" smtClean="0"/>
            <a:t>.) powinna uwzględniać także okoliczności, które wystąpiły po dokonaniu wypowiedzenia umowy o pracę, według stanu rzeczy istniejącego w chwili zamknięcia rozprawy - art. 316 § 1 k.p.c. (I PKN 531/00, I PKN 206/00)</a:t>
          </a:r>
          <a:endParaRPr lang="pl-PL" sz="2800" dirty="0"/>
        </a:p>
      </dgm:t>
    </dgm:pt>
    <dgm:pt modelId="{C3CD63CE-A920-4F9C-B3AA-46D9B18E70CD}" type="parTrans" cxnId="{B3972E26-5EF1-4DBC-A730-8A1555C3EAA0}">
      <dgm:prSet/>
      <dgm:spPr/>
      <dgm:t>
        <a:bodyPr/>
        <a:lstStyle/>
        <a:p>
          <a:pPr algn="just"/>
          <a:endParaRPr lang="pl-PL" sz="2800"/>
        </a:p>
      </dgm:t>
    </dgm:pt>
    <dgm:pt modelId="{8A6418D2-E1BB-4EBB-85B6-B59D05053B01}" type="sibTrans" cxnId="{B3972E26-5EF1-4DBC-A730-8A1555C3EAA0}">
      <dgm:prSet/>
      <dgm:spPr/>
      <dgm:t>
        <a:bodyPr/>
        <a:lstStyle/>
        <a:p>
          <a:pPr algn="just"/>
          <a:endParaRPr lang="pl-PL" sz="2800"/>
        </a:p>
      </dgm:t>
    </dgm:pt>
    <dgm:pt modelId="{43DEB1D9-3A8D-4687-9854-E04EA72A2BD0}" type="pres">
      <dgm:prSet presAssocID="{A0B1A16B-5913-4021-BA30-3B7A831FB9BA}" presName="vert0" presStyleCnt="0">
        <dgm:presLayoutVars>
          <dgm:dir/>
          <dgm:animOne val="branch"/>
          <dgm:animLvl val="lvl"/>
        </dgm:presLayoutVars>
      </dgm:prSet>
      <dgm:spPr/>
      <dgm:t>
        <a:bodyPr/>
        <a:lstStyle/>
        <a:p>
          <a:endParaRPr lang="pl-PL"/>
        </a:p>
      </dgm:t>
    </dgm:pt>
    <dgm:pt modelId="{7E662AA0-7796-4247-9BEC-461DA858AC5B}" type="pres">
      <dgm:prSet presAssocID="{51AD6468-FB8D-4FDD-9429-C3A756B1E982}" presName="thickLine" presStyleLbl="alignNode1" presStyleIdx="0" presStyleCnt="2"/>
      <dgm:spPr/>
    </dgm:pt>
    <dgm:pt modelId="{67E03856-193B-44A7-B405-E8CCE2CD1F1E}" type="pres">
      <dgm:prSet presAssocID="{51AD6468-FB8D-4FDD-9429-C3A756B1E982}" presName="horz1" presStyleCnt="0"/>
      <dgm:spPr/>
    </dgm:pt>
    <dgm:pt modelId="{18C61226-CAD6-4145-A694-B873E1A03771}" type="pres">
      <dgm:prSet presAssocID="{51AD6468-FB8D-4FDD-9429-C3A756B1E982}" presName="tx1" presStyleLbl="revTx" presStyleIdx="0" presStyleCnt="2"/>
      <dgm:spPr/>
      <dgm:t>
        <a:bodyPr/>
        <a:lstStyle/>
        <a:p>
          <a:endParaRPr lang="pl-PL"/>
        </a:p>
      </dgm:t>
    </dgm:pt>
    <dgm:pt modelId="{DA344BC5-9D4A-459A-A8DC-05A7AB0B2EA4}" type="pres">
      <dgm:prSet presAssocID="{51AD6468-FB8D-4FDD-9429-C3A756B1E982}" presName="vert1" presStyleCnt="0"/>
      <dgm:spPr/>
    </dgm:pt>
    <dgm:pt modelId="{2BDBAAF1-E42E-4143-9217-718B40B89BE3}" type="pres">
      <dgm:prSet presAssocID="{F727DD9D-0E29-4DF0-AB0D-4B5C541E2228}" presName="thickLine" presStyleLbl="alignNode1" presStyleIdx="1" presStyleCnt="2"/>
      <dgm:spPr/>
    </dgm:pt>
    <dgm:pt modelId="{9416856C-C8BD-455B-82A8-162A20B8DCB3}" type="pres">
      <dgm:prSet presAssocID="{F727DD9D-0E29-4DF0-AB0D-4B5C541E2228}" presName="horz1" presStyleCnt="0"/>
      <dgm:spPr/>
    </dgm:pt>
    <dgm:pt modelId="{72C522F0-27E1-4D18-8B54-F9DABA2505A5}" type="pres">
      <dgm:prSet presAssocID="{F727DD9D-0E29-4DF0-AB0D-4B5C541E2228}" presName="tx1" presStyleLbl="revTx" presStyleIdx="1" presStyleCnt="2"/>
      <dgm:spPr/>
      <dgm:t>
        <a:bodyPr/>
        <a:lstStyle/>
        <a:p>
          <a:endParaRPr lang="pl-PL"/>
        </a:p>
      </dgm:t>
    </dgm:pt>
    <dgm:pt modelId="{40242B7C-C9AD-4278-83A5-62F8ECC41278}" type="pres">
      <dgm:prSet presAssocID="{F727DD9D-0E29-4DF0-AB0D-4B5C541E2228}" presName="vert1" presStyleCnt="0"/>
      <dgm:spPr/>
    </dgm:pt>
  </dgm:ptLst>
  <dgm:cxnLst>
    <dgm:cxn modelId="{B3972E26-5EF1-4DBC-A730-8A1555C3EAA0}" srcId="{A0B1A16B-5913-4021-BA30-3B7A831FB9BA}" destId="{F727DD9D-0E29-4DF0-AB0D-4B5C541E2228}" srcOrd="1" destOrd="0" parTransId="{C3CD63CE-A920-4F9C-B3AA-46D9B18E70CD}" sibTransId="{8A6418D2-E1BB-4EBB-85B6-B59D05053B01}"/>
    <dgm:cxn modelId="{8CE15335-3B4D-4FD6-8082-A7F4F54E9696}" type="presOf" srcId="{51AD6468-FB8D-4FDD-9429-C3A756B1E982}" destId="{18C61226-CAD6-4145-A694-B873E1A03771}" srcOrd="0" destOrd="0" presId="urn:microsoft.com/office/officeart/2008/layout/LinedList"/>
    <dgm:cxn modelId="{282AE03C-4950-40E4-89E8-C6C8990FF052}" type="presOf" srcId="{F727DD9D-0E29-4DF0-AB0D-4B5C541E2228}" destId="{72C522F0-27E1-4D18-8B54-F9DABA2505A5}" srcOrd="0" destOrd="0" presId="urn:microsoft.com/office/officeart/2008/layout/LinedList"/>
    <dgm:cxn modelId="{8265C04D-ED6E-4DCA-901E-A6F2765A4976}" srcId="{A0B1A16B-5913-4021-BA30-3B7A831FB9BA}" destId="{51AD6468-FB8D-4FDD-9429-C3A756B1E982}" srcOrd="0" destOrd="0" parTransId="{5550BB79-E2DE-4721-BB32-59442BD04218}" sibTransId="{67BD5851-CF52-46AF-9005-0F8C60793AF4}"/>
    <dgm:cxn modelId="{9528D65F-AFCE-47E0-AA8A-E60A6455F64F}" type="presOf" srcId="{A0B1A16B-5913-4021-BA30-3B7A831FB9BA}" destId="{43DEB1D9-3A8D-4687-9854-E04EA72A2BD0}" srcOrd="0" destOrd="0" presId="urn:microsoft.com/office/officeart/2008/layout/LinedList"/>
    <dgm:cxn modelId="{5185A421-5C16-4890-9EE4-7B2E8420B3FA}" type="presParOf" srcId="{43DEB1D9-3A8D-4687-9854-E04EA72A2BD0}" destId="{7E662AA0-7796-4247-9BEC-461DA858AC5B}" srcOrd="0" destOrd="0" presId="urn:microsoft.com/office/officeart/2008/layout/LinedList"/>
    <dgm:cxn modelId="{92951EB6-650B-475F-8694-0357B6D918D7}" type="presParOf" srcId="{43DEB1D9-3A8D-4687-9854-E04EA72A2BD0}" destId="{67E03856-193B-44A7-B405-E8CCE2CD1F1E}" srcOrd="1" destOrd="0" presId="urn:microsoft.com/office/officeart/2008/layout/LinedList"/>
    <dgm:cxn modelId="{4CE99CC1-59F0-4874-B84F-09FB6A3CF116}" type="presParOf" srcId="{67E03856-193B-44A7-B405-E8CCE2CD1F1E}" destId="{18C61226-CAD6-4145-A694-B873E1A03771}" srcOrd="0" destOrd="0" presId="urn:microsoft.com/office/officeart/2008/layout/LinedList"/>
    <dgm:cxn modelId="{E8D05263-10FB-4F77-ABB0-162D1F11C3B0}" type="presParOf" srcId="{67E03856-193B-44A7-B405-E8CCE2CD1F1E}" destId="{DA344BC5-9D4A-459A-A8DC-05A7AB0B2EA4}" srcOrd="1" destOrd="0" presId="urn:microsoft.com/office/officeart/2008/layout/LinedList"/>
    <dgm:cxn modelId="{1E968B5A-682F-4187-BF80-15C6C48064A7}" type="presParOf" srcId="{43DEB1D9-3A8D-4687-9854-E04EA72A2BD0}" destId="{2BDBAAF1-E42E-4143-9217-718B40B89BE3}" srcOrd="2" destOrd="0" presId="urn:microsoft.com/office/officeart/2008/layout/LinedList"/>
    <dgm:cxn modelId="{9BD0CA01-4B6A-4E51-AEA6-91570A974E3B}" type="presParOf" srcId="{43DEB1D9-3A8D-4687-9854-E04EA72A2BD0}" destId="{9416856C-C8BD-455B-82A8-162A20B8DCB3}" srcOrd="3" destOrd="0" presId="urn:microsoft.com/office/officeart/2008/layout/LinedList"/>
    <dgm:cxn modelId="{5300F4B8-B9DA-4F06-AC09-22E8629264D6}" type="presParOf" srcId="{9416856C-C8BD-455B-82A8-162A20B8DCB3}" destId="{72C522F0-27E1-4D18-8B54-F9DABA2505A5}" srcOrd="0" destOrd="0" presId="urn:microsoft.com/office/officeart/2008/layout/LinedList"/>
    <dgm:cxn modelId="{601C434D-0457-425D-B20D-0EF54AF3C6B5}" type="presParOf" srcId="{9416856C-C8BD-455B-82A8-162A20B8DCB3}" destId="{40242B7C-C9AD-4278-83A5-62F8ECC412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BE88718-AD4F-4D69-B68D-107B52A59812}"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lang="pl-PL"/>
        </a:p>
      </dgm:t>
    </dgm:pt>
    <dgm:pt modelId="{4D804B71-4F95-4F71-9FD4-619393102658}">
      <dgm:prSet custT="1"/>
      <dgm:spPr/>
      <dgm:t>
        <a:bodyPr/>
        <a:lstStyle/>
        <a:p>
          <a:pPr algn="just" rtl="0"/>
          <a:r>
            <a:rPr lang="pl-PL" sz="2000" b="1" dirty="0" smtClean="0">
              <a:effectLst>
                <a:outerShdw blurRad="38100" dist="38100" dir="2700000" algn="tl">
                  <a:srgbClr val="000000">
                    <a:alpha val="43137"/>
                  </a:srgbClr>
                </a:outerShdw>
              </a:effectLst>
            </a:rPr>
            <a:t>Aspekt podmiotowy </a:t>
          </a:r>
          <a:r>
            <a:rPr lang="pl-PL" sz="2000" dirty="0" smtClean="0"/>
            <a:t>- działania lub zachowania dotyczące pracownika lub skierowane przeciwko pracownikowi, </a:t>
          </a:r>
        </a:p>
      </dgm:t>
    </dgm:pt>
    <dgm:pt modelId="{2B6F66F9-68A8-4B70-8AB1-271277991828}" type="parTrans" cxnId="{B11850F3-491C-4A1E-AC6B-F197CFF2826F}">
      <dgm:prSet/>
      <dgm:spPr/>
      <dgm:t>
        <a:bodyPr/>
        <a:lstStyle/>
        <a:p>
          <a:pPr algn="just"/>
          <a:endParaRPr lang="pl-PL"/>
        </a:p>
      </dgm:t>
    </dgm:pt>
    <dgm:pt modelId="{146E84B7-5FEB-47C7-B608-404450278A3D}" type="sibTrans" cxnId="{B11850F3-491C-4A1E-AC6B-F197CFF2826F}">
      <dgm:prSet/>
      <dgm:spPr/>
      <dgm:t>
        <a:bodyPr/>
        <a:lstStyle/>
        <a:p>
          <a:pPr algn="just"/>
          <a:endParaRPr lang="pl-PL"/>
        </a:p>
      </dgm:t>
    </dgm:pt>
    <dgm:pt modelId="{71B956A8-19E7-40C9-A3CA-36F3C640D487}">
      <dgm:prSet custT="1"/>
      <dgm:spPr/>
      <dgm:t>
        <a:bodyPr/>
        <a:lstStyle/>
        <a:p>
          <a:pPr algn="just" rtl="0"/>
          <a:r>
            <a:rPr lang="pl-PL" sz="2000" b="1" dirty="0" smtClean="0">
              <a:effectLst>
                <a:outerShdw blurRad="38100" dist="38100" dir="2700000" algn="tl">
                  <a:srgbClr val="000000">
                    <a:alpha val="43137"/>
                  </a:srgbClr>
                </a:outerShdw>
              </a:effectLst>
            </a:rPr>
            <a:t>Aspekt temporalny</a:t>
          </a:r>
          <a:r>
            <a:rPr lang="pl-PL" sz="2000" dirty="0" smtClean="0"/>
            <a:t>  - winny być one uporczywe i długotrwałe </a:t>
          </a:r>
        </a:p>
      </dgm:t>
    </dgm:pt>
    <dgm:pt modelId="{1BF144AE-E7F0-4B02-859E-B11E81A418B2}" type="parTrans" cxnId="{E6387C8E-0A2D-4A97-888E-DC46F9FEE722}">
      <dgm:prSet/>
      <dgm:spPr/>
      <dgm:t>
        <a:bodyPr/>
        <a:lstStyle/>
        <a:p>
          <a:pPr algn="just"/>
          <a:endParaRPr lang="pl-PL"/>
        </a:p>
      </dgm:t>
    </dgm:pt>
    <dgm:pt modelId="{8072088E-2A94-436A-B5DA-3D513938F27E}" type="sibTrans" cxnId="{E6387C8E-0A2D-4A97-888E-DC46F9FEE722}">
      <dgm:prSet/>
      <dgm:spPr/>
      <dgm:t>
        <a:bodyPr/>
        <a:lstStyle/>
        <a:p>
          <a:pPr algn="just"/>
          <a:endParaRPr lang="pl-PL"/>
        </a:p>
      </dgm:t>
    </dgm:pt>
    <dgm:pt modelId="{5DD37332-911B-4FA6-8734-C79F5D0D6006}">
      <dgm:prSet custT="1"/>
      <dgm:spPr/>
      <dgm:t>
        <a:bodyPr/>
        <a:lstStyle/>
        <a:p>
          <a:pPr algn="just" rtl="0"/>
          <a:r>
            <a:rPr lang="pl-PL" sz="2000" b="1" dirty="0" smtClean="0">
              <a:effectLst>
                <a:outerShdw blurRad="38100" dist="38100" dir="2700000" algn="tl">
                  <a:srgbClr val="000000">
                    <a:alpha val="43137"/>
                  </a:srgbClr>
                </a:outerShdw>
              </a:effectLst>
            </a:rPr>
            <a:t>Aspekt przedmiotowy </a:t>
          </a:r>
          <a:r>
            <a:rPr lang="pl-PL" sz="2000" dirty="0" smtClean="0"/>
            <a:t>- działania lub zachowania polegają one na nękaniu lub zastraszaniu pracownika</a:t>
          </a:r>
          <a:endParaRPr lang="pl-PL" sz="2000" b="1" dirty="0" smtClean="0"/>
        </a:p>
      </dgm:t>
    </dgm:pt>
    <dgm:pt modelId="{B18A603C-81AD-4350-9C51-6C676F7A6CF3}" type="parTrans" cxnId="{E6275A37-1162-4967-B795-92CD361F3895}">
      <dgm:prSet/>
      <dgm:spPr/>
      <dgm:t>
        <a:bodyPr/>
        <a:lstStyle/>
        <a:p>
          <a:pPr algn="just"/>
          <a:endParaRPr lang="pl-PL"/>
        </a:p>
      </dgm:t>
    </dgm:pt>
    <dgm:pt modelId="{6BEB396E-8184-49BC-A87C-3C2958A07193}" type="sibTrans" cxnId="{E6275A37-1162-4967-B795-92CD361F3895}">
      <dgm:prSet/>
      <dgm:spPr/>
      <dgm:t>
        <a:bodyPr/>
        <a:lstStyle/>
        <a:p>
          <a:pPr algn="just"/>
          <a:endParaRPr lang="pl-PL"/>
        </a:p>
      </dgm:t>
    </dgm:pt>
    <dgm:pt modelId="{50418C42-E6B1-4CB1-8814-9BA3B6DCCD39}">
      <dgm:prSet custT="1"/>
      <dgm:spPr/>
      <dgm:t>
        <a:bodyPr/>
        <a:lstStyle/>
        <a:p>
          <a:pPr algn="just" rtl="0"/>
          <a:r>
            <a:rPr lang="pl-PL" sz="2000" b="1" dirty="0" smtClean="0">
              <a:effectLst>
                <a:outerShdw blurRad="38100" dist="38100" dir="2700000" algn="tl">
                  <a:srgbClr val="000000">
                    <a:alpha val="43137"/>
                  </a:srgbClr>
                </a:outerShdw>
              </a:effectLst>
            </a:rPr>
            <a:t>Aspekt celu </a:t>
          </a:r>
          <a:r>
            <a:rPr lang="pl-PL" sz="2000" dirty="0" smtClean="0"/>
            <a:t>- ich celem jest wywołanie u pracownika zaniżonej oceny przydatności zawodowej</a:t>
          </a:r>
        </a:p>
      </dgm:t>
    </dgm:pt>
    <dgm:pt modelId="{326FAD18-B3CD-49A7-944A-851D82B65D98}" type="parTrans" cxnId="{66E61064-7F24-4C4A-849A-AFD22F466E01}">
      <dgm:prSet/>
      <dgm:spPr/>
      <dgm:t>
        <a:bodyPr/>
        <a:lstStyle/>
        <a:p>
          <a:pPr algn="just"/>
          <a:endParaRPr lang="pl-PL"/>
        </a:p>
      </dgm:t>
    </dgm:pt>
    <dgm:pt modelId="{50831C32-110D-431A-9760-3C70A3D308DA}" type="sibTrans" cxnId="{66E61064-7F24-4C4A-849A-AFD22F466E01}">
      <dgm:prSet/>
      <dgm:spPr/>
      <dgm:t>
        <a:bodyPr/>
        <a:lstStyle/>
        <a:p>
          <a:pPr algn="just"/>
          <a:endParaRPr lang="pl-PL"/>
        </a:p>
      </dgm:t>
    </dgm:pt>
    <dgm:pt modelId="{D31B9B72-29C9-400B-8812-1695D29DC45D}">
      <dgm:prSet custT="1"/>
      <dgm:spPr/>
      <dgm:t>
        <a:bodyPr/>
        <a:lstStyle/>
        <a:p>
          <a:pPr algn="just" rtl="0"/>
          <a:r>
            <a:rPr lang="pl-PL" sz="2000" b="1" dirty="0" smtClean="0">
              <a:effectLst>
                <a:outerShdw blurRad="38100" dist="38100" dir="2700000" algn="tl">
                  <a:srgbClr val="000000">
                    <a:alpha val="43137"/>
                  </a:srgbClr>
                </a:outerShdw>
              </a:effectLst>
            </a:rPr>
            <a:t>Aspekt skutku </a:t>
          </a:r>
          <a:r>
            <a:rPr lang="pl-PL" sz="2000" dirty="0" smtClean="0"/>
            <a:t>- ich skutkiem, ewentualnie zmierzają one do poniżenie lub ośmieszenie pracownika, izolowanie go lub wyeliminowanie z zespołu współpracowników</a:t>
          </a:r>
        </a:p>
      </dgm:t>
    </dgm:pt>
    <dgm:pt modelId="{BB97AE72-F4DB-479F-8686-B0D0E54766D0}" type="sibTrans" cxnId="{42814B9F-D28A-436D-BDE7-EAE96256F73E}">
      <dgm:prSet/>
      <dgm:spPr/>
      <dgm:t>
        <a:bodyPr/>
        <a:lstStyle/>
        <a:p>
          <a:pPr algn="just"/>
          <a:endParaRPr lang="pl-PL"/>
        </a:p>
      </dgm:t>
    </dgm:pt>
    <dgm:pt modelId="{D4D99B06-ACD8-4C9B-AD56-DCBBC0D98D04}" type="parTrans" cxnId="{42814B9F-D28A-436D-BDE7-EAE96256F73E}">
      <dgm:prSet/>
      <dgm:spPr/>
      <dgm:t>
        <a:bodyPr/>
        <a:lstStyle/>
        <a:p>
          <a:pPr algn="just"/>
          <a:endParaRPr lang="pl-PL"/>
        </a:p>
      </dgm:t>
    </dgm:pt>
    <dgm:pt modelId="{E5F98A49-D2D9-46D1-A5C5-30BB2BA5A353}" type="pres">
      <dgm:prSet presAssocID="{FBE88718-AD4F-4D69-B68D-107B52A59812}" presName="Name0" presStyleCnt="0">
        <dgm:presLayoutVars>
          <dgm:dir/>
          <dgm:animLvl val="lvl"/>
          <dgm:resizeHandles val="exact"/>
        </dgm:presLayoutVars>
      </dgm:prSet>
      <dgm:spPr/>
      <dgm:t>
        <a:bodyPr/>
        <a:lstStyle/>
        <a:p>
          <a:endParaRPr lang="pl-PL"/>
        </a:p>
      </dgm:t>
    </dgm:pt>
    <dgm:pt modelId="{44F09BB6-DA43-477E-8257-75503600399C}" type="pres">
      <dgm:prSet presAssocID="{4D804B71-4F95-4F71-9FD4-619393102658}" presName="linNode" presStyleCnt="0"/>
      <dgm:spPr/>
      <dgm:t>
        <a:bodyPr/>
        <a:lstStyle/>
        <a:p>
          <a:endParaRPr lang="pl-PL"/>
        </a:p>
      </dgm:t>
    </dgm:pt>
    <dgm:pt modelId="{9F4B51BF-D169-4A2C-9393-057BFADECD35}" type="pres">
      <dgm:prSet presAssocID="{4D804B71-4F95-4F71-9FD4-619393102658}" presName="parentText" presStyleLbl="node1" presStyleIdx="0" presStyleCnt="5" custScaleX="238941" custLinFactNeighborX="-100">
        <dgm:presLayoutVars>
          <dgm:chMax val="1"/>
          <dgm:bulletEnabled val="1"/>
        </dgm:presLayoutVars>
      </dgm:prSet>
      <dgm:spPr/>
      <dgm:t>
        <a:bodyPr/>
        <a:lstStyle/>
        <a:p>
          <a:endParaRPr lang="pl-PL"/>
        </a:p>
      </dgm:t>
    </dgm:pt>
    <dgm:pt modelId="{408477D2-4BA2-4162-B48B-DAB4D9892ED4}" type="pres">
      <dgm:prSet presAssocID="{146E84B7-5FEB-47C7-B608-404450278A3D}" presName="sp" presStyleCnt="0"/>
      <dgm:spPr/>
      <dgm:t>
        <a:bodyPr/>
        <a:lstStyle/>
        <a:p>
          <a:endParaRPr lang="pl-PL"/>
        </a:p>
      </dgm:t>
    </dgm:pt>
    <dgm:pt modelId="{C34B8F87-2D44-48A8-AA8B-B01F5E49927C}" type="pres">
      <dgm:prSet presAssocID="{71B956A8-19E7-40C9-A3CA-36F3C640D487}" presName="linNode" presStyleCnt="0"/>
      <dgm:spPr/>
      <dgm:t>
        <a:bodyPr/>
        <a:lstStyle/>
        <a:p>
          <a:endParaRPr lang="pl-PL"/>
        </a:p>
      </dgm:t>
    </dgm:pt>
    <dgm:pt modelId="{E761F07B-9D2A-49F9-A5AD-3CDCF6C902CA}" type="pres">
      <dgm:prSet presAssocID="{71B956A8-19E7-40C9-A3CA-36F3C640D487}" presName="parentText" presStyleLbl="node1" presStyleIdx="1" presStyleCnt="5" custScaleX="238095">
        <dgm:presLayoutVars>
          <dgm:chMax val="1"/>
          <dgm:bulletEnabled val="1"/>
        </dgm:presLayoutVars>
      </dgm:prSet>
      <dgm:spPr/>
      <dgm:t>
        <a:bodyPr/>
        <a:lstStyle/>
        <a:p>
          <a:endParaRPr lang="pl-PL"/>
        </a:p>
      </dgm:t>
    </dgm:pt>
    <dgm:pt modelId="{5671666B-7B35-4B37-8053-E44CF9A6E20D}" type="pres">
      <dgm:prSet presAssocID="{8072088E-2A94-436A-B5DA-3D513938F27E}" presName="sp" presStyleCnt="0"/>
      <dgm:spPr/>
      <dgm:t>
        <a:bodyPr/>
        <a:lstStyle/>
        <a:p>
          <a:endParaRPr lang="pl-PL"/>
        </a:p>
      </dgm:t>
    </dgm:pt>
    <dgm:pt modelId="{674DB666-EC58-484E-B7D6-F9B6FDE95C84}" type="pres">
      <dgm:prSet presAssocID="{5DD37332-911B-4FA6-8734-C79F5D0D6006}" presName="linNode" presStyleCnt="0"/>
      <dgm:spPr/>
      <dgm:t>
        <a:bodyPr/>
        <a:lstStyle/>
        <a:p>
          <a:endParaRPr lang="pl-PL"/>
        </a:p>
      </dgm:t>
    </dgm:pt>
    <dgm:pt modelId="{EDE498FB-B1CB-4B4D-9987-E746FAB98A8C}" type="pres">
      <dgm:prSet presAssocID="{5DD37332-911B-4FA6-8734-C79F5D0D6006}" presName="parentText" presStyleLbl="node1" presStyleIdx="2" presStyleCnt="5" custScaleX="239953">
        <dgm:presLayoutVars>
          <dgm:chMax val="1"/>
          <dgm:bulletEnabled val="1"/>
        </dgm:presLayoutVars>
      </dgm:prSet>
      <dgm:spPr/>
      <dgm:t>
        <a:bodyPr/>
        <a:lstStyle/>
        <a:p>
          <a:endParaRPr lang="pl-PL"/>
        </a:p>
      </dgm:t>
    </dgm:pt>
    <dgm:pt modelId="{611C6C59-D8B6-46B2-9AF9-0D00C3077252}" type="pres">
      <dgm:prSet presAssocID="{6BEB396E-8184-49BC-A87C-3C2958A07193}" presName="sp" presStyleCnt="0"/>
      <dgm:spPr/>
      <dgm:t>
        <a:bodyPr/>
        <a:lstStyle/>
        <a:p>
          <a:endParaRPr lang="pl-PL"/>
        </a:p>
      </dgm:t>
    </dgm:pt>
    <dgm:pt modelId="{5106E8C6-45B1-49AB-88CC-C78862FC41BF}" type="pres">
      <dgm:prSet presAssocID="{50418C42-E6B1-4CB1-8814-9BA3B6DCCD39}" presName="linNode" presStyleCnt="0"/>
      <dgm:spPr/>
      <dgm:t>
        <a:bodyPr/>
        <a:lstStyle/>
        <a:p>
          <a:endParaRPr lang="pl-PL"/>
        </a:p>
      </dgm:t>
    </dgm:pt>
    <dgm:pt modelId="{B69E099D-EDA2-425D-A0FC-EEEF48EE72F4}" type="pres">
      <dgm:prSet presAssocID="{50418C42-E6B1-4CB1-8814-9BA3B6DCCD39}" presName="parentText" presStyleLbl="node1" presStyleIdx="3" presStyleCnt="5" custScaleX="241583">
        <dgm:presLayoutVars>
          <dgm:chMax val="1"/>
          <dgm:bulletEnabled val="1"/>
        </dgm:presLayoutVars>
      </dgm:prSet>
      <dgm:spPr/>
      <dgm:t>
        <a:bodyPr/>
        <a:lstStyle/>
        <a:p>
          <a:endParaRPr lang="pl-PL"/>
        </a:p>
      </dgm:t>
    </dgm:pt>
    <dgm:pt modelId="{1A0389A8-9964-4C2C-AEBF-878A0EDF4C88}" type="pres">
      <dgm:prSet presAssocID="{50831C32-110D-431A-9760-3C70A3D308DA}" presName="sp" presStyleCnt="0"/>
      <dgm:spPr/>
      <dgm:t>
        <a:bodyPr/>
        <a:lstStyle/>
        <a:p>
          <a:endParaRPr lang="pl-PL"/>
        </a:p>
      </dgm:t>
    </dgm:pt>
    <dgm:pt modelId="{F94E6CB7-A786-482B-AA05-D5C17A159D05}" type="pres">
      <dgm:prSet presAssocID="{D31B9B72-29C9-400B-8812-1695D29DC45D}" presName="linNode" presStyleCnt="0"/>
      <dgm:spPr/>
      <dgm:t>
        <a:bodyPr/>
        <a:lstStyle/>
        <a:p>
          <a:endParaRPr lang="pl-PL"/>
        </a:p>
      </dgm:t>
    </dgm:pt>
    <dgm:pt modelId="{63E606F2-E986-4C0B-9F38-CBBB3EEC9855}" type="pres">
      <dgm:prSet presAssocID="{D31B9B72-29C9-400B-8812-1695D29DC45D}" presName="parentText" presStyleLbl="node1" presStyleIdx="4" presStyleCnt="5" custScaleX="243764">
        <dgm:presLayoutVars>
          <dgm:chMax val="1"/>
          <dgm:bulletEnabled val="1"/>
        </dgm:presLayoutVars>
      </dgm:prSet>
      <dgm:spPr/>
      <dgm:t>
        <a:bodyPr/>
        <a:lstStyle/>
        <a:p>
          <a:endParaRPr lang="pl-PL"/>
        </a:p>
      </dgm:t>
    </dgm:pt>
  </dgm:ptLst>
  <dgm:cxnLst>
    <dgm:cxn modelId="{66E61064-7F24-4C4A-849A-AFD22F466E01}" srcId="{FBE88718-AD4F-4D69-B68D-107B52A59812}" destId="{50418C42-E6B1-4CB1-8814-9BA3B6DCCD39}" srcOrd="3" destOrd="0" parTransId="{326FAD18-B3CD-49A7-944A-851D82B65D98}" sibTransId="{50831C32-110D-431A-9760-3C70A3D308DA}"/>
    <dgm:cxn modelId="{4263E7A8-96A6-4402-B3F0-C290A2FFE261}" type="presOf" srcId="{71B956A8-19E7-40C9-A3CA-36F3C640D487}" destId="{E761F07B-9D2A-49F9-A5AD-3CDCF6C902CA}" srcOrd="0" destOrd="0" presId="urn:microsoft.com/office/officeart/2005/8/layout/vList5"/>
    <dgm:cxn modelId="{0B6601CC-7031-49E5-BD93-0E39DD51887A}" type="presOf" srcId="{5DD37332-911B-4FA6-8734-C79F5D0D6006}" destId="{EDE498FB-B1CB-4B4D-9987-E746FAB98A8C}" srcOrd="0" destOrd="0" presId="urn:microsoft.com/office/officeart/2005/8/layout/vList5"/>
    <dgm:cxn modelId="{B11850F3-491C-4A1E-AC6B-F197CFF2826F}" srcId="{FBE88718-AD4F-4D69-B68D-107B52A59812}" destId="{4D804B71-4F95-4F71-9FD4-619393102658}" srcOrd="0" destOrd="0" parTransId="{2B6F66F9-68A8-4B70-8AB1-271277991828}" sibTransId="{146E84B7-5FEB-47C7-B608-404450278A3D}"/>
    <dgm:cxn modelId="{A43C6783-A964-42AB-9D0F-C78DCFA6D0E3}" type="presOf" srcId="{FBE88718-AD4F-4D69-B68D-107B52A59812}" destId="{E5F98A49-D2D9-46D1-A5C5-30BB2BA5A353}" srcOrd="0" destOrd="0" presId="urn:microsoft.com/office/officeart/2005/8/layout/vList5"/>
    <dgm:cxn modelId="{A31961AA-33F2-4127-A8B6-74738F27C38E}" type="presOf" srcId="{D31B9B72-29C9-400B-8812-1695D29DC45D}" destId="{63E606F2-E986-4C0B-9F38-CBBB3EEC9855}" srcOrd="0" destOrd="0" presId="urn:microsoft.com/office/officeart/2005/8/layout/vList5"/>
    <dgm:cxn modelId="{F5B0D429-AA36-4E5C-985A-C2C217AF1C2E}" type="presOf" srcId="{50418C42-E6B1-4CB1-8814-9BA3B6DCCD39}" destId="{B69E099D-EDA2-425D-A0FC-EEEF48EE72F4}" srcOrd="0" destOrd="0" presId="urn:microsoft.com/office/officeart/2005/8/layout/vList5"/>
    <dgm:cxn modelId="{0730ECA1-9915-4090-B022-64FA221C019D}" type="presOf" srcId="{4D804B71-4F95-4F71-9FD4-619393102658}" destId="{9F4B51BF-D169-4A2C-9393-057BFADECD35}" srcOrd="0" destOrd="0" presId="urn:microsoft.com/office/officeart/2005/8/layout/vList5"/>
    <dgm:cxn modelId="{E6275A37-1162-4967-B795-92CD361F3895}" srcId="{FBE88718-AD4F-4D69-B68D-107B52A59812}" destId="{5DD37332-911B-4FA6-8734-C79F5D0D6006}" srcOrd="2" destOrd="0" parTransId="{B18A603C-81AD-4350-9C51-6C676F7A6CF3}" sibTransId="{6BEB396E-8184-49BC-A87C-3C2958A07193}"/>
    <dgm:cxn modelId="{42814B9F-D28A-436D-BDE7-EAE96256F73E}" srcId="{FBE88718-AD4F-4D69-B68D-107B52A59812}" destId="{D31B9B72-29C9-400B-8812-1695D29DC45D}" srcOrd="4" destOrd="0" parTransId="{D4D99B06-ACD8-4C9B-AD56-DCBBC0D98D04}" sibTransId="{BB97AE72-F4DB-479F-8686-B0D0E54766D0}"/>
    <dgm:cxn modelId="{E6387C8E-0A2D-4A97-888E-DC46F9FEE722}" srcId="{FBE88718-AD4F-4D69-B68D-107B52A59812}" destId="{71B956A8-19E7-40C9-A3CA-36F3C640D487}" srcOrd="1" destOrd="0" parTransId="{1BF144AE-E7F0-4B02-859E-B11E81A418B2}" sibTransId="{8072088E-2A94-436A-B5DA-3D513938F27E}"/>
    <dgm:cxn modelId="{C89C2AE8-CF5C-4F12-93E9-E8CD9CED91E9}" type="presParOf" srcId="{E5F98A49-D2D9-46D1-A5C5-30BB2BA5A353}" destId="{44F09BB6-DA43-477E-8257-75503600399C}" srcOrd="0" destOrd="0" presId="urn:microsoft.com/office/officeart/2005/8/layout/vList5"/>
    <dgm:cxn modelId="{F9334368-97A5-483D-989F-7400E41E994C}" type="presParOf" srcId="{44F09BB6-DA43-477E-8257-75503600399C}" destId="{9F4B51BF-D169-4A2C-9393-057BFADECD35}" srcOrd="0" destOrd="0" presId="urn:microsoft.com/office/officeart/2005/8/layout/vList5"/>
    <dgm:cxn modelId="{FC04FFB2-51A3-4254-BD93-4604CA00F96E}" type="presParOf" srcId="{E5F98A49-D2D9-46D1-A5C5-30BB2BA5A353}" destId="{408477D2-4BA2-4162-B48B-DAB4D9892ED4}" srcOrd="1" destOrd="0" presId="urn:microsoft.com/office/officeart/2005/8/layout/vList5"/>
    <dgm:cxn modelId="{4D9A2CE0-B656-4422-9B4D-40FD1E00E588}" type="presParOf" srcId="{E5F98A49-D2D9-46D1-A5C5-30BB2BA5A353}" destId="{C34B8F87-2D44-48A8-AA8B-B01F5E49927C}" srcOrd="2" destOrd="0" presId="urn:microsoft.com/office/officeart/2005/8/layout/vList5"/>
    <dgm:cxn modelId="{9A18045F-2FB7-4368-895E-6759AEC600DC}" type="presParOf" srcId="{C34B8F87-2D44-48A8-AA8B-B01F5E49927C}" destId="{E761F07B-9D2A-49F9-A5AD-3CDCF6C902CA}" srcOrd="0" destOrd="0" presId="urn:microsoft.com/office/officeart/2005/8/layout/vList5"/>
    <dgm:cxn modelId="{71D42FE8-231C-4D14-BC37-4C600C11B179}" type="presParOf" srcId="{E5F98A49-D2D9-46D1-A5C5-30BB2BA5A353}" destId="{5671666B-7B35-4B37-8053-E44CF9A6E20D}" srcOrd="3" destOrd="0" presId="urn:microsoft.com/office/officeart/2005/8/layout/vList5"/>
    <dgm:cxn modelId="{92444977-7937-4E7A-AF3A-CB19B6B8EC83}" type="presParOf" srcId="{E5F98A49-D2D9-46D1-A5C5-30BB2BA5A353}" destId="{674DB666-EC58-484E-B7D6-F9B6FDE95C84}" srcOrd="4" destOrd="0" presId="urn:microsoft.com/office/officeart/2005/8/layout/vList5"/>
    <dgm:cxn modelId="{19E149CB-3803-4B47-B9AA-982B53C63FBE}" type="presParOf" srcId="{674DB666-EC58-484E-B7D6-F9B6FDE95C84}" destId="{EDE498FB-B1CB-4B4D-9987-E746FAB98A8C}" srcOrd="0" destOrd="0" presId="urn:microsoft.com/office/officeart/2005/8/layout/vList5"/>
    <dgm:cxn modelId="{EB11C7FC-4FC6-4EC0-8574-7B9898C915CB}" type="presParOf" srcId="{E5F98A49-D2D9-46D1-A5C5-30BB2BA5A353}" destId="{611C6C59-D8B6-46B2-9AF9-0D00C3077252}" srcOrd="5" destOrd="0" presId="urn:microsoft.com/office/officeart/2005/8/layout/vList5"/>
    <dgm:cxn modelId="{05A17838-85EF-4B80-8EE4-C59FC9B435E9}" type="presParOf" srcId="{E5F98A49-D2D9-46D1-A5C5-30BB2BA5A353}" destId="{5106E8C6-45B1-49AB-88CC-C78862FC41BF}" srcOrd="6" destOrd="0" presId="urn:microsoft.com/office/officeart/2005/8/layout/vList5"/>
    <dgm:cxn modelId="{C469DB9A-9A8D-439B-B7B3-A9B427AB10F7}" type="presParOf" srcId="{5106E8C6-45B1-49AB-88CC-C78862FC41BF}" destId="{B69E099D-EDA2-425D-A0FC-EEEF48EE72F4}" srcOrd="0" destOrd="0" presId="urn:microsoft.com/office/officeart/2005/8/layout/vList5"/>
    <dgm:cxn modelId="{F8585B37-3753-4B4B-9F24-A25D8560EA59}" type="presParOf" srcId="{E5F98A49-D2D9-46D1-A5C5-30BB2BA5A353}" destId="{1A0389A8-9964-4C2C-AEBF-878A0EDF4C88}" srcOrd="7" destOrd="0" presId="urn:microsoft.com/office/officeart/2005/8/layout/vList5"/>
    <dgm:cxn modelId="{7B8D55AB-0341-4365-AD94-6F677BDAE537}" type="presParOf" srcId="{E5F98A49-D2D9-46D1-A5C5-30BB2BA5A353}" destId="{F94E6CB7-A786-482B-AA05-D5C17A159D05}" srcOrd="8" destOrd="0" presId="urn:microsoft.com/office/officeart/2005/8/layout/vList5"/>
    <dgm:cxn modelId="{88ACFAD4-D1B2-4385-A426-ED82AEB00A28}" type="presParOf" srcId="{F94E6CB7-A786-482B-AA05-D5C17A159D05}" destId="{63E606F2-E986-4C0B-9F38-CBBB3EEC9855}" srcOrd="0" destOrd="0" presId="urn:microsoft.com/office/officeart/2005/8/layout/vList5"/>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2F42751-C8E1-4DC0-B090-5C3CE7106010}"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CF23CFF1-8E03-413F-BA90-084789A2FF75}">
      <dgm:prSet custT="1"/>
      <dgm:spPr/>
      <dgm:t>
        <a:bodyPr/>
        <a:lstStyle/>
        <a:p>
          <a:pPr algn="just" rtl="0"/>
          <a:r>
            <a:rPr lang="pl-PL" sz="2000" dirty="0" smtClean="0"/>
            <a:t>Jeżeli szkoda w mieniu powierzonym pracownikowi jest wynikiem kradzieży dokonanej przez osobę trzecią, to stwierdzenie, iż szkoda powstała z przyczyn od niego niezależnych w rozumieniu art. 124 § 3 </a:t>
          </a:r>
          <a:r>
            <a:rPr lang="pl-PL" sz="2000" dirty="0" err="1" smtClean="0"/>
            <a:t>k.p</a:t>
          </a:r>
          <a:r>
            <a:rPr lang="pl-PL" sz="2000" dirty="0" smtClean="0"/>
            <a:t>. jest uzależnione od wykazania przez pracownika, że w żadnym zakresie nie zawinił powstaniu tej szkody, w szczególności przez niewykonanie lub nienależyte wykonanie obowiązku pieczy nad tym mieniem </a:t>
          </a:r>
          <a:r>
            <a:rPr lang="pl-PL" sz="2000" b="1" dirty="0" smtClean="0"/>
            <a:t>- II PK 151/11</a:t>
          </a:r>
          <a:endParaRPr lang="pl-PL" sz="2000" b="1" dirty="0"/>
        </a:p>
      </dgm:t>
    </dgm:pt>
    <dgm:pt modelId="{1CE5908E-6379-44B5-A8AE-37E6751474CE}" type="parTrans" cxnId="{D870D84A-82C9-436B-879C-E95942CB0994}">
      <dgm:prSet/>
      <dgm:spPr/>
      <dgm:t>
        <a:bodyPr/>
        <a:lstStyle/>
        <a:p>
          <a:endParaRPr lang="pl-PL" sz="2000"/>
        </a:p>
      </dgm:t>
    </dgm:pt>
    <dgm:pt modelId="{F2394A5D-5359-49FA-9D50-D1C2AC1F3D33}" type="sibTrans" cxnId="{D870D84A-82C9-436B-879C-E95942CB0994}">
      <dgm:prSet/>
      <dgm:spPr/>
      <dgm:t>
        <a:bodyPr/>
        <a:lstStyle/>
        <a:p>
          <a:endParaRPr lang="pl-PL" sz="2000"/>
        </a:p>
      </dgm:t>
    </dgm:pt>
    <dgm:pt modelId="{2501900B-959D-4247-9C27-095FCD0BBFCF}">
      <dgm:prSet custT="1"/>
      <dgm:spPr/>
      <dgm:t>
        <a:bodyPr/>
        <a:lstStyle/>
        <a:p>
          <a:pPr algn="just" rtl="0"/>
          <a:r>
            <a:rPr lang="pl-PL" sz="2000" dirty="0" smtClean="0"/>
            <a:t>Uwolnienie się od odpowiedzialności na podstawie art. 124 § 3 </a:t>
          </a:r>
          <a:r>
            <a:rPr lang="pl-PL" sz="2000" dirty="0" err="1" smtClean="0"/>
            <a:t>k.p</a:t>
          </a:r>
          <a:r>
            <a:rPr lang="pl-PL" sz="2000" dirty="0" smtClean="0"/>
            <a:t>. wymaga ustalenia jakiego rodzaju działania podjął pracownik by zapobiec powstaniu szkody, w szczególności jeżeli nie uważał za potrzebne zawiadomienie pracodawcy o możliwości powstania szkody lub już powstałej szkodzie. Pracownik może się ekskulpować w całości od odpowiedzialności tylko wówczas, gdy wykaże, że pomimo dołożenia wszelkich starań niedobór powstał z przyczyn od niego niezależnych. W przeciwnym wypadku możliwe jest jedynie częściowe uwolnienie się pracownika od odpowiedzialności materialnej - </a:t>
          </a:r>
          <a:r>
            <a:rPr lang="pl-PL" sz="2000" b="1" i="0" dirty="0" smtClean="0"/>
            <a:t>I PK 87/09</a:t>
          </a:r>
          <a:endParaRPr lang="pl-PL" sz="2000" dirty="0"/>
        </a:p>
      </dgm:t>
    </dgm:pt>
    <dgm:pt modelId="{23B4BC7B-754F-4C44-861C-6519681443E2}" type="parTrans" cxnId="{B835C62E-E017-44EE-9DE0-AF8460E35D50}">
      <dgm:prSet/>
      <dgm:spPr/>
      <dgm:t>
        <a:bodyPr/>
        <a:lstStyle/>
        <a:p>
          <a:endParaRPr lang="pl-PL" sz="2000"/>
        </a:p>
      </dgm:t>
    </dgm:pt>
    <dgm:pt modelId="{FF7CEC3D-340C-4BF9-8BA0-DF8589DCD0C4}" type="sibTrans" cxnId="{B835C62E-E017-44EE-9DE0-AF8460E35D50}">
      <dgm:prSet/>
      <dgm:spPr/>
      <dgm:t>
        <a:bodyPr/>
        <a:lstStyle/>
        <a:p>
          <a:endParaRPr lang="pl-PL" sz="2000"/>
        </a:p>
      </dgm:t>
    </dgm:pt>
    <dgm:pt modelId="{4136511C-D8AB-4D67-A6B3-A72B507B222B}" type="pres">
      <dgm:prSet presAssocID="{B2F42751-C8E1-4DC0-B090-5C3CE7106010}" presName="linear" presStyleCnt="0">
        <dgm:presLayoutVars>
          <dgm:animLvl val="lvl"/>
          <dgm:resizeHandles val="exact"/>
        </dgm:presLayoutVars>
      </dgm:prSet>
      <dgm:spPr/>
      <dgm:t>
        <a:bodyPr/>
        <a:lstStyle/>
        <a:p>
          <a:endParaRPr lang="pl-PL"/>
        </a:p>
      </dgm:t>
    </dgm:pt>
    <dgm:pt modelId="{321BB47F-4970-476F-B798-0AC0FA2C5D2D}" type="pres">
      <dgm:prSet presAssocID="{CF23CFF1-8E03-413F-BA90-084789A2FF75}" presName="parentText" presStyleLbl="node1" presStyleIdx="0" presStyleCnt="2">
        <dgm:presLayoutVars>
          <dgm:chMax val="0"/>
          <dgm:bulletEnabled val="1"/>
        </dgm:presLayoutVars>
      </dgm:prSet>
      <dgm:spPr/>
      <dgm:t>
        <a:bodyPr/>
        <a:lstStyle/>
        <a:p>
          <a:endParaRPr lang="pl-PL"/>
        </a:p>
      </dgm:t>
    </dgm:pt>
    <dgm:pt modelId="{3313FE58-24D3-4357-A98F-C281D3EFBA5A}" type="pres">
      <dgm:prSet presAssocID="{F2394A5D-5359-49FA-9D50-D1C2AC1F3D33}" presName="spacer" presStyleCnt="0"/>
      <dgm:spPr/>
    </dgm:pt>
    <dgm:pt modelId="{0E6019FF-D696-4A60-BE75-60BB0522066B}" type="pres">
      <dgm:prSet presAssocID="{2501900B-959D-4247-9C27-095FCD0BBFCF}" presName="parentText" presStyleLbl="node1" presStyleIdx="1" presStyleCnt="2">
        <dgm:presLayoutVars>
          <dgm:chMax val="0"/>
          <dgm:bulletEnabled val="1"/>
        </dgm:presLayoutVars>
      </dgm:prSet>
      <dgm:spPr/>
      <dgm:t>
        <a:bodyPr/>
        <a:lstStyle/>
        <a:p>
          <a:endParaRPr lang="pl-PL"/>
        </a:p>
      </dgm:t>
    </dgm:pt>
  </dgm:ptLst>
  <dgm:cxnLst>
    <dgm:cxn modelId="{B835C62E-E017-44EE-9DE0-AF8460E35D50}" srcId="{B2F42751-C8E1-4DC0-B090-5C3CE7106010}" destId="{2501900B-959D-4247-9C27-095FCD0BBFCF}" srcOrd="1" destOrd="0" parTransId="{23B4BC7B-754F-4C44-861C-6519681443E2}" sibTransId="{FF7CEC3D-340C-4BF9-8BA0-DF8589DCD0C4}"/>
    <dgm:cxn modelId="{AA1A17D7-1B43-4075-81F0-A0E33A01C0B7}" type="presOf" srcId="{2501900B-959D-4247-9C27-095FCD0BBFCF}" destId="{0E6019FF-D696-4A60-BE75-60BB0522066B}" srcOrd="0" destOrd="0" presId="urn:microsoft.com/office/officeart/2005/8/layout/vList2"/>
    <dgm:cxn modelId="{496732D4-12B8-42CA-8096-EA95BFAA0641}" type="presOf" srcId="{CF23CFF1-8E03-413F-BA90-084789A2FF75}" destId="{321BB47F-4970-476F-B798-0AC0FA2C5D2D}" srcOrd="0" destOrd="0" presId="urn:microsoft.com/office/officeart/2005/8/layout/vList2"/>
    <dgm:cxn modelId="{7D9A6188-D413-49FF-AB8E-F7834A0C80B5}" type="presOf" srcId="{B2F42751-C8E1-4DC0-B090-5C3CE7106010}" destId="{4136511C-D8AB-4D67-A6B3-A72B507B222B}" srcOrd="0" destOrd="0" presId="urn:microsoft.com/office/officeart/2005/8/layout/vList2"/>
    <dgm:cxn modelId="{D870D84A-82C9-436B-879C-E95942CB0994}" srcId="{B2F42751-C8E1-4DC0-B090-5C3CE7106010}" destId="{CF23CFF1-8E03-413F-BA90-084789A2FF75}" srcOrd="0" destOrd="0" parTransId="{1CE5908E-6379-44B5-A8AE-37E6751474CE}" sibTransId="{F2394A5D-5359-49FA-9D50-D1C2AC1F3D33}"/>
    <dgm:cxn modelId="{CBD9AE9A-F228-4E49-B49A-7045A50F9E37}" type="presParOf" srcId="{4136511C-D8AB-4D67-A6B3-A72B507B222B}" destId="{321BB47F-4970-476F-B798-0AC0FA2C5D2D}" srcOrd="0" destOrd="0" presId="urn:microsoft.com/office/officeart/2005/8/layout/vList2"/>
    <dgm:cxn modelId="{C68F5C9E-E8C2-43CE-8BB9-C18D28CCEA0E}" type="presParOf" srcId="{4136511C-D8AB-4D67-A6B3-A72B507B222B}" destId="{3313FE58-24D3-4357-A98F-C281D3EFBA5A}" srcOrd="1" destOrd="0" presId="urn:microsoft.com/office/officeart/2005/8/layout/vList2"/>
    <dgm:cxn modelId="{9EB18307-E123-476E-B414-D4072580B2F8}" type="presParOf" srcId="{4136511C-D8AB-4D67-A6B3-A72B507B222B}" destId="{0E6019FF-D696-4A60-BE75-60BB052206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2293F0-A6BD-49EC-8735-CD5EC5DE4C79}" type="doc">
      <dgm:prSet loTypeId="urn:microsoft.com/office/officeart/2008/layout/LinedList" loCatId="list" qsTypeId="urn:microsoft.com/office/officeart/2005/8/quickstyle/simple2" qsCatId="simple" csTypeId="urn:microsoft.com/office/officeart/2005/8/colors/accent6_1" csCatId="accent6" phldr="1"/>
      <dgm:spPr/>
      <dgm:t>
        <a:bodyPr/>
        <a:lstStyle/>
        <a:p>
          <a:endParaRPr lang="pl-PL"/>
        </a:p>
      </dgm:t>
    </dgm:pt>
    <dgm:pt modelId="{440A44C7-D8D3-456B-A6D4-A95675142B9D}">
      <dgm:prSet/>
      <dgm:spPr/>
      <dgm:t>
        <a:bodyPr/>
        <a:lstStyle/>
        <a:p>
          <a:pPr algn="just" rtl="0"/>
          <a:r>
            <a:rPr lang="pl-PL" dirty="0" smtClean="0"/>
            <a:t>sąd rejonowy – wydział pracy lub  wydział pracy i ubezpieczeń społecznych</a:t>
          </a:r>
          <a:endParaRPr lang="pl-PL" dirty="0"/>
        </a:p>
      </dgm:t>
    </dgm:pt>
    <dgm:pt modelId="{A940CDAF-E820-4180-9134-83130CD8A30E}" type="parTrans" cxnId="{21244B34-2D9F-4BA0-8401-382D1FA324FD}">
      <dgm:prSet/>
      <dgm:spPr/>
      <dgm:t>
        <a:bodyPr/>
        <a:lstStyle/>
        <a:p>
          <a:pPr algn="just"/>
          <a:endParaRPr lang="pl-PL"/>
        </a:p>
      </dgm:t>
    </dgm:pt>
    <dgm:pt modelId="{9E6B1116-79C9-44E2-966F-B197B58CE0DB}" type="sibTrans" cxnId="{21244B34-2D9F-4BA0-8401-382D1FA324FD}">
      <dgm:prSet/>
      <dgm:spPr/>
      <dgm:t>
        <a:bodyPr/>
        <a:lstStyle/>
        <a:p>
          <a:pPr algn="just"/>
          <a:endParaRPr lang="pl-PL"/>
        </a:p>
      </dgm:t>
    </dgm:pt>
    <dgm:pt modelId="{05D35303-F43A-4575-A9CC-DD15C58F629E}">
      <dgm:prSet/>
      <dgm:spPr/>
      <dgm:t>
        <a:bodyPr/>
        <a:lstStyle/>
        <a:p>
          <a:pPr algn="just" rtl="0"/>
          <a:r>
            <a:rPr lang="pl-PL" dirty="0" smtClean="0"/>
            <a:t>sąd okręgowy - wydział pracy lub wydział pracy i ubezpieczeń społecznych</a:t>
          </a:r>
          <a:endParaRPr lang="pl-PL" dirty="0"/>
        </a:p>
      </dgm:t>
    </dgm:pt>
    <dgm:pt modelId="{A44E45D3-1314-4379-AF84-CD41191EBA32}" type="parTrans" cxnId="{4A2BEA1F-6E7E-41D6-B612-55C54DEEF082}">
      <dgm:prSet/>
      <dgm:spPr/>
      <dgm:t>
        <a:bodyPr/>
        <a:lstStyle/>
        <a:p>
          <a:pPr algn="just"/>
          <a:endParaRPr lang="pl-PL"/>
        </a:p>
      </dgm:t>
    </dgm:pt>
    <dgm:pt modelId="{F847FFE2-1B44-405C-BB9D-B28A51AEA36E}" type="sibTrans" cxnId="{4A2BEA1F-6E7E-41D6-B612-55C54DEEF082}">
      <dgm:prSet/>
      <dgm:spPr/>
      <dgm:t>
        <a:bodyPr/>
        <a:lstStyle/>
        <a:p>
          <a:pPr algn="just"/>
          <a:endParaRPr lang="pl-PL"/>
        </a:p>
      </dgm:t>
    </dgm:pt>
    <dgm:pt modelId="{8DCDAC34-55D4-4D61-95A0-A365955021EA}">
      <dgm:prSet/>
      <dgm:spPr/>
      <dgm:t>
        <a:bodyPr/>
        <a:lstStyle/>
        <a:p>
          <a:pPr algn="just" rtl="0"/>
          <a:r>
            <a:rPr lang="pl-PL" dirty="0" smtClean="0"/>
            <a:t>sąd apelacyjny -  wydział pracy i ubezpieczeń społecznych</a:t>
          </a:r>
          <a:endParaRPr lang="pl-PL" dirty="0"/>
        </a:p>
      </dgm:t>
    </dgm:pt>
    <dgm:pt modelId="{A37B865E-E201-4C52-852D-66707C0D6E43}" type="parTrans" cxnId="{64937152-C83D-4811-B331-393A539A1E98}">
      <dgm:prSet/>
      <dgm:spPr/>
      <dgm:t>
        <a:bodyPr/>
        <a:lstStyle/>
        <a:p>
          <a:pPr algn="just"/>
          <a:endParaRPr lang="pl-PL"/>
        </a:p>
      </dgm:t>
    </dgm:pt>
    <dgm:pt modelId="{FD77C9BE-6B1E-4518-95C8-2DEB06C4EF6E}" type="sibTrans" cxnId="{64937152-C83D-4811-B331-393A539A1E98}">
      <dgm:prSet/>
      <dgm:spPr/>
      <dgm:t>
        <a:bodyPr/>
        <a:lstStyle/>
        <a:p>
          <a:pPr algn="just"/>
          <a:endParaRPr lang="pl-PL"/>
        </a:p>
      </dgm:t>
    </dgm:pt>
    <dgm:pt modelId="{8A4E4B23-6E58-4202-B3AF-3F93ADDD2D11}" type="pres">
      <dgm:prSet presAssocID="{CC2293F0-A6BD-49EC-8735-CD5EC5DE4C79}" presName="vert0" presStyleCnt="0">
        <dgm:presLayoutVars>
          <dgm:dir/>
          <dgm:animOne val="branch"/>
          <dgm:animLvl val="lvl"/>
        </dgm:presLayoutVars>
      </dgm:prSet>
      <dgm:spPr/>
      <dgm:t>
        <a:bodyPr/>
        <a:lstStyle/>
        <a:p>
          <a:endParaRPr lang="pl-PL"/>
        </a:p>
      </dgm:t>
    </dgm:pt>
    <dgm:pt modelId="{C0EB1A3A-CFB8-4451-8A1D-81D6630AC69A}" type="pres">
      <dgm:prSet presAssocID="{440A44C7-D8D3-456B-A6D4-A95675142B9D}" presName="thickLine" presStyleLbl="alignNode1" presStyleIdx="0" presStyleCnt="3"/>
      <dgm:spPr/>
    </dgm:pt>
    <dgm:pt modelId="{DC6C2AC3-F23C-4CEA-9E30-79151A45230E}" type="pres">
      <dgm:prSet presAssocID="{440A44C7-D8D3-456B-A6D4-A95675142B9D}" presName="horz1" presStyleCnt="0"/>
      <dgm:spPr/>
    </dgm:pt>
    <dgm:pt modelId="{3D3B5CD1-6C94-400C-A16E-52AE0B329283}" type="pres">
      <dgm:prSet presAssocID="{440A44C7-D8D3-456B-A6D4-A95675142B9D}" presName="tx1" presStyleLbl="revTx" presStyleIdx="0" presStyleCnt="3"/>
      <dgm:spPr/>
      <dgm:t>
        <a:bodyPr/>
        <a:lstStyle/>
        <a:p>
          <a:endParaRPr lang="pl-PL"/>
        </a:p>
      </dgm:t>
    </dgm:pt>
    <dgm:pt modelId="{2319AA80-F061-4E61-A99E-80E0C9DE5D91}" type="pres">
      <dgm:prSet presAssocID="{440A44C7-D8D3-456B-A6D4-A95675142B9D}" presName="vert1" presStyleCnt="0"/>
      <dgm:spPr/>
    </dgm:pt>
    <dgm:pt modelId="{F34A601F-0D8B-4BDA-AD23-6D0804DB6C2B}" type="pres">
      <dgm:prSet presAssocID="{05D35303-F43A-4575-A9CC-DD15C58F629E}" presName="thickLine" presStyleLbl="alignNode1" presStyleIdx="1" presStyleCnt="3"/>
      <dgm:spPr/>
    </dgm:pt>
    <dgm:pt modelId="{F4D20492-9D4B-4F0C-BE4D-D4E8684C7031}" type="pres">
      <dgm:prSet presAssocID="{05D35303-F43A-4575-A9CC-DD15C58F629E}" presName="horz1" presStyleCnt="0"/>
      <dgm:spPr/>
    </dgm:pt>
    <dgm:pt modelId="{E144AE87-5204-4BA4-A5CC-232EA51A8B4D}" type="pres">
      <dgm:prSet presAssocID="{05D35303-F43A-4575-A9CC-DD15C58F629E}" presName="tx1" presStyleLbl="revTx" presStyleIdx="1" presStyleCnt="3"/>
      <dgm:spPr/>
      <dgm:t>
        <a:bodyPr/>
        <a:lstStyle/>
        <a:p>
          <a:endParaRPr lang="pl-PL"/>
        </a:p>
      </dgm:t>
    </dgm:pt>
    <dgm:pt modelId="{E1BB7B47-FB9C-471A-A23F-8401DAAD088E}" type="pres">
      <dgm:prSet presAssocID="{05D35303-F43A-4575-A9CC-DD15C58F629E}" presName="vert1" presStyleCnt="0"/>
      <dgm:spPr/>
    </dgm:pt>
    <dgm:pt modelId="{8DA53D78-FDFC-4FE9-8469-9C455C74B05E}" type="pres">
      <dgm:prSet presAssocID="{8DCDAC34-55D4-4D61-95A0-A365955021EA}" presName="thickLine" presStyleLbl="alignNode1" presStyleIdx="2" presStyleCnt="3"/>
      <dgm:spPr/>
    </dgm:pt>
    <dgm:pt modelId="{445F59D4-B1D6-41AB-B621-73F8F4335525}" type="pres">
      <dgm:prSet presAssocID="{8DCDAC34-55D4-4D61-95A0-A365955021EA}" presName="horz1" presStyleCnt="0"/>
      <dgm:spPr/>
    </dgm:pt>
    <dgm:pt modelId="{8C8A6FC5-8591-42F9-8D38-F86CE9FB24A0}" type="pres">
      <dgm:prSet presAssocID="{8DCDAC34-55D4-4D61-95A0-A365955021EA}" presName="tx1" presStyleLbl="revTx" presStyleIdx="2" presStyleCnt="3"/>
      <dgm:spPr/>
      <dgm:t>
        <a:bodyPr/>
        <a:lstStyle/>
        <a:p>
          <a:endParaRPr lang="pl-PL"/>
        </a:p>
      </dgm:t>
    </dgm:pt>
    <dgm:pt modelId="{D460B31D-8C54-4D8E-920A-D4F247CBEF36}" type="pres">
      <dgm:prSet presAssocID="{8DCDAC34-55D4-4D61-95A0-A365955021EA}" presName="vert1" presStyleCnt="0"/>
      <dgm:spPr/>
    </dgm:pt>
  </dgm:ptLst>
  <dgm:cxnLst>
    <dgm:cxn modelId="{64937152-C83D-4811-B331-393A539A1E98}" srcId="{CC2293F0-A6BD-49EC-8735-CD5EC5DE4C79}" destId="{8DCDAC34-55D4-4D61-95A0-A365955021EA}" srcOrd="2" destOrd="0" parTransId="{A37B865E-E201-4C52-852D-66707C0D6E43}" sibTransId="{FD77C9BE-6B1E-4518-95C8-2DEB06C4EF6E}"/>
    <dgm:cxn modelId="{2741AA49-9F35-4709-91D0-969B0EA651F2}" type="presOf" srcId="{8DCDAC34-55D4-4D61-95A0-A365955021EA}" destId="{8C8A6FC5-8591-42F9-8D38-F86CE9FB24A0}" srcOrd="0" destOrd="0" presId="urn:microsoft.com/office/officeart/2008/layout/LinedList"/>
    <dgm:cxn modelId="{CC6B639B-7A11-4507-8F55-B6F8CC3CDDDB}" type="presOf" srcId="{05D35303-F43A-4575-A9CC-DD15C58F629E}" destId="{E144AE87-5204-4BA4-A5CC-232EA51A8B4D}" srcOrd="0" destOrd="0" presId="urn:microsoft.com/office/officeart/2008/layout/LinedList"/>
    <dgm:cxn modelId="{9D179178-F768-49A4-B1D9-7EDCAAFA1798}" type="presOf" srcId="{CC2293F0-A6BD-49EC-8735-CD5EC5DE4C79}" destId="{8A4E4B23-6E58-4202-B3AF-3F93ADDD2D11}" srcOrd="0" destOrd="0" presId="urn:microsoft.com/office/officeart/2008/layout/LinedList"/>
    <dgm:cxn modelId="{A67B253F-CE38-41D2-87FE-D3FE78FEE3D5}" type="presOf" srcId="{440A44C7-D8D3-456B-A6D4-A95675142B9D}" destId="{3D3B5CD1-6C94-400C-A16E-52AE0B329283}" srcOrd="0" destOrd="0" presId="urn:microsoft.com/office/officeart/2008/layout/LinedList"/>
    <dgm:cxn modelId="{21244B34-2D9F-4BA0-8401-382D1FA324FD}" srcId="{CC2293F0-A6BD-49EC-8735-CD5EC5DE4C79}" destId="{440A44C7-D8D3-456B-A6D4-A95675142B9D}" srcOrd="0" destOrd="0" parTransId="{A940CDAF-E820-4180-9134-83130CD8A30E}" sibTransId="{9E6B1116-79C9-44E2-966F-B197B58CE0DB}"/>
    <dgm:cxn modelId="{4A2BEA1F-6E7E-41D6-B612-55C54DEEF082}" srcId="{CC2293F0-A6BD-49EC-8735-CD5EC5DE4C79}" destId="{05D35303-F43A-4575-A9CC-DD15C58F629E}" srcOrd="1" destOrd="0" parTransId="{A44E45D3-1314-4379-AF84-CD41191EBA32}" sibTransId="{F847FFE2-1B44-405C-BB9D-B28A51AEA36E}"/>
    <dgm:cxn modelId="{482925A7-18E4-4093-8491-19C9071BC1E3}" type="presParOf" srcId="{8A4E4B23-6E58-4202-B3AF-3F93ADDD2D11}" destId="{C0EB1A3A-CFB8-4451-8A1D-81D6630AC69A}" srcOrd="0" destOrd="0" presId="urn:microsoft.com/office/officeart/2008/layout/LinedList"/>
    <dgm:cxn modelId="{2B02D24A-A6EB-44DA-9707-EF1A803BD7F9}" type="presParOf" srcId="{8A4E4B23-6E58-4202-B3AF-3F93ADDD2D11}" destId="{DC6C2AC3-F23C-4CEA-9E30-79151A45230E}" srcOrd="1" destOrd="0" presId="urn:microsoft.com/office/officeart/2008/layout/LinedList"/>
    <dgm:cxn modelId="{46326E3B-4484-431C-856C-661EAC9BB542}" type="presParOf" srcId="{DC6C2AC3-F23C-4CEA-9E30-79151A45230E}" destId="{3D3B5CD1-6C94-400C-A16E-52AE0B329283}" srcOrd="0" destOrd="0" presId="urn:microsoft.com/office/officeart/2008/layout/LinedList"/>
    <dgm:cxn modelId="{0C4CABA3-CD9D-4A8B-B389-772510D7F589}" type="presParOf" srcId="{DC6C2AC3-F23C-4CEA-9E30-79151A45230E}" destId="{2319AA80-F061-4E61-A99E-80E0C9DE5D91}" srcOrd="1" destOrd="0" presId="urn:microsoft.com/office/officeart/2008/layout/LinedList"/>
    <dgm:cxn modelId="{F3708039-AFD5-458C-B766-DF1F4E6D0F22}" type="presParOf" srcId="{8A4E4B23-6E58-4202-B3AF-3F93ADDD2D11}" destId="{F34A601F-0D8B-4BDA-AD23-6D0804DB6C2B}" srcOrd="2" destOrd="0" presId="urn:microsoft.com/office/officeart/2008/layout/LinedList"/>
    <dgm:cxn modelId="{6DF3DD67-6C9E-474A-8D51-713B33F268BD}" type="presParOf" srcId="{8A4E4B23-6E58-4202-B3AF-3F93ADDD2D11}" destId="{F4D20492-9D4B-4F0C-BE4D-D4E8684C7031}" srcOrd="3" destOrd="0" presId="urn:microsoft.com/office/officeart/2008/layout/LinedList"/>
    <dgm:cxn modelId="{74152BBC-C50C-45A0-B38F-02552F78F8DB}" type="presParOf" srcId="{F4D20492-9D4B-4F0C-BE4D-D4E8684C7031}" destId="{E144AE87-5204-4BA4-A5CC-232EA51A8B4D}" srcOrd="0" destOrd="0" presId="urn:microsoft.com/office/officeart/2008/layout/LinedList"/>
    <dgm:cxn modelId="{3C516AAF-E959-45E5-B8C2-3F3230AD8683}" type="presParOf" srcId="{F4D20492-9D4B-4F0C-BE4D-D4E8684C7031}" destId="{E1BB7B47-FB9C-471A-A23F-8401DAAD088E}" srcOrd="1" destOrd="0" presId="urn:microsoft.com/office/officeart/2008/layout/LinedList"/>
    <dgm:cxn modelId="{D8249E6A-3272-404B-9CF2-C49B2DCAACA5}" type="presParOf" srcId="{8A4E4B23-6E58-4202-B3AF-3F93ADDD2D11}" destId="{8DA53D78-FDFC-4FE9-8469-9C455C74B05E}" srcOrd="4" destOrd="0" presId="urn:microsoft.com/office/officeart/2008/layout/LinedList"/>
    <dgm:cxn modelId="{058BF14B-CD87-450A-B2C7-DF7D9693AE32}" type="presParOf" srcId="{8A4E4B23-6E58-4202-B3AF-3F93ADDD2D11}" destId="{445F59D4-B1D6-41AB-B621-73F8F4335525}" srcOrd="5" destOrd="0" presId="urn:microsoft.com/office/officeart/2008/layout/LinedList"/>
    <dgm:cxn modelId="{DDA2C4A6-4026-4EC4-83D9-922CF1136524}" type="presParOf" srcId="{445F59D4-B1D6-41AB-B621-73F8F4335525}" destId="{8C8A6FC5-8591-42F9-8D38-F86CE9FB24A0}" srcOrd="0" destOrd="0" presId="urn:microsoft.com/office/officeart/2008/layout/LinedList"/>
    <dgm:cxn modelId="{7DAC3AE7-3A70-41BE-994E-AF1322367DB4}" type="presParOf" srcId="{445F59D4-B1D6-41AB-B621-73F8F4335525}" destId="{D460B31D-8C54-4D8E-920A-D4F247CBEF3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384A4F5-A9F3-4F76-89B3-3E6DAD5E6ABD}" type="doc">
      <dgm:prSet loTypeId="urn:microsoft.com/office/officeart/2005/8/layout/default" loCatId="list" qsTypeId="urn:microsoft.com/office/officeart/2005/8/quickstyle/simple4" qsCatId="simple" csTypeId="urn:microsoft.com/office/officeart/2005/8/colors/accent3_1" csCatId="accent3" phldr="1"/>
      <dgm:spPr/>
      <dgm:t>
        <a:bodyPr/>
        <a:lstStyle/>
        <a:p>
          <a:endParaRPr lang="pl-PL"/>
        </a:p>
      </dgm:t>
    </dgm:pt>
    <dgm:pt modelId="{5A3FE297-D22C-492B-A22A-5A3BA5738C52}">
      <dgm:prSet custT="1"/>
      <dgm:spPr/>
      <dgm:t>
        <a:bodyPr/>
        <a:lstStyle/>
        <a:p>
          <a:pPr rtl="0"/>
          <a:r>
            <a:rPr lang="pl-PL" sz="2200" dirty="0" smtClean="0"/>
            <a:t>kwoty powinny być określone liczbą i słownie</a:t>
          </a:r>
          <a:endParaRPr lang="pl-PL" sz="2200" dirty="0"/>
        </a:p>
      </dgm:t>
    </dgm:pt>
    <dgm:pt modelId="{3C0BD62C-D297-468A-96D2-D1354E52AEC5}" type="parTrans" cxnId="{B3DB6FE5-3B3E-460E-9F3E-35BD7CC575E9}">
      <dgm:prSet/>
      <dgm:spPr/>
      <dgm:t>
        <a:bodyPr/>
        <a:lstStyle/>
        <a:p>
          <a:endParaRPr lang="pl-PL" sz="2200"/>
        </a:p>
      </dgm:t>
    </dgm:pt>
    <dgm:pt modelId="{2F6F7C18-C438-4FBA-A009-04F24B345297}" type="sibTrans" cxnId="{B3DB6FE5-3B3E-460E-9F3E-35BD7CC575E9}">
      <dgm:prSet/>
      <dgm:spPr/>
      <dgm:t>
        <a:bodyPr/>
        <a:lstStyle/>
        <a:p>
          <a:endParaRPr lang="pl-PL" sz="2200"/>
        </a:p>
      </dgm:t>
    </dgm:pt>
    <dgm:pt modelId="{CEA7DFD6-1D11-47A1-9EF6-B6A2FFE6EF20}">
      <dgm:prSet custT="1"/>
      <dgm:spPr/>
      <dgm:t>
        <a:bodyPr/>
        <a:lstStyle/>
        <a:p>
          <a:pPr rtl="0"/>
          <a:r>
            <a:rPr lang="pl-PL" sz="2200" dirty="0" smtClean="0"/>
            <a:t>należy rozstrzygnąć kwestię doręczeń i sposobu zapłaty  </a:t>
          </a:r>
          <a:endParaRPr lang="pl-PL" sz="2200" dirty="0"/>
        </a:p>
      </dgm:t>
    </dgm:pt>
    <dgm:pt modelId="{7C470D6A-3F99-4C7A-94E1-CCB8471A4288}" type="parTrans" cxnId="{5389FA8E-996F-4A7F-893F-F5117634858E}">
      <dgm:prSet/>
      <dgm:spPr/>
      <dgm:t>
        <a:bodyPr/>
        <a:lstStyle/>
        <a:p>
          <a:endParaRPr lang="pl-PL" sz="2200"/>
        </a:p>
      </dgm:t>
    </dgm:pt>
    <dgm:pt modelId="{96D63426-9F38-409B-A57D-82FC69EDD148}" type="sibTrans" cxnId="{5389FA8E-996F-4A7F-893F-F5117634858E}">
      <dgm:prSet/>
      <dgm:spPr/>
      <dgm:t>
        <a:bodyPr/>
        <a:lstStyle/>
        <a:p>
          <a:endParaRPr lang="pl-PL" sz="2200"/>
        </a:p>
      </dgm:t>
    </dgm:pt>
    <dgm:pt modelId="{D65F0A44-5431-4851-A3D8-2E3E88646687}">
      <dgm:prSet custT="1"/>
      <dgm:spPr/>
      <dgm:t>
        <a:bodyPr/>
        <a:lstStyle/>
        <a:p>
          <a:pPr algn="just" rtl="0"/>
          <a:r>
            <a:rPr lang="pl-PL" sz="2000" dirty="0" smtClean="0"/>
            <a:t>wskazane jest jednoznaczne określenie daty wykonania czynności przewidzianych ugodą (np. data stempla pocztowego, data wpływu środków na rachunek bankowy</a:t>
          </a:r>
          <a:r>
            <a:rPr lang="pl-PL" sz="2800" dirty="0" smtClean="0"/>
            <a:t>)</a:t>
          </a:r>
          <a:endParaRPr lang="pl-PL" sz="2800" dirty="0"/>
        </a:p>
      </dgm:t>
    </dgm:pt>
    <dgm:pt modelId="{3CC1ED7F-99B7-4A8B-996D-4FF9810E037B}" type="parTrans" cxnId="{38E9D493-160E-4A6A-9418-BCF332398D39}">
      <dgm:prSet/>
      <dgm:spPr/>
      <dgm:t>
        <a:bodyPr/>
        <a:lstStyle/>
        <a:p>
          <a:endParaRPr lang="pl-PL" sz="2200"/>
        </a:p>
      </dgm:t>
    </dgm:pt>
    <dgm:pt modelId="{B5D612CF-F44F-4B1F-B5F6-AB522CADD0B1}" type="sibTrans" cxnId="{38E9D493-160E-4A6A-9418-BCF332398D39}">
      <dgm:prSet/>
      <dgm:spPr/>
      <dgm:t>
        <a:bodyPr/>
        <a:lstStyle/>
        <a:p>
          <a:endParaRPr lang="pl-PL" sz="2200"/>
        </a:p>
      </dgm:t>
    </dgm:pt>
    <dgm:pt modelId="{EEBFF69E-0062-46C8-80D7-B239EE37B753}">
      <dgm:prSet custT="1"/>
      <dgm:spPr/>
      <dgm:t>
        <a:bodyPr/>
        <a:lstStyle/>
        <a:p>
          <a:pPr rtl="0"/>
          <a:r>
            <a:rPr lang="pl-PL" sz="2200" dirty="0" smtClean="0"/>
            <a:t>należy unikać postanowień nieopatrzonych sankcją</a:t>
          </a:r>
          <a:endParaRPr lang="pl-PL" sz="2200" dirty="0"/>
        </a:p>
      </dgm:t>
    </dgm:pt>
    <dgm:pt modelId="{CA7935C9-48CA-4BF5-9A0C-AA40C28A4F51}" type="parTrans" cxnId="{8FABDB1D-159D-485E-8C58-D1A15DD77899}">
      <dgm:prSet/>
      <dgm:spPr/>
      <dgm:t>
        <a:bodyPr/>
        <a:lstStyle/>
        <a:p>
          <a:endParaRPr lang="pl-PL" sz="2200"/>
        </a:p>
      </dgm:t>
    </dgm:pt>
    <dgm:pt modelId="{F06CA4DE-3B46-4FF3-8DD0-953237FCF0C6}" type="sibTrans" cxnId="{8FABDB1D-159D-485E-8C58-D1A15DD77899}">
      <dgm:prSet/>
      <dgm:spPr/>
      <dgm:t>
        <a:bodyPr/>
        <a:lstStyle/>
        <a:p>
          <a:endParaRPr lang="pl-PL" sz="2200"/>
        </a:p>
      </dgm:t>
    </dgm:pt>
    <dgm:pt modelId="{0644085F-D09B-467F-A3DD-45A7200F480A}">
      <dgm:prSet custT="1"/>
      <dgm:spPr/>
      <dgm:t>
        <a:bodyPr/>
        <a:lstStyle/>
        <a:p>
          <a:pPr rtl="0"/>
          <a:r>
            <a:rPr lang="pl-PL" sz="2200" dirty="0" smtClean="0"/>
            <a:t>bezprzedmiotowe jest wprowadzanie zapisów o charakterze wyłącznie deklaratywnym</a:t>
          </a:r>
          <a:endParaRPr lang="pl-PL" sz="2200" dirty="0"/>
        </a:p>
      </dgm:t>
    </dgm:pt>
    <dgm:pt modelId="{E15036C0-8375-4A49-A3C4-3E03B9C4DA3A}" type="parTrans" cxnId="{4578207A-3B5C-4AF0-ABB0-D302C991B243}">
      <dgm:prSet/>
      <dgm:spPr/>
      <dgm:t>
        <a:bodyPr/>
        <a:lstStyle/>
        <a:p>
          <a:endParaRPr lang="pl-PL" sz="2200"/>
        </a:p>
      </dgm:t>
    </dgm:pt>
    <dgm:pt modelId="{ADEA0D34-182A-4CC0-B276-4CB291469CD5}" type="sibTrans" cxnId="{4578207A-3B5C-4AF0-ABB0-D302C991B243}">
      <dgm:prSet/>
      <dgm:spPr/>
      <dgm:t>
        <a:bodyPr/>
        <a:lstStyle/>
        <a:p>
          <a:endParaRPr lang="pl-PL" sz="2200"/>
        </a:p>
      </dgm:t>
    </dgm:pt>
    <dgm:pt modelId="{328F06EF-BD0C-45F1-BF3C-219FDD7542A6}" type="pres">
      <dgm:prSet presAssocID="{C384A4F5-A9F3-4F76-89B3-3E6DAD5E6ABD}" presName="diagram" presStyleCnt="0">
        <dgm:presLayoutVars>
          <dgm:dir/>
          <dgm:resizeHandles val="exact"/>
        </dgm:presLayoutVars>
      </dgm:prSet>
      <dgm:spPr/>
      <dgm:t>
        <a:bodyPr/>
        <a:lstStyle/>
        <a:p>
          <a:endParaRPr lang="pl-PL"/>
        </a:p>
      </dgm:t>
    </dgm:pt>
    <dgm:pt modelId="{7F858D94-AF6B-4AB4-B0F2-DF5FD8013501}" type="pres">
      <dgm:prSet presAssocID="{5A3FE297-D22C-492B-A22A-5A3BA5738C52}" presName="node" presStyleLbl="node1" presStyleIdx="0" presStyleCnt="5" custScaleX="176565">
        <dgm:presLayoutVars>
          <dgm:bulletEnabled val="1"/>
        </dgm:presLayoutVars>
      </dgm:prSet>
      <dgm:spPr/>
      <dgm:t>
        <a:bodyPr/>
        <a:lstStyle/>
        <a:p>
          <a:endParaRPr lang="pl-PL"/>
        </a:p>
      </dgm:t>
    </dgm:pt>
    <dgm:pt modelId="{B3D92414-C59E-443C-BBD1-97FF3E2220E0}" type="pres">
      <dgm:prSet presAssocID="{2F6F7C18-C438-4FBA-A009-04F24B345297}" presName="sibTrans" presStyleCnt="0"/>
      <dgm:spPr/>
    </dgm:pt>
    <dgm:pt modelId="{BA5973BF-9F8E-431F-A86D-C91474F4BE6F}" type="pres">
      <dgm:prSet presAssocID="{CEA7DFD6-1D11-47A1-9EF6-B6A2FFE6EF20}" presName="node" presStyleLbl="node1" presStyleIdx="1" presStyleCnt="5">
        <dgm:presLayoutVars>
          <dgm:bulletEnabled val="1"/>
        </dgm:presLayoutVars>
      </dgm:prSet>
      <dgm:spPr/>
      <dgm:t>
        <a:bodyPr/>
        <a:lstStyle/>
        <a:p>
          <a:endParaRPr lang="pl-PL"/>
        </a:p>
      </dgm:t>
    </dgm:pt>
    <dgm:pt modelId="{926464A8-0038-4F41-B158-C60619928E0D}" type="pres">
      <dgm:prSet presAssocID="{96D63426-9F38-409B-A57D-82FC69EDD148}" presName="sibTrans" presStyleCnt="0"/>
      <dgm:spPr/>
    </dgm:pt>
    <dgm:pt modelId="{B4196C6C-7C85-4824-A1A3-BA2E5942CB70}" type="pres">
      <dgm:prSet presAssocID="{D65F0A44-5431-4851-A3D8-2E3E88646687}" presName="node" presStyleLbl="node1" presStyleIdx="2" presStyleCnt="5" custScaleX="151808">
        <dgm:presLayoutVars>
          <dgm:bulletEnabled val="1"/>
        </dgm:presLayoutVars>
      </dgm:prSet>
      <dgm:spPr/>
      <dgm:t>
        <a:bodyPr/>
        <a:lstStyle/>
        <a:p>
          <a:endParaRPr lang="pl-PL"/>
        </a:p>
      </dgm:t>
    </dgm:pt>
    <dgm:pt modelId="{B553BD86-AD12-4DCB-99F9-588AD7C0BA9A}" type="pres">
      <dgm:prSet presAssocID="{B5D612CF-F44F-4B1F-B5F6-AB522CADD0B1}" presName="sibTrans" presStyleCnt="0"/>
      <dgm:spPr/>
    </dgm:pt>
    <dgm:pt modelId="{12005789-53D7-4EBB-BB45-C89C9DE6337F}" type="pres">
      <dgm:prSet presAssocID="{EEBFF69E-0062-46C8-80D7-B239EE37B753}" presName="node" presStyleLbl="node1" presStyleIdx="3" presStyleCnt="5">
        <dgm:presLayoutVars>
          <dgm:bulletEnabled val="1"/>
        </dgm:presLayoutVars>
      </dgm:prSet>
      <dgm:spPr/>
      <dgm:t>
        <a:bodyPr/>
        <a:lstStyle/>
        <a:p>
          <a:endParaRPr lang="pl-PL"/>
        </a:p>
      </dgm:t>
    </dgm:pt>
    <dgm:pt modelId="{9ADD876E-87B3-4094-A70E-571258157CF2}" type="pres">
      <dgm:prSet presAssocID="{F06CA4DE-3B46-4FF3-8DD0-953237FCF0C6}" presName="sibTrans" presStyleCnt="0"/>
      <dgm:spPr/>
    </dgm:pt>
    <dgm:pt modelId="{0C1896B9-35DF-4DA8-9768-6A4A552248C8}" type="pres">
      <dgm:prSet presAssocID="{0644085F-D09B-467F-A3DD-45A7200F480A}" presName="node" presStyleLbl="node1" presStyleIdx="4" presStyleCnt="5">
        <dgm:presLayoutVars>
          <dgm:bulletEnabled val="1"/>
        </dgm:presLayoutVars>
      </dgm:prSet>
      <dgm:spPr/>
      <dgm:t>
        <a:bodyPr/>
        <a:lstStyle/>
        <a:p>
          <a:endParaRPr lang="pl-PL"/>
        </a:p>
      </dgm:t>
    </dgm:pt>
  </dgm:ptLst>
  <dgm:cxnLst>
    <dgm:cxn modelId="{B3DB6FE5-3B3E-460E-9F3E-35BD7CC575E9}" srcId="{C384A4F5-A9F3-4F76-89B3-3E6DAD5E6ABD}" destId="{5A3FE297-D22C-492B-A22A-5A3BA5738C52}" srcOrd="0" destOrd="0" parTransId="{3C0BD62C-D297-468A-96D2-D1354E52AEC5}" sibTransId="{2F6F7C18-C438-4FBA-A009-04F24B345297}"/>
    <dgm:cxn modelId="{A00B01DE-C1F1-442B-BAA9-1E3728D05B20}" type="presOf" srcId="{CEA7DFD6-1D11-47A1-9EF6-B6A2FFE6EF20}" destId="{BA5973BF-9F8E-431F-A86D-C91474F4BE6F}" srcOrd="0" destOrd="0" presId="urn:microsoft.com/office/officeart/2005/8/layout/default"/>
    <dgm:cxn modelId="{4578207A-3B5C-4AF0-ABB0-D302C991B243}" srcId="{C384A4F5-A9F3-4F76-89B3-3E6DAD5E6ABD}" destId="{0644085F-D09B-467F-A3DD-45A7200F480A}" srcOrd="4" destOrd="0" parTransId="{E15036C0-8375-4A49-A3C4-3E03B9C4DA3A}" sibTransId="{ADEA0D34-182A-4CC0-B276-4CB291469CD5}"/>
    <dgm:cxn modelId="{9463429A-48BC-48C0-90B2-C174474A20F7}" type="presOf" srcId="{0644085F-D09B-467F-A3DD-45A7200F480A}" destId="{0C1896B9-35DF-4DA8-9768-6A4A552248C8}" srcOrd="0" destOrd="0" presId="urn:microsoft.com/office/officeart/2005/8/layout/default"/>
    <dgm:cxn modelId="{38E9D493-160E-4A6A-9418-BCF332398D39}" srcId="{C384A4F5-A9F3-4F76-89B3-3E6DAD5E6ABD}" destId="{D65F0A44-5431-4851-A3D8-2E3E88646687}" srcOrd="2" destOrd="0" parTransId="{3CC1ED7F-99B7-4A8B-996D-4FF9810E037B}" sibTransId="{B5D612CF-F44F-4B1F-B5F6-AB522CADD0B1}"/>
    <dgm:cxn modelId="{D9908D0F-C305-4D06-96C3-A76168A33B16}" type="presOf" srcId="{5A3FE297-D22C-492B-A22A-5A3BA5738C52}" destId="{7F858D94-AF6B-4AB4-B0F2-DF5FD8013501}" srcOrd="0" destOrd="0" presId="urn:microsoft.com/office/officeart/2005/8/layout/default"/>
    <dgm:cxn modelId="{485991C0-5B86-41C9-A81C-0647D71AB2BB}" type="presOf" srcId="{C384A4F5-A9F3-4F76-89B3-3E6DAD5E6ABD}" destId="{328F06EF-BD0C-45F1-BF3C-219FDD7542A6}" srcOrd="0" destOrd="0" presId="urn:microsoft.com/office/officeart/2005/8/layout/default"/>
    <dgm:cxn modelId="{8FABDB1D-159D-485E-8C58-D1A15DD77899}" srcId="{C384A4F5-A9F3-4F76-89B3-3E6DAD5E6ABD}" destId="{EEBFF69E-0062-46C8-80D7-B239EE37B753}" srcOrd="3" destOrd="0" parTransId="{CA7935C9-48CA-4BF5-9A0C-AA40C28A4F51}" sibTransId="{F06CA4DE-3B46-4FF3-8DD0-953237FCF0C6}"/>
    <dgm:cxn modelId="{A237D46A-C536-4A73-8486-DBD3CFE35D53}" type="presOf" srcId="{EEBFF69E-0062-46C8-80D7-B239EE37B753}" destId="{12005789-53D7-4EBB-BB45-C89C9DE6337F}" srcOrd="0" destOrd="0" presId="urn:microsoft.com/office/officeart/2005/8/layout/default"/>
    <dgm:cxn modelId="{D2639A0B-2EF1-47AF-A8BD-A1687508546C}" type="presOf" srcId="{D65F0A44-5431-4851-A3D8-2E3E88646687}" destId="{B4196C6C-7C85-4824-A1A3-BA2E5942CB70}" srcOrd="0" destOrd="0" presId="urn:microsoft.com/office/officeart/2005/8/layout/default"/>
    <dgm:cxn modelId="{5389FA8E-996F-4A7F-893F-F5117634858E}" srcId="{C384A4F5-A9F3-4F76-89B3-3E6DAD5E6ABD}" destId="{CEA7DFD6-1D11-47A1-9EF6-B6A2FFE6EF20}" srcOrd="1" destOrd="0" parTransId="{7C470D6A-3F99-4C7A-94E1-CCB8471A4288}" sibTransId="{96D63426-9F38-409B-A57D-82FC69EDD148}"/>
    <dgm:cxn modelId="{7B865F46-B9E0-44FE-91A9-245A799B4685}" type="presParOf" srcId="{328F06EF-BD0C-45F1-BF3C-219FDD7542A6}" destId="{7F858D94-AF6B-4AB4-B0F2-DF5FD8013501}" srcOrd="0" destOrd="0" presId="urn:microsoft.com/office/officeart/2005/8/layout/default"/>
    <dgm:cxn modelId="{41F9C430-B906-4750-956B-57F2331FC324}" type="presParOf" srcId="{328F06EF-BD0C-45F1-BF3C-219FDD7542A6}" destId="{B3D92414-C59E-443C-BBD1-97FF3E2220E0}" srcOrd="1" destOrd="0" presId="urn:microsoft.com/office/officeart/2005/8/layout/default"/>
    <dgm:cxn modelId="{C64CDD75-A302-41BA-90BA-4B001B997AC0}" type="presParOf" srcId="{328F06EF-BD0C-45F1-BF3C-219FDD7542A6}" destId="{BA5973BF-9F8E-431F-A86D-C91474F4BE6F}" srcOrd="2" destOrd="0" presId="urn:microsoft.com/office/officeart/2005/8/layout/default"/>
    <dgm:cxn modelId="{E0087305-5451-4BBE-AD20-9B704C8E9EAC}" type="presParOf" srcId="{328F06EF-BD0C-45F1-BF3C-219FDD7542A6}" destId="{926464A8-0038-4F41-B158-C60619928E0D}" srcOrd="3" destOrd="0" presId="urn:microsoft.com/office/officeart/2005/8/layout/default"/>
    <dgm:cxn modelId="{D53659A4-610A-4C11-B0EC-1AE186CB5199}" type="presParOf" srcId="{328F06EF-BD0C-45F1-BF3C-219FDD7542A6}" destId="{B4196C6C-7C85-4824-A1A3-BA2E5942CB70}" srcOrd="4" destOrd="0" presId="urn:microsoft.com/office/officeart/2005/8/layout/default"/>
    <dgm:cxn modelId="{67319044-A49D-4882-B6F4-01A1166632AD}" type="presParOf" srcId="{328F06EF-BD0C-45F1-BF3C-219FDD7542A6}" destId="{B553BD86-AD12-4DCB-99F9-588AD7C0BA9A}" srcOrd="5" destOrd="0" presId="urn:microsoft.com/office/officeart/2005/8/layout/default"/>
    <dgm:cxn modelId="{AD8A5C08-8A86-4249-B160-1F40CF3F9B0E}" type="presParOf" srcId="{328F06EF-BD0C-45F1-BF3C-219FDD7542A6}" destId="{12005789-53D7-4EBB-BB45-C89C9DE6337F}" srcOrd="6" destOrd="0" presId="urn:microsoft.com/office/officeart/2005/8/layout/default"/>
    <dgm:cxn modelId="{EB4B2C2E-D738-43C1-ACD0-72230378CD57}" type="presParOf" srcId="{328F06EF-BD0C-45F1-BF3C-219FDD7542A6}" destId="{9ADD876E-87B3-4094-A70E-571258157CF2}" srcOrd="7" destOrd="0" presId="urn:microsoft.com/office/officeart/2005/8/layout/default"/>
    <dgm:cxn modelId="{2B412F8E-018A-44B9-BF55-4FE973BCBF74}" type="presParOf" srcId="{328F06EF-BD0C-45F1-BF3C-219FDD7542A6}" destId="{0C1896B9-35DF-4DA8-9768-6A4A552248C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15A4AF3-3795-4D3F-8614-237719D33BFB}" type="doc">
      <dgm:prSet loTypeId="urn:microsoft.com/office/officeart/2005/8/layout/target3" loCatId="relationship" qsTypeId="urn:microsoft.com/office/officeart/2005/8/quickstyle/simple1" qsCatId="simple" csTypeId="urn:microsoft.com/office/officeart/2005/8/colors/accent3_2" csCatId="accent3" phldr="1"/>
      <dgm:spPr/>
      <dgm:t>
        <a:bodyPr/>
        <a:lstStyle/>
        <a:p>
          <a:endParaRPr lang="pl-PL"/>
        </a:p>
      </dgm:t>
    </dgm:pt>
    <dgm:pt modelId="{02A9A978-0635-4B28-8AE9-BE660303667A}">
      <dgm:prSet custT="1"/>
      <dgm:spPr/>
      <dgm:t>
        <a:bodyPr/>
        <a:lstStyle/>
        <a:p>
          <a:pPr rtl="0"/>
          <a:r>
            <a:rPr lang="pl-PL" sz="2200" dirty="0" smtClean="0"/>
            <a:t>ugoda jest dotknięta bezwzględną nieważnością,</a:t>
          </a:r>
          <a:endParaRPr lang="pl-PL" sz="2200" dirty="0"/>
        </a:p>
      </dgm:t>
    </dgm:pt>
    <dgm:pt modelId="{50E8838F-BD77-4926-8F73-64D6F499914A}" type="parTrans" cxnId="{EAD9900E-BBEB-491F-AB02-407578316F4C}">
      <dgm:prSet/>
      <dgm:spPr/>
      <dgm:t>
        <a:bodyPr/>
        <a:lstStyle/>
        <a:p>
          <a:endParaRPr lang="pl-PL" sz="2200"/>
        </a:p>
      </dgm:t>
    </dgm:pt>
    <dgm:pt modelId="{080032EA-3367-4E06-9FE9-676525CA516C}" type="sibTrans" cxnId="{EAD9900E-BBEB-491F-AB02-407578316F4C}">
      <dgm:prSet/>
      <dgm:spPr/>
      <dgm:t>
        <a:bodyPr/>
        <a:lstStyle/>
        <a:p>
          <a:endParaRPr lang="pl-PL" sz="2200"/>
        </a:p>
      </dgm:t>
    </dgm:pt>
    <dgm:pt modelId="{84BE2C7D-239D-45F2-8950-0E6E92A687FE}">
      <dgm:prSet custT="1"/>
      <dgm:spPr/>
      <dgm:t>
        <a:bodyPr/>
        <a:lstStyle/>
        <a:p>
          <a:pPr rtl="0"/>
          <a:r>
            <a:rPr lang="pl-PL" sz="2200" dirty="0" smtClean="0"/>
            <a:t>jest nieważna od samego początku i z mocy prawa, </a:t>
          </a:r>
          <a:endParaRPr lang="pl-PL" sz="2200" dirty="0"/>
        </a:p>
      </dgm:t>
    </dgm:pt>
    <dgm:pt modelId="{45A10192-F35F-4B36-9C6F-7BA05663123A}" type="parTrans" cxnId="{CBE11EA9-8738-4435-9494-3258B9176B5B}">
      <dgm:prSet/>
      <dgm:spPr/>
      <dgm:t>
        <a:bodyPr/>
        <a:lstStyle/>
        <a:p>
          <a:endParaRPr lang="pl-PL" sz="2200"/>
        </a:p>
      </dgm:t>
    </dgm:pt>
    <dgm:pt modelId="{6A57F2F2-2BE6-4F90-9512-39135C3F002C}" type="sibTrans" cxnId="{CBE11EA9-8738-4435-9494-3258B9176B5B}">
      <dgm:prSet/>
      <dgm:spPr/>
      <dgm:t>
        <a:bodyPr/>
        <a:lstStyle/>
        <a:p>
          <a:endParaRPr lang="pl-PL" sz="2200"/>
        </a:p>
      </dgm:t>
    </dgm:pt>
    <dgm:pt modelId="{9E525EDF-F5B1-48D7-A957-2F7BE7792677}">
      <dgm:prSet custT="1"/>
      <dgm:spPr/>
      <dgm:t>
        <a:bodyPr/>
        <a:lstStyle/>
        <a:p>
          <a:pPr rtl="0"/>
          <a:r>
            <a:rPr lang="pl-PL" sz="2200" dirty="0" smtClean="0"/>
            <a:t>sąd uwzględnia ten stan rzeczy z urzędu</a:t>
          </a:r>
          <a:endParaRPr lang="pl-PL" sz="2200" dirty="0"/>
        </a:p>
      </dgm:t>
    </dgm:pt>
    <dgm:pt modelId="{B0CEBDE1-4F9D-4F3D-B5A7-C8EC31384D08}" type="parTrans" cxnId="{8FAD94DD-711C-402D-BFAB-3446DB4A84A1}">
      <dgm:prSet/>
      <dgm:spPr/>
      <dgm:t>
        <a:bodyPr/>
        <a:lstStyle/>
        <a:p>
          <a:endParaRPr lang="pl-PL" sz="2200"/>
        </a:p>
      </dgm:t>
    </dgm:pt>
    <dgm:pt modelId="{77474519-1738-4F6C-8309-169A5C62F128}" type="sibTrans" cxnId="{8FAD94DD-711C-402D-BFAB-3446DB4A84A1}">
      <dgm:prSet/>
      <dgm:spPr/>
      <dgm:t>
        <a:bodyPr/>
        <a:lstStyle/>
        <a:p>
          <a:endParaRPr lang="pl-PL" sz="2200"/>
        </a:p>
      </dgm:t>
    </dgm:pt>
    <dgm:pt modelId="{7F2C773F-8406-4C28-A1D8-5CCF1671366A}">
      <dgm:prSet custT="1"/>
      <dgm:spPr/>
      <dgm:t>
        <a:bodyPr/>
        <a:lstStyle/>
        <a:p>
          <a:pPr rtl="0"/>
          <a:r>
            <a:rPr lang="pl-PL" sz="2200" dirty="0" smtClean="0"/>
            <a:t>nieważność bezwzględna ma charakter definitywny - każdy i zawsze może się na nią powołać</a:t>
          </a:r>
          <a:endParaRPr lang="pl-PL" sz="2200" dirty="0"/>
        </a:p>
      </dgm:t>
    </dgm:pt>
    <dgm:pt modelId="{29487305-4DA0-4978-8F73-219CE6EC7C2B}" type="parTrans" cxnId="{D1EAED12-6D5B-47C0-BFDF-7AFD1E046502}">
      <dgm:prSet/>
      <dgm:spPr/>
      <dgm:t>
        <a:bodyPr/>
        <a:lstStyle/>
        <a:p>
          <a:endParaRPr lang="pl-PL" sz="2200"/>
        </a:p>
      </dgm:t>
    </dgm:pt>
    <dgm:pt modelId="{6FD9AC67-07C2-45BB-8473-7391310F40E2}" type="sibTrans" cxnId="{D1EAED12-6D5B-47C0-BFDF-7AFD1E046502}">
      <dgm:prSet/>
      <dgm:spPr/>
      <dgm:t>
        <a:bodyPr/>
        <a:lstStyle/>
        <a:p>
          <a:endParaRPr lang="pl-PL" sz="2200"/>
        </a:p>
      </dgm:t>
    </dgm:pt>
    <dgm:pt modelId="{6B5908D0-082C-475F-8AC9-6D124A62A8E8}" type="pres">
      <dgm:prSet presAssocID="{615A4AF3-3795-4D3F-8614-237719D33BFB}" presName="Name0" presStyleCnt="0">
        <dgm:presLayoutVars>
          <dgm:chMax val="7"/>
          <dgm:dir/>
          <dgm:animLvl val="lvl"/>
          <dgm:resizeHandles val="exact"/>
        </dgm:presLayoutVars>
      </dgm:prSet>
      <dgm:spPr/>
      <dgm:t>
        <a:bodyPr/>
        <a:lstStyle/>
        <a:p>
          <a:endParaRPr lang="pl-PL"/>
        </a:p>
      </dgm:t>
    </dgm:pt>
    <dgm:pt modelId="{679D84C9-CEED-4828-8A0B-CE6569114B68}" type="pres">
      <dgm:prSet presAssocID="{02A9A978-0635-4B28-8AE9-BE660303667A}" presName="circle1" presStyleLbl="node1" presStyleIdx="0" presStyleCnt="4"/>
      <dgm:spPr/>
      <dgm:t>
        <a:bodyPr/>
        <a:lstStyle/>
        <a:p>
          <a:endParaRPr lang="pl-PL"/>
        </a:p>
      </dgm:t>
    </dgm:pt>
    <dgm:pt modelId="{AF8443B6-5A5F-4E84-AB54-E5F0F1659CD9}" type="pres">
      <dgm:prSet presAssocID="{02A9A978-0635-4B28-8AE9-BE660303667A}" presName="space" presStyleCnt="0"/>
      <dgm:spPr/>
      <dgm:t>
        <a:bodyPr/>
        <a:lstStyle/>
        <a:p>
          <a:endParaRPr lang="pl-PL"/>
        </a:p>
      </dgm:t>
    </dgm:pt>
    <dgm:pt modelId="{34FE7228-19E3-49DB-94EB-AD4D06EA4C1C}" type="pres">
      <dgm:prSet presAssocID="{02A9A978-0635-4B28-8AE9-BE660303667A}" presName="rect1" presStyleLbl="alignAcc1" presStyleIdx="0" presStyleCnt="4"/>
      <dgm:spPr/>
      <dgm:t>
        <a:bodyPr/>
        <a:lstStyle/>
        <a:p>
          <a:endParaRPr lang="pl-PL"/>
        </a:p>
      </dgm:t>
    </dgm:pt>
    <dgm:pt modelId="{0329E344-9B13-418D-A849-E11555D9CD90}" type="pres">
      <dgm:prSet presAssocID="{84BE2C7D-239D-45F2-8950-0E6E92A687FE}" presName="vertSpace2" presStyleLbl="node1" presStyleIdx="0" presStyleCnt="4"/>
      <dgm:spPr/>
      <dgm:t>
        <a:bodyPr/>
        <a:lstStyle/>
        <a:p>
          <a:endParaRPr lang="pl-PL"/>
        </a:p>
      </dgm:t>
    </dgm:pt>
    <dgm:pt modelId="{EBD1115A-5A49-462E-9654-CF8FA57865B8}" type="pres">
      <dgm:prSet presAssocID="{84BE2C7D-239D-45F2-8950-0E6E92A687FE}" presName="circle2" presStyleLbl="node1" presStyleIdx="1" presStyleCnt="4"/>
      <dgm:spPr/>
      <dgm:t>
        <a:bodyPr/>
        <a:lstStyle/>
        <a:p>
          <a:endParaRPr lang="pl-PL"/>
        </a:p>
      </dgm:t>
    </dgm:pt>
    <dgm:pt modelId="{663953AC-507F-4E18-A3C8-2C4A091B6EB1}" type="pres">
      <dgm:prSet presAssocID="{84BE2C7D-239D-45F2-8950-0E6E92A687FE}" presName="rect2" presStyleLbl="alignAcc1" presStyleIdx="1" presStyleCnt="4"/>
      <dgm:spPr/>
      <dgm:t>
        <a:bodyPr/>
        <a:lstStyle/>
        <a:p>
          <a:endParaRPr lang="pl-PL"/>
        </a:p>
      </dgm:t>
    </dgm:pt>
    <dgm:pt modelId="{E435FE39-1F03-4638-8963-6AF9C417FEA5}" type="pres">
      <dgm:prSet presAssocID="{9E525EDF-F5B1-48D7-A957-2F7BE7792677}" presName="vertSpace3" presStyleLbl="node1" presStyleIdx="1" presStyleCnt="4"/>
      <dgm:spPr/>
      <dgm:t>
        <a:bodyPr/>
        <a:lstStyle/>
        <a:p>
          <a:endParaRPr lang="pl-PL"/>
        </a:p>
      </dgm:t>
    </dgm:pt>
    <dgm:pt modelId="{C0ACC764-D777-412C-90D2-27AA283E6A6D}" type="pres">
      <dgm:prSet presAssocID="{9E525EDF-F5B1-48D7-A957-2F7BE7792677}" presName="circle3" presStyleLbl="node1" presStyleIdx="2" presStyleCnt="4"/>
      <dgm:spPr/>
      <dgm:t>
        <a:bodyPr/>
        <a:lstStyle/>
        <a:p>
          <a:endParaRPr lang="pl-PL"/>
        </a:p>
      </dgm:t>
    </dgm:pt>
    <dgm:pt modelId="{BF35AEC6-6EE1-4B05-86BE-A13215061A28}" type="pres">
      <dgm:prSet presAssocID="{9E525EDF-F5B1-48D7-A957-2F7BE7792677}" presName="rect3" presStyleLbl="alignAcc1" presStyleIdx="2" presStyleCnt="4"/>
      <dgm:spPr/>
      <dgm:t>
        <a:bodyPr/>
        <a:lstStyle/>
        <a:p>
          <a:endParaRPr lang="pl-PL"/>
        </a:p>
      </dgm:t>
    </dgm:pt>
    <dgm:pt modelId="{EA278371-E0BF-459D-A4D9-F9F60BBDBCD9}" type="pres">
      <dgm:prSet presAssocID="{7F2C773F-8406-4C28-A1D8-5CCF1671366A}" presName="vertSpace4" presStyleLbl="node1" presStyleIdx="2" presStyleCnt="4"/>
      <dgm:spPr/>
      <dgm:t>
        <a:bodyPr/>
        <a:lstStyle/>
        <a:p>
          <a:endParaRPr lang="pl-PL"/>
        </a:p>
      </dgm:t>
    </dgm:pt>
    <dgm:pt modelId="{19CA3CF4-2043-4830-B184-247979869B1D}" type="pres">
      <dgm:prSet presAssocID="{7F2C773F-8406-4C28-A1D8-5CCF1671366A}" presName="circle4" presStyleLbl="node1" presStyleIdx="3" presStyleCnt="4"/>
      <dgm:spPr/>
      <dgm:t>
        <a:bodyPr/>
        <a:lstStyle/>
        <a:p>
          <a:endParaRPr lang="pl-PL"/>
        </a:p>
      </dgm:t>
    </dgm:pt>
    <dgm:pt modelId="{96C78653-9EA9-4C59-B91B-C2CB777BCD39}" type="pres">
      <dgm:prSet presAssocID="{7F2C773F-8406-4C28-A1D8-5CCF1671366A}" presName="rect4" presStyleLbl="alignAcc1" presStyleIdx="3" presStyleCnt="4" custScaleY="66920"/>
      <dgm:spPr/>
      <dgm:t>
        <a:bodyPr/>
        <a:lstStyle/>
        <a:p>
          <a:endParaRPr lang="pl-PL"/>
        </a:p>
      </dgm:t>
    </dgm:pt>
    <dgm:pt modelId="{39BB60A7-FE44-425E-8F88-0655496AFD1E}" type="pres">
      <dgm:prSet presAssocID="{02A9A978-0635-4B28-8AE9-BE660303667A}" presName="rect1ParTxNoCh" presStyleLbl="alignAcc1" presStyleIdx="3" presStyleCnt="4">
        <dgm:presLayoutVars>
          <dgm:chMax val="1"/>
          <dgm:bulletEnabled val="1"/>
        </dgm:presLayoutVars>
      </dgm:prSet>
      <dgm:spPr/>
      <dgm:t>
        <a:bodyPr/>
        <a:lstStyle/>
        <a:p>
          <a:endParaRPr lang="pl-PL"/>
        </a:p>
      </dgm:t>
    </dgm:pt>
    <dgm:pt modelId="{8E074C13-BD8A-446B-8EE7-0BCD78F7C121}" type="pres">
      <dgm:prSet presAssocID="{84BE2C7D-239D-45F2-8950-0E6E92A687FE}" presName="rect2ParTxNoCh" presStyleLbl="alignAcc1" presStyleIdx="3" presStyleCnt="4">
        <dgm:presLayoutVars>
          <dgm:chMax val="1"/>
          <dgm:bulletEnabled val="1"/>
        </dgm:presLayoutVars>
      </dgm:prSet>
      <dgm:spPr/>
      <dgm:t>
        <a:bodyPr/>
        <a:lstStyle/>
        <a:p>
          <a:endParaRPr lang="pl-PL"/>
        </a:p>
      </dgm:t>
    </dgm:pt>
    <dgm:pt modelId="{FCBA2F57-025A-4BF0-8962-1821E5E69099}" type="pres">
      <dgm:prSet presAssocID="{9E525EDF-F5B1-48D7-A957-2F7BE7792677}" presName="rect3ParTxNoCh" presStyleLbl="alignAcc1" presStyleIdx="3" presStyleCnt="4">
        <dgm:presLayoutVars>
          <dgm:chMax val="1"/>
          <dgm:bulletEnabled val="1"/>
        </dgm:presLayoutVars>
      </dgm:prSet>
      <dgm:spPr/>
      <dgm:t>
        <a:bodyPr/>
        <a:lstStyle/>
        <a:p>
          <a:endParaRPr lang="pl-PL"/>
        </a:p>
      </dgm:t>
    </dgm:pt>
    <dgm:pt modelId="{6602F825-3DEF-4A0B-9D3B-DE543C66C42F}" type="pres">
      <dgm:prSet presAssocID="{7F2C773F-8406-4C28-A1D8-5CCF1671366A}" presName="rect4ParTxNoCh" presStyleLbl="alignAcc1" presStyleIdx="3" presStyleCnt="4">
        <dgm:presLayoutVars>
          <dgm:chMax val="1"/>
          <dgm:bulletEnabled val="1"/>
        </dgm:presLayoutVars>
      </dgm:prSet>
      <dgm:spPr/>
      <dgm:t>
        <a:bodyPr/>
        <a:lstStyle/>
        <a:p>
          <a:endParaRPr lang="pl-PL"/>
        </a:p>
      </dgm:t>
    </dgm:pt>
  </dgm:ptLst>
  <dgm:cxnLst>
    <dgm:cxn modelId="{6ADA762F-DA90-4DBC-ACF7-3FD1E7217455}" type="presOf" srcId="{9E525EDF-F5B1-48D7-A957-2F7BE7792677}" destId="{BF35AEC6-6EE1-4B05-86BE-A13215061A28}" srcOrd="0" destOrd="0" presId="urn:microsoft.com/office/officeart/2005/8/layout/target3"/>
    <dgm:cxn modelId="{B7F33066-6ACC-4E16-8648-AAA3234A81F7}" type="presOf" srcId="{7F2C773F-8406-4C28-A1D8-5CCF1671366A}" destId="{96C78653-9EA9-4C59-B91B-C2CB777BCD39}" srcOrd="0" destOrd="0" presId="urn:microsoft.com/office/officeart/2005/8/layout/target3"/>
    <dgm:cxn modelId="{F772EB09-D419-44C0-80E8-7FBA04FE60D9}" type="presOf" srcId="{02A9A978-0635-4B28-8AE9-BE660303667A}" destId="{34FE7228-19E3-49DB-94EB-AD4D06EA4C1C}" srcOrd="0" destOrd="0" presId="urn:microsoft.com/office/officeart/2005/8/layout/target3"/>
    <dgm:cxn modelId="{3F30CD70-F043-4E6E-BA24-E66075E2216E}" type="presOf" srcId="{7F2C773F-8406-4C28-A1D8-5CCF1671366A}" destId="{6602F825-3DEF-4A0B-9D3B-DE543C66C42F}" srcOrd="1" destOrd="0" presId="urn:microsoft.com/office/officeart/2005/8/layout/target3"/>
    <dgm:cxn modelId="{508A2EEB-52DE-4479-A5A3-446C3A49D065}" type="presOf" srcId="{615A4AF3-3795-4D3F-8614-237719D33BFB}" destId="{6B5908D0-082C-475F-8AC9-6D124A62A8E8}" srcOrd="0" destOrd="0" presId="urn:microsoft.com/office/officeart/2005/8/layout/target3"/>
    <dgm:cxn modelId="{9B9EC5DD-513B-44A3-832A-72EE69AFB147}" type="presOf" srcId="{02A9A978-0635-4B28-8AE9-BE660303667A}" destId="{39BB60A7-FE44-425E-8F88-0655496AFD1E}" srcOrd="1" destOrd="0" presId="urn:microsoft.com/office/officeart/2005/8/layout/target3"/>
    <dgm:cxn modelId="{8FAD94DD-711C-402D-BFAB-3446DB4A84A1}" srcId="{615A4AF3-3795-4D3F-8614-237719D33BFB}" destId="{9E525EDF-F5B1-48D7-A957-2F7BE7792677}" srcOrd="2" destOrd="0" parTransId="{B0CEBDE1-4F9D-4F3D-B5A7-C8EC31384D08}" sibTransId="{77474519-1738-4F6C-8309-169A5C62F128}"/>
    <dgm:cxn modelId="{B0CEB893-1E7C-4140-BFF5-8C8E9C14814C}" type="presOf" srcId="{9E525EDF-F5B1-48D7-A957-2F7BE7792677}" destId="{FCBA2F57-025A-4BF0-8962-1821E5E69099}" srcOrd="1" destOrd="0" presId="urn:microsoft.com/office/officeart/2005/8/layout/target3"/>
    <dgm:cxn modelId="{CBE11EA9-8738-4435-9494-3258B9176B5B}" srcId="{615A4AF3-3795-4D3F-8614-237719D33BFB}" destId="{84BE2C7D-239D-45F2-8950-0E6E92A687FE}" srcOrd="1" destOrd="0" parTransId="{45A10192-F35F-4B36-9C6F-7BA05663123A}" sibTransId="{6A57F2F2-2BE6-4F90-9512-39135C3F002C}"/>
    <dgm:cxn modelId="{8577BD15-AFE8-4A0A-A372-3D540F051BBC}" type="presOf" srcId="{84BE2C7D-239D-45F2-8950-0E6E92A687FE}" destId="{663953AC-507F-4E18-A3C8-2C4A091B6EB1}" srcOrd="0" destOrd="0" presId="urn:microsoft.com/office/officeart/2005/8/layout/target3"/>
    <dgm:cxn modelId="{7B670F93-B34A-4270-AB2E-83D1F6CD5EBF}" type="presOf" srcId="{84BE2C7D-239D-45F2-8950-0E6E92A687FE}" destId="{8E074C13-BD8A-446B-8EE7-0BCD78F7C121}" srcOrd="1" destOrd="0" presId="urn:microsoft.com/office/officeart/2005/8/layout/target3"/>
    <dgm:cxn modelId="{EAD9900E-BBEB-491F-AB02-407578316F4C}" srcId="{615A4AF3-3795-4D3F-8614-237719D33BFB}" destId="{02A9A978-0635-4B28-8AE9-BE660303667A}" srcOrd="0" destOrd="0" parTransId="{50E8838F-BD77-4926-8F73-64D6F499914A}" sibTransId="{080032EA-3367-4E06-9FE9-676525CA516C}"/>
    <dgm:cxn modelId="{D1EAED12-6D5B-47C0-BFDF-7AFD1E046502}" srcId="{615A4AF3-3795-4D3F-8614-237719D33BFB}" destId="{7F2C773F-8406-4C28-A1D8-5CCF1671366A}" srcOrd="3" destOrd="0" parTransId="{29487305-4DA0-4978-8F73-219CE6EC7C2B}" sibTransId="{6FD9AC67-07C2-45BB-8473-7391310F40E2}"/>
    <dgm:cxn modelId="{6D14522E-FED6-4C01-826F-2C59DA281076}" type="presParOf" srcId="{6B5908D0-082C-475F-8AC9-6D124A62A8E8}" destId="{679D84C9-CEED-4828-8A0B-CE6569114B68}" srcOrd="0" destOrd="0" presId="urn:microsoft.com/office/officeart/2005/8/layout/target3"/>
    <dgm:cxn modelId="{0A11D4D1-918F-497B-9736-226B8A91B2F0}" type="presParOf" srcId="{6B5908D0-082C-475F-8AC9-6D124A62A8E8}" destId="{AF8443B6-5A5F-4E84-AB54-E5F0F1659CD9}" srcOrd="1" destOrd="0" presId="urn:microsoft.com/office/officeart/2005/8/layout/target3"/>
    <dgm:cxn modelId="{C755B5CE-724A-40EC-89F3-84CC8F2E4F3C}" type="presParOf" srcId="{6B5908D0-082C-475F-8AC9-6D124A62A8E8}" destId="{34FE7228-19E3-49DB-94EB-AD4D06EA4C1C}" srcOrd="2" destOrd="0" presId="urn:microsoft.com/office/officeart/2005/8/layout/target3"/>
    <dgm:cxn modelId="{A28DCA75-9E17-4A3C-875C-566D68CA99F8}" type="presParOf" srcId="{6B5908D0-082C-475F-8AC9-6D124A62A8E8}" destId="{0329E344-9B13-418D-A849-E11555D9CD90}" srcOrd="3" destOrd="0" presId="urn:microsoft.com/office/officeart/2005/8/layout/target3"/>
    <dgm:cxn modelId="{E0B24E52-09EF-4096-A0D3-AA89973E8F0E}" type="presParOf" srcId="{6B5908D0-082C-475F-8AC9-6D124A62A8E8}" destId="{EBD1115A-5A49-462E-9654-CF8FA57865B8}" srcOrd="4" destOrd="0" presId="urn:microsoft.com/office/officeart/2005/8/layout/target3"/>
    <dgm:cxn modelId="{6640BCBB-87E8-4F05-9013-6E13E498DCD8}" type="presParOf" srcId="{6B5908D0-082C-475F-8AC9-6D124A62A8E8}" destId="{663953AC-507F-4E18-A3C8-2C4A091B6EB1}" srcOrd="5" destOrd="0" presId="urn:microsoft.com/office/officeart/2005/8/layout/target3"/>
    <dgm:cxn modelId="{9CA7C6BE-5F56-4D1E-94AC-53C9D65F1A50}" type="presParOf" srcId="{6B5908D0-082C-475F-8AC9-6D124A62A8E8}" destId="{E435FE39-1F03-4638-8963-6AF9C417FEA5}" srcOrd="6" destOrd="0" presId="urn:microsoft.com/office/officeart/2005/8/layout/target3"/>
    <dgm:cxn modelId="{5083BC28-3E24-4A08-BF24-9B63C20BF28F}" type="presParOf" srcId="{6B5908D0-082C-475F-8AC9-6D124A62A8E8}" destId="{C0ACC764-D777-412C-90D2-27AA283E6A6D}" srcOrd="7" destOrd="0" presId="urn:microsoft.com/office/officeart/2005/8/layout/target3"/>
    <dgm:cxn modelId="{F79DA410-06E2-442E-BEF0-476FA5005879}" type="presParOf" srcId="{6B5908D0-082C-475F-8AC9-6D124A62A8E8}" destId="{BF35AEC6-6EE1-4B05-86BE-A13215061A28}" srcOrd="8" destOrd="0" presId="urn:microsoft.com/office/officeart/2005/8/layout/target3"/>
    <dgm:cxn modelId="{BB9D4AA2-9169-495F-A917-DEAF348308DE}" type="presParOf" srcId="{6B5908D0-082C-475F-8AC9-6D124A62A8E8}" destId="{EA278371-E0BF-459D-A4D9-F9F60BBDBCD9}" srcOrd="9" destOrd="0" presId="urn:microsoft.com/office/officeart/2005/8/layout/target3"/>
    <dgm:cxn modelId="{D7EBEDBD-37C4-45C3-BD4B-34FC0AEB0D18}" type="presParOf" srcId="{6B5908D0-082C-475F-8AC9-6D124A62A8E8}" destId="{19CA3CF4-2043-4830-B184-247979869B1D}" srcOrd="10" destOrd="0" presId="urn:microsoft.com/office/officeart/2005/8/layout/target3"/>
    <dgm:cxn modelId="{D89C5966-7DD9-48C7-B342-D34D3B37A01E}" type="presParOf" srcId="{6B5908D0-082C-475F-8AC9-6D124A62A8E8}" destId="{96C78653-9EA9-4C59-B91B-C2CB777BCD39}" srcOrd="11" destOrd="0" presId="urn:microsoft.com/office/officeart/2005/8/layout/target3"/>
    <dgm:cxn modelId="{7D73F602-1080-48E8-A24D-2275CA6E912A}" type="presParOf" srcId="{6B5908D0-082C-475F-8AC9-6D124A62A8E8}" destId="{39BB60A7-FE44-425E-8F88-0655496AFD1E}" srcOrd="12" destOrd="0" presId="urn:microsoft.com/office/officeart/2005/8/layout/target3"/>
    <dgm:cxn modelId="{9B534D7F-7759-45DE-833E-ED8F19186EC5}" type="presParOf" srcId="{6B5908D0-082C-475F-8AC9-6D124A62A8E8}" destId="{8E074C13-BD8A-446B-8EE7-0BCD78F7C121}" srcOrd="13" destOrd="0" presId="urn:microsoft.com/office/officeart/2005/8/layout/target3"/>
    <dgm:cxn modelId="{8D2FF038-1540-4458-AB4D-0D65B02716BC}" type="presParOf" srcId="{6B5908D0-082C-475F-8AC9-6D124A62A8E8}" destId="{FCBA2F57-025A-4BF0-8962-1821E5E69099}" srcOrd="14" destOrd="0" presId="urn:microsoft.com/office/officeart/2005/8/layout/target3"/>
    <dgm:cxn modelId="{BD43DAFE-CA86-44B1-A717-CE4767D0CCAE}" type="presParOf" srcId="{6B5908D0-082C-475F-8AC9-6D124A62A8E8}" destId="{6602F825-3DEF-4A0B-9D3B-DE543C66C42F}"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E659F24-BD52-43EC-A779-A6FAB4246859}" type="doc">
      <dgm:prSet loTypeId="urn:microsoft.com/office/officeart/2005/8/layout/vList2" loCatId="list" qsTypeId="urn:microsoft.com/office/officeart/2005/8/quickstyle/simple2" qsCatId="simple" csTypeId="urn:microsoft.com/office/officeart/2005/8/colors/accent6_1" csCatId="accent6" phldr="1"/>
      <dgm:spPr/>
      <dgm:t>
        <a:bodyPr/>
        <a:lstStyle/>
        <a:p>
          <a:endParaRPr lang="pl-PL"/>
        </a:p>
      </dgm:t>
    </dgm:pt>
    <dgm:pt modelId="{BCE8CDEC-E3FA-4C81-9439-79AB627EB550}">
      <dgm:prSet custT="1"/>
      <dgm:spPr/>
      <dgm:t>
        <a:bodyPr/>
        <a:lstStyle/>
        <a:p>
          <a:pPr algn="just" rtl="0"/>
          <a:r>
            <a:rPr lang="pl-PL" sz="4400" dirty="0" smtClean="0"/>
            <a:t>Pracownik nie może zrzec się prawa do wynagrodzenia ani przenieść tego prawa na inną osobę.</a:t>
          </a:r>
          <a:endParaRPr lang="pl-PL" sz="4400" dirty="0"/>
        </a:p>
      </dgm:t>
    </dgm:pt>
    <dgm:pt modelId="{2520EA3F-F8C3-4AC0-9AF8-40D23E2092E0}" type="parTrans" cxnId="{D9C4A567-3041-4D76-A552-406EB1E84F44}">
      <dgm:prSet/>
      <dgm:spPr/>
      <dgm:t>
        <a:bodyPr/>
        <a:lstStyle/>
        <a:p>
          <a:endParaRPr lang="pl-PL"/>
        </a:p>
      </dgm:t>
    </dgm:pt>
    <dgm:pt modelId="{536EC133-4614-4D54-A919-EF9DEF97A3EE}" type="sibTrans" cxnId="{D9C4A567-3041-4D76-A552-406EB1E84F44}">
      <dgm:prSet/>
      <dgm:spPr/>
      <dgm:t>
        <a:bodyPr/>
        <a:lstStyle/>
        <a:p>
          <a:endParaRPr lang="pl-PL"/>
        </a:p>
      </dgm:t>
    </dgm:pt>
    <dgm:pt modelId="{F7E27B68-E664-4D02-87D7-10FF1F7F9254}" type="pres">
      <dgm:prSet presAssocID="{BE659F24-BD52-43EC-A779-A6FAB4246859}" presName="linear" presStyleCnt="0">
        <dgm:presLayoutVars>
          <dgm:animLvl val="lvl"/>
          <dgm:resizeHandles val="exact"/>
        </dgm:presLayoutVars>
      </dgm:prSet>
      <dgm:spPr/>
      <dgm:t>
        <a:bodyPr/>
        <a:lstStyle/>
        <a:p>
          <a:endParaRPr lang="pl-PL"/>
        </a:p>
      </dgm:t>
    </dgm:pt>
    <dgm:pt modelId="{741BA545-BE18-48B9-9DE7-DC56F5484F2A}" type="pres">
      <dgm:prSet presAssocID="{BCE8CDEC-E3FA-4C81-9439-79AB627EB550}" presName="parentText" presStyleLbl="node1" presStyleIdx="0" presStyleCnt="1" custScaleY="623857">
        <dgm:presLayoutVars>
          <dgm:chMax val="0"/>
          <dgm:bulletEnabled val="1"/>
        </dgm:presLayoutVars>
      </dgm:prSet>
      <dgm:spPr/>
      <dgm:t>
        <a:bodyPr/>
        <a:lstStyle/>
        <a:p>
          <a:endParaRPr lang="pl-PL"/>
        </a:p>
      </dgm:t>
    </dgm:pt>
  </dgm:ptLst>
  <dgm:cxnLst>
    <dgm:cxn modelId="{BCE9C895-9798-4960-85EF-08BE515490F8}" type="presOf" srcId="{BE659F24-BD52-43EC-A779-A6FAB4246859}" destId="{F7E27B68-E664-4D02-87D7-10FF1F7F9254}" srcOrd="0" destOrd="0" presId="urn:microsoft.com/office/officeart/2005/8/layout/vList2"/>
    <dgm:cxn modelId="{FA74E238-2C14-408B-8007-A0ADF9F25F4B}" type="presOf" srcId="{BCE8CDEC-E3FA-4C81-9439-79AB627EB550}" destId="{741BA545-BE18-48B9-9DE7-DC56F5484F2A}" srcOrd="0" destOrd="0" presId="urn:microsoft.com/office/officeart/2005/8/layout/vList2"/>
    <dgm:cxn modelId="{D9C4A567-3041-4D76-A552-406EB1E84F44}" srcId="{BE659F24-BD52-43EC-A779-A6FAB4246859}" destId="{BCE8CDEC-E3FA-4C81-9439-79AB627EB550}" srcOrd="0" destOrd="0" parTransId="{2520EA3F-F8C3-4AC0-9AF8-40D23E2092E0}" sibTransId="{536EC133-4614-4D54-A919-EF9DEF97A3EE}"/>
    <dgm:cxn modelId="{6DCAD561-F928-44B0-8817-82BA09D63ECF}" type="presParOf" srcId="{F7E27B68-E664-4D02-87D7-10FF1F7F9254}" destId="{741BA545-BE18-48B9-9DE7-DC56F5484F2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96C79C5-22CF-4F78-9A7E-9FD179BC15DF}"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pl-PL"/>
        </a:p>
      </dgm:t>
    </dgm:pt>
    <dgm:pt modelId="{73E45EC8-98AB-47DB-9C7F-2799C68E3E89}">
      <dgm:prSet/>
      <dgm:spPr>
        <a:ln>
          <a:solidFill>
            <a:schemeClr val="accent6">
              <a:lumMod val="50000"/>
            </a:schemeClr>
          </a:solidFill>
        </a:ln>
      </dgm:spPr>
      <dgm:t>
        <a:bodyPr/>
        <a:lstStyle/>
        <a:p>
          <a:pPr algn="just" rtl="0"/>
          <a:r>
            <a:rPr lang="pl-PL" dirty="0" smtClean="0">
              <a:solidFill>
                <a:schemeClr val="tx1"/>
              </a:solidFill>
            </a:rPr>
            <a:t>wynagrodzenie za pracę </a:t>
          </a:r>
          <a:r>
            <a:rPr lang="pl-PL" i="1" dirty="0" smtClean="0">
              <a:solidFill>
                <a:schemeClr val="tx1"/>
              </a:solidFill>
            </a:rPr>
            <a:t>sensu stricto - </a:t>
          </a:r>
          <a:r>
            <a:rPr lang="pl-PL" dirty="0" smtClean="0">
              <a:solidFill>
                <a:schemeClr val="tx1"/>
              </a:solidFill>
            </a:rPr>
            <a:t>art. 78 k.p. </a:t>
          </a:r>
        </a:p>
        <a:p>
          <a:pPr algn="just" rtl="0"/>
          <a:r>
            <a:rPr lang="pl-PL" dirty="0" smtClean="0">
              <a:solidFill>
                <a:schemeClr val="tx1"/>
              </a:solidFill>
            </a:rPr>
            <a:t>* w tym wynagrodzenie za pracę w godzinach nadliczbowych - </a:t>
          </a:r>
          <a:r>
            <a:rPr lang="pl-PL" b="0" dirty="0" smtClean="0">
              <a:solidFill>
                <a:schemeClr val="tx1"/>
              </a:solidFill>
            </a:rPr>
            <a:t>I PK 89/09,</a:t>
          </a:r>
        </a:p>
        <a:p>
          <a:pPr algn="just" rtl="0"/>
          <a:r>
            <a:rPr lang="pl-PL" b="0" i="0" dirty="0" smtClean="0">
              <a:solidFill>
                <a:schemeClr val="tx1"/>
              </a:solidFill>
            </a:rPr>
            <a:t>* nagroda jubileuszowa, jeżeli ma cechy premii - </a:t>
          </a:r>
          <a:r>
            <a:rPr lang="pl-PL" b="0" dirty="0" smtClean="0">
              <a:solidFill>
                <a:schemeClr val="tx1"/>
              </a:solidFill>
            </a:rPr>
            <a:t>I BP 12/06</a:t>
          </a:r>
          <a:r>
            <a:rPr lang="pl-PL" b="0" i="0" dirty="0" smtClean="0">
              <a:solidFill>
                <a:schemeClr val="tx1"/>
              </a:solidFill>
            </a:rPr>
            <a:t> </a:t>
          </a:r>
          <a:endParaRPr lang="pl-PL" b="0" i="0" dirty="0">
            <a:solidFill>
              <a:schemeClr val="tx1"/>
            </a:solidFill>
          </a:endParaRPr>
        </a:p>
      </dgm:t>
    </dgm:pt>
    <dgm:pt modelId="{CA8E3A23-2C42-4C72-9413-1A1962DB4623}" type="parTrans" cxnId="{B1B2F308-EAA4-4231-9CD6-25AC52E1202F}">
      <dgm:prSet/>
      <dgm:spPr/>
      <dgm:t>
        <a:bodyPr/>
        <a:lstStyle/>
        <a:p>
          <a:endParaRPr lang="pl-PL">
            <a:solidFill>
              <a:schemeClr val="tx1"/>
            </a:solidFill>
          </a:endParaRPr>
        </a:p>
      </dgm:t>
    </dgm:pt>
    <dgm:pt modelId="{EC62D6B4-04B7-411D-85A5-59B2522D7F81}" type="sibTrans" cxnId="{B1B2F308-EAA4-4231-9CD6-25AC52E1202F}">
      <dgm:prSet/>
      <dgm:spPr/>
      <dgm:t>
        <a:bodyPr/>
        <a:lstStyle/>
        <a:p>
          <a:endParaRPr lang="pl-PL">
            <a:solidFill>
              <a:schemeClr val="tx1"/>
            </a:solidFill>
          </a:endParaRPr>
        </a:p>
      </dgm:t>
    </dgm:pt>
    <dgm:pt modelId="{1F4AA6FE-BFD0-43D4-8938-209916562AE8}">
      <dgm:prSet/>
      <dgm:spPr>
        <a:ln>
          <a:solidFill>
            <a:schemeClr val="accent6">
              <a:lumMod val="50000"/>
            </a:schemeClr>
          </a:solidFill>
        </a:ln>
      </dgm:spPr>
      <dgm:t>
        <a:bodyPr/>
        <a:lstStyle/>
        <a:p>
          <a:pPr algn="just" rtl="0"/>
          <a:r>
            <a:rPr lang="pl-PL" dirty="0" smtClean="0">
              <a:solidFill>
                <a:schemeClr val="tx1"/>
              </a:solidFill>
            </a:rPr>
            <a:t>inne należności przysługujące pracownikowi na podstawie przepisów prawa pracy w rozumieniu art. 9 § 1 k.p. i spełniające </a:t>
          </a:r>
          <a:r>
            <a:rPr lang="pl-PL" smtClean="0">
              <a:solidFill>
                <a:schemeClr val="tx1"/>
              </a:solidFill>
            </a:rPr>
            <a:t>podobne funkcje </a:t>
          </a:r>
          <a:r>
            <a:rPr lang="pl-PL" dirty="0" smtClean="0">
              <a:solidFill>
                <a:schemeClr val="tx1"/>
              </a:solidFill>
            </a:rPr>
            <a:t>jak wynagrodzenie za pracę (nie rozszerza się pojęcia wynagrodzenia, a traktuje niektóre świadczenia tak jak wynagrodzenia za pracę) - </a:t>
          </a:r>
          <a:r>
            <a:rPr lang="pl-PL" b="1" i="0" dirty="0" smtClean="0">
              <a:solidFill>
                <a:schemeClr val="tx1"/>
              </a:solidFill>
            </a:rPr>
            <a:t>II PK 317/05</a:t>
          </a:r>
          <a:endParaRPr lang="pl-PL" dirty="0">
            <a:solidFill>
              <a:schemeClr val="tx1"/>
            </a:solidFill>
          </a:endParaRPr>
        </a:p>
      </dgm:t>
    </dgm:pt>
    <dgm:pt modelId="{FAB729DD-7179-4287-946F-01F2C6B45D08}" type="parTrans" cxnId="{082D1D3B-03F1-45A9-AB6D-7E6A77A85704}">
      <dgm:prSet/>
      <dgm:spPr/>
      <dgm:t>
        <a:bodyPr/>
        <a:lstStyle/>
        <a:p>
          <a:endParaRPr lang="pl-PL">
            <a:solidFill>
              <a:schemeClr val="tx1"/>
            </a:solidFill>
          </a:endParaRPr>
        </a:p>
      </dgm:t>
    </dgm:pt>
    <dgm:pt modelId="{3298F1E5-6DEE-4518-9617-C199CC4EAE3F}" type="sibTrans" cxnId="{082D1D3B-03F1-45A9-AB6D-7E6A77A85704}">
      <dgm:prSet/>
      <dgm:spPr/>
      <dgm:t>
        <a:bodyPr/>
        <a:lstStyle/>
        <a:p>
          <a:endParaRPr lang="pl-PL">
            <a:solidFill>
              <a:schemeClr val="tx1"/>
            </a:solidFill>
          </a:endParaRPr>
        </a:p>
      </dgm:t>
    </dgm:pt>
    <dgm:pt modelId="{F7E94E70-8A7E-4831-849C-E74FDE58CDFA}" type="pres">
      <dgm:prSet presAssocID="{896C79C5-22CF-4F78-9A7E-9FD179BC15DF}" presName="linear" presStyleCnt="0">
        <dgm:presLayoutVars>
          <dgm:animLvl val="lvl"/>
          <dgm:resizeHandles val="exact"/>
        </dgm:presLayoutVars>
      </dgm:prSet>
      <dgm:spPr/>
      <dgm:t>
        <a:bodyPr/>
        <a:lstStyle/>
        <a:p>
          <a:endParaRPr lang="pl-PL"/>
        </a:p>
      </dgm:t>
    </dgm:pt>
    <dgm:pt modelId="{979387FC-AB67-4EC5-B3EB-4F87FDADA307}" type="pres">
      <dgm:prSet presAssocID="{73E45EC8-98AB-47DB-9C7F-2799C68E3E89}" presName="parentText" presStyleLbl="node1" presStyleIdx="0" presStyleCnt="2" custScaleY="45299">
        <dgm:presLayoutVars>
          <dgm:chMax val="0"/>
          <dgm:bulletEnabled val="1"/>
        </dgm:presLayoutVars>
      </dgm:prSet>
      <dgm:spPr/>
      <dgm:t>
        <a:bodyPr/>
        <a:lstStyle/>
        <a:p>
          <a:endParaRPr lang="pl-PL"/>
        </a:p>
      </dgm:t>
    </dgm:pt>
    <dgm:pt modelId="{71E3A2F4-D659-47A4-83E7-57652A273896}" type="pres">
      <dgm:prSet presAssocID="{EC62D6B4-04B7-411D-85A5-59B2522D7F81}" presName="spacer" presStyleCnt="0"/>
      <dgm:spPr/>
    </dgm:pt>
    <dgm:pt modelId="{91BC0C45-9EDB-4E16-AFB8-25851E8DFA77}" type="pres">
      <dgm:prSet presAssocID="{1F4AA6FE-BFD0-43D4-8938-209916562AE8}" presName="parentText" presStyleLbl="node1" presStyleIdx="1" presStyleCnt="2" custScaleY="68665">
        <dgm:presLayoutVars>
          <dgm:chMax val="0"/>
          <dgm:bulletEnabled val="1"/>
        </dgm:presLayoutVars>
      </dgm:prSet>
      <dgm:spPr/>
      <dgm:t>
        <a:bodyPr/>
        <a:lstStyle/>
        <a:p>
          <a:endParaRPr lang="pl-PL"/>
        </a:p>
      </dgm:t>
    </dgm:pt>
  </dgm:ptLst>
  <dgm:cxnLst>
    <dgm:cxn modelId="{082D1D3B-03F1-45A9-AB6D-7E6A77A85704}" srcId="{896C79C5-22CF-4F78-9A7E-9FD179BC15DF}" destId="{1F4AA6FE-BFD0-43D4-8938-209916562AE8}" srcOrd="1" destOrd="0" parTransId="{FAB729DD-7179-4287-946F-01F2C6B45D08}" sibTransId="{3298F1E5-6DEE-4518-9617-C199CC4EAE3F}"/>
    <dgm:cxn modelId="{97F50C89-2044-45E2-9254-1908743FA262}" type="presOf" srcId="{896C79C5-22CF-4F78-9A7E-9FD179BC15DF}" destId="{F7E94E70-8A7E-4831-849C-E74FDE58CDFA}" srcOrd="0" destOrd="0" presId="urn:microsoft.com/office/officeart/2005/8/layout/vList2"/>
    <dgm:cxn modelId="{B1B2F308-EAA4-4231-9CD6-25AC52E1202F}" srcId="{896C79C5-22CF-4F78-9A7E-9FD179BC15DF}" destId="{73E45EC8-98AB-47DB-9C7F-2799C68E3E89}" srcOrd="0" destOrd="0" parTransId="{CA8E3A23-2C42-4C72-9413-1A1962DB4623}" sibTransId="{EC62D6B4-04B7-411D-85A5-59B2522D7F81}"/>
    <dgm:cxn modelId="{ABFDDB84-A82C-49FE-BDB7-FE146DBABDC1}" type="presOf" srcId="{1F4AA6FE-BFD0-43D4-8938-209916562AE8}" destId="{91BC0C45-9EDB-4E16-AFB8-25851E8DFA77}" srcOrd="0" destOrd="0" presId="urn:microsoft.com/office/officeart/2005/8/layout/vList2"/>
    <dgm:cxn modelId="{07F01962-0866-4FF5-9E10-EE488581FF81}" type="presOf" srcId="{73E45EC8-98AB-47DB-9C7F-2799C68E3E89}" destId="{979387FC-AB67-4EC5-B3EB-4F87FDADA307}" srcOrd="0" destOrd="0" presId="urn:microsoft.com/office/officeart/2005/8/layout/vList2"/>
    <dgm:cxn modelId="{54DBA8CA-806B-4A75-96FD-49FC2E00BC4F}" type="presParOf" srcId="{F7E94E70-8A7E-4831-849C-E74FDE58CDFA}" destId="{979387FC-AB67-4EC5-B3EB-4F87FDADA307}" srcOrd="0" destOrd="0" presId="urn:microsoft.com/office/officeart/2005/8/layout/vList2"/>
    <dgm:cxn modelId="{21A4572F-CF55-4EFD-8636-313FEC9539EA}" type="presParOf" srcId="{F7E94E70-8A7E-4831-849C-E74FDE58CDFA}" destId="{71E3A2F4-D659-47A4-83E7-57652A273896}" srcOrd="1" destOrd="0" presId="urn:microsoft.com/office/officeart/2005/8/layout/vList2"/>
    <dgm:cxn modelId="{A7713ED8-3B22-48D0-B93D-366C7491CDF1}" type="presParOf" srcId="{F7E94E70-8A7E-4831-849C-E74FDE58CDFA}" destId="{91BC0C45-9EDB-4E16-AFB8-25851E8DFA7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6CED085-8B07-4A45-B88A-A5E101292C32}" type="doc">
      <dgm:prSet loTypeId="urn:microsoft.com/office/officeart/2005/8/layout/target3" loCatId="relationship" qsTypeId="urn:microsoft.com/office/officeart/2005/8/quickstyle/simple1" qsCatId="simple" csTypeId="urn:microsoft.com/office/officeart/2005/8/colors/accent3_2" csCatId="accent3" phldr="1"/>
      <dgm:spPr/>
      <dgm:t>
        <a:bodyPr/>
        <a:lstStyle/>
        <a:p>
          <a:endParaRPr lang="pl-PL"/>
        </a:p>
      </dgm:t>
    </dgm:pt>
    <dgm:pt modelId="{35920D57-BF49-4E58-822A-F22CC3002A3A}">
      <dgm:prSet custT="1"/>
      <dgm:spPr/>
      <dgm:t>
        <a:bodyPr/>
        <a:lstStyle/>
        <a:p>
          <a:pPr algn="just" rtl="0"/>
          <a:r>
            <a:rPr lang="pl-PL" sz="2600" b="1" dirty="0" smtClean="0"/>
            <a:t>odszkodowanie z tytułu rozwiązania umowy o pracę z naruszeniem prawa </a:t>
          </a:r>
          <a:r>
            <a:rPr lang="pl-PL" sz="2600" dirty="0" smtClean="0"/>
            <a:t>- II PK 117/08 (inaczej w I PK 284/04)</a:t>
          </a:r>
          <a:endParaRPr lang="pl-PL" sz="2600" dirty="0"/>
        </a:p>
      </dgm:t>
    </dgm:pt>
    <dgm:pt modelId="{CEE9FF96-8AA2-4D68-BAF8-BD1DC68EE132}" type="parTrans" cxnId="{F0D845FD-3374-4E22-8093-C09E18F65CE3}">
      <dgm:prSet/>
      <dgm:spPr/>
      <dgm:t>
        <a:bodyPr/>
        <a:lstStyle/>
        <a:p>
          <a:pPr algn="just"/>
          <a:endParaRPr lang="pl-PL" sz="2600"/>
        </a:p>
      </dgm:t>
    </dgm:pt>
    <dgm:pt modelId="{C47B6BB8-2BAB-4066-8D2E-AD0513C5A9F7}" type="sibTrans" cxnId="{F0D845FD-3374-4E22-8093-C09E18F65CE3}">
      <dgm:prSet/>
      <dgm:spPr/>
      <dgm:t>
        <a:bodyPr/>
        <a:lstStyle/>
        <a:p>
          <a:pPr algn="just"/>
          <a:endParaRPr lang="pl-PL" sz="2600"/>
        </a:p>
      </dgm:t>
    </dgm:pt>
    <dgm:pt modelId="{EF323ED6-168B-43CF-BA14-AE274ABAF10D}">
      <dgm:prSet custT="1"/>
      <dgm:spPr/>
      <dgm:t>
        <a:bodyPr/>
        <a:lstStyle/>
        <a:p>
          <a:pPr algn="just" rtl="0"/>
          <a:r>
            <a:rPr lang="pl-PL" sz="2600" b="1" dirty="0" smtClean="0"/>
            <a:t>wynagrodzenie za czas pozostawania bez pracy po przywróceniu pracownika do pracy </a:t>
          </a:r>
          <a:r>
            <a:rPr lang="pl-PL" sz="2600" dirty="0" smtClean="0"/>
            <a:t>- II PK 117/08,</a:t>
          </a:r>
          <a:endParaRPr lang="pl-PL" sz="2600" dirty="0"/>
        </a:p>
      </dgm:t>
    </dgm:pt>
    <dgm:pt modelId="{F1F01B95-0BC8-4BB6-9684-74990312DB26}" type="parTrans" cxnId="{7C93634A-2333-498E-920C-87DC191D8944}">
      <dgm:prSet/>
      <dgm:spPr/>
      <dgm:t>
        <a:bodyPr/>
        <a:lstStyle/>
        <a:p>
          <a:pPr algn="just"/>
          <a:endParaRPr lang="pl-PL" sz="2600"/>
        </a:p>
      </dgm:t>
    </dgm:pt>
    <dgm:pt modelId="{01918F25-1608-4B33-830B-5C29C13A4FD8}" type="sibTrans" cxnId="{7C93634A-2333-498E-920C-87DC191D8944}">
      <dgm:prSet/>
      <dgm:spPr/>
      <dgm:t>
        <a:bodyPr/>
        <a:lstStyle/>
        <a:p>
          <a:pPr algn="just"/>
          <a:endParaRPr lang="pl-PL" sz="2600"/>
        </a:p>
      </dgm:t>
    </dgm:pt>
    <dgm:pt modelId="{CBBDCD4D-C1DA-4FB1-B9A3-7F2DB7BC4990}">
      <dgm:prSet custT="1"/>
      <dgm:spPr/>
      <dgm:t>
        <a:bodyPr/>
        <a:lstStyle/>
        <a:p>
          <a:pPr algn="just" rtl="0"/>
          <a:r>
            <a:rPr lang="pl-PL" sz="2600" b="1" dirty="0" smtClean="0"/>
            <a:t>odszkodowanie należne pracownikowi w związku z rozwiązaniem umowy o pracę na podstawie art. 55 § 1</a:t>
          </a:r>
          <a:r>
            <a:rPr lang="pl-PL" sz="2600" b="1" baseline="30000" dirty="0" smtClean="0"/>
            <a:t>1</a:t>
          </a:r>
          <a:r>
            <a:rPr lang="pl-PL" sz="2600" b="1" dirty="0" smtClean="0"/>
            <a:t> k.p. </a:t>
          </a:r>
          <a:r>
            <a:rPr lang="pl-PL" sz="2600" dirty="0" smtClean="0"/>
            <a:t>-  II PZP 4/12</a:t>
          </a:r>
          <a:endParaRPr lang="pl-PL" sz="2600" dirty="0"/>
        </a:p>
      </dgm:t>
    </dgm:pt>
    <dgm:pt modelId="{3496948B-21F3-440B-9C07-010E4766AEE2}" type="parTrans" cxnId="{B1AFCF5D-EEB7-4BB8-ACB5-4635A95C9290}">
      <dgm:prSet/>
      <dgm:spPr/>
      <dgm:t>
        <a:bodyPr/>
        <a:lstStyle/>
        <a:p>
          <a:pPr algn="just"/>
          <a:endParaRPr lang="pl-PL" sz="2600"/>
        </a:p>
      </dgm:t>
    </dgm:pt>
    <dgm:pt modelId="{662CDBA3-8411-4945-9AE3-3B7CDB8BF559}" type="sibTrans" cxnId="{B1AFCF5D-EEB7-4BB8-ACB5-4635A95C9290}">
      <dgm:prSet/>
      <dgm:spPr/>
      <dgm:t>
        <a:bodyPr/>
        <a:lstStyle/>
        <a:p>
          <a:pPr algn="just"/>
          <a:endParaRPr lang="pl-PL" sz="2600"/>
        </a:p>
      </dgm:t>
    </dgm:pt>
    <dgm:pt modelId="{F2A9EE00-AB21-4B9B-9C67-B9FF164DF6C7}" type="pres">
      <dgm:prSet presAssocID="{26CED085-8B07-4A45-B88A-A5E101292C32}" presName="Name0" presStyleCnt="0">
        <dgm:presLayoutVars>
          <dgm:chMax val="7"/>
          <dgm:dir/>
          <dgm:animLvl val="lvl"/>
          <dgm:resizeHandles val="exact"/>
        </dgm:presLayoutVars>
      </dgm:prSet>
      <dgm:spPr/>
      <dgm:t>
        <a:bodyPr/>
        <a:lstStyle/>
        <a:p>
          <a:endParaRPr lang="pl-PL"/>
        </a:p>
      </dgm:t>
    </dgm:pt>
    <dgm:pt modelId="{9B281140-D8DA-41E4-9B8D-1B5A5519CDCB}" type="pres">
      <dgm:prSet presAssocID="{35920D57-BF49-4E58-822A-F22CC3002A3A}" presName="circle1" presStyleLbl="node1" presStyleIdx="0" presStyleCnt="3"/>
      <dgm:spPr/>
      <dgm:t>
        <a:bodyPr/>
        <a:lstStyle/>
        <a:p>
          <a:endParaRPr lang="pl-PL"/>
        </a:p>
      </dgm:t>
    </dgm:pt>
    <dgm:pt modelId="{CC8ED7A3-E17E-4946-9EF6-FB29D7C5CE85}" type="pres">
      <dgm:prSet presAssocID="{35920D57-BF49-4E58-822A-F22CC3002A3A}" presName="space" presStyleCnt="0"/>
      <dgm:spPr/>
      <dgm:t>
        <a:bodyPr/>
        <a:lstStyle/>
        <a:p>
          <a:endParaRPr lang="pl-PL"/>
        </a:p>
      </dgm:t>
    </dgm:pt>
    <dgm:pt modelId="{2004D09A-B8A0-492D-B8AB-4DB45023C85A}" type="pres">
      <dgm:prSet presAssocID="{35920D57-BF49-4E58-822A-F22CC3002A3A}" presName="rect1" presStyleLbl="alignAcc1" presStyleIdx="0" presStyleCnt="3"/>
      <dgm:spPr/>
      <dgm:t>
        <a:bodyPr/>
        <a:lstStyle/>
        <a:p>
          <a:endParaRPr lang="pl-PL"/>
        </a:p>
      </dgm:t>
    </dgm:pt>
    <dgm:pt modelId="{99CF1E68-DA0D-4047-A7F2-642AC0FB174E}" type="pres">
      <dgm:prSet presAssocID="{EF323ED6-168B-43CF-BA14-AE274ABAF10D}" presName="vertSpace2" presStyleLbl="node1" presStyleIdx="0" presStyleCnt="3"/>
      <dgm:spPr/>
      <dgm:t>
        <a:bodyPr/>
        <a:lstStyle/>
        <a:p>
          <a:endParaRPr lang="pl-PL"/>
        </a:p>
      </dgm:t>
    </dgm:pt>
    <dgm:pt modelId="{2E5E1FC1-CB84-41AE-AE11-EDF2CC71D654}" type="pres">
      <dgm:prSet presAssocID="{EF323ED6-168B-43CF-BA14-AE274ABAF10D}" presName="circle2" presStyleLbl="node1" presStyleIdx="1" presStyleCnt="3"/>
      <dgm:spPr/>
      <dgm:t>
        <a:bodyPr/>
        <a:lstStyle/>
        <a:p>
          <a:endParaRPr lang="pl-PL"/>
        </a:p>
      </dgm:t>
    </dgm:pt>
    <dgm:pt modelId="{B73E1CD8-83BB-4EE1-9785-2DFA5F971956}" type="pres">
      <dgm:prSet presAssocID="{EF323ED6-168B-43CF-BA14-AE274ABAF10D}" presName="rect2" presStyleLbl="alignAcc1" presStyleIdx="1" presStyleCnt="3"/>
      <dgm:spPr/>
      <dgm:t>
        <a:bodyPr/>
        <a:lstStyle/>
        <a:p>
          <a:endParaRPr lang="pl-PL"/>
        </a:p>
      </dgm:t>
    </dgm:pt>
    <dgm:pt modelId="{13B014D1-209B-4CB0-8C75-02394677B5D1}" type="pres">
      <dgm:prSet presAssocID="{CBBDCD4D-C1DA-4FB1-B9A3-7F2DB7BC4990}" presName="vertSpace3" presStyleLbl="node1" presStyleIdx="1" presStyleCnt="3"/>
      <dgm:spPr/>
      <dgm:t>
        <a:bodyPr/>
        <a:lstStyle/>
        <a:p>
          <a:endParaRPr lang="pl-PL"/>
        </a:p>
      </dgm:t>
    </dgm:pt>
    <dgm:pt modelId="{8A469572-A7C3-45A4-954A-0F465A177F16}" type="pres">
      <dgm:prSet presAssocID="{CBBDCD4D-C1DA-4FB1-B9A3-7F2DB7BC4990}" presName="circle3" presStyleLbl="node1" presStyleIdx="2" presStyleCnt="3"/>
      <dgm:spPr/>
      <dgm:t>
        <a:bodyPr/>
        <a:lstStyle/>
        <a:p>
          <a:endParaRPr lang="pl-PL"/>
        </a:p>
      </dgm:t>
    </dgm:pt>
    <dgm:pt modelId="{A5A71928-FBE5-46D1-A63D-7DFCB367B071}" type="pres">
      <dgm:prSet presAssocID="{CBBDCD4D-C1DA-4FB1-B9A3-7F2DB7BC4990}" presName="rect3" presStyleLbl="alignAcc1" presStyleIdx="2" presStyleCnt="3"/>
      <dgm:spPr/>
      <dgm:t>
        <a:bodyPr/>
        <a:lstStyle/>
        <a:p>
          <a:endParaRPr lang="pl-PL"/>
        </a:p>
      </dgm:t>
    </dgm:pt>
    <dgm:pt modelId="{37420FCE-43DA-4D89-831A-89D09BFB6293}" type="pres">
      <dgm:prSet presAssocID="{35920D57-BF49-4E58-822A-F22CC3002A3A}" presName="rect1ParTxNoCh" presStyleLbl="alignAcc1" presStyleIdx="2" presStyleCnt="3">
        <dgm:presLayoutVars>
          <dgm:chMax val="1"/>
          <dgm:bulletEnabled val="1"/>
        </dgm:presLayoutVars>
      </dgm:prSet>
      <dgm:spPr/>
      <dgm:t>
        <a:bodyPr/>
        <a:lstStyle/>
        <a:p>
          <a:endParaRPr lang="pl-PL"/>
        </a:p>
      </dgm:t>
    </dgm:pt>
    <dgm:pt modelId="{0EE2EDAD-0374-44AA-A1B8-FD69831A2F9F}" type="pres">
      <dgm:prSet presAssocID="{EF323ED6-168B-43CF-BA14-AE274ABAF10D}" presName="rect2ParTxNoCh" presStyleLbl="alignAcc1" presStyleIdx="2" presStyleCnt="3">
        <dgm:presLayoutVars>
          <dgm:chMax val="1"/>
          <dgm:bulletEnabled val="1"/>
        </dgm:presLayoutVars>
      </dgm:prSet>
      <dgm:spPr/>
      <dgm:t>
        <a:bodyPr/>
        <a:lstStyle/>
        <a:p>
          <a:endParaRPr lang="pl-PL"/>
        </a:p>
      </dgm:t>
    </dgm:pt>
    <dgm:pt modelId="{5826E3DE-BA1C-4F11-B8A1-714B7C94DC29}" type="pres">
      <dgm:prSet presAssocID="{CBBDCD4D-C1DA-4FB1-B9A3-7F2DB7BC4990}" presName="rect3ParTxNoCh" presStyleLbl="alignAcc1" presStyleIdx="2" presStyleCnt="3">
        <dgm:presLayoutVars>
          <dgm:chMax val="1"/>
          <dgm:bulletEnabled val="1"/>
        </dgm:presLayoutVars>
      </dgm:prSet>
      <dgm:spPr/>
      <dgm:t>
        <a:bodyPr/>
        <a:lstStyle/>
        <a:p>
          <a:endParaRPr lang="pl-PL"/>
        </a:p>
      </dgm:t>
    </dgm:pt>
  </dgm:ptLst>
  <dgm:cxnLst>
    <dgm:cxn modelId="{53B227AF-FC7E-47DE-BDF8-DBC46B5650C8}" type="presOf" srcId="{CBBDCD4D-C1DA-4FB1-B9A3-7F2DB7BC4990}" destId="{5826E3DE-BA1C-4F11-B8A1-714B7C94DC29}" srcOrd="1" destOrd="0" presId="urn:microsoft.com/office/officeart/2005/8/layout/target3"/>
    <dgm:cxn modelId="{F9D386C1-D365-410C-BA8E-4064CD55401C}" type="presOf" srcId="{35920D57-BF49-4E58-822A-F22CC3002A3A}" destId="{37420FCE-43DA-4D89-831A-89D09BFB6293}" srcOrd="1" destOrd="0" presId="urn:microsoft.com/office/officeart/2005/8/layout/target3"/>
    <dgm:cxn modelId="{02881B26-929B-46AC-9F1D-5B25A90EC238}" type="presOf" srcId="{26CED085-8B07-4A45-B88A-A5E101292C32}" destId="{F2A9EE00-AB21-4B9B-9C67-B9FF164DF6C7}" srcOrd="0" destOrd="0" presId="urn:microsoft.com/office/officeart/2005/8/layout/target3"/>
    <dgm:cxn modelId="{E5B8F8BF-C832-4A82-A4ED-DCE15B90FD55}" type="presOf" srcId="{EF323ED6-168B-43CF-BA14-AE274ABAF10D}" destId="{B73E1CD8-83BB-4EE1-9785-2DFA5F971956}" srcOrd="0" destOrd="0" presId="urn:microsoft.com/office/officeart/2005/8/layout/target3"/>
    <dgm:cxn modelId="{B1AFCF5D-EEB7-4BB8-ACB5-4635A95C9290}" srcId="{26CED085-8B07-4A45-B88A-A5E101292C32}" destId="{CBBDCD4D-C1DA-4FB1-B9A3-7F2DB7BC4990}" srcOrd="2" destOrd="0" parTransId="{3496948B-21F3-440B-9C07-010E4766AEE2}" sibTransId="{662CDBA3-8411-4945-9AE3-3B7CDB8BF559}"/>
    <dgm:cxn modelId="{F0D845FD-3374-4E22-8093-C09E18F65CE3}" srcId="{26CED085-8B07-4A45-B88A-A5E101292C32}" destId="{35920D57-BF49-4E58-822A-F22CC3002A3A}" srcOrd="0" destOrd="0" parTransId="{CEE9FF96-8AA2-4D68-BAF8-BD1DC68EE132}" sibTransId="{C47B6BB8-2BAB-4066-8D2E-AD0513C5A9F7}"/>
    <dgm:cxn modelId="{57F3EC16-2F00-4437-A915-EC6F2CE47A21}" type="presOf" srcId="{CBBDCD4D-C1DA-4FB1-B9A3-7F2DB7BC4990}" destId="{A5A71928-FBE5-46D1-A63D-7DFCB367B071}" srcOrd="0" destOrd="0" presId="urn:microsoft.com/office/officeart/2005/8/layout/target3"/>
    <dgm:cxn modelId="{7C93634A-2333-498E-920C-87DC191D8944}" srcId="{26CED085-8B07-4A45-B88A-A5E101292C32}" destId="{EF323ED6-168B-43CF-BA14-AE274ABAF10D}" srcOrd="1" destOrd="0" parTransId="{F1F01B95-0BC8-4BB6-9684-74990312DB26}" sibTransId="{01918F25-1608-4B33-830B-5C29C13A4FD8}"/>
    <dgm:cxn modelId="{117AEC31-B85B-490E-8C27-42FE4B09B051}" type="presOf" srcId="{35920D57-BF49-4E58-822A-F22CC3002A3A}" destId="{2004D09A-B8A0-492D-B8AB-4DB45023C85A}" srcOrd="0" destOrd="0" presId="urn:microsoft.com/office/officeart/2005/8/layout/target3"/>
    <dgm:cxn modelId="{05791C39-1E23-424E-9AE0-22FB0528F6DC}" type="presOf" srcId="{EF323ED6-168B-43CF-BA14-AE274ABAF10D}" destId="{0EE2EDAD-0374-44AA-A1B8-FD69831A2F9F}" srcOrd="1" destOrd="0" presId="urn:microsoft.com/office/officeart/2005/8/layout/target3"/>
    <dgm:cxn modelId="{A93CF9C6-6F0C-4224-93A4-094BA01BA17E}" type="presParOf" srcId="{F2A9EE00-AB21-4B9B-9C67-B9FF164DF6C7}" destId="{9B281140-D8DA-41E4-9B8D-1B5A5519CDCB}" srcOrd="0" destOrd="0" presId="urn:microsoft.com/office/officeart/2005/8/layout/target3"/>
    <dgm:cxn modelId="{E9380927-A4A4-4B31-A4AC-507C0E8C36D8}" type="presParOf" srcId="{F2A9EE00-AB21-4B9B-9C67-B9FF164DF6C7}" destId="{CC8ED7A3-E17E-4946-9EF6-FB29D7C5CE85}" srcOrd="1" destOrd="0" presId="urn:microsoft.com/office/officeart/2005/8/layout/target3"/>
    <dgm:cxn modelId="{D8F87D4E-4AEA-41D0-9998-A347D7884E51}" type="presParOf" srcId="{F2A9EE00-AB21-4B9B-9C67-B9FF164DF6C7}" destId="{2004D09A-B8A0-492D-B8AB-4DB45023C85A}" srcOrd="2" destOrd="0" presId="urn:microsoft.com/office/officeart/2005/8/layout/target3"/>
    <dgm:cxn modelId="{D9AA2208-75E4-4917-BADD-88806362C8BC}" type="presParOf" srcId="{F2A9EE00-AB21-4B9B-9C67-B9FF164DF6C7}" destId="{99CF1E68-DA0D-4047-A7F2-642AC0FB174E}" srcOrd="3" destOrd="0" presId="urn:microsoft.com/office/officeart/2005/8/layout/target3"/>
    <dgm:cxn modelId="{7751A0A3-8DFA-44AC-9013-50B9BA0DC110}" type="presParOf" srcId="{F2A9EE00-AB21-4B9B-9C67-B9FF164DF6C7}" destId="{2E5E1FC1-CB84-41AE-AE11-EDF2CC71D654}" srcOrd="4" destOrd="0" presId="urn:microsoft.com/office/officeart/2005/8/layout/target3"/>
    <dgm:cxn modelId="{8F148B9B-15A5-44CE-874A-26E0EF1A6128}" type="presParOf" srcId="{F2A9EE00-AB21-4B9B-9C67-B9FF164DF6C7}" destId="{B73E1CD8-83BB-4EE1-9785-2DFA5F971956}" srcOrd="5" destOrd="0" presId="urn:microsoft.com/office/officeart/2005/8/layout/target3"/>
    <dgm:cxn modelId="{25C4D562-C1D1-42D6-BB30-74164977C05D}" type="presParOf" srcId="{F2A9EE00-AB21-4B9B-9C67-B9FF164DF6C7}" destId="{13B014D1-209B-4CB0-8C75-02394677B5D1}" srcOrd="6" destOrd="0" presId="urn:microsoft.com/office/officeart/2005/8/layout/target3"/>
    <dgm:cxn modelId="{AC6706E7-9A2E-4B3F-A941-6F0821552477}" type="presParOf" srcId="{F2A9EE00-AB21-4B9B-9C67-B9FF164DF6C7}" destId="{8A469572-A7C3-45A4-954A-0F465A177F16}" srcOrd="7" destOrd="0" presId="urn:microsoft.com/office/officeart/2005/8/layout/target3"/>
    <dgm:cxn modelId="{FAD18059-A1A0-4CB0-B8B3-37446ECD4A4B}" type="presParOf" srcId="{F2A9EE00-AB21-4B9B-9C67-B9FF164DF6C7}" destId="{A5A71928-FBE5-46D1-A63D-7DFCB367B071}" srcOrd="8" destOrd="0" presId="urn:microsoft.com/office/officeart/2005/8/layout/target3"/>
    <dgm:cxn modelId="{9642215A-6BDE-4835-B9BD-00A38DDFE85D}" type="presParOf" srcId="{F2A9EE00-AB21-4B9B-9C67-B9FF164DF6C7}" destId="{37420FCE-43DA-4D89-831A-89D09BFB6293}" srcOrd="9" destOrd="0" presId="urn:microsoft.com/office/officeart/2005/8/layout/target3"/>
    <dgm:cxn modelId="{C99C1066-0D62-4BD7-A94C-5B8FDBC0A7A9}" type="presParOf" srcId="{F2A9EE00-AB21-4B9B-9C67-B9FF164DF6C7}" destId="{0EE2EDAD-0374-44AA-A1B8-FD69831A2F9F}" srcOrd="10" destOrd="0" presId="urn:microsoft.com/office/officeart/2005/8/layout/target3"/>
    <dgm:cxn modelId="{524B9DB5-A930-4403-9F61-DAC4D8AAE27B}" type="presParOf" srcId="{F2A9EE00-AB21-4B9B-9C67-B9FF164DF6C7}" destId="{5826E3DE-BA1C-4F11-B8A1-714B7C94DC29}"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2CC019B-9811-4301-A93B-00D4733A764A}" type="doc">
      <dgm:prSet loTypeId="urn:microsoft.com/office/officeart/2005/8/layout/vList4#1" loCatId="list" qsTypeId="urn:microsoft.com/office/officeart/2005/8/quickstyle/simple1" qsCatId="simple" csTypeId="urn:microsoft.com/office/officeart/2005/8/colors/accent3_1" csCatId="accent3" phldr="1"/>
      <dgm:spPr/>
      <dgm:t>
        <a:bodyPr/>
        <a:lstStyle/>
        <a:p>
          <a:endParaRPr lang="pl-PL"/>
        </a:p>
      </dgm:t>
    </dgm:pt>
    <dgm:pt modelId="{6C39E581-942D-4B78-BD1A-47871C1480FD}">
      <dgm:prSet custT="1"/>
      <dgm:spPr/>
      <dgm:t>
        <a:bodyPr/>
        <a:lstStyle/>
        <a:p>
          <a:pPr algn="just" rtl="0"/>
          <a:r>
            <a:rPr lang="pl-PL" sz="2800" dirty="0" smtClean="0"/>
            <a:t>z art. 84 k.p. nie wynika zakaz zrzeczenia się roszczenia o odsetki</a:t>
          </a:r>
          <a:endParaRPr lang="pl-PL" sz="2800" dirty="0"/>
        </a:p>
      </dgm:t>
    </dgm:pt>
    <dgm:pt modelId="{03013FB2-9F16-45AB-AFB6-2FCA2EC00E65}" type="parTrans" cxnId="{6C092330-40B4-4C38-9AF9-0820B4DB5CEA}">
      <dgm:prSet/>
      <dgm:spPr/>
      <dgm:t>
        <a:bodyPr/>
        <a:lstStyle/>
        <a:p>
          <a:pPr algn="just"/>
          <a:endParaRPr lang="pl-PL" sz="2800"/>
        </a:p>
      </dgm:t>
    </dgm:pt>
    <dgm:pt modelId="{3E49D123-68D2-4A37-8E2F-D1DA8307ADB9}" type="sibTrans" cxnId="{6C092330-40B4-4C38-9AF9-0820B4DB5CEA}">
      <dgm:prSet/>
      <dgm:spPr/>
      <dgm:t>
        <a:bodyPr/>
        <a:lstStyle/>
        <a:p>
          <a:pPr algn="just"/>
          <a:endParaRPr lang="pl-PL" sz="2800"/>
        </a:p>
      </dgm:t>
    </dgm:pt>
    <dgm:pt modelId="{70B7513D-F9CC-47B8-8477-973553B065C4}">
      <dgm:prSet custT="1"/>
      <dgm:spPr/>
      <dgm:t>
        <a:bodyPr/>
        <a:lstStyle/>
        <a:p>
          <a:pPr algn="just" rtl="0"/>
          <a:r>
            <a:rPr lang="pl-PL" sz="2800" dirty="0" smtClean="0"/>
            <a:t>odsetki nie mają żadnego elementu charakteryzującego wynagrodzenie za pracę</a:t>
          </a:r>
          <a:endParaRPr lang="pl-PL" sz="2800" dirty="0"/>
        </a:p>
      </dgm:t>
    </dgm:pt>
    <dgm:pt modelId="{25B7BB04-FFA7-4381-8C86-706AFB8728D5}" type="parTrans" cxnId="{00A08970-8EAE-4661-B67D-92CF6BBCEB38}">
      <dgm:prSet/>
      <dgm:spPr/>
      <dgm:t>
        <a:bodyPr/>
        <a:lstStyle/>
        <a:p>
          <a:pPr algn="just"/>
          <a:endParaRPr lang="pl-PL" sz="2800"/>
        </a:p>
      </dgm:t>
    </dgm:pt>
    <dgm:pt modelId="{144DEEA9-D6C6-437A-91CD-C8A9CFA8A473}" type="sibTrans" cxnId="{00A08970-8EAE-4661-B67D-92CF6BBCEB38}">
      <dgm:prSet/>
      <dgm:spPr/>
      <dgm:t>
        <a:bodyPr/>
        <a:lstStyle/>
        <a:p>
          <a:pPr algn="just"/>
          <a:endParaRPr lang="pl-PL" sz="2800"/>
        </a:p>
      </dgm:t>
    </dgm:pt>
    <dgm:pt modelId="{84927370-9D93-42A4-A982-29A2D96179A8}">
      <dgm:prSet custT="1"/>
      <dgm:spPr/>
      <dgm:t>
        <a:bodyPr/>
        <a:lstStyle/>
        <a:p>
          <a:pPr algn="just" rtl="0"/>
          <a:r>
            <a:rPr lang="pl-PL" sz="2800" dirty="0" smtClean="0"/>
            <a:t>odsetki, chociaż dotyczą niewypłaconego w terminie wynagrodzenia za pracę, mają odmienny od niego charakter, stanowiąc rodzaj zryczałtowanego odszkodowania</a:t>
          </a:r>
          <a:endParaRPr lang="pl-PL" sz="2800" dirty="0"/>
        </a:p>
      </dgm:t>
    </dgm:pt>
    <dgm:pt modelId="{9258D6E3-ACEB-4AAC-99AB-F4FA316B1BE3}" type="parTrans" cxnId="{2E0EFE9D-542F-4F29-ABD9-F2C5B6D55428}">
      <dgm:prSet/>
      <dgm:spPr/>
      <dgm:t>
        <a:bodyPr/>
        <a:lstStyle/>
        <a:p>
          <a:pPr algn="just"/>
          <a:endParaRPr lang="pl-PL" sz="2800"/>
        </a:p>
      </dgm:t>
    </dgm:pt>
    <dgm:pt modelId="{82A590D9-A75F-475B-8D2C-CBEFA1454902}" type="sibTrans" cxnId="{2E0EFE9D-542F-4F29-ABD9-F2C5B6D55428}">
      <dgm:prSet/>
      <dgm:spPr/>
      <dgm:t>
        <a:bodyPr/>
        <a:lstStyle/>
        <a:p>
          <a:pPr algn="just"/>
          <a:endParaRPr lang="pl-PL" sz="2800"/>
        </a:p>
      </dgm:t>
    </dgm:pt>
    <dgm:pt modelId="{975C5BA7-2875-457C-B4D9-672728B772D9}" type="pres">
      <dgm:prSet presAssocID="{B2CC019B-9811-4301-A93B-00D4733A764A}" presName="linear" presStyleCnt="0">
        <dgm:presLayoutVars>
          <dgm:dir/>
          <dgm:resizeHandles val="exact"/>
        </dgm:presLayoutVars>
      </dgm:prSet>
      <dgm:spPr/>
      <dgm:t>
        <a:bodyPr/>
        <a:lstStyle/>
        <a:p>
          <a:endParaRPr lang="pl-PL"/>
        </a:p>
      </dgm:t>
    </dgm:pt>
    <dgm:pt modelId="{C1E55D1A-6ADC-419F-9DBE-D8D8C20AF521}" type="pres">
      <dgm:prSet presAssocID="{6C39E581-942D-4B78-BD1A-47871C1480FD}" presName="comp" presStyleCnt="0"/>
      <dgm:spPr/>
    </dgm:pt>
    <dgm:pt modelId="{39EA2038-A94C-4BA0-9666-E8B2FDAC4F70}" type="pres">
      <dgm:prSet presAssocID="{6C39E581-942D-4B78-BD1A-47871C1480FD}" presName="box" presStyleLbl="node1" presStyleIdx="0" presStyleCnt="3"/>
      <dgm:spPr/>
      <dgm:t>
        <a:bodyPr/>
        <a:lstStyle/>
        <a:p>
          <a:endParaRPr lang="pl-PL"/>
        </a:p>
      </dgm:t>
    </dgm:pt>
    <dgm:pt modelId="{003D7486-C8CE-49D2-B06A-89F42E0EBCF7}" type="pres">
      <dgm:prSet presAssocID="{6C39E581-942D-4B78-BD1A-47871C1480FD}" presName="img" presStyleLbl="fgImgPlace1" presStyleIdx="0" presStyleCnt="3"/>
      <dgm:spPr>
        <a:blipFill rotWithShape="0">
          <a:blip xmlns:r="http://schemas.openxmlformats.org/officeDocument/2006/relationships" r:embed="rId1"/>
          <a:stretch>
            <a:fillRect/>
          </a:stretch>
        </a:blipFill>
      </dgm:spPr>
    </dgm:pt>
    <dgm:pt modelId="{2B841E73-20F9-40E5-935A-B63FD0B2FAA3}" type="pres">
      <dgm:prSet presAssocID="{6C39E581-942D-4B78-BD1A-47871C1480FD}" presName="text" presStyleLbl="node1" presStyleIdx="0" presStyleCnt="3">
        <dgm:presLayoutVars>
          <dgm:bulletEnabled val="1"/>
        </dgm:presLayoutVars>
      </dgm:prSet>
      <dgm:spPr/>
      <dgm:t>
        <a:bodyPr/>
        <a:lstStyle/>
        <a:p>
          <a:endParaRPr lang="pl-PL"/>
        </a:p>
      </dgm:t>
    </dgm:pt>
    <dgm:pt modelId="{2FCF58E3-BF64-44C7-B71B-5BB09655B0B3}" type="pres">
      <dgm:prSet presAssocID="{3E49D123-68D2-4A37-8E2F-D1DA8307ADB9}" presName="spacer" presStyleCnt="0"/>
      <dgm:spPr/>
    </dgm:pt>
    <dgm:pt modelId="{02547B51-6759-45EF-BC04-20264ADD6A7E}" type="pres">
      <dgm:prSet presAssocID="{70B7513D-F9CC-47B8-8477-973553B065C4}" presName="comp" presStyleCnt="0"/>
      <dgm:spPr/>
    </dgm:pt>
    <dgm:pt modelId="{51F6319C-EB01-4741-B06F-454AD8F8C1E9}" type="pres">
      <dgm:prSet presAssocID="{70B7513D-F9CC-47B8-8477-973553B065C4}" presName="box" presStyleLbl="node1" presStyleIdx="1" presStyleCnt="3"/>
      <dgm:spPr/>
      <dgm:t>
        <a:bodyPr/>
        <a:lstStyle/>
        <a:p>
          <a:endParaRPr lang="pl-PL"/>
        </a:p>
      </dgm:t>
    </dgm:pt>
    <dgm:pt modelId="{EEC30E87-3262-474E-8F30-E94144B2585E}" type="pres">
      <dgm:prSet presAssocID="{70B7513D-F9CC-47B8-8477-973553B065C4}" presName="img" presStyleLbl="fgImgPlace1" presStyleIdx="1" presStyleCnt="3"/>
      <dgm:spPr>
        <a:blipFill rotWithShape="0">
          <a:blip xmlns:r="http://schemas.openxmlformats.org/officeDocument/2006/relationships" r:embed="rId2"/>
          <a:stretch>
            <a:fillRect/>
          </a:stretch>
        </a:blipFill>
      </dgm:spPr>
    </dgm:pt>
    <dgm:pt modelId="{32F749F9-1562-4CCB-B6DC-8238B902EBCA}" type="pres">
      <dgm:prSet presAssocID="{70B7513D-F9CC-47B8-8477-973553B065C4}" presName="text" presStyleLbl="node1" presStyleIdx="1" presStyleCnt="3">
        <dgm:presLayoutVars>
          <dgm:bulletEnabled val="1"/>
        </dgm:presLayoutVars>
      </dgm:prSet>
      <dgm:spPr/>
      <dgm:t>
        <a:bodyPr/>
        <a:lstStyle/>
        <a:p>
          <a:endParaRPr lang="pl-PL"/>
        </a:p>
      </dgm:t>
    </dgm:pt>
    <dgm:pt modelId="{A50DB5A4-D924-4CDC-A858-421499B1E2D1}" type="pres">
      <dgm:prSet presAssocID="{144DEEA9-D6C6-437A-91CD-C8A9CFA8A473}" presName="spacer" presStyleCnt="0"/>
      <dgm:spPr/>
    </dgm:pt>
    <dgm:pt modelId="{E23A3E8E-EC22-448C-8937-760CEEEB1FE4}" type="pres">
      <dgm:prSet presAssocID="{84927370-9D93-42A4-A982-29A2D96179A8}" presName="comp" presStyleCnt="0"/>
      <dgm:spPr/>
    </dgm:pt>
    <dgm:pt modelId="{8F8A76CF-5CAF-4778-B8D7-721AF297DC5D}" type="pres">
      <dgm:prSet presAssocID="{84927370-9D93-42A4-A982-29A2D96179A8}" presName="box" presStyleLbl="node1" presStyleIdx="2" presStyleCnt="3"/>
      <dgm:spPr/>
      <dgm:t>
        <a:bodyPr/>
        <a:lstStyle/>
        <a:p>
          <a:endParaRPr lang="pl-PL"/>
        </a:p>
      </dgm:t>
    </dgm:pt>
    <dgm:pt modelId="{B743ECEA-FC09-4A13-A425-302CAF1E20A1}" type="pres">
      <dgm:prSet presAssocID="{84927370-9D93-42A4-A982-29A2D96179A8}" presName="img" presStyleLbl="fgImgPlace1" presStyleIdx="2" presStyleCnt="3"/>
      <dgm:spPr>
        <a:blipFill rotWithShape="0">
          <a:blip xmlns:r="http://schemas.openxmlformats.org/officeDocument/2006/relationships" r:embed="rId3"/>
          <a:stretch>
            <a:fillRect/>
          </a:stretch>
        </a:blipFill>
      </dgm:spPr>
    </dgm:pt>
    <dgm:pt modelId="{85765581-7381-4C86-BCD1-94E398805A1E}" type="pres">
      <dgm:prSet presAssocID="{84927370-9D93-42A4-A982-29A2D96179A8}" presName="text" presStyleLbl="node1" presStyleIdx="2" presStyleCnt="3">
        <dgm:presLayoutVars>
          <dgm:bulletEnabled val="1"/>
        </dgm:presLayoutVars>
      </dgm:prSet>
      <dgm:spPr/>
      <dgm:t>
        <a:bodyPr/>
        <a:lstStyle/>
        <a:p>
          <a:endParaRPr lang="pl-PL"/>
        </a:p>
      </dgm:t>
    </dgm:pt>
  </dgm:ptLst>
  <dgm:cxnLst>
    <dgm:cxn modelId="{0F95B7E2-B5DC-4EAC-88C1-26A60670C657}" type="presOf" srcId="{70B7513D-F9CC-47B8-8477-973553B065C4}" destId="{51F6319C-EB01-4741-B06F-454AD8F8C1E9}" srcOrd="0" destOrd="0" presId="urn:microsoft.com/office/officeart/2005/8/layout/vList4#1"/>
    <dgm:cxn modelId="{00A08970-8EAE-4661-B67D-92CF6BBCEB38}" srcId="{B2CC019B-9811-4301-A93B-00D4733A764A}" destId="{70B7513D-F9CC-47B8-8477-973553B065C4}" srcOrd="1" destOrd="0" parTransId="{25B7BB04-FFA7-4381-8C86-706AFB8728D5}" sibTransId="{144DEEA9-D6C6-437A-91CD-C8A9CFA8A473}"/>
    <dgm:cxn modelId="{61956A41-AB90-4699-A5E9-189445782CAF}" type="presOf" srcId="{70B7513D-F9CC-47B8-8477-973553B065C4}" destId="{32F749F9-1562-4CCB-B6DC-8238B902EBCA}" srcOrd="1" destOrd="0" presId="urn:microsoft.com/office/officeart/2005/8/layout/vList4#1"/>
    <dgm:cxn modelId="{2E0EFE9D-542F-4F29-ABD9-F2C5B6D55428}" srcId="{B2CC019B-9811-4301-A93B-00D4733A764A}" destId="{84927370-9D93-42A4-A982-29A2D96179A8}" srcOrd="2" destOrd="0" parTransId="{9258D6E3-ACEB-4AAC-99AB-F4FA316B1BE3}" sibTransId="{82A590D9-A75F-475B-8D2C-CBEFA1454902}"/>
    <dgm:cxn modelId="{134AED49-F5AB-4E89-B532-261D53125E55}" type="presOf" srcId="{B2CC019B-9811-4301-A93B-00D4733A764A}" destId="{975C5BA7-2875-457C-B4D9-672728B772D9}" srcOrd="0" destOrd="0" presId="urn:microsoft.com/office/officeart/2005/8/layout/vList4#1"/>
    <dgm:cxn modelId="{3867A8D2-08A1-4472-AAB9-09F63B276CE1}" type="presOf" srcId="{6C39E581-942D-4B78-BD1A-47871C1480FD}" destId="{2B841E73-20F9-40E5-935A-B63FD0B2FAA3}" srcOrd="1" destOrd="0" presId="urn:microsoft.com/office/officeart/2005/8/layout/vList4#1"/>
    <dgm:cxn modelId="{6C092330-40B4-4C38-9AF9-0820B4DB5CEA}" srcId="{B2CC019B-9811-4301-A93B-00D4733A764A}" destId="{6C39E581-942D-4B78-BD1A-47871C1480FD}" srcOrd="0" destOrd="0" parTransId="{03013FB2-9F16-45AB-AFB6-2FCA2EC00E65}" sibTransId="{3E49D123-68D2-4A37-8E2F-D1DA8307ADB9}"/>
    <dgm:cxn modelId="{2CC59301-9D93-4B45-B2F8-7934D21D5373}" type="presOf" srcId="{6C39E581-942D-4B78-BD1A-47871C1480FD}" destId="{39EA2038-A94C-4BA0-9666-E8B2FDAC4F70}" srcOrd="0" destOrd="0" presId="urn:microsoft.com/office/officeart/2005/8/layout/vList4#1"/>
    <dgm:cxn modelId="{E36279DF-7727-4F9F-9AA5-6D091DE009EE}" type="presOf" srcId="{84927370-9D93-42A4-A982-29A2D96179A8}" destId="{8F8A76CF-5CAF-4778-B8D7-721AF297DC5D}" srcOrd="0" destOrd="0" presId="urn:microsoft.com/office/officeart/2005/8/layout/vList4#1"/>
    <dgm:cxn modelId="{20236765-E00E-4C56-B678-9CDC68AE205C}" type="presOf" srcId="{84927370-9D93-42A4-A982-29A2D96179A8}" destId="{85765581-7381-4C86-BCD1-94E398805A1E}" srcOrd="1" destOrd="0" presId="urn:microsoft.com/office/officeart/2005/8/layout/vList4#1"/>
    <dgm:cxn modelId="{6F327684-9612-47F8-9B4B-B7AAD260705E}" type="presParOf" srcId="{975C5BA7-2875-457C-B4D9-672728B772D9}" destId="{C1E55D1A-6ADC-419F-9DBE-D8D8C20AF521}" srcOrd="0" destOrd="0" presId="urn:microsoft.com/office/officeart/2005/8/layout/vList4#1"/>
    <dgm:cxn modelId="{C057BB5C-9B88-4441-BB05-BF8CD8E6FC10}" type="presParOf" srcId="{C1E55D1A-6ADC-419F-9DBE-D8D8C20AF521}" destId="{39EA2038-A94C-4BA0-9666-E8B2FDAC4F70}" srcOrd="0" destOrd="0" presId="urn:microsoft.com/office/officeart/2005/8/layout/vList4#1"/>
    <dgm:cxn modelId="{0482D39E-520B-4AD7-960D-921EBA64F7C4}" type="presParOf" srcId="{C1E55D1A-6ADC-419F-9DBE-D8D8C20AF521}" destId="{003D7486-C8CE-49D2-B06A-89F42E0EBCF7}" srcOrd="1" destOrd="0" presId="urn:microsoft.com/office/officeart/2005/8/layout/vList4#1"/>
    <dgm:cxn modelId="{ECBAEB5A-0636-4706-803B-28A8560ECDEC}" type="presParOf" srcId="{C1E55D1A-6ADC-419F-9DBE-D8D8C20AF521}" destId="{2B841E73-20F9-40E5-935A-B63FD0B2FAA3}" srcOrd="2" destOrd="0" presId="urn:microsoft.com/office/officeart/2005/8/layout/vList4#1"/>
    <dgm:cxn modelId="{FFFDADB7-456E-41B3-AC77-414C86E3123B}" type="presParOf" srcId="{975C5BA7-2875-457C-B4D9-672728B772D9}" destId="{2FCF58E3-BF64-44C7-B71B-5BB09655B0B3}" srcOrd="1" destOrd="0" presId="urn:microsoft.com/office/officeart/2005/8/layout/vList4#1"/>
    <dgm:cxn modelId="{5E75C2D4-76A7-47EB-B59D-62AF8DB62BF8}" type="presParOf" srcId="{975C5BA7-2875-457C-B4D9-672728B772D9}" destId="{02547B51-6759-45EF-BC04-20264ADD6A7E}" srcOrd="2" destOrd="0" presId="urn:microsoft.com/office/officeart/2005/8/layout/vList4#1"/>
    <dgm:cxn modelId="{457E644A-F346-4891-8451-337F48F94A46}" type="presParOf" srcId="{02547B51-6759-45EF-BC04-20264ADD6A7E}" destId="{51F6319C-EB01-4741-B06F-454AD8F8C1E9}" srcOrd="0" destOrd="0" presId="urn:microsoft.com/office/officeart/2005/8/layout/vList4#1"/>
    <dgm:cxn modelId="{977AA51C-80AB-4F53-98CC-2A252A628391}" type="presParOf" srcId="{02547B51-6759-45EF-BC04-20264ADD6A7E}" destId="{EEC30E87-3262-474E-8F30-E94144B2585E}" srcOrd="1" destOrd="0" presId="urn:microsoft.com/office/officeart/2005/8/layout/vList4#1"/>
    <dgm:cxn modelId="{7C18E105-26CE-4BD8-BA9C-725919ADA90D}" type="presParOf" srcId="{02547B51-6759-45EF-BC04-20264ADD6A7E}" destId="{32F749F9-1562-4CCB-B6DC-8238B902EBCA}" srcOrd="2" destOrd="0" presId="urn:microsoft.com/office/officeart/2005/8/layout/vList4#1"/>
    <dgm:cxn modelId="{435BBDF8-1E73-48F0-99E1-AF0A72BEDDAA}" type="presParOf" srcId="{975C5BA7-2875-457C-B4D9-672728B772D9}" destId="{A50DB5A4-D924-4CDC-A858-421499B1E2D1}" srcOrd="3" destOrd="0" presId="urn:microsoft.com/office/officeart/2005/8/layout/vList4#1"/>
    <dgm:cxn modelId="{A8369B77-E783-4A2F-9ACE-E5D0A3651A45}" type="presParOf" srcId="{975C5BA7-2875-457C-B4D9-672728B772D9}" destId="{E23A3E8E-EC22-448C-8937-760CEEEB1FE4}" srcOrd="4" destOrd="0" presId="urn:microsoft.com/office/officeart/2005/8/layout/vList4#1"/>
    <dgm:cxn modelId="{813F1383-0780-485E-875D-3A9FB22F7897}" type="presParOf" srcId="{E23A3E8E-EC22-448C-8937-760CEEEB1FE4}" destId="{8F8A76CF-5CAF-4778-B8D7-721AF297DC5D}" srcOrd="0" destOrd="0" presId="urn:microsoft.com/office/officeart/2005/8/layout/vList4#1"/>
    <dgm:cxn modelId="{1236B223-13B1-45C6-B203-98E375EEB7F1}" type="presParOf" srcId="{E23A3E8E-EC22-448C-8937-760CEEEB1FE4}" destId="{B743ECEA-FC09-4A13-A425-302CAF1E20A1}" srcOrd="1" destOrd="0" presId="urn:microsoft.com/office/officeart/2005/8/layout/vList4#1"/>
    <dgm:cxn modelId="{3B8ADDCA-BC5D-41A5-8477-E931F1EDD4FA}" type="presParOf" srcId="{E23A3E8E-EC22-448C-8937-760CEEEB1FE4}" destId="{85765581-7381-4C86-BCD1-94E398805A1E}"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10A2BE-EBAB-4DA1-AE0D-ABF145119082}" type="doc">
      <dgm:prSet loTypeId="urn:microsoft.com/office/officeart/2005/8/layout/process4" loCatId="list" qsTypeId="urn:microsoft.com/office/officeart/2005/8/quickstyle/simple2" qsCatId="simple" csTypeId="urn:microsoft.com/office/officeart/2005/8/colors/accent3_1" csCatId="accent3" phldr="1"/>
      <dgm:spPr/>
      <dgm:t>
        <a:bodyPr/>
        <a:lstStyle/>
        <a:p>
          <a:endParaRPr lang="pl-PL"/>
        </a:p>
      </dgm:t>
    </dgm:pt>
    <dgm:pt modelId="{DB5CB707-9695-424F-A453-1D1BDAE8F7CA}">
      <dgm:prSet custT="1"/>
      <dgm:spPr/>
      <dgm:t>
        <a:bodyPr/>
        <a:lstStyle/>
        <a:p>
          <a:r>
            <a:rPr lang="pl-PL" sz="2400" b="0" i="0" dirty="0"/>
            <a:t>TYTUŁ VII. Postępowanie odrębne. </a:t>
          </a:r>
          <a:endParaRPr lang="pl-PL" sz="2400" b="0" dirty="0"/>
        </a:p>
      </dgm:t>
    </dgm:pt>
    <dgm:pt modelId="{B724852F-C82E-4588-AB94-4D8698204B6E}" type="parTrans" cxnId="{70D9D96A-22FC-4794-9551-55963B4F808E}">
      <dgm:prSet/>
      <dgm:spPr/>
      <dgm:t>
        <a:bodyPr/>
        <a:lstStyle/>
        <a:p>
          <a:endParaRPr lang="pl-PL" sz="2400" b="0"/>
        </a:p>
      </dgm:t>
    </dgm:pt>
    <dgm:pt modelId="{AF7EC78C-3954-47B5-94A5-9B41746CD047}" type="sibTrans" cxnId="{70D9D96A-22FC-4794-9551-55963B4F808E}">
      <dgm:prSet/>
      <dgm:spPr/>
      <dgm:t>
        <a:bodyPr/>
        <a:lstStyle/>
        <a:p>
          <a:endParaRPr lang="pl-PL" sz="2400" b="0"/>
        </a:p>
      </dgm:t>
    </dgm:pt>
    <dgm:pt modelId="{C197428A-8A09-411E-A5F9-ACFE30B50D16}">
      <dgm:prSet custT="1"/>
      <dgm:spPr/>
      <dgm:t>
        <a:bodyPr/>
        <a:lstStyle/>
        <a:p>
          <a:r>
            <a:rPr lang="pl-PL" sz="2400" b="0" dirty="0"/>
            <a:t>Dział III. Postępowanie w sprawach z zakresu prawa pracy i ubezpieczeń społecznych. </a:t>
          </a:r>
        </a:p>
      </dgm:t>
    </dgm:pt>
    <dgm:pt modelId="{78BB22A4-B966-4D5D-90A6-F9AB819A8780}" type="parTrans" cxnId="{AFD74D9D-8A0B-4AFF-B802-EEEB551AE6D5}">
      <dgm:prSet/>
      <dgm:spPr/>
      <dgm:t>
        <a:bodyPr/>
        <a:lstStyle/>
        <a:p>
          <a:endParaRPr lang="pl-PL" sz="2400" b="0"/>
        </a:p>
      </dgm:t>
    </dgm:pt>
    <dgm:pt modelId="{B2266624-C0BF-4484-8E11-509F68B486AC}" type="sibTrans" cxnId="{AFD74D9D-8A0B-4AFF-B802-EEEB551AE6D5}">
      <dgm:prSet/>
      <dgm:spPr/>
      <dgm:t>
        <a:bodyPr/>
        <a:lstStyle/>
        <a:p>
          <a:endParaRPr lang="pl-PL" sz="2400" b="0"/>
        </a:p>
      </dgm:t>
    </dgm:pt>
    <dgm:pt modelId="{0D366C26-7DD1-4A6A-85BD-28BE9588E840}">
      <dgm:prSet custT="1"/>
      <dgm:spPr/>
      <dgm:t>
        <a:bodyPr/>
        <a:lstStyle/>
        <a:p>
          <a:r>
            <a:rPr lang="pl-PL" sz="2400" b="0"/>
            <a:t>Rozdział 1. Przepisy ogólne.</a:t>
          </a:r>
        </a:p>
      </dgm:t>
    </dgm:pt>
    <dgm:pt modelId="{F4220BE8-5CA2-4496-8A30-E76886760828}" type="parTrans" cxnId="{72AFA7E0-9F8A-45FE-AEC8-4BCAFC61F0ED}">
      <dgm:prSet/>
      <dgm:spPr/>
      <dgm:t>
        <a:bodyPr/>
        <a:lstStyle/>
        <a:p>
          <a:endParaRPr lang="pl-PL" sz="2400" b="0"/>
        </a:p>
      </dgm:t>
    </dgm:pt>
    <dgm:pt modelId="{11BE89D6-48B8-4F30-B391-9BEEC897D979}" type="sibTrans" cxnId="{72AFA7E0-9F8A-45FE-AEC8-4BCAFC61F0ED}">
      <dgm:prSet/>
      <dgm:spPr/>
      <dgm:t>
        <a:bodyPr/>
        <a:lstStyle/>
        <a:p>
          <a:endParaRPr lang="pl-PL" sz="2400" b="0"/>
        </a:p>
      </dgm:t>
    </dgm:pt>
    <dgm:pt modelId="{06C4119F-6BDB-4863-AAB3-9116462C36E1}">
      <dgm:prSet custT="1"/>
      <dgm:spPr/>
      <dgm:t>
        <a:bodyPr/>
        <a:lstStyle/>
        <a:p>
          <a:r>
            <a:rPr lang="pl-PL" sz="2400" b="0"/>
            <a:t>Rozdział 2. Postępowanie w sprawach z zakresu prawa pracy </a:t>
          </a:r>
        </a:p>
      </dgm:t>
    </dgm:pt>
    <dgm:pt modelId="{7C2A4EAC-4751-4AB8-AAFE-13CE7206023B}" type="parTrans" cxnId="{565A481C-E1E1-40FF-9192-76DB785E24FD}">
      <dgm:prSet/>
      <dgm:spPr/>
      <dgm:t>
        <a:bodyPr/>
        <a:lstStyle/>
        <a:p>
          <a:endParaRPr lang="pl-PL" sz="2400" b="0"/>
        </a:p>
      </dgm:t>
    </dgm:pt>
    <dgm:pt modelId="{AB4EA9A9-16D7-4162-B7CB-23DE7C41CD9F}" type="sibTrans" cxnId="{565A481C-E1E1-40FF-9192-76DB785E24FD}">
      <dgm:prSet/>
      <dgm:spPr/>
      <dgm:t>
        <a:bodyPr/>
        <a:lstStyle/>
        <a:p>
          <a:endParaRPr lang="pl-PL" sz="2400" b="0"/>
        </a:p>
      </dgm:t>
    </dgm:pt>
    <dgm:pt modelId="{931C34FA-308A-4112-80D5-8A0F18DF07A2}" type="pres">
      <dgm:prSet presAssocID="{3810A2BE-EBAB-4DA1-AE0D-ABF145119082}" presName="Name0" presStyleCnt="0">
        <dgm:presLayoutVars>
          <dgm:dir/>
          <dgm:animLvl val="lvl"/>
          <dgm:resizeHandles val="exact"/>
        </dgm:presLayoutVars>
      </dgm:prSet>
      <dgm:spPr/>
      <dgm:t>
        <a:bodyPr/>
        <a:lstStyle/>
        <a:p>
          <a:endParaRPr lang="pl-PL"/>
        </a:p>
      </dgm:t>
    </dgm:pt>
    <dgm:pt modelId="{6DDA01A3-BBF0-4A5D-A82D-887B647C7945}" type="pres">
      <dgm:prSet presAssocID="{06C4119F-6BDB-4863-AAB3-9116462C36E1}" presName="boxAndChildren" presStyleCnt="0"/>
      <dgm:spPr/>
    </dgm:pt>
    <dgm:pt modelId="{CAC7AED3-6CC9-45D1-96FF-6ADB671E2552}" type="pres">
      <dgm:prSet presAssocID="{06C4119F-6BDB-4863-AAB3-9116462C36E1}" presName="parentTextBox" presStyleLbl="node1" presStyleIdx="0" presStyleCnt="4"/>
      <dgm:spPr/>
      <dgm:t>
        <a:bodyPr/>
        <a:lstStyle/>
        <a:p>
          <a:endParaRPr lang="pl-PL"/>
        </a:p>
      </dgm:t>
    </dgm:pt>
    <dgm:pt modelId="{B8FCF5C6-00A2-4051-9115-0DF4F2F41BF5}" type="pres">
      <dgm:prSet presAssocID="{11BE89D6-48B8-4F30-B391-9BEEC897D979}" presName="sp" presStyleCnt="0"/>
      <dgm:spPr/>
    </dgm:pt>
    <dgm:pt modelId="{22B4880D-C07A-4D39-864B-A52B8E0398B6}" type="pres">
      <dgm:prSet presAssocID="{0D366C26-7DD1-4A6A-85BD-28BE9588E840}" presName="arrowAndChildren" presStyleCnt="0"/>
      <dgm:spPr/>
    </dgm:pt>
    <dgm:pt modelId="{B41041E5-1BF7-4304-B956-9B49613E5949}" type="pres">
      <dgm:prSet presAssocID="{0D366C26-7DD1-4A6A-85BD-28BE9588E840}" presName="parentTextArrow" presStyleLbl="node1" presStyleIdx="1" presStyleCnt="4" custLinFactNeighborY="121"/>
      <dgm:spPr/>
      <dgm:t>
        <a:bodyPr/>
        <a:lstStyle/>
        <a:p>
          <a:endParaRPr lang="pl-PL"/>
        </a:p>
      </dgm:t>
    </dgm:pt>
    <dgm:pt modelId="{D8D53B7D-8ECA-4D03-96DF-EB9044B73527}" type="pres">
      <dgm:prSet presAssocID="{B2266624-C0BF-4484-8E11-509F68B486AC}" presName="sp" presStyleCnt="0"/>
      <dgm:spPr/>
    </dgm:pt>
    <dgm:pt modelId="{4AA51848-D03C-4B4D-98E7-DDD882A79BAC}" type="pres">
      <dgm:prSet presAssocID="{C197428A-8A09-411E-A5F9-ACFE30B50D16}" presName="arrowAndChildren" presStyleCnt="0"/>
      <dgm:spPr/>
    </dgm:pt>
    <dgm:pt modelId="{D38B47F5-66D9-4B56-A00C-21000E7D03BB}" type="pres">
      <dgm:prSet presAssocID="{C197428A-8A09-411E-A5F9-ACFE30B50D16}" presName="parentTextArrow" presStyleLbl="node1" presStyleIdx="2" presStyleCnt="4"/>
      <dgm:spPr/>
      <dgm:t>
        <a:bodyPr/>
        <a:lstStyle/>
        <a:p>
          <a:endParaRPr lang="pl-PL"/>
        </a:p>
      </dgm:t>
    </dgm:pt>
    <dgm:pt modelId="{E8B41EFB-8DEA-47BB-8006-E347C9B84E7E}" type="pres">
      <dgm:prSet presAssocID="{AF7EC78C-3954-47B5-94A5-9B41746CD047}" presName="sp" presStyleCnt="0"/>
      <dgm:spPr/>
    </dgm:pt>
    <dgm:pt modelId="{67F64D15-F8D7-4C80-B265-E4FD19BD50E4}" type="pres">
      <dgm:prSet presAssocID="{DB5CB707-9695-424F-A453-1D1BDAE8F7CA}" presName="arrowAndChildren" presStyleCnt="0"/>
      <dgm:spPr/>
    </dgm:pt>
    <dgm:pt modelId="{7A233FA8-01E1-4972-84B6-E12BFD520024}" type="pres">
      <dgm:prSet presAssocID="{DB5CB707-9695-424F-A453-1D1BDAE8F7CA}" presName="parentTextArrow" presStyleLbl="node1" presStyleIdx="3" presStyleCnt="4"/>
      <dgm:spPr/>
      <dgm:t>
        <a:bodyPr/>
        <a:lstStyle/>
        <a:p>
          <a:endParaRPr lang="pl-PL"/>
        </a:p>
      </dgm:t>
    </dgm:pt>
  </dgm:ptLst>
  <dgm:cxnLst>
    <dgm:cxn modelId="{AFD74D9D-8A0B-4AFF-B802-EEEB551AE6D5}" srcId="{3810A2BE-EBAB-4DA1-AE0D-ABF145119082}" destId="{C197428A-8A09-411E-A5F9-ACFE30B50D16}" srcOrd="1" destOrd="0" parTransId="{78BB22A4-B966-4D5D-90A6-F9AB819A8780}" sibTransId="{B2266624-C0BF-4484-8E11-509F68B486AC}"/>
    <dgm:cxn modelId="{86EE44B9-D039-407C-B3DF-B37C7C9DABF7}" type="presOf" srcId="{3810A2BE-EBAB-4DA1-AE0D-ABF145119082}" destId="{931C34FA-308A-4112-80D5-8A0F18DF07A2}" srcOrd="0" destOrd="0" presId="urn:microsoft.com/office/officeart/2005/8/layout/process4"/>
    <dgm:cxn modelId="{3AB19F07-1E4D-4326-8984-A161B0E24AED}" type="presOf" srcId="{DB5CB707-9695-424F-A453-1D1BDAE8F7CA}" destId="{7A233FA8-01E1-4972-84B6-E12BFD520024}" srcOrd="0" destOrd="0" presId="urn:microsoft.com/office/officeart/2005/8/layout/process4"/>
    <dgm:cxn modelId="{72AFA7E0-9F8A-45FE-AEC8-4BCAFC61F0ED}" srcId="{3810A2BE-EBAB-4DA1-AE0D-ABF145119082}" destId="{0D366C26-7DD1-4A6A-85BD-28BE9588E840}" srcOrd="2" destOrd="0" parTransId="{F4220BE8-5CA2-4496-8A30-E76886760828}" sibTransId="{11BE89D6-48B8-4F30-B391-9BEEC897D979}"/>
    <dgm:cxn modelId="{565A481C-E1E1-40FF-9192-76DB785E24FD}" srcId="{3810A2BE-EBAB-4DA1-AE0D-ABF145119082}" destId="{06C4119F-6BDB-4863-AAB3-9116462C36E1}" srcOrd="3" destOrd="0" parTransId="{7C2A4EAC-4751-4AB8-AAFE-13CE7206023B}" sibTransId="{AB4EA9A9-16D7-4162-B7CB-23DE7C41CD9F}"/>
    <dgm:cxn modelId="{70D9D96A-22FC-4794-9551-55963B4F808E}" srcId="{3810A2BE-EBAB-4DA1-AE0D-ABF145119082}" destId="{DB5CB707-9695-424F-A453-1D1BDAE8F7CA}" srcOrd="0" destOrd="0" parTransId="{B724852F-C82E-4588-AB94-4D8698204B6E}" sibTransId="{AF7EC78C-3954-47B5-94A5-9B41746CD047}"/>
    <dgm:cxn modelId="{BE65A556-8AC2-400B-9745-51DA81BDABFC}" type="presOf" srcId="{C197428A-8A09-411E-A5F9-ACFE30B50D16}" destId="{D38B47F5-66D9-4B56-A00C-21000E7D03BB}" srcOrd="0" destOrd="0" presId="urn:microsoft.com/office/officeart/2005/8/layout/process4"/>
    <dgm:cxn modelId="{3E69555F-0955-42E5-8902-A92F82F3FC0A}" type="presOf" srcId="{0D366C26-7DD1-4A6A-85BD-28BE9588E840}" destId="{B41041E5-1BF7-4304-B956-9B49613E5949}" srcOrd="0" destOrd="0" presId="urn:microsoft.com/office/officeart/2005/8/layout/process4"/>
    <dgm:cxn modelId="{95046D2D-BBB7-461D-ADDF-3EF9C8DFEB8D}" type="presOf" srcId="{06C4119F-6BDB-4863-AAB3-9116462C36E1}" destId="{CAC7AED3-6CC9-45D1-96FF-6ADB671E2552}" srcOrd="0" destOrd="0" presId="urn:microsoft.com/office/officeart/2005/8/layout/process4"/>
    <dgm:cxn modelId="{1BC855DF-03D8-4C59-90A9-DE6B2C0E8790}" type="presParOf" srcId="{931C34FA-308A-4112-80D5-8A0F18DF07A2}" destId="{6DDA01A3-BBF0-4A5D-A82D-887B647C7945}" srcOrd="0" destOrd="0" presId="urn:microsoft.com/office/officeart/2005/8/layout/process4"/>
    <dgm:cxn modelId="{928986D6-E483-41C0-A951-207D002BA453}" type="presParOf" srcId="{6DDA01A3-BBF0-4A5D-A82D-887B647C7945}" destId="{CAC7AED3-6CC9-45D1-96FF-6ADB671E2552}" srcOrd="0" destOrd="0" presId="urn:microsoft.com/office/officeart/2005/8/layout/process4"/>
    <dgm:cxn modelId="{0279DAB8-D476-483B-B265-920A22B3E330}" type="presParOf" srcId="{931C34FA-308A-4112-80D5-8A0F18DF07A2}" destId="{B8FCF5C6-00A2-4051-9115-0DF4F2F41BF5}" srcOrd="1" destOrd="0" presId="urn:microsoft.com/office/officeart/2005/8/layout/process4"/>
    <dgm:cxn modelId="{988A57C5-81BE-4D2B-BA55-034B7D07BBD6}" type="presParOf" srcId="{931C34FA-308A-4112-80D5-8A0F18DF07A2}" destId="{22B4880D-C07A-4D39-864B-A52B8E0398B6}" srcOrd="2" destOrd="0" presId="urn:microsoft.com/office/officeart/2005/8/layout/process4"/>
    <dgm:cxn modelId="{8034C2A9-6EF3-4963-88D9-75423D5F079C}" type="presParOf" srcId="{22B4880D-C07A-4D39-864B-A52B8E0398B6}" destId="{B41041E5-1BF7-4304-B956-9B49613E5949}" srcOrd="0" destOrd="0" presId="urn:microsoft.com/office/officeart/2005/8/layout/process4"/>
    <dgm:cxn modelId="{D0F62156-E466-4315-A9CC-BADD11277074}" type="presParOf" srcId="{931C34FA-308A-4112-80D5-8A0F18DF07A2}" destId="{D8D53B7D-8ECA-4D03-96DF-EB9044B73527}" srcOrd="3" destOrd="0" presId="urn:microsoft.com/office/officeart/2005/8/layout/process4"/>
    <dgm:cxn modelId="{2772954D-7E84-4F2A-A591-AEA910A73662}" type="presParOf" srcId="{931C34FA-308A-4112-80D5-8A0F18DF07A2}" destId="{4AA51848-D03C-4B4D-98E7-DDD882A79BAC}" srcOrd="4" destOrd="0" presId="urn:microsoft.com/office/officeart/2005/8/layout/process4"/>
    <dgm:cxn modelId="{A8913C9A-EF79-4048-8AA1-4B998A177785}" type="presParOf" srcId="{4AA51848-D03C-4B4D-98E7-DDD882A79BAC}" destId="{D38B47F5-66D9-4B56-A00C-21000E7D03BB}" srcOrd="0" destOrd="0" presId="urn:microsoft.com/office/officeart/2005/8/layout/process4"/>
    <dgm:cxn modelId="{C6F63997-9F54-4223-9CA8-9BC0DAA8F7C8}" type="presParOf" srcId="{931C34FA-308A-4112-80D5-8A0F18DF07A2}" destId="{E8B41EFB-8DEA-47BB-8006-E347C9B84E7E}" srcOrd="5" destOrd="0" presId="urn:microsoft.com/office/officeart/2005/8/layout/process4"/>
    <dgm:cxn modelId="{778E8DCE-E00A-4509-A068-D38265D99392}" type="presParOf" srcId="{931C34FA-308A-4112-80D5-8A0F18DF07A2}" destId="{67F64D15-F8D7-4C80-B265-E4FD19BD50E4}" srcOrd="6" destOrd="0" presId="urn:microsoft.com/office/officeart/2005/8/layout/process4"/>
    <dgm:cxn modelId="{B33677B5-C5FD-4A4C-836A-A27B8DB3FCD1}" type="presParOf" srcId="{67F64D15-F8D7-4C80-B265-E4FD19BD50E4}" destId="{7A233FA8-01E1-4972-84B6-E12BFD52002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111985-4EC9-4984-88D0-4876A4AAB513}"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pl-PL"/>
        </a:p>
      </dgm:t>
    </dgm:pt>
    <dgm:pt modelId="{D7BF219E-6E4A-4237-9BAD-2343CA1BDF36}">
      <dgm:prSet/>
      <dgm:spPr/>
      <dgm:t>
        <a:bodyPr/>
        <a:lstStyle/>
        <a:p>
          <a:pPr algn="just" rtl="0"/>
          <a:r>
            <a:rPr lang="pl-PL" b="1" dirty="0" smtClean="0"/>
            <a:t>Postanowienie Sądu Najwyższego z dnia 21 marca 1996 r., III PO 1/96</a:t>
          </a:r>
        </a:p>
        <a:p>
          <a:pPr algn="just" rtl="0"/>
          <a:r>
            <a:rPr lang="pl-PL" dirty="0" smtClean="0"/>
            <a:t>Bez względu na przyczynę niewypłacenia przez zakład pracy należnego pracownikowi zasiłku chorobowego, właściwy do rozpoznania roszczeń pracownika o ten zasiłek jest Zakład Ubezpieczeń Społecznych. </a:t>
          </a:r>
          <a:endParaRPr lang="pl-PL" dirty="0"/>
        </a:p>
      </dgm:t>
    </dgm:pt>
    <dgm:pt modelId="{9E8D5C6D-30FE-450B-8154-D0F1B4C707F9}" type="parTrans" cxnId="{285EBBAD-D6F1-4F86-AEF6-3BC60F395EDC}">
      <dgm:prSet/>
      <dgm:spPr/>
      <dgm:t>
        <a:bodyPr/>
        <a:lstStyle/>
        <a:p>
          <a:endParaRPr lang="pl-PL"/>
        </a:p>
      </dgm:t>
    </dgm:pt>
    <dgm:pt modelId="{5167C34C-68A3-4C30-B073-57D036228A75}" type="sibTrans" cxnId="{285EBBAD-D6F1-4F86-AEF6-3BC60F395EDC}">
      <dgm:prSet/>
      <dgm:spPr/>
      <dgm:t>
        <a:bodyPr/>
        <a:lstStyle/>
        <a:p>
          <a:endParaRPr lang="pl-PL"/>
        </a:p>
      </dgm:t>
    </dgm:pt>
    <dgm:pt modelId="{F043DA41-7854-4386-B83E-365331DD9E48}">
      <dgm:prSet/>
      <dgm:spPr/>
      <dgm:t>
        <a:bodyPr/>
        <a:lstStyle/>
        <a:p>
          <a:pPr algn="just" rtl="0"/>
          <a:r>
            <a:rPr lang="pl-PL" b="1" dirty="0" smtClean="0"/>
            <a:t>Postanowienie Sądu Najwyższego kolegium kompetencyjne z dnia 10 lipca 2002 r., III KKO 6/02</a:t>
          </a:r>
        </a:p>
        <a:p>
          <a:pPr algn="just" rtl="0"/>
          <a:r>
            <a:rPr lang="pl-PL" dirty="0" smtClean="0"/>
            <a:t>W sprawie o odsetki od niewypłaconego w terminie zasiłku chorobowego właściwy jest organ rentowy.</a:t>
          </a:r>
          <a:endParaRPr lang="pl-PL" dirty="0"/>
        </a:p>
      </dgm:t>
    </dgm:pt>
    <dgm:pt modelId="{CF502F9F-1D32-41EB-B00A-735233046E62}" type="parTrans" cxnId="{F791B996-A660-4C3F-995C-9855F4FBD429}">
      <dgm:prSet/>
      <dgm:spPr/>
      <dgm:t>
        <a:bodyPr/>
        <a:lstStyle/>
        <a:p>
          <a:endParaRPr lang="pl-PL"/>
        </a:p>
      </dgm:t>
    </dgm:pt>
    <dgm:pt modelId="{B495A629-C091-4226-A995-FA26D6233CAD}" type="sibTrans" cxnId="{F791B996-A660-4C3F-995C-9855F4FBD429}">
      <dgm:prSet/>
      <dgm:spPr/>
      <dgm:t>
        <a:bodyPr/>
        <a:lstStyle/>
        <a:p>
          <a:endParaRPr lang="pl-PL"/>
        </a:p>
      </dgm:t>
    </dgm:pt>
    <dgm:pt modelId="{DAF3D21D-9A00-45C6-9746-966129F55B3E}" type="pres">
      <dgm:prSet presAssocID="{74111985-4EC9-4984-88D0-4876A4AAB513}" presName="linear" presStyleCnt="0">
        <dgm:presLayoutVars>
          <dgm:animLvl val="lvl"/>
          <dgm:resizeHandles val="exact"/>
        </dgm:presLayoutVars>
      </dgm:prSet>
      <dgm:spPr/>
      <dgm:t>
        <a:bodyPr/>
        <a:lstStyle/>
        <a:p>
          <a:endParaRPr lang="pl-PL"/>
        </a:p>
      </dgm:t>
    </dgm:pt>
    <dgm:pt modelId="{99BBDA6E-E360-4F2D-BE67-A079B3F6D506}" type="pres">
      <dgm:prSet presAssocID="{D7BF219E-6E4A-4237-9BAD-2343CA1BDF36}" presName="parentText" presStyleLbl="node1" presStyleIdx="0" presStyleCnt="2">
        <dgm:presLayoutVars>
          <dgm:chMax val="0"/>
          <dgm:bulletEnabled val="1"/>
        </dgm:presLayoutVars>
      </dgm:prSet>
      <dgm:spPr/>
      <dgm:t>
        <a:bodyPr/>
        <a:lstStyle/>
        <a:p>
          <a:endParaRPr lang="pl-PL"/>
        </a:p>
      </dgm:t>
    </dgm:pt>
    <dgm:pt modelId="{25449F83-E777-4919-9B7D-FB8664823844}" type="pres">
      <dgm:prSet presAssocID="{5167C34C-68A3-4C30-B073-57D036228A75}" presName="spacer" presStyleCnt="0"/>
      <dgm:spPr/>
    </dgm:pt>
    <dgm:pt modelId="{7A979F52-D877-4E84-93D3-EEC0AA589FCC}" type="pres">
      <dgm:prSet presAssocID="{F043DA41-7854-4386-B83E-365331DD9E48}" presName="parentText" presStyleLbl="node1" presStyleIdx="1" presStyleCnt="2">
        <dgm:presLayoutVars>
          <dgm:chMax val="0"/>
          <dgm:bulletEnabled val="1"/>
        </dgm:presLayoutVars>
      </dgm:prSet>
      <dgm:spPr/>
      <dgm:t>
        <a:bodyPr/>
        <a:lstStyle/>
        <a:p>
          <a:endParaRPr lang="pl-PL"/>
        </a:p>
      </dgm:t>
    </dgm:pt>
  </dgm:ptLst>
  <dgm:cxnLst>
    <dgm:cxn modelId="{F86F471E-CC90-4FDC-A91D-1C2E91869BEC}" type="presOf" srcId="{F043DA41-7854-4386-B83E-365331DD9E48}" destId="{7A979F52-D877-4E84-93D3-EEC0AA589FCC}" srcOrd="0" destOrd="0" presId="urn:microsoft.com/office/officeart/2005/8/layout/vList2"/>
    <dgm:cxn modelId="{285EBBAD-D6F1-4F86-AEF6-3BC60F395EDC}" srcId="{74111985-4EC9-4984-88D0-4876A4AAB513}" destId="{D7BF219E-6E4A-4237-9BAD-2343CA1BDF36}" srcOrd="0" destOrd="0" parTransId="{9E8D5C6D-30FE-450B-8154-D0F1B4C707F9}" sibTransId="{5167C34C-68A3-4C30-B073-57D036228A75}"/>
    <dgm:cxn modelId="{356E9310-12D3-4675-91FD-4C804420A775}" type="presOf" srcId="{74111985-4EC9-4984-88D0-4876A4AAB513}" destId="{DAF3D21D-9A00-45C6-9746-966129F55B3E}" srcOrd="0" destOrd="0" presId="urn:microsoft.com/office/officeart/2005/8/layout/vList2"/>
    <dgm:cxn modelId="{F2DBC30F-32B0-4D1F-8FD0-3E9058C60891}" type="presOf" srcId="{D7BF219E-6E4A-4237-9BAD-2343CA1BDF36}" destId="{99BBDA6E-E360-4F2D-BE67-A079B3F6D506}" srcOrd="0" destOrd="0" presId="urn:microsoft.com/office/officeart/2005/8/layout/vList2"/>
    <dgm:cxn modelId="{F791B996-A660-4C3F-995C-9855F4FBD429}" srcId="{74111985-4EC9-4984-88D0-4876A4AAB513}" destId="{F043DA41-7854-4386-B83E-365331DD9E48}" srcOrd="1" destOrd="0" parTransId="{CF502F9F-1D32-41EB-B00A-735233046E62}" sibTransId="{B495A629-C091-4226-A995-FA26D6233CAD}"/>
    <dgm:cxn modelId="{F03F277A-3DF2-4C22-B461-3C23637CEF90}" type="presParOf" srcId="{DAF3D21D-9A00-45C6-9746-966129F55B3E}" destId="{99BBDA6E-E360-4F2D-BE67-A079B3F6D506}" srcOrd="0" destOrd="0" presId="urn:microsoft.com/office/officeart/2005/8/layout/vList2"/>
    <dgm:cxn modelId="{9C6221BD-95B6-4801-B0D4-7C477A6DD6B6}" type="presParOf" srcId="{DAF3D21D-9A00-45C6-9746-966129F55B3E}" destId="{25449F83-E777-4919-9B7D-FB8664823844}" srcOrd="1" destOrd="0" presId="urn:microsoft.com/office/officeart/2005/8/layout/vList2"/>
    <dgm:cxn modelId="{EE1F832B-7565-4062-B2B3-09D360FB0C34}" type="presParOf" srcId="{DAF3D21D-9A00-45C6-9746-966129F55B3E}" destId="{7A979F52-D877-4E84-93D3-EEC0AA589FC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0D8CC2-3075-4880-92B0-C2AEC7742BB5}" type="doc">
      <dgm:prSet loTypeId="urn:microsoft.com/office/officeart/2008/layout/LinedList" loCatId="list" qsTypeId="urn:microsoft.com/office/officeart/2005/8/quickstyle/simple5" qsCatId="simple" csTypeId="urn:microsoft.com/office/officeart/2005/8/colors/accent6_1" csCatId="accent6"/>
      <dgm:spPr/>
      <dgm:t>
        <a:bodyPr/>
        <a:lstStyle/>
        <a:p>
          <a:endParaRPr lang="pl-PL"/>
        </a:p>
      </dgm:t>
    </dgm:pt>
    <dgm:pt modelId="{F85054F1-D26D-48A4-907B-DA4F4D2C1470}">
      <dgm:prSet/>
      <dgm:spPr/>
      <dgm:t>
        <a:bodyPr/>
        <a:lstStyle/>
        <a:p>
          <a:pPr algn="just" rtl="0"/>
          <a:r>
            <a:rPr lang="pl-PL" dirty="0" smtClean="0"/>
            <a:t>element podmiotowy - spór toczy się między pracodawcą a pracownikiem lub byłym pracownikiem. </a:t>
          </a:r>
          <a:endParaRPr lang="pl-PL" dirty="0"/>
        </a:p>
      </dgm:t>
    </dgm:pt>
    <dgm:pt modelId="{6285C31A-C197-4C18-B1AC-294F283350DD}" type="parTrans" cxnId="{D4E0D3F9-349A-4651-97CA-A285F9B2692A}">
      <dgm:prSet/>
      <dgm:spPr/>
      <dgm:t>
        <a:bodyPr/>
        <a:lstStyle/>
        <a:p>
          <a:endParaRPr lang="pl-PL"/>
        </a:p>
      </dgm:t>
    </dgm:pt>
    <dgm:pt modelId="{3B343A0A-CB9C-43A0-B879-669EC748E88B}" type="sibTrans" cxnId="{D4E0D3F9-349A-4651-97CA-A285F9B2692A}">
      <dgm:prSet/>
      <dgm:spPr/>
      <dgm:t>
        <a:bodyPr/>
        <a:lstStyle/>
        <a:p>
          <a:endParaRPr lang="pl-PL"/>
        </a:p>
      </dgm:t>
    </dgm:pt>
    <dgm:pt modelId="{E2A4EBFA-0499-45AB-BAD5-76AF325EADA2}">
      <dgm:prSet/>
      <dgm:spPr/>
      <dgm:t>
        <a:bodyPr/>
        <a:lstStyle/>
        <a:p>
          <a:pPr algn="just" rtl="0"/>
          <a:r>
            <a:rPr lang="pl-PL" dirty="0" smtClean="0"/>
            <a:t>element przedmiotowy - dochodzone roszczenie winno wynikać ze stosunku pracy</a:t>
          </a:r>
          <a:endParaRPr lang="pl-PL" dirty="0"/>
        </a:p>
      </dgm:t>
    </dgm:pt>
    <dgm:pt modelId="{D422640C-F6E2-41FA-8A8A-32F964AE23F3}" type="parTrans" cxnId="{04AF339A-0211-45FC-B10E-06714BBEA630}">
      <dgm:prSet/>
      <dgm:spPr/>
      <dgm:t>
        <a:bodyPr/>
        <a:lstStyle/>
        <a:p>
          <a:endParaRPr lang="pl-PL"/>
        </a:p>
      </dgm:t>
    </dgm:pt>
    <dgm:pt modelId="{83FE762F-A7A5-40FE-B2AE-A043D916D9DD}" type="sibTrans" cxnId="{04AF339A-0211-45FC-B10E-06714BBEA630}">
      <dgm:prSet/>
      <dgm:spPr/>
      <dgm:t>
        <a:bodyPr/>
        <a:lstStyle/>
        <a:p>
          <a:endParaRPr lang="pl-PL"/>
        </a:p>
      </dgm:t>
    </dgm:pt>
    <dgm:pt modelId="{F3F8A0CB-0E62-42F6-B323-1FD69AA00EDD}" type="pres">
      <dgm:prSet presAssocID="{470D8CC2-3075-4880-92B0-C2AEC7742BB5}" presName="vert0" presStyleCnt="0">
        <dgm:presLayoutVars>
          <dgm:dir/>
          <dgm:animOne val="branch"/>
          <dgm:animLvl val="lvl"/>
        </dgm:presLayoutVars>
      </dgm:prSet>
      <dgm:spPr/>
      <dgm:t>
        <a:bodyPr/>
        <a:lstStyle/>
        <a:p>
          <a:endParaRPr lang="pl-PL"/>
        </a:p>
      </dgm:t>
    </dgm:pt>
    <dgm:pt modelId="{08836B5D-7CF1-4767-90F2-00D7DFF55D4B}" type="pres">
      <dgm:prSet presAssocID="{F85054F1-D26D-48A4-907B-DA4F4D2C1470}" presName="thickLine" presStyleLbl="alignNode1" presStyleIdx="0" presStyleCnt="2"/>
      <dgm:spPr/>
    </dgm:pt>
    <dgm:pt modelId="{689242C0-C03C-42A6-9774-A26D8F832329}" type="pres">
      <dgm:prSet presAssocID="{F85054F1-D26D-48A4-907B-DA4F4D2C1470}" presName="horz1" presStyleCnt="0"/>
      <dgm:spPr/>
    </dgm:pt>
    <dgm:pt modelId="{23C1EBF2-9B21-4601-8E2D-4C28BB7E9DEC}" type="pres">
      <dgm:prSet presAssocID="{F85054F1-D26D-48A4-907B-DA4F4D2C1470}" presName="tx1" presStyleLbl="revTx" presStyleIdx="0" presStyleCnt="2"/>
      <dgm:spPr/>
      <dgm:t>
        <a:bodyPr/>
        <a:lstStyle/>
        <a:p>
          <a:endParaRPr lang="pl-PL"/>
        </a:p>
      </dgm:t>
    </dgm:pt>
    <dgm:pt modelId="{0D95CBF1-C2C6-4040-A5AE-393F3F09BD1F}" type="pres">
      <dgm:prSet presAssocID="{F85054F1-D26D-48A4-907B-DA4F4D2C1470}" presName="vert1" presStyleCnt="0"/>
      <dgm:spPr/>
    </dgm:pt>
    <dgm:pt modelId="{97E134CF-1306-4777-B0A7-E740DDFEEE13}" type="pres">
      <dgm:prSet presAssocID="{E2A4EBFA-0499-45AB-BAD5-76AF325EADA2}" presName="thickLine" presStyleLbl="alignNode1" presStyleIdx="1" presStyleCnt="2"/>
      <dgm:spPr/>
    </dgm:pt>
    <dgm:pt modelId="{FC4980F1-D27C-429E-8F63-29D11762BB13}" type="pres">
      <dgm:prSet presAssocID="{E2A4EBFA-0499-45AB-BAD5-76AF325EADA2}" presName="horz1" presStyleCnt="0"/>
      <dgm:spPr/>
    </dgm:pt>
    <dgm:pt modelId="{6B5C0B62-FF0A-466F-88E0-505D4A32953A}" type="pres">
      <dgm:prSet presAssocID="{E2A4EBFA-0499-45AB-BAD5-76AF325EADA2}" presName="tx1" presStyleLbl="revTx" presStyleIdx="1" presStyleCnt="2"/>
      <dgm:spPr/>
      <dgm:t>
        <a:bodyPr/>
        <a:lstStyle/>
        <a:p>
          <a:endParaRPr lang="pl-PL"/>
        </a:p>
      </dgm:t>
    </dgm:pt>
    <dgm:pt modelId="{C70CD680-EE0D-4F16-9A79-F9F939333554}" type="pres">
      <dgm:prSet presAssocID="{E2A4EBFA-0499-45AB-BAD5-76AF325EADA2}" presName="vert1" presStyleCnt="0"/>
      <dgm:spPr/>
    </dgm:pt>
  </dgm:ptLst>
  <dgm:cxnLst>
    <dgm:cxn modelId="{D229FBB1-BAAF-4135-AF99-388462A0001E}" type="presOf" srcId="{F85054F1-D26D-48A4-907B-DA4F4D2C1470}" destId="{23C1EBF2-9B21-4601-8E2D-4C28BB7E9DEC}" srcOrd="0" destOrd="0" presId="urn:microsoft.com/office/officeart/2008/layout/LinedList"/>
    <dgm:cxn modelId="{04AF339A-0211-45FC-B10E-06714BBEA630}" srcId="{470D8CC2-3075-4880-92B0-C2AEC7742BB5}" destId="{E2A4EBFA-0499-45AB-BAD5-76AF325EADA2}" srcOrd="1" destOrd="0" parTransId="{D422640C-F6E2-41FA-8A8A-32F964AE23F3}" sibTransId="{83FE762F-A7A5-40FE-B2AE-A043D916D9DD}"/>
    <dgm:cxn modelId="{FBF34BA2-6363-483F-A86E-8F2DF64041D7}" type="presOf" srcId="{E2A4EBFA-0499-45AB-BAD5-76AF325EADA2}" destId="{6B5C0B62-FF0A-466F-88E0-505D4A32953A}" srcOrd="0" destOrd="0" presId="urn:microsoft.com/office/officeart/2008/layout/LinedList"/>
    <dgm:cxn modelId="{D4E0D3F9-349A-4651-97CA-A285F9B2692A}" srcId="{470D8CC2-3075-4880-92B0-C2AEC7742BB5}" destId="{F85054F1-D26D-48A4-907B-DA4F4D2C1470}" srcOrd="0" destOrd="0" parTransId="{6285C31A-C197-4C18-B1AC-294F283350DD}" sibTransId="{3B343A0A-CB9C-43A0-B879-669EC748E88B}"/>
    <dgm:cxn modelId="{168AE09B-A66C-4D3C-A812-E7C5FD7DF20C}" type="presOf" srcId="{470D8CC2-3075-4880-92B0-C2AEC7742BB5}" destId="{F3F8A0CB-0E62-42F6-B323-1FD69AA00EDD}" srcOrd="0" destOrd="0" presId="urn:microsoft.com/office/officeart/2008/layout/LinedList"/>
    <dgm:cxn modelId="{4F6E58B1-0CF5-4509-8FD7-FB17560118BF}" type="presParOf" srcId="{F3F8A0CB-0E62-42F6-B323-1FD69AA00EDD}" destId="{08836B5D-7CF1-4767-90F2-00D7DFF55D4B}" srcOrd="0" destOrd="0" presId="urn:microsoft.com/office/officeart/2008/layout/LinedList"/>
    <dgm:cxn modelId="{6D15BAD6-5031-4419-8AD2-32BD6A1C2E4D}" type="presParOf" srcId="{F3F8A0CB-0E62-42F6-B323-1FD69AA00EDD}" destId="{689242C0-C03C-42A6-9774-A26D8F832329}" srcOrd="1" destOrd="0" presId="urn:microsoft.com/office/officeart/2008/layout/LinedList"/>
    <dgm:cxn modelId="{A1107424-6D07-4F6C-AB6B-6CF818462432}" type="presParOf" srcId="{689242C0-C03C-42A6-9774-A26D8F832329}" destId="{23C1EBF2-9B21-4601-8E2D-4C28BB7E9DEC}" srcOrd="0" destOrd="0" presId="urn:microsoft.com/office/officeart/2008/layout/LinedList"/>
    <dgm:cxn modelId="{DD3EB4BE-E535-4A08-92EB-6716E600D147}" type="presParOf" srcId="{689242C0-C03C-42A6-9774-A26D8F832329}" destId="{0D95CBF1-C2C6-4040-A5AE-393F3F09BD1F}" srcOrd="1" destOrd="0" presId="urn:microsoft.com/office/officeart/2008/layout/LinedList"/>
    <dgm:cxn modelId="{E25D7173-5D7B-4747-A2CF-FD8A5A5B14F9}" type="presParOf" srcId="{F3F8A0CB-0E62-42F6-B323-1FD69AA00EDD}" destId="{97E134CF-1306-4777-B0A7-E740DDFEEE13}" srcOrd="2" destOrd="0" presId="urn:microsoft.com/office/officeart/2008/layout/LinedList"/>
    <dgm:cxn modelId="{F5E98865-3AE9-447A-A568-E19C22B762DB}" type="presParOf" srcId="{F3F8A0CB-0E62-42F6-B323-1FD69AA00EDD}" destId="{FC4980F1-D27C-429E-8F63-29D11762BB13}" srcOrd="3" destOrd="0" presId="urn:microsoft.com/office/officeart/2008/layout/LinedList"/>
    <dgm:cxn modelId="{A6E8667C-A6ED-4857-98BA-F8C416B993F3}" type="presParOf" srcId="{FC4980F1-D27C-429E-8F63-29D11762BB13}" destId="{6B5C0B62-FF0A-466F-88E0-505D4A32953A}" srcOrd="0" destOrd="0" presId="urn:microsoft.com/office/officeart/2008/layout/LinedList"/>
    <dgm:cxn modelId="{A97A6875-46D2-41A8-B570-423BB74DEE51}" type="presParOf" srcId="{FC4980F1-D27C-429E-8F63-29D11762BB13}" destId="{C70CD680-EE0D-4F16-9A79-F9F9393335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263C4B-9396-4A38-9AC4-C5CF083B7A24}" type="doc">
      <dgm:prSet loTypeId="urn:microsoft.com/office/officeart/2005/8/layout/process4" loCatId="list" qsTypeId="urn:microsoft.com/office/officeart/2005/8/quickstyle/simple5" qsCatId="simple" csTypeId="urn:microsoft.com/office/officeart/2005/8/colors/accent6_1" csCatId="accent6"/>
      <dgm:spPr/>
      <dgm:t>
        <a:bodyPr/>
        <a:lstStyle/>
        <a:p>
          <a:endParaRPr lang="pl-PL"/>
        </a:p>
      </dgm:t>
    </dgm:pt>
    <dgm:pt modelId="{9E0DA7E4-8D03-4738-9333-34EF848BE25A}">
      <dgm:prSet custT="1"/>
      <dgm:spPr/>
      <dgm:t>
        <a:bodyPr/>
        <a:lstStyle/>
        <a:p>
          <a:pPr rtl="0"/>
          <a:r>
            <a:rPr lang="pl-PL" sz="2400" smtClean="0"/>
            <a:t>sprawa zachowuje charakter sprawy ze stosunku pracy, nawet jeśli roszczenie jest dochodzone po ustaniu tego stosunku. </a:t>
          </a:r>
          <a:endParaRPr lang="pl-PL" sz="2400"/>
        </a:p>
      </dgm:t>
    </dgm:pt>
    <dgm:pt modelId="{D155489D-D689-4516-BCBC-0CE53C88F4C5}" type="parTrans" cxnId="{C07FE32D-ED2B-4244-9549-84206DDE3E7B}">
      <dgm:prSet/>
      <dgm:spPr/>
      <dgm:t>
        <a:bodyPr/>
        <a:lstStyle/>
        <a:p>
          <a:endParaRPr lang="pl-PL" sz="2400"/>
        </a:p>
      </dgm:t>
    </dgm:pt>
    <dgm:pt modelId="{BA9EBC69-9CE8-4FC5-86C6-822752E8392C}" type="sibTrans" cxnId="{C07FE32D-ED2B-4244-9549-84206DDE3E7B}">
      <dgm:prSet/>
      <dgm:spPr/>
      <dgm:t>
        <a:bodyPr/>
        <a:lstStyle/>
        <a:p>
          <a:endParaRPr lang="pl-PL" sz="2400"/>
        </a:p>
      </dgm:t>
    </dgm:pt>
    <dgm:pt modelId="{7BA7286E-3874-4074-BBB0-7A967A6FE871}">
      <dgm:prSet custT="1"/>
      <dgm:spPr/>
      <dgm:t>
        <a:bodyPr/>
        <a:lstStyle/>
        <a:p>
          <a:pPr rtl="0"/>
          <a:r>
            <a:rPr lang="pl-PL" sz="2400" smtClean="0"/>
            <a:t>Rozstrzygające znaczenie ma źródło roszczenia, nie zaś to, kiedy jest ono dochodzone</a:t>
          </a:r>
          <a:endParaRPr lang="pl-PL" sz="2400"/>
        </a:p>
      </dgm:t>
    </dgm:pt>
    <dgm:pt modelId="{7B3EFBD8-7888-4C1A-8307-09AC613AE282}" type="parTrans" cxnId="{7E960014-BB90-41BB-8268-AE624AA5EF52}">
      <dgm:prSet/>
      <dgm:spPr/>
      <dgm:t>
        <a:bodyPr/>
        <a:lstStyle/>
        <a:p>
          <a:endParaRPr lang="pl-PL" sz="2400"/>
        </a:p>
      </dgm:t>
    </dgm:pt>
    <dgm:pt modelId="{B0983239-8467-4AEC-A82C-C7321B3A0EAC}" type="sibTrans" cxnId="{7E960014-BB90-41BB-8268-AE624AA5EF52}">
      <dgm:prSet/>
      <dgm:spPr/>
      <dgm:t>
        <a:bodyPr/>
        <a:lstStyle/>
        <a:p>
          <a:endParaRPr lang="pl-PL" sz="2400"/>
        </a:p>
      </dgm:t>
    </dgm:pt>
    <dgm:pt modelId="{6B27A03C-F3AB-40AB-AA37-495F8FD637D2}">
      <dgm:prSet custT="1"/>
      <dgm:spPr/>
      <dgm:t>
        <a:bodyPr/>
        <a:lstStyle/>
        <a:p>
          <a:pPr rtl="0"/>
          <a:r>
            <a:rPr lang="pl-PL" sz="2400" dirty="0" smtClean="0"/>
            <a:t>część roszczeń ze stosunku pracy ze swej natury staje się wymagalna i może być dochodzona przed sądem dopiero po rozwiązaniu stosunku pracy (np. ekwiwalent pieniężny za urlop).</a:t>
          </a:r>
          <a:endParaRPr lang="pl-PL" sz="2400" dirty="0"/>
        </a:p>
      </dgm:t>
    </dgm:pt>
    <dgm:pt modelId="{F50C4634-D21C-40BE-9CB7-FB5CF4375D9E}" type="parTrans" cxnId="{D3D0A7F3-DE8E-4D51-BE97-001B5A99A8EA}">
      <dgm:prSet/>
      <dgm:spPr/>
      <dgm:t>
        <a:bodyPr/>
        <a:lstStyle/>
        <a:p>
          <a:endParaRPr lang="pl-PL" sz="2400"/>
        </a:p>
      </dgm:t>
    </dgm:pt>
    <dgm:pt modelId="{1AA79257-F13F-4C0E-9F7A-795AAEBF99D1}" type="sibTrans" cxnId="{D3D0A7F3-DE8E-4D51-BE97-001B5A99A8EA}">
      <dgm:prSet/>
      <dgm:spPr/>
      <dgm:t>
        <a:bodyPr/>
        <a:lstStyle/>
        <a:p>
          <a:endParaRPr lang="pl-PL" sz="2400"/>
        </a:p>
      </dgm:t>
    </dgm:pt>
    <dgm:pt modelId="{EAB162D6-A6B2-441B-8544-F48CA11683D2}" type="pres">
      <dgm:prSet presAssocID="{D8263C4B-9396-4A38-9AC4-C5CF083B7A24}" presName="Name0" presStyleCnt="0">
        <dgm:presLayoutVars>
          <dgm:dir/>
          <dgm:animLvl val="lvl"/>
          <dgm:resizeHandles val="exact"/>
        </dgm:presLayoutVars>
      </dgm:prSet>
      <dgm:spPr/>
      <dgm:t>
        <a:bodyPr/>
        <a:lstStyle/>
        <a:p>
          <a:endParaRPr lang="pl-PL"/>
        </a:p>
      </dgm:t>
    </dgm:pt>
    <dgm:pt modelId="{001C82D7-F36A-4F09-8CB6-37471BE5B158}" type="pres">
      <dgm:prSet presAssocID="{6B27A03C-F3AB-40AB-AA37-495F8FD637D2}" presName="boxAndChildren" presStyleCnt="0"/>
      <dgm:spPr/>
    </dgm:pt>
    <dgm:pt modelId="{91C10FE8-7A7A-4210-9A76-32CCE1530C65}" type="pres">
      <dgm:prSet presAssocID="{6B27A03C-F3AB-40AB-AA37-495F8FD637D2}" presName="parentTextBox" presStyleLbl="node1" presStyleIdx="0" presStyleCnt="3"/>
      <dgm:spPr/>
      <dgm:t>
        <a:bodyPr/>
        <a:lstStyle/>
        <a:p>
          <a:endParaRPr lang="pl-PL"/>
        </a:p>
      </dgm:t>
    </dgm:pt>
    <dgm:pt modelId="{1818C4D6-7CD4-4237-A6EF-708D0F4F7F53}" type="pres">
      <dgm:prSet presAssocID="{B0983239-8467-4AEC-A82C-C7321B3A0EAC}" presName="sp" presStyleCnt="0"/>
      <dgm:spPr/>
    </dgm:pt>
    <dgm:pt modelId="{444D5030-6C5B-458A-BAC2-1012A4809E03}" type="pres">
      <dgm:prSet presAssocID="{7BA7286E-3874-4074-BBB0-7A967A6FE871}" presName="arrowAndChildren" presStyleCnt="0"/>
      <dgm:spPr/>
    </dgm:pt>
    <dgm:pt modelId="{97769CFC-58B4-485C-A118-E2FCD878CBE3}" type="pres">
      <dgm:prSet presAssocID="{7BA7286E-3874-4074-BBB0-7A967A6FE871}" presName="parentTextArrow" presStyleLbl="node1" presStyleIdx="1" presStyleCnt="3"/>
      <dgm:spPr/>
      <dgm:t>
        <a:bodyPr/>
        <a:lstStyle/>
        <a:p>
          <a:endParaRPr lang="pl-PL"/>
        </a:p>
      </dgm:t>
    </dgm:pt>
    <dgm:pt modelId="{EA040B87-31F7-427B-9F15-AD2DE1A6EA29}" type="pres">
      <dgm:prSet presAssocID="{BA9EBC69-9CE8-4FC5-86C6-822752E8392C}" presName="sp" presStyleCnt="0"/>
      <dgm:spPr/>
    </dgm:pt>
    <dgm:pt modelId="{D451E153-F301-446D-BB50-B4586FE5BF21}" type="pres">
      <dgm:prSet presAssocID="{9E0DA7E4-8D03-4738-9333-34EF848BE25A}" presName="arrowAndChildren" presStyleCnt="0"/>
      <dgm:spPr/>
    </dgm:pt>
    <dgm:pt modelId="{7537B498-E045-41C6-82E4-AA99A340CE3F}" type="pres">
      <dgm:prSet presAssocID="{9E0DA7E4-8D03-4738-9333-34EF848BE25A}" presName="parentTextArrow" presStyleLbl="node1" presStyleIdx="2" presStyleCnt="3"/>
      <dgm:spPr/>
      <dgm:t>
        <a:bodyPr/>
        <a:lstStyle/>
        <a:p>
          <a:endParaRPr lang="pl-PL"/>
        </a:p>
      </dgm:t>
    </dgm:pt>
  </dgm:ptLst>
  <dgm:cxnLst>
    <dgm:cxn modelId="{66BD7C21-AE0A-4E2F-8AA2-4633D734E799}" type="presOf" srcId="{6B27A03C-F3AB-40AB-AA37-495F8FD637D2}" destId="{91C10FE8-7A7A-4210-9A76-32CCE1530C65}" srcOrd="0" destOrd="0" presId="urn:microsoft.com/office/officeart/2005/8/layout/process4"/>
    <dgm:cxn modelId="{A678419B-991A-49ED-B91B-207B71D62779}" type="presOf" srcId="{7BA7286E-3874-4074-BBB0-7A967A6FE871}" destId="{97769CFC-58B4-485C-A118-E2FCD878CBE3}" srcOrd="0" destOrd="0" presId="urn:microsoft.com/office/officeart/2005/8/layout/process4"/>
    <dgm:cxn modelId="{C07FE32D-ED2B-4244-9549-84206DDE3E7B}" srcId="{D8263C4B-9396-4A38-9AC4-C5CF083B7A24}" destId="{9E0DA7E4-8D03-4738-9333-34EF848BE25A}" srcOrd="0" destOrd="0" parTransId="{D155489D-D689-4516-BCBC-0CE53C88F4C5}" sibTransId="{BA9EBC69-9CE8-4FC5-86C6-822752E8392C}"/>
    <dgm:cxn modelId="{18683714-4435-4FAA-BD90-6A7B9C0F2AEC}" type="presOf" srcId="{D8263C4B-9396-4A38-9AC4-C5CF083B7A24}" destId="{EAB162D6-A6B2-441B-8544-F48CA11683D2}" srcOrd="0" destOrd="0" presId="urn:microsoft.com/office/officeart/2005/8/layout/process4"/>
    <dgm:cxn modelId="{D3D0A7F3-DE8E-4D51-BE97-001B5A99A8EA}" srcId="{D8263C4B-9396-4A38-9AC4-C5CF083B7A24}" destId="{6B27A03C-F3AB-40AB-AA37-495F8FD637D2}" srcOrd="2" destOrd="0" parTransId="{F50C4634-D21C-40BE-9CB7-FB5CF4375D9E}" sibTransId="{1AA79257-F13F-4C0E-9F7A-795AAEBF99D1}"/>
    <dgm:cxn modelId="{83D6432C-C987-4EE9-B369-B2C3E8ED0180}" type="presOf" srcId="{9E0DA7E4-8D03-4738-9333-34EF848BE25A}" destId="{7537B498-E045-41C6-82E4-AA99A340CE3F}" srcOrd="0" destOrd="0" presId="urn:microsoft.com/office/officeart/2005/8/layout/process4"/>
    <dgm:cxn modelId="{7E960014-BB90-41BB-8268-AE624AA5EF52}" srcId="{D8263C4B-9396-4A38-9AC4-C5CF083B7A24}" destId="{7BA7286E-3874-4074-BBB0-7A967A6FE871}" srcOrd="1" destOrd="0" parTransId="{7B3EFBD8-7888-4C1A-8307-09AC613AE282}" sibTransId="{B0983239-8467-4AEC-A82C-C7321B3A0EAC}"/>
    <dgm:cxn modelId="{56BEBC68-D204-4A76-86A7-71115FFBD4A5}" type="presParOf" srcId="{EAB162D6-A6B2-441B-8544-F48CA11683D2}" destId="{001C82D7-F36A-4F09-8CB6-37471BE5B158}" srcOrd="0" destOrd="0" presId="urn:microsoft.com/office/officeart/2005/8/layout/process4"/>
    <dgm:cxn modelId="{7721FC74-BA73-4052-95CA-023E08758A69}" type="presParOf" srcId="{001C82D7-F36A-4F09-8CB6-37471BE5B158}" destId="{91C10FE8-7A7A-4210-9A76-32CCE1530C65}" srcOrd="0" destOrd="0" presId="urn:microsoft.com/office/officeart/2005/8/layout/process4"/>
    <dgm:cxn modelId="{EFB2FDB5-937E-4B28-9316-A3A56BCDD3CC}" type="presParOf" srcId="{EAB162D6-A6B2-441B-8544-F48CA11683D2}" destId="{1818C4D6-7CD4-4237-A6EF-708D0F4F7F53}" srcOrd="1" destOrd="0" presId="urn:microsoft.com/office/officeart/2005/8/layout/process4"/>
    <dgm:cxn modelId="{3CE05BD4-5A3E-4877-A7E3-AF128824AF83}" type="presParOf" srcId="{EAB162D6-A6B2-441B-8544-F48CA11683D2}" destId="{444D5030-6C5B-458A-BAC2-1012A4809E03}" srcOrd="2" destOrd="0" presId="urn:microsoft.com/office/officeart/2005/8/layout/process4"/>
    <dgm:cxn modelId="{5C05652B-A889-44F2-88DA-32307FEDA1DE}" type="presParOf" srcId="{444D5030-6C5B-458A-BAC2-1012A4809E03}" destId="{97769CFC-58B4-485C-A118-E2FCD878CBE3}" srcOrd="0" destOrd="0" presId="urn:microsoft.com/office/officeart/2005/8/layout/process4"/>
    <dgm:cxn modelId="{BA9B480C-AFF6-4580-A86D-482038974F95}" type="presParOf" srcId="{EAB162D6-A6B2-441B-8544-F48CA11683D2}" destId="{EA040B87-31F7-427B-9F15-AD2DE1A6EA29}" srcOrd="3" destOrd="0" presId="urn:microsoft.com/office/officeart/2005/8/layout/process4"/>
    <dgm:cxn modelId="{8EC1C2F1-7816-4CD6-8910-AE9DA0123266}" type="presParOf" srcId="{EAB162D6-A6B2-441B-8544-F48CA11683D2}" destId="{D451E153-F301-446D-BB50-B4586FE5BF21}" srcOrd="4" destOrd="0" presId="urn:microsoft.com/office/officeart/2005/8/layout/process4"/>
    <dgm:cxn modelId="{582A377A-227F-4072-B7A7-C518BAB712B2}" type="presParOf" srcId="{D451E153-F301-446D-BB50-B4586FE5BF21}" destId="{7537B498-E045-41C6-82E4-AA99A340CE3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B353A9-E59E-4613-B711-A3B40AA5A7F0}" type="doc">
      <dgm:prSet loTypeId="urn:microsoft.com/office/officeart/2005/8/layout/vList2" loCatId="list" qsTypeId="urn:microsoft.com/office/officeart/2005/8/quickstyle/simple2" qsCatId="simple" csTypeId="urn:microsoft.com/office/officeart/2005/8/colors/accent3_1" csCatId="accent3" phldr="1"/>
      <dgm:spPr/>
      <dgm:t>
        <a:bodyPr/>
        <a:lstStyle/>
        <a:p>
          <a:endParaRPr lang="pl-PL"/>
        </a:p>
      </dgm:t>
    </dgm:pt>
    <dgm:pt modelId="{55CB4937-0906-4ABF-B13F-77D63ACDCC26}">
      <dgm:prSet custT="1"/>
      <dgm:spPr/>
      <dgm:t>
        <a:bodyPr/>
        <a:lstStyle/>
        <a:p>
          <a:pPr algn="just" rtl="0"/>
          <a:r>
            <a:rPr lang="pl-PL" sz="3200" dirty="0" smtClean="0"/>
            <a:t>konstrukcja żądania (art. 187 § 1 pkt 1 k.p.c.) </a:t>
          </a:r>
          <a:endParaRPr lang="pl-PL" sz="3200" dirty="0"/>
        </a:p>
      </dgm:t>
    </dgm:pt>
    <dgm:pt modelId="{52326A08-6F58-41E1-B3F0-9F180A1682FA}" type="parTrans" cxnId="{5ADD406D-8337-4A89-9E2F-808237342BDF}">
      <dgm:prSet/>
      <dgm:spPr/>
      <dgm:t>
        <a:bodyPr/>
        <a:lstStyle/>
        <a:p>
          <a:pPr algn="just"/>
          <a:endParaRPr lang="pl-PL" sz="3200"/>
        </a:p>
      </dgm:t>
    </dgm:pt>
    <dgm:pt modelId="{7A14A108-6B32-4DF9-A019-882B48EFBBBC}" type="sibTrans" cxnId="{5ADD406D-8337-4A89-9E2F-808237342BDF}">
      <dgm:prSet/>
      <dgm:spPr/>
      <dgm:t>
        <a:bodyPr/>
        <a:lstStyle/>
        <a:p>
          <a:pPr algn="just"/>
          <a:endParaRPr lang="pl-PL" sz="3200"/>
        </a:p>
      </dgm:t>
    </dgm:pt>
    <dgm:pt modelId="{E31D6A79-E232-4D92-909C-E99854738DCF}">
      <dgm:prSet custT="1"/>
      <dgm:spPr/>
      <dgm:t>
        <a:bodyPr/>
        <a:lstStyle/>
        <a:p>
          <a:pPr algn="just" rtl="0"/>
          <a:r>
            <a:rPr lang="pl-PL" sz="3200" dirty="0" smtClean="0"/>
            <a:t>wskazanie pozwanego (art. 126 § 1 pkt 2 k.p.c.) </a:t>
          </a:r>
          <a:endParaRPr lang="pl-PL" sz="3200" dirty="0"/>
        </a:p>
      </dgm:t>
    </dgm:pt>
    <dgm:pt modelId="{13199379-28D0-4FDF-9196-187F4EA2201C}" type="parTrans" cxnId="{310094D2-E3C1-4B6C-8B6C-06F9ED9918AB}">
      <dgm:prSet/>
      <dgm:spPr/>
      <dgm:t>
        <a:bodyPr/>
        <a:lstStyle/>
        <a:p>
          <a:pPr algn="just"/>
          <a:endParaRPr lang="pl-PL" sz="3200"/>
        </a:p>
      </dgm:t>
    </dgm:pt>
    <dgm:pt modelId="{99F3F6CD-36A1-47C6-9AD5-5295907178EE}" type="sibTrans" cxnId="{310094D2-E3C1-4B6C-8B6C-06F9ED9918AB}">
      <dgm:prSet/>
      <dgm:spPr/>
      <dgm:t>
        <a:bodyPr/>
        <a:lstStyle/>
        <a:p>
          <a:pPr algn="just"/>
          <a:endParaRPr lang="pl-PL" sz="3200"/>
        </a:p>
      </dgm:t>
    </dgm:pt>
    <dgm:pt modelId="{82512B8A-051B-43AB-8BED-04DA85970B5B}">
      <dgm:prSet custT="1"/>
      <dgm:spPr/>
      <dgm:t>
        <a:bodyPr/>
        <a:lstStyle/>
        <a:p>
          <a:pPr algn="just" rtl="0"/>
          <a:r>
            <a:rPr lang="pl-PL" sz="3200" smtClean="0"/>
            <a:t>oznaczenie wartości przedmiotu sporu (art. 126</a:t>
          </a:r>
          <a:r>
            <a:rPr lang="pl-PL" sz="3200" baseline="30000" smtClean="0"/>
            <a:t>1</a:t>
          </a:r>
          <a:r>
            <a:rPr lang="pl-PL" sz="3200" smtClean="0"/>
            <a:t> § 1 k.p.c.) </a:t>
          </a:r>
          <a:endParaRPr lang="pl-PL" sz="3200"/>
        </a:p>
      </dgm:t>
    </dgm:pt>
    <dgm:pt modelId="{2A64B45A-2770-470E-891B-A8F03CCDBBA5}" type="parTrans" cxnId="{E0B47F66-FF77-47EF-BA6A-FFF9DB9CADB4}">
      <dgm:prSet/>
      <dgm:spPr/>
      <dgm:t>
        <a:bodyPr/>
        <a:lstStyle/>
        <a:p>
          <a:pPr algn="just"/>
          <a:endParaRPr lang="pl-PL" sz="3200"/>
        </a:p>
      </dgm:t>
    </dgm:pt>
    <dgm:pt modelId="{79A8531C-FDCC-47E2-847C-A3E1A7328FB0}" type="sibTrans" cxnId="{E0B47F66-FF77-47EF-BA6A-FFF9DB9CADB4}">
      <dgm:prSet/>
      <dgm:spPr/>
      <dgm:t>
        <a:bodyPr/>
        <a:lstStyle/>
        <a:p>
          <a:pPr algn="just"/>
          <a:endParaRPr lang="pl-PL" sz="3200"/>
        </a:p>
      </dgm:t>
    </dgm:pt>
    <dgm:pt modelId="{856B89CB-7025-4F1A-B587-A685E037B0F8}" type="pres">
      <dgm:prSet presAssocID="{72B353A9-E59E-4613-B711-A3B40AA5A7F0}" presName="linear" presStyleCnt="0">
        <dgm:presLayoutVars>
          <dgm:animLvl val="lvl"/>
          <dgm:resizeHandles val="exact"/>
        </dgm:presLayoutVars>
      </dgm:prSet>
      <dgm:spPr/>
      <dgm:t>
        <a:bodyPr/>
        <a:lstStyle/>
        <a:p>
          <a:endParaRPr lang="pl-PL"/>
        </a:p>
      </dgm:t>
    </dgm:pt>
    <dgm:pt modelId="{B426B2D3-CFB6-4F89-A5EF-5D4421AB67EA}" type="pres">
      <dgm:prSet presAssocID="{55CB4937-0906-4ABF-B13F-77D63ACDCC26}" presName="parentText" presStyleLbl="node1" presStyleIdx="0" presStyleCnt="3">
        <dgm:presLayoutVars>
          <dgm:chMax val="0"/>
          <dgm:bulletEnabled val="1"/>
        </dgm:presLayoutVars>
      </dgm:prSet>
      <dgm:spPr/>
      <dgm:t>
        <a:bodyPr/>
        <a:lstStyle/>
        <a:p>
          <a:endParaRPr lang="pl-PL"/>
        </a:p>
      </dgm:t>
    </dgm:pt>
    <dgm:pt modelId="{1EB99EBA-AD4F-481F-AD54-C66BDD544F92}" type="pres">
      <dgm:prSet presAssocID="{7A14A108-6B32-4DF9-A019-882B48EFBBBC}" presName="spacer" presStyleCnt="0"/>
      <dgm:spPr/>
      <dgm:t>
        <a:bodyPr/>
        <a:lstStyle/>
        <a:p>
          <a:endParaRPr lang="pl-PL"/>
        </a:p>
      </dgm:t>
    </dgm:pt>
    <dgm:pt modelId="{80932412-FFED-4E41-A14C-BC5693458524}" type="pres">
      <dgm:prSet presAssocID="{E31D6A79-E232-4D92-909C-E99854738DCF}" presName="parentText" presStyleLbl="node1" presStyleIdx="1" presStyleCnt="3">
        <dgm:presLayoutVars>
          <dgm:chMax val="0"/>
          <dgm:bulletEnabled val="1"/>
        </dgm:presLayoutVars>
      </dgm:prSet>
      <dgm:spPr/>
      <dgm:t>
        <a:bodyPr/>
        <a:lstStyle/>
        <a:p>
          <a:endParaRPr lang="pl-PL"/>
        </a:p>
      </dgm:t>
    </dgm:pt>
    <dgm:pt modelId="{F8063015-9892-4D4C-8B02-1320C89F35B8}" type="pres">
      <dgm:prSet presAssocID="{99F3F6CD-36A1-47C6-9AD5-5295907178EE}" presName="spacer" presStyleCnt="0"/>
      <dgm:spPr/>
      <dgm:t>
        <a:bodyPr/>
        <a:lstStyle/>
        <a:p>
          <a:endParaRPr lang="pl-PL"/>
        </a:p>
      </dgm:t>
    </dgm:pt>
    <dgm:pt modelId="{82624C9A-4F83-4803-8D85-2789CD394E6F}" type="pres">
      <dgm:prSet presAssocID="{82512B8A-051B-43AB-8BED-04DA85970B5B}" presName="parentText" presStyleLbl="node1" presStyleIdx="2" presStyleCnt="3">
        <dgm:presLayoutVars>
          <dgm:chMax val="0"/>
          <dgm:bulletEnabled val="1"/>
        </dgm:presLayoutVars>
      </dgm:prSet>
      <dgm:spPr/>
      <dgm:t>
        <a:bodyPr/>
        <a:lstStyle/>
        <a:p>
          <a:endParaRPr lang="pl-PL"/>
        </a:p>
      </dgm:t>
    </dgm:pt>
  </dgm:ptLst>
  <dgm:cxnLst>
    <dgm:cxn modelId="{E0B47F66-FF77-47EF-BA6A-FFF9DB9CADB4}" srcId="{72B353A9-E59E-4613-B711-A3B40AA5A7F0}" destId="{82512B8A-051B-43AB-8BED-04DA85970B5B}" srcOrd="2" destOrd="0" parTransId="{2A64B45A-2770-470E-891B-A8F03CCDBBA5}" sibTransId="{79A8531C-FDCC-47E2-847C-A3E1A7328FB0}"/>
    <dgm:cxn modelId="{5ADD406D-8337-4A89-9E2F-808237342BDF}" srcId="{72B353A9-E59E-4613-B711-A3B40AA5A7F0}" destId="{55CB4937-0906-4ABF-B13F-77D63ACDCC26}" srcOrd="0" destOrd="0" parTransId="{52326A08-6F58-41E1-B3F0-9F180A1682FA}" sibTransId="{7A14A108-6B32-4DF9-A019-882B48EFBBBC}"/>
    <dgm:cxn modelId="{4523BDB2-522B-4A3C-98D7-88E282848E29}" type="presOf" srcId="{82512B8A-051B-43AB-8BED-04DA85970B5B}" destId="{82624C9A-4F83-4803-8D85-2789CD394E6F}" srcOrd="0" destOrd="0" presId="urn:microsoft.com/office/officeart/2005/8/layout/vList2"/>
    <dgm:cxn modelId="{755F224F-887A-43CB-BF49-39EE1677373F}" type="presOf" srcId="{72B353A9-E59E-4613-B711-A3B40AA5A7F0}" destId="{856B89CB-7025-4F1A-B587-A685E037B0F8}" srcOrd="0" destOrd="0" presId="urn:microsoft.com/office/officeart/2005/8/layout/vList2"/>
    <dgm:cxn modelId="{310094D2-E3C1-4B6C-8B6C-06F9ED9918AB}" srcId="{72B353A9-E59E-4613-B711-A3B40AA5A7F0}" destId="{E31D6A79-E232-4D92-909C-E99854738DCF}" srcOrd="1" destOrd="0" parTransId="{13199379-28D0-4FDF-9196-187F4EA2201C}" sibTransId="{99F3F6CD-36A1-47C6-9AD5-5295907178EE}"/>
    <dgm:cxn modelId="{BF1F496C-E982-45B7-94EE-C560E49C9A04}" type="presOf" srcId="{E31D6A79-E232-4D92-909C-E99854738DCF}" destId="{80932412-FFED-4E41-A14C-BC5693458524}" srcOrd="0" destOrd="0" presId="urn:microsoft.com/office/officeart/2005/8/layout/vList2"/>
    <dgm:cxn modelId="{8562F71F-C002-439B-80E1-2FE2FDA05435}" type="presOf" srcId="{55CB4937-0906-4ABF-B13F-77D63ACDCC26}" destId="{B426B2D3-CFB6-4F89-A5EF-5D4421AB67EA}" srcOrd="0" destOrd="0" presId="urn:microsoft.com/office/officeart/2005/8/layout/vList2"/>
    <dgm:cxn modelId="{3997948A-3C64-4485-A9AD-27987C2AEBD8}" type="presParOf" srcId="{856B89CB-7025-4F1A-B587-A685E037B0F8}" destId="{B426B2D3-CFB6-4F89-A5EF-5D4421AB67EA}" srcOrd="0" destOrd="0" presId="urn:microsoft.com/office/officeart/2005/8/layout/vList2"/>
    <dgm:cxn modelId="{3F13C0AF-AD50-4D32-81E8-BB881C8FAD22}" type="presParOf" srcId="{856B89CB-7025-4F1A-B587-A685E037B0F8}" destId="{1EB99EBA-AD4F-481F-AD54-C66BDD544F92}" srcOrd="1" destOrd="0" presId="urn:microsoft.com/office/officeart/2005/8/layout/vList2"/>
    <dgm:cxn modelId="{C3732F7D-9CB8-4F74-A849-131038A45B31}" type="presParOf" srcId="{856B89CB-7025-4F1A-B587-A685E037B0F8}" destId="{80932412-FFED-4E41-A14C-BC5693458524}" srcOrd="2" destOrd="0" presId="urn:microsoft.com/office/officeart/2005/8/layout/vList2"/>
    <dgm:cxn modelId="{686B82DF-DB6E-45C5-A5A2-94DFC4BBC225}" type="presParOf" srcId="{856B89CB-7025-4F1A-B587-A685E037B0F8}" destId="{F8063015-9892-4D4C-8B02-1320C89F35B8}" srcOrd="3" destOrd="0" presId="urn:microsoft.com/office/officeart/2005/8/layout/vList2"/>
    <dgm:cxn modelId="{EEC88137-73D3-4821-9734-805E9EB4B7FB}" type="presParOf" srcId="{856B89CB-7025-4F1A-B587-A685E037B0F8}" destId="{82624C9A-4F83-4803-8D85-2789CD394E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5AEC47-DE9F-41CD-8A46-C0D252BA7600}" type="doc">
      <dgm:prSet loTypeId="urn:microsoft.com/office/officeart/2005/8/layout/vList3#1" loCatId="list" qsTypeId="urn:microsoft.com/office/officeart/2005/8/quickstyle/simple1" qsCatId="simple" csTypeId="urn:microsoft.com/office/officeart/2005/8/colors/accent3_1" csCatId="accent3" phldr="1"/>
      <dgm:spPr/>
      <dgm:t>
        <a:bodyPr/>
        <a:lstStyle/>
        <a:p>
          <a:endParaRPr lang="pl-PL"/>
        </a:p>
      </dgm:t>
    </dgm:pt>
    <dgm:pt modelId="{36F78BBF-BA5B-417B-A8FE-2E7B15FF8830}">
      <dgm:prSet/>
      <dgm:spPr/>
      <dgm:t>
        <a:bodyPr/>
        <a:lstStyle/>
        <a:p>
          <a:pPr algn="just" rtl="0"/>
          <a:r>
            <a:rPr lang="pl-PL" dirty="0" smtClean="0"/>
            <a:t>w przypadku zobowiązania przemiennego istnieje </a:t>
          </a:r>
          <a:r>
            <a:rPr lang="pl-PL" b="1" dirty="0" smtClean="0"/>
            <a:t>jeden dług </a:t>
          </a:r>
          <a:r>
            <a:rPr lang="pl-PL" dirty="0" smtClean="0"/>
            <a:t>(i jedna wierzytelność), który może być zaspokojony </a:t>
          </a:r>
          <a:r>
            <a:rPr lang="pl-PL" b="1" dirty="0" smtClean="0"/>
            <a:t>przez spełnienie jednego z kilku możliwych świadczeń </a:t>
          </a:r>
          <a:endParaRPr lang="pl-PL" b="1" dirty="0"/>
        </a:p>
      </dgm:t>
    </dgm:pt>
    <dgm:pt modelId="{5E8775FA-B049-4178-9620-422D96AEA24E}" type="parTrans" cxnId="{1FC1ACDC-B083-4AC8-BF4F-87B718A9CE08}">
      <dgm:prSet/>
      <dgm:spPr/>
      <dgm:t>
        <a:bodyPr/>
        <a:lstStyle/>
        <a:p>
          <a:endParaRPr lang="pl-PL"/>
        </a:p>
      </dgm:t>
    </dgm:pt>
    <dgm:pt modelId="{3AD6FD83-FAF7-49FE-A172-6A200B31006F}" type="sibTrans" cxnId="{1FC1ACDC-B083-4AC8-BF4F-87B718A9CE08}">
      <dgm:prSet/>
      <dgm:spPr/>
      <dgm:t>
        <a:bodyPr/>
        <a:lstStyle/>
        <a:p>
          <a:endParaRPr lang="pl-PL"/>
        </a:p>
      </dgm:t>
    </dgm:pt>
    <dgm:pt modelId="{FDB292FE-6369-429B-9A77-17C2E2590E85}">
      <dgm:prSet/>
      <dgm:spPr/>
      <dgm:t>
        <a:bodyPr/>
        <a:lstStyle/>
        <a:p>
          <a:pPr algn="just" rtl="0"/>
          <a:r>
            <a:rPr lang="pl-PL" dirty="0" smtClean="0"/>
            <a:t>wybór świadczenia przemiennego jest </a:t>
          </a:r>
          <a:r>
            <a:rPr lang="pl-PL" b="1" dirty="0" smtClean="0"/>
            <a:t>uprawnieniem </a:t>
          </a:r>
          <a:r>
            <a:rPr lang="pl-PL" b="1" dirty="0" err="1" smtClean="0"/>
            <a:t>prawnokształtującym</a:t>
          </a:r>
          <a:r>
            <a:rPr lang="pl-PL" b="1" dirty="0" smtClean="0"/>
            <a:t> – jednostronnym oświadczeniem woli </a:t>
          </a:r>
          <a:r>
            <a:rPr lang="pl-PL" dirty="0" smtClean="0"/>
            <a:t>kształtującym treść stosunku prawnego w sposób wiążący dla drugiej strony.</a:t>
          </a:r>
          <a:endParaRPr lang="pl-PL" dirty="0"/>
        </a:p>
      </dgm:t>
    </dgm:pt>
    <dgm:pt modelId="{E7B88879-46A2-418A-B6DA-0FBC3D2053C8}" type="parTrans" cxnId="{6BB9F07C-48C2-4766-B57F-F46E4B587B2F}">
      <dgm:prSet/>
      <dgm:spPr/>
      <dgm:t>
        <a:bodyPr/>
        <a:lstStyle/>
        <a:p>
          <a:endParaRPr lang="pl-PL"/>
        </a:p>
      </dgm:t>
    </dgm:pt>
    <dgm:pt modelId="{D96C9E7C-C6CB-43A4-A91D-6867118C74BD}" type="sibTrans" cxnId="{6BB9F07C-48C2-4766-B57F-F46E4B587B2F}">
      <dgm:prSet/>
      <dgm:spPr/>
      <dgm:t>
        <a:bodyPr/>
        <a:lstStyle/>
        <a:p>
          <a:endParaRPr lang="pl-PL"/>
        </a:p>
      </dgm:t>
    </dgm:pt>
    <dgm:pt modelId="{6157911E-27D3-4307-843E-68AB9F3B86CA}" type="pres">
      <dgm:prSet presAssocID="{E55AEC47-DE9F-41CD-8A46-C0D252BA7600}" presName="linearFlow" presStyleCnt="0">
        <dgm:presLayoutVars>
          <dgm:dir/>
          <dgm:resizeHandles val="exact"/>
        </dgm:presLayoutVars>
      </dgm:prSet>
      <dgm:spPr/>
      <dgm:t>
        <a:bodyPr/>
        <a:lstStyle/>
        <a:p>
          <a:endParaRPr lang="pl-PL"/>
        </a:p>
      </dgm:t>
    </dgm:pt>
    <dgm:pt modelId="{A678FDF4-F43F-4A27-BBD0-B8DE8DC7B046}" type="pres">
      <dgm:prSet presAssocID="{36F78BBF-BA5B-417B-A8FE-2E7B15FF8830}" presName="composite" presStyleCnt="0"/>
      <dgm:spPr/>
    </dgm:pt>
    <dgm:pt modelId="{8E8B3B06-21BE-43A0-B55A-78FD8578E1E8}" type="pres">
      <dgm:prSet presAssocID="{36F78BBF-BA5B-417B-A8FE-2E7B15FF8830}" presName="imgShp" presStyleLbl="fgImgPlace1" presStyleIdx="0" presStyleCnt="2" custLinFactNeighborX="-35063" custLinFactNeighborY="-5924"/>
      <dgm:spPr>
        <a:blipFill rotWithShape="0">
          <a:blip xmlns:r="http://schemas.openxmlformats.org/officeDocument/2006/relationships" r:embed="rId1"/>
          <a:tile tx="0" ty="0" sx="100000" sy="100000" flip="none" algn="tl"/>
        </a:blipFill>
      </dgm:spPr>
    </dgm:pt>
    <dgm:pt modelId="{A9427070-2E66-4787-99F5-9AF5C0E2F1F1}" type="pres">
      <dgm:prSet presAssocID="{36F78BBF-BA5B-417B-A8FE-2E7B15FF8830}" presName="txShp" presStyleLbl="node1" presStyleIdx="0" presStyleCnt="2" custScaleX="129386">
        <dgm:presLayoutVars>
          <dgm:bulletEnabled val="1"/>
        </dgm:presLayoutVars>
      </dgm:prSet>
      <dgm:spPr/>
      <dgm:t>
        <a:bodyPr/>
        <a:lstStyle/>
        <a:p>
          <a:endParaRPr lang="pl-PL"/>
        </a:p>
      </dgm:t>
    </dgm:pt>
    <dgm:pt modelId="{E1695B94-68F9-40BD-A50B-625DF1FC53AB}" type="pres">
      <dgm:prSet presAssocID="{3AD6FD83-FAF7-49FE-A172-6A200B31006F}" presName="spacing" presStyleCnt="0"/>
      <dgm:spPr/>
    </dgm:pt>
    <dgm:pt modelId="{BCDBE58E-9006-4E78-A91F-B48291C1CB76}" type="pres">
      <dgm:prSet presAssocID="{FDB292FE-6369-429B-9A77-17C2E2590E85}" presName="composite" presStyleCnt="0"/>
      <dgm:spPr/>
    </dgm:pt>
    <dgm:pt modelId="{2563518E-E1AB-4BE3-8F64-9B8C1AA35D14}" type="pres">
      <dgm:prSet presAssocID="{FDB292FE-6369-429B-9A77-17C2E2590E85}" presName="imgShp" presStyleLbl="fgImgPlace1" presStyleIdx="1" presStyleCnt="2" custLinFactNeighborX="-24087" custLinFactNeighborY="-399"/>
      <dgm:spPr>
        <a:blipFill rotWithShape="0">
          <a:blip xmlns:r="http://schemas.openxmlformats.org/officeDocument/2006/relationships" r:embed="rId2"/>
          <a:tile tx="0" ty="0" sx="100000" sy="100000" flip="none" algn="tl"/>
        </a:blipFill>
      </dgm:spPr>
    </dgm:pt>
    <dgm:pt modelId="{0F943765-5BE3-4B17-9C9D-17536D3104D5}" type="pres">
      <dgm:prSet presAssocID="{FDB292FE-6369-429B-9A77-17C2E2590E85}" presName="txShp" presStyleLbl="node1" presStyleIdx="1" presStyleCnt="2" custScaleX="129386">
        <dgm:presLayoutVars>
          <dgm:bulletEnabled val="1"/>
        </dgm:presLayoutVars>
      </dgm:prSet>
      <dgm:spPr/>
      <dgm:t>
        <a:bodyPr/>
        <a:lstStyle/>
        <a:p>
          <a:endParaRPr lang="pl-PL"/>
        </a:p>
      </dgm:t>
    </dgm:pt>
  </dgm:ptLst>
  <dgm:cxnLst>
    <dgm:cxn modelId="{6BB9F07C-48C2-4766-B57F-F46E4B587B2F}" srcId="{E55AEC47-DE9F-41CD-8A46-C0D252BA7600}" destId="{FDB292FE-6369-429B-9A77-17C2E2590E85}" srcOrd="1" destOrd="0" parTransId="{E7B88879-46A2-418A-B6DA-0FBC3D2053C8}" sibTransId="{D96C9E7C-C6CB-43A4-A91D-6867118C74BD}"/>
    <dgm:cxn modelId="{46595095-F449-421C-B462-72FA3310D5BB}" type="presOf" srcId="{36F78BBF-BA5B-417B-A8FE-2E7B15FF8830}" destId="{A9427070-2E66-4787-99F5-9AF5C0E2F1F1}" srcOrd="0" destOrd="0" presId="urn:microsoft.com/office/officeart/2005/8/layout/vList3#1"/>
    <dgm:cxn modelId="{33819808-2338-4C50-B0E9-7297857367A8}" type="presOf" srcId="{FDB292FE-6369-429B-9A77-17C2E2590E85}" destId="{0F943765-5BE3-4B17-9C9D-17536D3104D5}" srcOrd="0" destOrd="0" presId="urn:microsoft.com/office/officeart/2005/8/layout/vList3#1"/>
    <dgm:cxn modelId="{8F1305F2-9C27-4EB3-8C1A-0D9BD1B4F5A5}" type="presOf" srcId="{E55AEC47-DE9F-41CD-8A46-C0D252BA7600}" destId="{6157911E-27D3-4307-843E-68AB9F3B86CA}" srcOrd="0" destOrd="0" presId="urn:microsoft.com/office/officeart/2005/8/layout/vList3#1"/>
    <dgm:cxn modelId="{1FC1ACDC-B083-4AC8-BF4F-87B718A9CE08}" srcId="{E55AEC47-DE9F-41CD-8A46-C0D252BA7600}" destId="{36F78BBF-BA5B-417B-A8FE-2E7B15FF8830}" srcOrd="0" destOrd="0" parTransId="{5E8775FA-B049-4178-9620-422D96AEA24E}" sibTransId="{3AD6FD83-FAF7-49FE-A172-6A200B31006F}"/>
    <dgm:cxn modelId="{D84C965E-84E9-449C-963E-9D78A4FD4699}" type="presParOf" srcId="{6157911E-27D3-4307-843E-68AB9F3B86CA}" destId="{A678FDF4-F43F-4A27-BBD0-B8DE8DC7B046}" srcOrd="0" destOrd="0" presId="urn:microsoft.com/office/officeart/2005/8/layout/vList3#1"/>
    <dgm:cxn modelId="{3FC1CDA0-074D-41B1-ACAA-39872D46E3E5}" type="presParOf" srcId="{A678FDF4-F43F-4A27-BBD0-B8DE8DC7B046}" destId="{8E8B3B06-21BE-43A0-B55A-78FD8578E1E8}" srcOrd="0" destOrd="0" presId="urn:microsoft.com/office/officeart/2005/8/layout/vList3#1"/>
    <dgm:cxn modelId="{82DF412A-CEED-438A-BCA1-26CAC3DA9CB5}" type="presParOf" srcId="{A678FDF4-F43F-4A27-BBD0-B8DE8DC7B046}" destId="{A9427070-2E66-4787-99F5-9AF5C0E2F1F1}" srcOrd="1" destOrd="0" presId="urn:microsoft.com/office/officeart/2005/8/layout/vList3#1"/>
    <dgm:cxn modelId="{EFE4F976-C4CD-425C-818F-39FB107E9B83}" type="presParOf" srcId="{6157911E-27D3-4307-843E-68AB9F3B86CA}" destId="{E1695B94-68F9-40BD-A50B-625DF1FC53AB}" srcOrd="1" destOrd="0" presId="urn:microsoft.com/office/officeart/2005/8/layout/vList3#1"/>
    <dgm:cxn modelId="{5BBAA099-FAA3-4D16-A25A-F391E531826C}" type="presParOf" srcId="{6157911E-27D3-4307-843E-68AB9F3B86CA}" destId="{BCDBE58E-9006-4E78-A91F-B48291C1CB76}" srcOrd="2" destOrd="0" presId="urn:microsoft.com/office/officeart/2005/8/layout/vList3#1"/>
    <dgm:cxn modelId="{B63156CD-DA8B-42DB-A2BF-D78A86B0EC2D}" type="presParOf" srcId="{BCDBE58E-9006-4E78-A91F-B48291C1CB76}" destId="{2563518E-E1AB-4BE3-8F64-9B8C1AA35D14}" srcOrd="0" destOrd="0" presId="urn:microsoft.com/office/officeart/2005/8/layout/vList3#1"/>
    <dgm:cxn modelId="{7F1467A6-EB85-4B56-93BA-A68F7BAEB7CF}" type="presParOf" srcId="{BCDBE58E-9006-4E78-A91F-B48291C1CB76}" destId="{0F943765-5BE3-4B17-9C9D-17536D3104D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393B994-9407-4B6F-9F68-52C160C28BA6}" type="doc">
      <dgm:prSet loTypeId="urn:microsoft.com/office/officeart/2005/8/layout/process4" loCatId="list" qsTypeId="urn:microsoft.com/office/officeart/2005/8/quickstyle/simple2" qsCatId="simple" csTypeId="urn:microsoft.com/office/officeart/2005/8/colors/accent3_1" csCatId="accent3" phldr="1"/>
      <dgm:spPr/>
      <dgm:t>
        <a:bodyPr/>
        <a:lstStyle/>
        <a:p>
          <a:endParaRPr lang="pl-PL"/>
        </a:p>
      </dgm:t>
    </dgm:pt>
    <dgm:pt modelId="{00D5187A-C3D5-4763-86FE-83AD8B1842CA}">
      <dgm:prSet custT="1"/>
      <dgm:spPr/>
      <dgm:t>
        <a:bodyPr/>
        <a:lstStyle/>
        <a:p>
          <a:pPr rtl="0"/>
          <a:r>
            <a:rPr lang="pl-PL" sz="2200" dirty="0" smtClean="0"/>
            <a:t>pracownikowi nie przysługuje alternatywa roszczeniowa (poza sytuacją określoną w art. 50 § 5 </a:t>
          </a:r>
          <a:r>
            <a:rPr lang="pl-PL" sz="2200" dirty="0" err="1" smtClean="0"/>
            <a:t>k.p</a:t>
          </a:r>
          <a:r>
            <a:rPr lang="pl-PL" sz="2200" dirty="0" smtClean="0"/>
            <a:t>.) </a:t>
          </a:r>
          <a:endParaRPr lang="pl-PL" sz="2200" dirty="0"/>
        </a:p>
      </dgm:t>
    </dgm:pt>
    <dgm:pt modelId="{0C4F9358-FAEF-40F3-94C0-338D0AE882D3}" type="parTrans" cxnId="{62864E90-A731-4702-8EBF-5DA643539177}">
      <dgm:prSet/>
      <dgm:spPr/>
      <dgm:t>
        <a:bodyPr/>
        <a:lstStyle/>
        <a:p>
          <a:endParaRPr lang="pl-PL" sz="2200"/>
        </a:p>
      </dgm:t>
    </dgm:pt>
    <dgm:pt modelId="{9546D641-6FCD-42EE-80EF-54C07D0F86BB}" type="sibTrans" cxnId="{62864E90-A731-4702-8EBF-5DA643539177}">
      <dgm:prSet/>
      <dgm:spPr/>
      <dgm:t>
        <a:bodyPr/>
        <a:lstStyle/>
        <a:p>
          <a:endParaRPr lang="pl-PL" sz="2200"/>
        </a:p>
      </dgm:t>
    </dgm:pt>
    <dgm:pt modelId="{D9A77818-C6D9-425E-8162-E40E7E053702}">
      <dgm:prSet custT="1"/>
      <dgm:spPr/>
      <dgm:t>
        <a:bodyPr/>
        <a:lstStyle/>
        <a:p>
          <a:pPr rtl="0"/>
          <a:r>
            <a:rPr lang="pl-PL" sz="2200" dirty="0" smtClean="0"/>
            <a:t>pracownikowi przysługuje tylko roszczenie o odszkodowanie, </a:t>
          </a:r>
          <a:endParaRPr lang="pl-PL" sz="2200" dirty="0"/>
        </a:p>
      </dgm:t>
    </dgm:pt>
    <dgm:pt modelId="{6D435B60-836E-442E-A90E-C5CC2043FB34}" type="parTrans" cxnId="{D85824AA-731A-46C7-99FA-B4A571B2269C}">
      <dgm:prSet/>
      <dgm:spPr/>
      <dgm:t>
        <a:bodyPr/>
        <a:lstStyle/>
        <a:p>
          <a:endParaRPr lang="pl-PL" sz="2200"/>
        </a:p>
      </dgm:t>
    </dgm:pt>
    <dgm:pt modelId="{89E0C5AB-4ED7-4F1C-9C62-842DD1DFD16B}" type="sibTrans" cxnId="{D85824AA-731A-46C7-99FA-B4A571B2269C}">
      <dgm:prSet/>
      <dgm:spPr/>
      <dgm:t>
        <a:bodyPr/>
        <a:lstStyle/>
        <a:p>
          <a:endParaRPr lang="pl-PL" sz="2200"/>
        </a:p>
      </dgm:t>
    </dgm:pt>
    <dgm:pt modelId="{D101A40D-1791-41AB-B846-52136BAECE8C}">
      <dgm:prSet custT="1"/>
      <dgm:spPr/>
      <dgm:t>
        <a:bodyPr/>
        <a:lstStyle/>
        <a:p>
          <a:pPr rtl="0"/>
          <a:r>
            <a:rPr lang="pl-PL" sz="2200" b="1" dirty="0" smtClean="0"/>
            <a:t>nie przysługuje roszczenie o przywrócenie do pracy i dlatego, gdy pracownik ogranicza powództwo tylko do tego roszczenia, niemożliwe jest zastosowanie przez sąd pracy art. 477</a:t>
          </a:r>
          <a:r>
            <a:rPr lang="pl-PL" sz="2200" b="1" baseline="30000" dirty="0" smtClean="0"/>
            <a:t>1</a:t>
          </a:r>
          <a:r>
            <a:rPr lang="pl-PL" sz="2200" b="1" dirty="0" smtClean="0"/>
            <a:t> k.p.c. i zasądzenie odszkodowania na podstawie art. 50 § 3 KP </a:t>
          </a:r>
          <a:r>
            <a:rPr lang="pl-PL" sz="2200" dirty="0" smtClean="0"/>
            <a:t>(I PK 192/07, </a:t>
          </a:r>
          <a:r>
            <a:rPr lang="pl-PL" sz="2200" b="0" i="0" dirty="0" smtClean="0"/>
            <a:t>I PK 241/15</a:t>
          </a:r>
          <a:r>
            <a:rPr lang="pl-PL" sz="2200" dirty="0" smtClean="0"/>
            <a:t>).</a:t>
          </a:r>
          <a:endParaRPr lang="pl-PL" sz="2200" dirty="0"/>
        </a:p>
      </dgm:t>
    </dgm:pt>
    <dgm:pt modelId="{CA641097-E43F-40D2-B8DE-05D38C843B23}" type="parTrans" cxnId="{B82C8AEA-4C34-4643-9969-7B1CA577B4B7}">
      <dgm:prSet/>
      <dgm:spPr/>
      <dgm:t>
        <a:bodyPr/>
        <a:lstStyle/>
        <a:p>
          <a:endParaRPr lang="pl-PL" sz="2200"/>
        </a:p>
      </dgm:t>
    </dgm:pt>
    <dgm:pt modelId="{B3C09EB5-57A3-431C-B71F-2454F0E851C6}" type="sibTrans" cxnId="{B82C8AEA-4C34-4643-9969-7B1CA577B4B7}">
      <dgm:prSet/>
      <dgm:spPr/>
      <dgm:t>
        <a:bodyPr/>
        <a:lstStyle/>
        <a:p>
          <a:endParaRPr lang="pl-PL" sz="2200"/>
        </a:p>
      </dgm:t>
    </dgm:pt>
    <dgm:pt modelId="{D0BAFBB6-DE12-4F3D-A6C1-26D115417A86}" type="pres">
      <dgm:prSet presAssocID="{E393B994-9407-4B6F-9F68-52C160C28BA6}" presName="Name0" presStyleCnt="0">
        <dgm:presLayoutVars>
          <dgm:dir/>
          <dgm:animLvl val="lvl"/>
          <dgm:resizeHandles val="exact"/>
        </dgm:presLayoutVars>
      </dgm:prSet>
      <dgm:spPr/>
      <dgm:t>
        <a:bodyPr/>
        <a:lstStyle/>
        <a:p>
          <a:endParaRPr lang="pl-PL"/>
        </a:p>
      </dgm:t>
    </dgm:pt>
    <dgm:pt modelId="{7CC208A0-0158-4548-9861-F5487851B192}" type="pres">
      <dgm:prSet presAssocID="{D101A40D-1791-41AB-B846-52136BAECE8C}" presName="boxAndChildren" presStyleCnt="0"/>
      <dgm:spPr/>
    </dgm:pt>
    <dgm:pt modelId="{15184DED-9CF8-499A-B4FF-76695D470B48}" type="pres">
      <dgm:prSet presAssocID="{D101A40D-1791-41AB-B846-52136BAECE8C}" presName="parentTextBox" presStyleLbl="node1" presStyleIdx="0" presStyleCnt="3"/>
      <dgm:spPr/>
      <dgm:t>
        <a:bodyPr/>
        <a:lstStyle/>
        <a:p>
          <a:endParaRPr lang="pl-PL"/>
        </a:p>
      </dgm:t>
    </dgm:pt>
    <dgm:pt modelId="{6017E9C0-7898-4A0D-B551-E333A8B96E22}" type="pres">
      <dgm:prSet presAssocID="{89E0C5AB-4ED7-4F1C-9C62-842DD1DFD16B}" presName="sp" presStyleCnt="0"/>
      <dgm:spPr/>
    </dgm:pt>
    <dgm:pt modelId="{DBEDA493-7126-4E64-B1C2-0CCD414CEA45}" type="pres">
      <dgm:prSet presAssocID="{D9A77818-C6D9-425E-8162-E40E7E053702}" presName="arrowAndChildren" presStyleCnt="0"/>
      <dgm:spPr/>
    </dgm:pt>
    <dgm:pt modelId="{F0B0C3F1-2A44-4B61-9235-92BC62B59631}" type="pres">
      <dgm:prSet presAssocID="{D9A77818-C6D9-425E-8162-E40E7E053702}" presName="parentTextArrow" presStyleLbl="node1" presStyleIdx="1" presStyleCnt="3"/>
      <dgm:spPr/>
      <dgm:t>
        <a:bodyPr/>
        <a:lstStyle/>
        <a:p>
          <a:endParaRPr lang="pl-PL"/>
        </a:p>
      </dgm:t>
    </dgm:pt>
    <dgm:pt modelId="{FE7472F9-E4FC-42A4-9CFD-C476B043E33A}" type="pres">
      <dgm:prSet presAssocID="{9546D641-6FCD-42EE-80EF-54C07D0F86BB}" presName="sp" presStyleCnt="0"/>
      <dgm:spPr/>
    </dgm:pt>
    <dgm:pt modelId="{1D57B3E2-37F9-4CD6-8978-8A8178510E8C}" type="pres">
      <dgm:prSet presAssocID="{00D5187A-C3D5-4763-86FE-83AD8B1842CA}" presName="arrowAndChildren" presStyleCnt="0"/>
      <dgm:spPr/>
    </dgm:pt>
    <dgm:pt modelId="{DDCFD00F-3B85-4B4A-9010-4B4F40AF523F}" type="pres">
      <dgm:prSet presAssocID="{00D5187A-C3D5-4763-86FE-83AD8B1842CA}" presName="parentTextArrow" presStyleLbl="node1" presStyleIdx="2" presStyleCnt="3"/>
      <dgm:spPr/>
      <dgm:t>
        <a:bodyPr/>
        <a:lstStyle/>
        <a:p>
          <a:endParaRPr lang="pl-PL"/>
        </a:p>
      </dgm:t>
    </dgm:pt>
  </dgm:ptLst>
  <dgm:cxnLst>
    <dgm:cxn modelId="{BE2362F6-E6C6-4A12-8F1B-D4F2BFEE0A15}" type="presOf" srcId="{D101A40D-1791-41AB-B846-52136BAECE8C}" destId="{15184DED-9CF8-499A-B4FF-76695D470B48}" srcOrd="0" destOrd="0" presId="urn:microsoft.com/office/officeart/2005/8/layout/process4"/>
    <dgm:cxn modelId="{D85824AA-731A-46C7-99FA-B4A571B2269C}" srcId="{E393B994-9407-4B6F-9F68-52C160C28BA6}" destId="{D9A77818-C6D9-425E-8162-E40E7E053702}" srcOrd="1" destOrd="0" parTransId="{6D435B60-836E-442E-A90E-C5CC2043FB34}" sibTransId="{89E0C5AB-4ED7-4F1C-9C62-842DD1DFD16B}"/>
    <dgm:cxn modelId="{072A25C0-5039-474C-91C4-923DB94ADAAF}" type="presOf" srcId="{D9A77818-C6D9-425E-8162-E40E7E053702}" destId="{F0B0C3F1-2A44-4B61-9235-92BC62B59631}" srcOrd="0" destOrd="0" presId="urn:microsoft.com/office/officeart/2005/8/layout/process4"/>
    <dgm:cxn modelId="{34B3437A-0680-481F-BAC9-EDA1553F435C}" type="presOf" srcId="{00D5187A-C3D5-4763-86FE-83AD8B1842CA}" destId="{DDCFD00F-3B85-4B4A-9010-4B4F40AF523F}" srcOrd="0" destOrd="0" presId="urn:microsoft.com/office/officeart/2005/8/layout/process4"/>
    <dgm:cxn modelId="{B82C8AEA-4C34-4643-9969-7B1CA577B4B7}" srcId="{E393B994-9407-4B6F-9F68-52C160C28BA6}" destId="{D101A40D-1791-41AB-B846-52136BAECE8C}" srcOrd="2" destOrd="0" parTransId="{CA641097-E43F-40D2-B8DE-05D38C843B23}" sibTransId="{B3C09EB5-57A3-431C-B71F-2454F0E851C6}"/>
    <dgm:cxn modelId="{62864E90-A731-4702-8EBF-5DA643539177}" srcId="{E393B994-9407-4B6F-9F68-52C160C28BA6}" destId="{00D5187A-C3D5-4763-86FE-83AD8B1842CA}" srcOrd="0" destOrd="0" parTransId="{0C4F9358-FAEF-40F3-94C0-338D0AE882D3}" sibTransId="{9546D641-6FCD-42EE-80EF-54C07D0F86BB}"/>
    <dgm:cxn modelId="{6390572C-5DBE-441F-B847-FE874A7B25F5}" type="presOf" srcId="{E393B994-9407-4B6F-9F68-52C160C28BA6}" destId="{D0BAFBB6-DE12-4F3D-A6C1-26D115417A86}" srcOrd="0" destOrd="0" presId="urn:microsoft.com/office/officeart/2005/8/layout/process4"/>
    <dgm:cxn modelId="{61E6C6EC-1EDC-4B20-8E16-C45915E9D938}" type="presParOf" srcId="{D0BAFBB6-DE12-4F3D-A6C1-26D115417A86}" destId="{7CC208A0-0158-4548-9861-F5487851B192}" srcOrd="0" destOrd="0" presId="urn:microsoft.com/office/officeart/2005/8/layout/process4"/>
    <dgm:cxn modelId="{A4E3BE58-701B-484A-9378-C40B0E0D4F19}" type="presParOf" srcId="{7CC208A0-0158-4548-9861-F5487851B192}" destId="{15184DED-9CF8-499A-B4FF-76695D470B48}" srcOrd="0" destOrd="0" presId="urn:microsoft.com/office/officeart/2005/8/layout/process4"/>
    <dgm:cxn modelId="{E9623E6F-AC4D-4D95-9500-B41912153050}" type="presParOf" srcId="{D0BAFBB6-DE12-4F3D-A6C1-26D115417A86}" destId="{6017E9C0-7898-4A0D-B551-E333A8B96E22}" srcOrd="1" destOrd="0" presId="urn:microsoft.com/office/officeart/2005/8/layout/process4"/>
    <dgm:cxn modelId="{AD8CA57C-6085-4273-8673-AB80F8013959}" type="presParOf" srcId="{D0BAFBB6-DE12-4F3D-A6C1-26D115417A86}" destId="{DBEDA493-7126-4E64-B1C2-0CCD414CEA45}" srcOrd="2" destOrd="0" presId="urn:microsoft.com/office/officeart/2005/8/layout/process4"/>
    <dgm:cxn modelId="{AAC53114-9CD8-492C-8556-7BA8B6B2E57B}" type="presParOf" srcId="{DBEDA493-7126-4E64-B1C2-0CCD414CEA45}" destId="{F0B0C3F1-2A44-4B61-9235-92BC62B59631}" srcOrd="0" destOrd="0" presId="urn:microsoft.com/office/officeart/2005/8/layout/process4"/>
    <dgm:cxn modelId="{8CDF68B4-B052-45CD-84FC-06A9A44991E5}" type="presParOf" srcId="{D0BAFBB6-DE12-4F3D-A6C1-26D115417A86}" destId="{FE7472F9-E4FC-42A4-9CFD-C476B043E33A}" srcOrd="3" destOrd="0" presId="urn:microsoft.com/office/officeart/2005/8/layout/process4"/>
    <dgm:cxn modelId="{0331AAD9-7E66-45B7-B5C6-48D7E77693E5}" type="presParOf" srcId="{D0BAFBB6-DE12-4F3D-A6C1-26D115417A86}" destId="{1D57B3E2-37F9-4CD6-8978-8A8178510E8C}" srcOrd="4" destOrd="0" presId="urn:microsoft.com/office/officeart/2005/8/layout/process4"/>
    <dgm:cxn modelId="{B9A1A94F-645F-4290-99EB-2E1B5AECB594}" type="presParOf" srcId="{1D57B3E2-37F9-4CD6-8978-8A8178510E8C}" destId="{DDCFD00F-3B85-4B4A-9010-4B4F40AF523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AEDB9-3FB7-4DED-9DAC-2DB7D28314A1}">
      <dsp:nvSpPr>
        <dsp:cNvPr id="0" name=""/>
        <dsp:cNvSpPr/>
      </dsp:nvSpPr>
      <dsp:spPr>
        <a:xfrm>
          <a:off x="0" y="1709"/>
          <a:ext cx="856895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438B01-487A-45CB-8D98-0BE862A8A29E}">
      <dsp:nvSpPr>
        <dsp:cNvPr id="0" name=""/>
        <dsp:cNvSpPr/>
      </dsp:nvSpPr>
      <dsp:spPr>
        <a:xfrm>
          <a:off x="0" y="1709"/>
          <a:ext cx="8560583" cy="3029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just" defTabSz="1244600" rtl="0">
            <a:lnSpc>
              <a:spcPct val="90000"/>
            </a:lnSpc>
            <a:spcBef>
              <a:spcPct val="0"/>
            </a:spcBef>
            <a:spcAft>
              <a:spcPct val="35000"/>
            </a:spcAft>
          </a:pPr>
          <a:r>
            <a:rPr lang="pl-PL" sz="2800" kern="1200" dirty="0" smtClean="0"/>
            <a:t>od dnia 1 lipca 1985 r. rozpatrywanie spraw z zakresu prawa pracy i ubezpieczeń społecznych powierzono - na mocy ustawy z dnia 18 kwietnia 1985 r. o rozpoznawaniu przez sądy spraw z zakresu prawa pracy i ubezpieczeń społecznych (Dz. U. Nr 20, poz. 85 z </a:t>
          </a:r>
          <a:r>
            <a:rPr lang="pl-PL" sz="2800" kern="1200" dirty="0" err="1" smtClean="0"/>
            <a:t>późn</a:t>
          </a:r>
          <a:r>
            <a:rPr lang="pl-PL" sz="2800" kern="1200" dirty="0" smtClean="0"/>
            <a:t>. zm.) - sądom pracy - wydziałom w sądach rejonowych i sądom pracy i ubezpieczeń społecznych - wydziałom w sądach </a:t>
          </a:r>
          <a:endParaRPr lang="pl-PL" sz="2800" kern="1200" dirty="0"/>
        </a:p>
      </dsp:txBody>
      <dsp:txXfrm>
        <a:off x="0" y="1709"/>
        <a:ext cx="8560583" cy="3029143"/>
      </dsp:txXfrm>
    </dsp:sp>
    <dsp:sp modelId="{8F533912-9FD9-464C-94D7-872E9C2310C6}">
      <dsp:nvSpPr>
        <dsp:cNvPr id="0" name=""/>
        <dsp:cNvSpPr/>
      </dsp:nvSpPr>
      <dsp:spPr>
        <a:xfrm>
          <a:off x="0" y="3030853"/>
          <a:ext cx="8568952"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0222E5-134B-4CF5-B3DF-3747815B528E}">
      <dsp:nvSpPr>
        <dsp:cNvPr id="0" name=""/>
        <dsp:cNvSpPr/>
      </dsp:nvSpPr>
      <dsp:spPr>
        <a:xfrm>
          <a:off x="0" y="3030853"/>
          <a:ext cx="8568952" cy="1935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pl-PL" sz="2800" kern="1200" dirty="0" smtClean="0"/>
            <a:t>sądownictwo pracy i ubezpieczeń społecznych włączono w struktury sądownictwa powszechnego, </a:t>
          </a:r>
          <a:endParaRPr lang="pl-PL" sz="2800" kern="1200" dirty="0"/>
        </a:p>
      </dsp:txBody>
      <dsp:txXfrm>
        <a:off x="0" y="3030853"/>
        <a:ext cx="8568952" cy="19359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C79810-3A4E-4468-B18D-0F536BC927D5}">
      <dsp:nvSpPr>
        <dsp:cNvPr id="0" name=""/>
        <dsp:cNvSpPr/>
      </dsp:nvSpPr>
      <dsp:spPr>
        <a:xfrm>
          <a:off x="0" y="52426"/>
          <a:ext cx="8229600" cy="217455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pl-PL" sz="2500" kern="1200" dirty="0" smtClean="0"/>
            <a:t>art. 24. Do umów o pracę na czas określony, trwających w dniu wejścia w życie niniejszej ustawy, </a:t>
          </a:r>
          <a:r>
            <a:rPr lang="pl-PL" sz="2500" b="1" kern="1200" dirty="0" smtClean="0"/>
            <a:t>które przed tym dniem zostały wypowiedziane, stosuje się przepisy dotychczasowe.</a:t>
          </a:r>
          <a:endParaRPr lang="pl-PL" sz="2500" kern="1200" dirty="0"/>
        </a:p>
      </dsp:txBody>
      <dsp:txXfrm>
        <a:off x="106153" y="158579"/>
        <a:ext cx="8017294" cy="1962248"/>
      </dsp:txXfrm>
    </dsp:sp>
    <dsp:sp modelId="{7EFCB2DD-702B-454F-A68C-E10A30015FED}">
      <dsp:nvSpPr>
        <dsp:cNvPr id="0" name=""/>
        <dsp:cNvSpPr/>
      </dsp:nvSpPr>
      <dsp:spPr>
        <a:xfrm>
          <a:off x="0" y="2298981"/>
          <a:ext cx="8229600" cy="217455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pl-PL" sz="2500" kern="1200" dirty="0" smtClean="0"/>
            <a:t>Art. 25. Do postępowań dotyczących odwołania od wypowiedzenia umowy o pracę na czas </a:t>
          </a:r>
          <a:r>
            <a:rPr lang="pl-PL" sz="2500" b="1" kern="1200" dirty="0" smtClean="0"/>
            <a:t>określony stosuje się przepisy dotychczasowe, jeżeli umowy te zostały wypowiedziane przed dniem wejścia w życie niniejszej ustawy</a:t>
          </a:r>
          <a:r>
            <a:rPr lang="pl-PL" sz="2500" kern="1200" dirty="0" smtClean="0"/>
            <a:t>.</a:t>
          </a:r>
          <a:endParaRPr lang="pl-PL" sz="2500" kern="1200" dirty="0"/>
        </a:p>
      </dsp:txBody>
      <dsp:txXfrm>
        <a:off x="106153" y="2405134"/>
        <a:ext cx="8017294" cy="19622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8FFB7-871C-4DE6-B78C-489DE820FB99}">
      <dsp:nvSpPr>
        <dsp:cNvPr id="0" name=""/>
        <dsp:cNvSpPr/>
      </dsp:nvSpPr>
      <dsp:spPr>
        <a:xfrm>
          <a:off x="0" y="2209"/>
          <a:ext cx="8229600"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55175-AD40-4A80-8B36-3A33792F2ED4}">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90000"/>
            </a:lnSpc>
            <a:spcBef>
              <a:spcPct val="0"/>
            </a:spcBef>
            <a:spcAft>
              <a:spcPct val="35000"/>
            </a:spcAft>
          </a:pPr>
          <a:r>
            <a:rPr lang="pl-PL" sz="2400" kern="1200" smtClean="0"/>
            <a:t>sąd pracy nie może jednak oddalić powództwa o wynagrodzenie za pracę faktycznie wykonaną tylko z tej przyczyny, że zawarta przez strony umowa nie była umową o pracę, </a:t>
          </a:r>
          <a:endParaRPr lang="pl-PL" sz="2400" kern="1200"/>
        </a:p>
      </dsp:txBody>
      <dsp:txXfrm>
        <a:off x="0" y="2209"/>
        <a:ext cx="8229600" cy="1507181"/>
      </dsp:txXfrm>
    </dsp:sp>
    <dsp:sp modelId="{B85BBD8C-4B45-4EB8-B943-B3E5DE47BF4C}">
      <dsp:nvSpPr>
        <dsp:cNvPr id="0" name=""/>
        <dsp:cNvSpPr/>
      </dsp:nvSpPr>
      <dsp:spPr>
        <a:xfrm>
          <a:off x="0" y="1509390"/>
          <a:ext cx="8229600"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FDF4D0-CEDF-4833-874E-C5F80D0D0039}">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90000"/>
            </a:lnSpc>
            <a:spcBef>
              <a:spcPct val="0"/>
            </a:spcBef>
            <a:spcAft>
              <a:spcPct val="35000"/>
            </a:spcAft>
          </a:pPr>
          <a:r>
            <a:rPr lang="pl-PL" sz="2400" kern="1200" smtClean="0"/>
            <a:t>roszczenie o wynagrodzenie za pracę może mieć swoje w stosunkach prawnych,</a:t>
          </a:r>
          <a:endParaRPr lang="pl-PL" sz="2400" kern="1200"/>
        </a:p>
      </dsp:txBody>
      <dsp:txXfrm>
        <a:off x="0" y="1509390"/>
        <a:ext cx="8229600" cy="1507181"/>
      </dsp:txXfrm>
    </dsp:sp>
    <dsp:sp modelId="{81FFBF85-04EB-4163-AFC5-F3334BD21C8A}">
      <dsp:nvSpPr>
        <dsp:cNvPr id="0" name=""/>
        <dsp:cNvSpPr/>
      </dsp:nvSpPr>
      <dsp:spPr>
        <a:xfrm>
          <a:off x="0" y="3016572"/>
          <a:ext cx="8229600" cy="0"/>
        </a:xfrm>
        <a:prstGeom prst="lin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4608C8-1E97-4398-A7F9-817C0948C6C9}">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rtl="0">
            <a:lnSpc>
              <a:spcPct val="90000"/>
            </a:lnSpc>
            <a:spcBef>
              <a:spcPct val="0"/>
            </a:spcBef>
            <a:spcAft>
              <a:spcPct val="35000"/>
            </a:spcAft>
          </a:pPr>
          <a:r>
            <a:rPr lang="pl-PL" sz="2400" kern="1200" smtClean="0"/>
            <a:t>np. umowa o dzieło, zlecenia, umowy o oświadczenie usług, umowy nienazwanej, roszczenia odszkodowawcze wywodzonego z przepisów o odpowiedzialności deliktowej, kontraktowej, bezpodstawne wzbogacenie</a:t>
          </a:r>
          <a:endParaRPr lang="pl-PL" sz="2400" kern="1200"/>
        </a:p>
      </dsp:txBody>
      <dsp:txXfrm>
        <a:off x="0" y="3016572"/>
        <a:ext cx="8229600" cy="15071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A9DEE-1C5A-4F91-989D-CB94B71F9514}">
      <dsp:nvSpPr>
        <dsp:cNvPr id="0" name=""/>
        <dsp:cNvSpPr/>
      </dsp:nvSpPr>
      <dsp:spPr>
        <a:xfrm>
          <a:off x="0" y="0"/>
          <a:ext cx="6995160" cy="134920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pl-PL" sz="2400" kern="1200" dirty="0" smtClean="0"/>
            <a:t>podlegają oddaleniu, jeśli są właściwe tylko dla więzi pracowniczej</a:t>
          </a:r>
          <a:endParaRPr lang="pl-PL" sz="2400" kern="1200" dirty="0"/>
        </a:p>
      </dsp:txBody>
      <dsp:txXfrm>
        <a:off x="39517" y="39517"/>
        <a:ext cx="5539258" cy="1270174"/>
      </dsp:txXfrm>
    </dsp:sp>
    <dsp:sp modelId="{56817182-C668-47C3-9BFF-23F162E25E55}">
      <dsp:nvSpPr>
        <dsp:cNvPr id="0" name=""/>
        <dsp:cNvSpPr/>
      </dsp:nvSpPr>
      <dsp:spPr>
        <a:xfrm>
          <a:off x="617219" y="1574077"/>
          <a:ext cx="6995160" cy="134920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pl-PL" sz="2400" kern="1200" dirty="0" smtClean="0"/>
            <a:t>są merytorycznie rozpoznawane przez sąd pracy w trybie „zwykłym”</a:t>
          </a:r>
          <a:endParaRPr lang="pl-PL" sz="2400" kern="1200" dirty="0"/>
        </a:p>
      </dsp:txBody>
      <dsp:txXfrm>
        <a:off x="656736" y="1613594"/>
        <a:ext cx="5421920" cy="1270174"/>
      </dsp:txXfrm>
    </dsp:sp>
    <dsp:sp modelId="{BF1465F9-693F-4B62-896A-2A7AEC93BEEC}">
      <dsp:nvSpPr>
        <dsp:cNvPr id="0" name=""/>
        <dsp:cNvSpPr/>
      </dsp:nvSpPr>
      <dsp:spPr>
        <a:xfrm>
          <a:off x="1234439" y="3148154"/>
          <a:ext cx="6995160" cy="134920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pl-PL" sz="2400" kern="1200" dirty="0" smtClean="0"/>
            <a:t>powinny zostać przekazane do wydziału cywilnego, jeśli ich rozpoznanie nastąpiłoby w składzie niewłaściwym</a:t>
          </a:r>
          <a:endParaRPr lang="pl-PL" sz="2400" kern="1200" dirty="0"/>
        </a:p>
      </dsp:txBody>
      <dsp:txXfrm>
        <a:off x="1273956" y="3187671"/>
        <a:ext cx="5421920" cy="1270174"/>
      </dsp:txXfrm>
    </dsp:sp>
    <dsp:sp modelId="{B175808F-54C1-4C76-AF64-F903D06BA7A0}">
      <dsp:nvSpPr>
        <dsp:cNvPr id="0" name=""/>
        <dsp:cNvSpPr/>
      </dsp:nvSpPr>
      <dsp:spPr>
        <a:xfrm>
          <a:off x="6118174" y="1023150"/>
          <a:ext cx="876985" cy="87698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l-PL" sz="2400" kern="1200"/>
        </a:p>
      </dsp:txBody>
      <dsp:txXfrm>
        <a:off x="6315496" y="1023150"/>
        <a:ext cx="482341" cy="659931"/>
      </dsp:txXfrm>
    </dsp:sp>
    <dsp:sp modelId="{55CDC7DB-508D-4845-9381-287D7F3FD659}">
      <dsp:nvSpPr>
        <dsp:cNvPr id="0" name=""/>
        <dsp:cNvSpPr/>
      </dsp:nvSpPr>
      <dsp:spPr>
        <a:xfrm>
          <a:off x="6735394" y="2588232"/>
          <a:ext cx="876985" cy="87698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pl-PL" sz="2400" kern="1200"/>
        </a:p>
      </dsp:txBody>
      <dsp:txXfrm>
        <a:off x="6932716" y="2588232"/>
        <a:ext cx="482341" cy="6599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8F4E0-AB5A-491A-BB3F-D10E054D39D2}">
      <dsp:nvSpPr>
        <dsp:cNvPr id="0" name=""/>
        <dsp:cNvSpPr/>
      </dsp:nvSpPr>
      <dsp:spPr>
        <a:xfrm>
          <a:off x="0" y="19776"/>
          <a:ext cx="8229600" cy="162227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pl-PL" sz="2900" kern="1200" dirty="0"/>
            <a:t>wydaje się, że należy tu mówić o wynagrodzeniu jak przy ekwiwalencie za </a:t>
          </a:r>
          <a:r>
            <a:rPr lang="pl-PL" sz="2900" kern="1200" dirty="0" smtClean="0"/>
            <a:t>urlop </a:t>
          </a:r>
          <a:endParaRPr lang="pl-PL" sz="2900" kern="1200" dirty="0"/>
        </a:p>
      </dsp:txBody>
      <dsp:txXfrm>
        <a:off x="79193" y="98969"/>
        <a:ext cx="8071214" cy="1463892"/>
      </dsp:txXfrm>
    </dsp:sp>
    <dsp:sp modelId="{28050836-89F6-469B-994C-50966F7F956C}">
      <dsp:nvSpPr>
        <dsp:cNvPr id="0" name=""/>
        <dsp:cNvSpPr/>
      </dsp:nvSpPr>
      <dsp:spPr>
        <a:xfrm>
          <a:off x="0" y="1725574"/>
          <a:ext cx="8229600" cy="162227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pl-PL" sz="2900" kern="1200" dirty="0"/>
            <a:t>nie należy brać pod uwagę zmian wynagrodzenia w ciągu roku, lecz ostatnie przysługujące wynagrodzenie (można też twierdzić inaczej</a:t>
          </a:r>
          <a:r>
            <a:rPr lang="pl-PL" sz="2900" kern="1200" dirty="0" smtClean="0"/>
            <a:t>) </a:t>
          </a:r>
          <a:r>
            <a:rPr lang="pl-PL" sz="2900" kern="1200" dirty="0"/>
            <a:t> </a:t>
          </a:r>
        </a:p>
      </dsp:txBody>
      <dsp:txXfrm>
        <a:off x="79193" y="1804767"/>
        <a:ext cx="8071214" cy="1463892"/>
      </dsp:txXfrm>
    </dsp:sp>
    <dsp:sp modelId="{29608349-EC8F-4999-A822-34F4FD7DC57D}">
      <dsp:nvSpPr>
        <dsp:cNvPr id="0" name=""/>
        <dsp:cNvSpPr/>
      </dsp:nvSpPr>
      <dsp:spPr>
        <a:xfrm>
          <a:off x="0" y="3431372"/>
          <a:ext cx="8229600" cy="162227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 defTabSz="1289050" rtl="0">
            <a:lnSpc>
              <a:spcPct val="90000"/>
            </a:lnSpc>
            <a:spcBef>
              <a:spcPct val="0"/>
            </a:spcBef>
            <a:spcAft>
              <a:spcPct val="35000"/>
            </a:spcAft>
          </a:pPr>
          <a:r>
            <a:rPr lang="pl-PL" sz="2900" kern="1200" dirty="0"/>
            <a:t>jak postępować w przypadku umowy na czas nieokreślony rozwiązanej przed upływem roku?   </a:t>
          </a:r>
        </a:p>
      </dsp:txBody>
      <dsp:txXfrm>
        <a:off x="79193" y="3510565"/>
        <a:ext cx="8071214" cy="14638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FFE59-D085-4215-A596-68EEB7426590}">
      <dsp:nvSpPr>
        <dsp:cNvPr id="0" name=""/>
        <dsp:cNvSpPr/>
      </dsp:nvSpPr>
      <dsp:spPr>
        <a:xfrm>
          <a:off x="0" y="35314"/>
          <a:ext cx="5185954" cy="5185954"/>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B12DC5-6EE7-4408-B65F-DF163224CD0D}">
      <dsp:nvSpPr>
        <dsp:cNvPr id="0" name=""/>
        <dsp:cNvSpPr/>
      </dsp:nvSpPr>
      <dsp:spPr>
        <a:xfrm>
          <a:off x="2592977" y="35314"/>
          <a:ext cx="6050279" cy="5185954"/>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dirty="0" smtClean="0"/>
            <a:t>Powództwo w sprawach z zakresu prawa pracy może być wytoczone:</a:t>
          </a:r>
          <a:endParaRPr lang="pl-PL" sz="2800" kern="1200" dirty="0"/>
        </a:p>
      </dsp:txBody>
      <dsp:txXfrm>
        <a:off x="2592977" y="35314"/>
        <a:ext cx="6050279" cy="1102015"/>
      </dsp:txXfrm>
    </dsp:sp>
    <dsp:sp modelId="{95AAE029-04E2-4FBF-8E6B-D0F0EAE1C62F}">
      <dsp:nvSpPr>
        <dsp:cNvPr id="0" name=""/>
        <dsp:cNvSpPr/>
      </dsp:nvSpPr>
      <dsp:spPr>
        <a:xfrm>
          <a:off x="680656" y="1137330"/>
          <a:ext cx="3824641" cy="3824641"/>
        </a:xfrm>
        <a:prstGeom prst="pie">
          <a:avLst>
            <a:gd name="adj1" fmla="val 5400000"/>
            <a:gd name="adj2" fmla="val 1620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489DF-982A-462F-A57F-08CA9F3DA3E0}">
      <dsp:nvSpPr>
        <dsp:cNvPr id="0" name=""/>
        <dsp:cNvSpPr/>
      </dsp:nvSpPr>
      <dsp:spPr>
        <a:xfrm>
          <a:off x="2592977" y="1137330"/>
          <a:ext cx="6050279" cy="3824641"/>
        </a:xfrm>
        <a:prstGeom prst="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smtClean="0"/>
            <a:t>bądź przed sąd właściwości ogólnej pozwanego, </a:t>
          </a:r>
          <a:endParaRPr lang="pl-PL" sz="2800" kern="1200"/>
        </a:p>
      </dsp:txBody>
      <dsp:txXfrm>
        <a:off x="2592977" y="1137330"/>
        <a:ext cx="6050279" cy="1102015"/>
      </dsp:txXfrm>
    </dsp:sp>
    <dsp:sp modelId="{8D258DAD-625A-4698-B94A-6F003CF7ECE7}">
      <dsp:nvSpPr>
        <dsp:cNvPr id="0" name=""/>
        <dsp:cNvSpPr/>
      </dsp:nvSpPr>
      <dsp:spPr>
        <a:xfrm>
          <a:off x="1361312" y="2239345"/>
          <a:ext cx="2463328" cy="2463328"/>
        </a:xfrm>
        <a:prstGeom prst="pie">
          <a:avLst>
            <a:gd name="adj1" fmla="val 5400000"/>
            <a:gd name="adj2" fmla="val 1620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1BC3C-958C-464B-AF5C-8666907BD5FD}">
      <dsp:nvSpPr>
        <dsp:cNvPr id="0" name=""/>
        <dsp:cNvSpPr/>
      </dsp:nvSpPr>
      <dsp:spPr>
        <a:xfrm>
          <a:off x="2592977" y="2239345"/>
          <a:ext cx="6050279" cy="2463328"/>
        </a:xfrm>
        <a:prstGeom prst="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smtClean="0"/>
            <a:t>bądź przed sąd, w którego okręgu praca jest, była lub miała być wykonywana, </a:t>
          </a:r>
          <a:endParaRPr lang="pl-PL" sz="2800" kern="1200"/>
        </a:p>
      </dsp:txBody>
      <dsp:txXfrm>
        <a:off x="2592977" y="2239345"/>
        <a:ext cx="6050279" cy="1102015"/>
      </dsp:txXfrm>
    </dsp:sp>
    <dsp:sp modelId="{0B6E6970-4B34-41BA-BF30-2B9B343AF2E4}">
      <dsp:nvSpPr>
        <dsp:cNvPr id="0" name=""/>
        <dsp:cNvSpPr/>
      </dsp:nvSpPr>
      <dsp:spPr>
        <a:xfrm>
          <a:off x="2041969" y="3341360"/>
          <a:ext cx="1102015" cy="1102015"/>
        </a:xfrm>
        <a:prstGeom prst="pie">
          <a:avLst>
            <a:gd name="adj1" fmla="val 5400000"/>
            <a:gd name="adj2" fmla="val 1620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85377-989D-4D7A-92E8-AEB1DDA45959}">
      <dsp:nvSpPr>
        <dsp:cNvPr id="0" name=""/>
        <dsp:cNvSpPr/>
      </dsp:nvSpPr>
      <dsp:spPr>
        <a:xfrm>
          <a:off x="2592977" y="3341360"/>
          <a:ext cx="6050279" cy="1102015"/>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smtClean="0"/>
            <a:t>bądź też przed sąd, w którego okręgu znajduje się zakład pracy.</a:t>
          </a:r>
          <a:endParaRPr lang="pl-PL" sz="2800" kern="1200"/>
        </a:p>
      </dsp:txBody>
      <dsp:txXfrm>
        <a:off x="2592977" y="3341360"/>
        <a:ext cx="6050279" cy="110201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076E7-6371-46B4-A204-6FE9F671FD53}">
      <dsp:nvSpPr>
        <dsp:cNvPr id="0" name=""/>
        <dsp:cNvSpPr/>
      </dsp:nvSpPr>
      <dsp:spPr>
        <a:xfrm>
          <a:off x="0" y="217660"/>
          <a:ext cx="8640960" cy="12097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pl-PL" sz="2200" kern="1200"/>
            <a:t>Pozew powinien czynić zadość warunkom pisma procesowego, a nadto zawierać wskazanie faktów, na których powód opiera swoje żądanie, </a:t>
          </a:r>
          <a:r>
            <a:rPr lang="pl-PL" sz="2200" b="1" kern="1200"/>
            <a:t>a w miarę potrzeby uzasadniających również właściwość sądu.</a:t>
          </a:r>
          <a:endParaRPr lang="pl-PL" sz="2200" kern="1200"/>
        </a:p>
      </dsp:txBody>
      <dsp:txXfrm>
        <a:off x="59057" y="276717"/>
        <a:ext cx="8522846" cy="1091666"/>
      </dsp:txXfrm>
    </dsp:sp>
    <dsp:sp modelId="{556913ED-DEEE-4FB4-B613-CF994ABA60D6}">
      <dsp:nvSpPr>
        <dsp:cNvPr id="0" name=""/>
        <dsp:cNvSpPr/>
      </dsp:nvSpPr>
      <dsp:spPr>
        <a:xfrm>
          <a:off x="0" y="1490800"/>
          <a:ext cx="8640960" cy="12097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pl-PL" sz="2200" kern="1200" dirty="0"/>
            <a:t>Powód powinien uzasadnić właściwość sądu, jeżeli </a:t>
          </a:r>
          <a:r>
            <a:rPr lang="pl-PL" sz="2200" b="1" kern="1200" dirty="0"/>
            <a:t>nie wynika to z okoliczności faktycznych uzasadniających żądanie</a:t>
          </a:r>
          <a:r>
            <a:rPr lang="pl-PL" sz="2200" kern="1200" dirty="0"/>
            <a:t>. </a:t>
          </a:r>
        </a:p>
      </dsp:txBody>
      <dsp:txXfrm>
        <a:off x="59057" y="1549857"/>
        <a:ext cx="8522846" cy="1091666"/>
      </dsp:txXfrm>
    </dsp:sp>
    <dsp:sp modelId="{D5FD0751-D94B-4EA8-9F7D-2440C4345A56}">
      <dsp:nvSpPr>
        <dsp:cNvPr id="0" name=""/>
        <dsp:cNvSpPr/>
      </dsp:nvSpPr>
      <dsp:spPr>
        <a:xfrm>
          <a:off x="0" y="2763941"/>
          <a:ext cx="8640960" cy="12097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pl-PL" sz="2200" kern="1200"/>
            <a:t>Jeżeli powód nie uzasadnił właściwości sądu, sprawa podlega </a:t>
          </a:r>
          <a:r>
            <a:rPr lang="pl-PL" sz="2200" b="1" kern="1200"/>
            <a:t>przekazaniu sądowi</a:t>
          </a:r>
          <a:r>
            <a:rPr lang="pl-PL" sz="2200" kern="1200"/>
            <a:t>, którego właściwość wynika z przytoczonych okoliczności (np. sądowi, w którego okręgu znajduje się siedziba pozwanego). </a:t>
          </a:r>
        </a:p>
      </dsp:txBody>
      <dsp:txXfrm>
        <a:off x="59057" y="2822998"/>
        <a:ext cx="8522846" cy="1091666"/>
      </dsp:txXfrm>
    </dsp:sp>
    <dsp:sp modelId="{6A0C38F0-0809-433E-9C4E-8E44513CF96C}">
      <dsp:nvSpPr>
        <dsp:cNvPr id="0" name=""/>
        <dsp:cNvSpPr/>
      </dsp:nvSpPr>
      <dsp:spPr>
        <a:xfrm>
          <a:off x="0" y="4037081"/>
          <a:ext cx="8640960" cy="12097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pl-PL" sz="2200" kern="1200" dirty="0"/>
            <a:t>Brak w pozwie uzasadnienia właściwości sądu nie stanowi natomiast podstawy wezwania powoda do usunięcia braków formalnych pozwu (III CZP 101/06).</a:t>
          </a:r>
        </a:p>
      </dsp:txBody>
      <dsp:txXfrm>
        <a:off x="59057" y="4096138"/>
        <a:ext cx="8522846" cy="109166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FBDA6-2547-4147-BAA5-82B9577D699D}">
      <dsp:nvSpPr>
        <dsp:cNvPr id="0" name=""/>
        <dsp:cNvSpPr/>
      </dsp:nvSpPr>
      <dsp:spPr>
        <a:xfrm>
          <a:off x="0" y="0"/>
          <a:ext cx="5112568" cy="5112568"/>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6B3FCCB-EEB1-4049-A530-8B54DEB8981E}">
      <dsp:nvSpPr>
        <dsp:cNvPr id="0" name=""/>
        <dsp:cNvSpPr/>
      </dsp:nvSpPr>
      <dsp:spPr>
        <a:xfrm>
          <a:off x="2556284" y="0"/>
          <a:ext cx="6084676" cy="5112568"/>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kern="1200" dirty="0" smtClean="0"/>
            <a:t>Sąd analizuje tylko wskazaną w piśmie przyczynę wypowiedzenia lub zwolnienia dyscyplinarnego.</a:t>
          </a:r>
          <a:endParaRPr lang="pl-PL" sz="2400" kern="1200" dirty="0"/>
        </a:p>
      </dsp:txBody>
      <dsp:txXfrm>
        <a:off x="2556284" y="0"/>
        <a:ext cx="6084676" cy="1533773"/>
      </dsp:txXfrm>
    </dsp:sp>
    <dsp:sp modelId="{0F20F875-0908-4845-88E4-74A14B2F4CE5}">
      <dsp:nvSpPr>
        <dsp:cNvPr id="0" name=""/>
        <dsp:cNvSpPr/>
      </dsp:nvSpPr>
      <dsp:spPr>
        <a:xfrm>
          <a:off x="894701" y="1533773"/>
          <a:ext cx="3323165" cy="3323165"/>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1996DD5-9CDD-4635-9913-FA8B09269AD6}">
      <dsp:nvSpPr>
        <dsp:cNvPr id="0" name=""/>
        <dsp:cNvSpPr/>
      </dsp:nvSpPr>
      <dsp:spPr>
        <a:xfrm>
          <a:off x="2556284" y="1533773"/>
          <a:ext cx="6084676" cy="332316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kern="1200" smtClean="0"/>
            <a:t>Dowody dotyczące okoliczności pobocznych winny być oddalone. </a:t>
          </a:r>
          <a:endParaRPr lang="pl-PL" sz="2400" kern="1200"/>
        </a:p>
      </dsp:txBody>
      <dsp:txXfrm>
        <a:off x="2556284" y="1533773"/>
        <a:ext cx="6084676" cy="1533768"/>
      </dsp:txXfrm>
    </dsp:sp>
    <dsp:sp modelId="{EE3D8A0B-A7EC-43FC-A234-F07027F139B2}">
      <dsp:nvSpPr>
        <dsp:cNvPr id="0" name=""/>
        <dsp:cNvSpPr/>
      </dsp:nvSpPr>
      <dsp:spPr>
        <a:xfrm>
          <a:off x="1789399" y="3067542"/>
          <a:ext cx="1533768" cy="1533768"/>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E086EED-66A4-4317-970E-2D27EDD8FB36}">
      <dsp:nvSpPr>
        <dsp:cNvPr id="0" name=""/>
        <dsp:cNvSpPr/>
      </dsp:nvSpPr>
      <dsp:spPr>
        <a:xfrm>
          <a:off x="2556284" y="3067542"/>
          <a:ext cx="6084676" cy="1533768"/>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pl-PL" sz="2400" kern="1200" smtClean="0"/>
            <a:t>Sąd nie przeprowadza dowodu na okoliczność jaka była rzeczywista przyczyna wypowiedzenia lub zwolnienia dyscyplinarnego. </a:t>
          </a:r>
          <a:endParaRPr lang="pl-PL" sz="2400" kern="1200"/>
        </a:p>
      </dsp:txBody>
      <dsp:txXfrm>
        <a:off x="2556284" y="3067542"/>
        <a:ext cx="6084676" cy="153376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62AA0-7796-4247-9BEC-461DA858AC5B}">
      <dsp:nvSpPr>
        <dsp:cNvPr id="0" name=""/>
        <dsp:cNvSpPr/>
      </dsp:nvSpPr>
      <dsp:spPr>
        <a:xfrm>
          <a:off x="0" y="0"/>
          <a:ext cx="8229600" cy="0"/>
        </a:xfrm>
        <a:prstGeom prst="line">
          <a:avLst/>
        </a:prstGeom>
        <a:solidFill>
          <a:schemeClr val="accent3">
            <a:shade val="8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C61226-CAD6-4145-A694-B873E1A03771}">
      <dsp:nvSpPr>
        <dsp:cNvPr id="0" name=""/>
        <dsp:cNvSpPr/>
      </dsp:nvSpPr>
      <dsp:spPr>
        <a:xfrm>
          <a:off x="0" y="0"/>
          <a:ext cx="8229600" cy="255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just" defTabSz="1244600" rtl="0">
            <a:lnSpc>
              <a:spcPct val="90000"/>
            </a:lnSpc>
            <a:spcBef>
              <a:spcPct val="0"/>
            </a:spcBef>
            <a:spcAft>
              <a:spcPct val="35000"/>
            </a:spcAft>
          </a:pPr>
          <a:r>
            <a:rPr lang="pl-PL" sz="2800" kern="1200" dirty="0" smtClean="0"/>
            <a:t>	W postępowaniu dotyczącym legalności lub zasadności rozwiązania umowy o pracę – dowodzenie może dotyczyć tylko faktów, które zaistniały do dnia wypowiedzenia umowy o pracę,  </a:t>
          </a:r>
          <a:endParaRPr lang="pl-PL" sz="2800" kern="1200" dirty="0"/>
        </a:p>
      </dsp:txBody>
      <dsp:txXfrm>
        <a:off x="0" y="0"/>
        <a:ext cx="8229600" cy="2556284"/>
      </dsp:txXfrm>
    </dsp:sp>
    <dsp:sp modelId="{2BDBAAF1-E42E-4143-9217-718B40B89BE3}">
      <dsp:nvSpPr>
        <dsp:cNvPr id="0" name=""/>
        <dsp:cNvSpPr/>
      </dsp:nvSpPr>
      <dsp:spPr>
        <a:xfrm>
          <a:off x="0" y="2556284"/>
          <a:ext cx="8229600" cy="0"/>
        </a:xfrm>
        <a:prstGeom prst="line">
          <a:avLst/>
        </a:prstGeom>
        <a:solidFill>
          <a:schemeClr val="accent3">
            <a:shade val="80000"/>
            <a:hueOff val="218907"/>
            <a:satOff val="-1431"/>
            <a:lumOff val="24554"/>
            <a:alphaOff val="0"/>
          </a:schemeClr>
        </a:solidFill>
        <a:ln w="25400" cap="flat" cmpd="sng" algn="ctr">
          <a:solidFill>
            <a:schemeClr val="accent3">
              <a:shade val="80000"/>
              <a:hueOff val="218907"/>
              <a:satOff val="-1431"/>
              <a:lumOff val="245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522F0-27E1-4D18-8B54-F9DABA2505A5}">
      <dsp:nvSpPr>
        <dsp:cNvPr id="0" name=""/>
        <dsp:cNvSpPr/>
      </dsp:nvSpPr>
      <dsp:spPr>
        <a:xfrm>
          <a:off x="0" y="2556284"/>
          <a:ext cx="8229600" cy="2556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just" defTabSz="1244600" rtl="0">
            <a:lnSpc>
              <a:spcPct val="90000"/>
            </a:lnSpc>
            <a:spcBef>
              <a:spcPct val="0"/>
            </a:spcBef>
            <a:spcAft>
              <a:spcPct val="35000"/>
            </a:spcAft>
          </a:pPr>
          <a:r>
            <a:rPr lang="pl-PL" sz="2800" kern="1200" dirty="0" smtClean="0"/>
            <a:t>	Ocena niemożliwości lub niecelowości przywrócenia do pracy (art. 45 § 2 </a:t>
          </a:r>
          <a:r>
            <a:rPr lang="pl-PL" sz="2800" kern="1200" dirty="0" err="1" smtClean="0"/>
            <a:t>k.p</a:t>
          </a:r>
          <a:r>
            <a:rPr lang="pl-PL" sz="2800" kern="1200" dirty="0" smtClean="0"/>
            <a:t>.) powinna uwzględniać także okoliczności, które wystąpiły po dokonaniu wypowiedzenia umowy o pracę, według stanu rzeczy istniejącego w chwili zamknięcia rozprawy - art. 316 § 1 k.p.c. (I PKN 531/00, I PKN 206/00)</a:t>
          </a:r>
          <a:endParaRPr lang="pl-PL" sz="2800" kern="1200" dirty="0"/>
        </a:p>
      </dsp:txBody>
      <dsp:txXfrm>
        <a:off x="0" y="2556284"/>
        <a:ext cx="8229600" cy="255628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B51BF-D169-4A2C-9393-057BFADECD35}">
      <dsp:nvSpPr>
        <dsp:cNvPr id="0" name=""/>
        <dsp:cNvSpPr/>
      </dsp:nvSpPr>
      <dsp:spPr>
        <a:xfrm>
          <a:off x="499633" y="2468"/>
          <a:ext cx="7061204" cy="107917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Aspekt podmiotowy </a:t>
          </a:r>
          <a:r>
            <a:rPr lang="pl-PL" sz="2000" kern="1200" dirty="0" smtClean="0"/>
            <a:t>- działania lub zachowania dotyczące pracownika lub skierowane przeciwko pracownikowi, </a:t>
          </a:r>
        </a:p>
      </dsp:txBody>
      <dsp:txXfrm>
        <a:off x="552314" y="55149"/>
        <a:ext cx="6955842" cy="973808"/>
      </dsp:txXfrm>
    </dsp:sp>
    <dsp:sp modelId="{E761F07B-9D2A-49F9-A5AD-3CDCF6C902CA}">
      <dsp:nvSpPr>
        <dsp:cNvPr id="0" name=""/>
        <dsp:cNvSpPr/>
      </dsp:nvSpPr>
      <dsp:spPr>
        <a:xfrm>
          <a:off x="502588" y="1135597"/>
          <a:ext cx="7036203" cy="107917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Aspekt temporalny</a:t>
          </a:r>
          <a:r>
            <a:rPr lang="pl-PL" sz="2000" kern="1200" dirty="0" smtClean="0"/>
            <a:t>  - winny być one uporczywe i długotrwałe </a:t>
          </a:r>
        </a:p>
      </dsp:txBody>
      <dsp:txXfrm>
        <a:off x="555269" y="1188278"/>
        <a:ext cx="6930841" cy="973808"/>
      </dsp:txXfrm>
    </dsp:sp>
    <dsp:sp modelId="{EDE498FB-B1CB-4B4D-9987-E746FAB98A8C}">
      <dsp:nvSpPr>
        <dsp:cNvPr id="0" name=""/>
        <dsp:cNvSpPr/>
      </dsp:nvSpPr>
      <dsp:spPr>
        <a:xfrm>
          <a:off x="502588" y="2268726"/>
          <a:ext cx="7091111" cy="107917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Aspekt przedmiotowy </a:t>
          </a:r>
          <a:r>
            <a:rPr lang="pl-PL" sz="2000" kern="1200" dirty="0" smtClean="0"/>
            <a:t>- działania lub zachowania polegają one na nękaniu lub zastraszaniu pracownika</a:t>
          </a:r>
          <a:endParaRPr lang="pl-PL" sz="2000" b="1" kern="1200" dirty="0" smtClean="0"/>
        </a:p>
      </dsp:txBody>
      <dsp:txXfrm>
        <a:off x="555269" y="2321407"/>
        <a:ext cx="6985749" cy="973808"/>
      </dsp:txXfrm>
    </dsp:sp>
    <dsp:sp modelId="{B69E099D-EDA2-425D-A0FC-EEEF48EE72F4}">
      <dsp:nvSpPr>
        <dsp:cNvPr id="0" name=""/>
        <dsp:cNvSpPr/>
      </dsp:nvSpPr>
      <dsp:spPr>
        <a:xfrm>
          <a:off x="502588" y="3401855"/>
          <a:ext cx="7139280" cy="107917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Aspekt celu </a:t>
          </a:r>
          <a:r>
            <a:rPr lang="pl-PL" sz="2000" kern="1200" dirty="0" smtClean="0"/>
            <a:t>- ich celem jest wywołanie u pracownika zaniżonej oceny przydatności zawodowej</a:t>
          </a:r>
        </a:p>
      </dsp:txBody>
      <dsp:txXfrm>
        <a:off x="555269" y="3454536"/>
        <a:ext cx="7033918" cy="973808"/>
      </dsp:txXfrm>
    </dsp:sp>
    <dsp:sp modelId="{63E606F2-E986-4C0B-9F38-CBBB3EEC9855}">
      <dsp:nvSpPr>
        <dsp:cNvPr id="0" name=""/>
        <dsp:cNvSpPr/>
      </dsp:nvSpPr>
      <dsp:spPr>
        <a:xfrm>
          <a:off x="502588" y="4534985"/>
          <a:ext cx="7203734" cy="107917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38100" rIns="76200" bIns="38100" numCol="1" spcCol="1270" anchor="ctr" anchorCtr="0">
          <a:noAutofit/>
        </a:bodyPr>
        <a:lstStyle/>
        <a:p>
          <a:pPr lvl="0" algn="just" defTabSz="889000" rtl="0">
            <a:lnSpc>
              <a:spcPct val="90000"/>
            </a:lnSpc>
            <a:spcBef>
              <a:spcPct val="0"/>
            </a:spcBef>
            <a:spcAft>
              <a:spcPct val="35000"/>
            </a:spcAft>
          </a:pPr>
          <a:r>
            <a:rPr lang="pl-PL" sz="2000" b="1" kern="1200" dirty="0" smtClean="0">
              <a:effectLst>
                <a:outerShdw blurRad="38100" dist="38100" dir="2700000" algn="tl">
                  <a:srgbClr val="000000">
                    <a:alpha val="43137"/>
                  </a:srgbClr>
                </a:outerShdw>
              </a:effectLst>
            </a:rPr>
            <a:t>Aspekt skutku </a:t>
          </a:r>
          <a:r>
            <a:rPr lang="pl-PL" sz="2000" kern="1200" dirty="0" smtClean="0"/>
            <a:t>- ich skutkiem, ewentualnie zmierzają one do poniżenie lub ośmieszenie pracownika, izolowanie go lub wyeliminowanie z zespołu współpracowników</a:t>
          </a:r>
        </a:p>
      </dsp:txBody>
      <dsp:txXfrm>
        <a:off x="555269" y="4587666"/>
        <a:ext cx="7098372" cy="97380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BB47F-4970-476F-B798-0AC0FA2C5D2D}">
      <dsp:nvSpPr>
        <dsp:cNvPr id="0" name=""/>
        <dsp:cNvSpPr/>
      </dsp:nvSpPr>
      <dsp:spPr>
        <a:xfrm>
          <a:off x="0" y="572"/>
          <a:ext cx="8229600" cy="254672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pl-PL" sz="2000" kern="1200" dirty="0" smtClean="0"/>
            <a:t>Jeżeli szkoda w mieniu powierzonym pracownikowi jest wynikiem kradzieży dokonanej przez osobę trzecią, to stwierdzenie, iż szkoda powstała z przyczyn od niego niezależnych w rozumieniu art. 124 § 3 </a:t>
          </a:r>
          <a:r>
            <a:rPr lang="pl-PL" sz="2000" kern="1200" dirty="0" err="1" smtClean="0"/>
            <a:t>k.p</a:t>
          </a:r>
          <a:r>
            <a:rPr lang="pl-PL" sz="2000" kern="1200" dirty="0" smtClean="0"/>
            <a:t>. jest uzależnione od wykazania przez pracownika, że w żadnym zakresie nie zawinił powstaniu tej szkody, w szczególności przez niewykonanie lub nienależyte wykonanie obowiązku pieczy nad tym mieniem </a:t>
          </a:r>
          <a:r>
            <a:rPr lang="pl-PL" sz="2000" b="1" kern="1200" dirty="0" smtClean="0"/>
            <a:t>- II PK 151/11</a:t>
          </a:r>
          <a:endParaRPr lang="pl-PL" sz="2000" b="1" kern="1200" dirty="0"/>
        </a:p>
      </dsp:txBody>
      <dsp:txXfrm>
        <a:off x="124321" y="124893"/>
        <a:ext cx="7980958" cy="2298084"/>
      </dsp:txXfrm>
    </dsp:sp>
    <dsp:sp modelId="{0E6019FF-D696-4A60-BE75-60BB0522066B}">
      <dsp:nvSpPr>
        <dsp:cNvPr id="0" name=""/>
        <dsp:cNvSpPr/>
      </dsp:nvSpPr>
      <dsp:spPr>
        <a:xfrm>
          <a:off x="0" y="2559688"/>
          <a:ext cx="8229600" cy="254672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pl-PL" sz="2000" kern="1200" dirty="0" smtClean="0"/>
            <a:t>Uwolnienie się od odpowiedzialności na podstawie art. 124 § 3 </a:t>
          </a:r>
          <a:r>
            <a:rPr lang="pl-PL" sz="2000" kern="1200" dirty="0" err="1" smtClean="0"/>
            <a:t>k.p</a:t>
          </a:r>
          <a:r>
            <a:rPr lang="pl-PL" sz="2000" kern="1200" dirty="0" smtClean="0"/>
            <a:t>. wymaga ustalenia jakiego rodzaju działania podjął pracownik by zapobiec powstaniu szkody, w szczególności jeżeli nie uważał za potrzebne zawiadomienie pracodawcy o możliwości powstania szkody lub już powstałej szkodzie. Pracownik może się ekskulpować w całości od odpowiedzialności tylko wówczas, gdy wykaże, że pomimo dołożenia wszelkich starań niedobór powstał z przyczyn od niego niezależnych. W przeciwnym wypadku możliwe jest jedynie częściowe uwolnienie się pracownika od odpowiedzialności materialnej - </a:t>
          </a:r>
          <a:r>
            <a:rPr lang="pl-PL" sz="2000" b="1" i="0" kern="1200" dirty="0" smtClean="0"/>
            <a:t>I PK 87/09</a:t>
          </a:r>
          <a:endParaRPr lang="pl-PL" sz="2000" kern="1200" dirty="0"/>
        </a:p>
      </dsp:txBody>
      <dsp:txXfrm>
        <a:off x="124321" y="2684009"/>
        <a:ext cx="7980958" cy="2298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B1A3A-CFB8-4451-8A1D-81D6630AC69A}">
      <dsp:nvSpPr>
        <dsp:cNvPr id="0" name=""/>
        <dsp:cNvSpPr/>
      </dsp:nvSpPr>
      <dsp:spPr>
        <a:xfrm>
          <a:off x="0" y="2353"/>
          <a:ext cx="78867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D3B5CD1-6C94-400C-A16E-52AE0B329283}">
      <dsp:nvSpPr>
        <dsp:cNvPr id="0" name=""/>
        <dsp:cNvSpPr/>
      </dsp:nvSpPr>
      <dsp:spPr>
        <a:xfrm>
          <a:off x="0" y="2353"/>
          <a:ext cx="7886700" cy="1604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just" defTabSz="1600200" rtl="0">
            <a:lnSpc>
              <a:spcPct val="90000"/>
            </a:lnSpc>
            <a:spcBef>
              <a:spcPct val="0"/>
            </a:spcBef>
            <a:spcAft>
              <a:spcPct val="35000"/>
            </a:spcAft>
          </a:pPr>
          <a:r>
            <a:rPr lang="pl-PL" sz="3600" kern="1200" dirty="0" smtClean="0"/>
            <a:t>sąd rejonowy – wydział pracy lub  wydział pracy i ubezpieczeń społecznych</a:t>
          </a:r>
          <a:endParaRPr lang="pl-PL" sz="3600" kern="1200" dirty="0"/>
        </a:p>
      </dsp:txBody>
      <dsp:txXfrm>
        <a:off x="0" y="2353"/>
        <a:ext cx="7886700" cy="1604988"/>
      </dsp:txXfrm>
    </dsp:sp>
    <dsp:sp modelId="{F34A601F-0D8B-4BDA-AD23-6D0804DB6C2B}">
      <dsp:nvSpPr>
        <dsp:cNvPr id="0" name=""/>
        <dsp:cNvSpPr/>
      </dsp:nvSpPr>
      <dsp:spPr>
        <a:xfrm>
          <a:off x="0" y="1607342"/>
          <a:ext cx="78867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E144AE87-5204-4BA4-A5CC-232EA51A8B4D}">
      <dsp:nvSpPr>
        <dsp:cNvPr id="0" name=""/>
        <dsp:cNvSpPr/>
      </dsp:nvSpPr>
      <dsp:spPr>
        <a:xfrm>
          <a:off x="0" y="1607342"/>
          <a:ext cx="7886700" cy="1604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just" defTabSz="1600200" rtl="0">
            <a:lnSpc>
              <a:spcPct val="90000"/>
            </a:lnSpc>
            <a:spcBef>
              <a:spcPct val="0"/>
            </a:spcBef>
            <a:spcAft>
              <a:spcPct val="35000"/>
            </a:spcAft>
          </a:pPr>
          <a:r>
            <a:rPr lang="pl-PL" sz="3600" kern="1200" dirty="0" smtClean="0"/>
            <a:t>sąd okręgowy - wydział pracy lub wydział pracy i ubezpieczeń społecznych</a:t>
          </a:r>
          <a:endParaRPr lang="pl-PL" sz="3600" kern="1200" dirty="0"/>
        </a:p>
      </dsp:txBody>
      <dsp:txXfrm>
        <a:off x="0" y="1607342"/>
        <a:ext cx="7886700" cy="1604988"/>
      </dsp:txXfrm>
    </dsp:sp>
    <dsp:sp modelId="{8DA53D78-FDFC-4FE9-8469-9C455C74B05E}">
      <dsp:nvSpPr>
        <dsp:cNvPr id="0" name=""/>
        <dsp:cNvSpPr/>
      </dsp:nvSpPr>
      <dsp:spPr>
        <a:xfrm>
          <a:off x="0" y="3212330"/>
          <a:ext cx="78867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8C8A6FC5-8591-42F9-8D38-F86CE9FB24A0}">
      <dsp:nvSpPr>
        <dsp:cNvPr id="0" name=""/>
        <dsp:cNvSpPr/>
      </dsp:nvSpPr>
      <dsp:spPr>
        <a:xfrm>
          <a:off x="0" y="3212330"/>
          <a:ext cx="7886700" cy="1604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just" defTabSz="1600200" rtl="0">
            <a:lnSpc>
              <a:spcPct val="90000"/>
            </a:lnSpc>
            <a:spcBef>
              <a:spcPct val="0"/>
            </a:spcBef>
            <a:spcAft>
              <a:spcPct val="35000"/>
            </a:spcAft>
          </a:pPr>
          <a:r>
            <a:rPr lang="pl-PL" sz="3600" kern="1200" dirty="0" smtClean="0"/>
            <a:t>sąd apelacyjny -  wydział pracy i ubezpieczeń społecznych</a:t>
          </a:r>
          <a:endParaRPr lang="pl-PL" sz="3600" kern="1200" dirty="0"/>
        </a:p>
      </dsp:txBody>
      <dsp:txXfrm>
        <a:off x="0" y="3212330"/>
        <a:ext cx="7886700" cy="160498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58D94-AF6B-4AB4-B0F2-DF5FD8013501}">
      <dsp:nvSpPr>
        <dsp:cNvPr id="0" name=""/>
        <dsp:cNvSpPr/>
      </dsp:nvSpPr>
      <dsp:spPr>
        <a:xfrm>
          <a:off x="374908" y="1813"/>
          <a:ext cx="4891723" cy="166229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kwoty powinny być określone liczbą i słownie</a:t>
          </a:r>
          <a:endParaRPr lang="pl-PL" sz="2200" kern="1200" dirty="0"/>
        </a:p>
      </dsp:txBody>
      <dsp:txXfrm>
        <a:off x="374908" y="1813"/>
        <a:ext cx="4891723" cy="1662296"/>
      </dsp:txXfrm>
    </dsp:sp>
    <dsp:sp modelId="{BA5973BF-9F8E-431F-A86D-C91474F4BE6F}">
      <dsp:nvSpPr>
        <dsp:cNvPr id="0" name=""/>
        <dsp:cNvSpPr/>
      </dsp:nvSpPr>
      <dsp:spPr>
        <a:xfrm>
          <a:off x="5543682" y="1813"/>
          <a:ext cx="2770494" cy="166229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należy rozstrzygnąć kwestię doręczeń i sposobu zapłaty  </a:t>
          </a:r>
          <a:endParaRPr lang="pl-PL" sz="2200" kern="1200" dirty="0"/>
        </a:p>
      </dsp:txBody>
      <dsp:txXfrm>
        <a:off x="5543682" y="1813"/>
        <a:ext cx="2770494" cy="1662296"/>
      </dsp:txXfrm>
    </dsp:sp>
    <dsp:sp modelId="{B4196C6C-7C85-4824-A1A3-BA2E5942CB70}">
      <dsp:nvSpPr>
        <dsp:cNvPr id="0" name=""/>
        <dsp:cNvSpPr/>
      </dsp:nvSpPr>
      <dsp:spPr>
        <a:xfrm>
          <a:off x="717854" y="1941159"/>
          <a:ext cx="4205832" cy="166229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pl-PL" sz="2000" kern="1200" dirty="0" smtClean="0"/>
            <a:t>wskazane jest jednoznaczne określenie daty wykonania czynności przewidzianych ugodą (np. data stempla pocztowego, data wpływu środków na rachunek bankowy</a:t>
          </a:r>
          <a:r>
            <a:rPr lang="pl-PL" sz="2800" kern="1200" dirty="0" smtClean="0"/>
            <a:t>)</a:t>
          </a:r>
          <a:endParaRPr lang="pl-PL" sz="2800" kern="1200" dirty="0"/>
        </a:p>
      </dsp:txBody>
      <dsp:txXfrm>
        <a:off x="717854" y="1941159"/>
        <a:ext cx="4205832" cy="1662296"/>
      </dsp:txXfrm>
    </dsp:sp>
    <dsp:sp modelId="{12005789-53D7-4EBB-BB45-C89C9DE6337F}">
      <dsp:nvSpPr>
        <dsp:cNvPr id="0" name=""/>
        <dsp:cNvSpPr/>
      </dsp:nvSpPr>
      <dsp:spPr>
        <a:xfrm>
          <a:off x="5200736" y="1941159"/>
          <a:ext cx="2770494" cy="166229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należy unikać postanowień nieopatrzonych sankcją</a:t>
          </a:r>
          <a:endParaRPr lang="pl-PL" sz="2200" kern="1200" dirty="0"/>
        </a:p>
      </dsp:txBody>
      <dsp:txXfrm>
        <a:off x="5200736" y="1941159"/>
        <a:ext cx="2770494" cy="1662296"/>
      </dsp:txXfrm>
    </dsp:sp>
    <dsp:sp modelId="{0C1896B9-35DF-4DA8-9768-6A4A552248C8}">
      <dsp:nvSpPr>
        <dsp:cNvPr id="0" name=""/>
        <dsp:cNvSpPr/>
      </dsp:nvSpPr>
      <dsp:spPr>
        <a:xfrm>
          <a:off x="2959295" y="3880505"/>
          <a:ext cx="2770494" cy="166229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bezprzedmiotowe jest wprowadzanie zapisów o charakterze wyłącznie deklaratywnym</a:t>
          </a:r>
          <a:endParaRPr lang="pl-PL" sz="2200" kern="1200" dirty="0"/>
        </a:p>
      </dsp:txBody>
      <dsp:txXfrm>
        <a:off x="2959295" y="3880505"/>
        <a:ext cx="2770494" cy="166229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D84C9-CEED-4828-8A0B-CE6569114B68}">
      <dsp:nvSpPr>
        <dsp:cNvPr id="0" name=""/>
        <dsp:cNvSpPr/>
      </dsp:nvSpPr>
      <dsp:spPr>
        <a:xfrm>
          <a:off x="0" y="140567"/>
          <a:ext cx="5335488" cy="5335488"/>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FE7228-19E3-49DB-94EB-AD4D06EA4C1C}">
      <dsp:nvSpPr>
        <dsp:cNvPr id="0" name=""/>
        <dsp:cNvSpPr/>
      </dsp:nvSpPr>
      <dsp:spPr>
        <a:xfrm>
          <a:off x="2667744" y="140567"/>
          <a:ext cx="6224735" cy="5335488"/>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ugoda jest dotknięta bezwzględną nieważnością,</a:t>
          </a:r>
          <a:endParaRPr lang="pl-PL" sz="2200" kern="1200" dirty="0"/>
        </a:p>
      </dsp:txBody>
      <dsp:txXfrm>
        <a:off x="2667744" y="140567"/>
        <a:ext cx="6224735" cy="1133791"/>
      </dsp:txXfrm>
    </dsp:sp>
    <dsp:sp modelId="{EBD1115A-5A49-462E-9654-CF8FA57865B8}">
      <dsp:nvSpPr>
        <dsp:cNvPr id="0" name=""/>
        <dsp:cNvSpPr/>
      </dsp:nvSpPr>
      <dsp:spPr>
        <a:xfrm>
          <a:off x="700282" y="1274359"/>
          <a:ext cx="3934922" cy="3934922"/>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953AC-507F-4E18-A3C8-2C4A091B6EB1}">
      <dsp:nvSpPr>
        <dsp:cNvPr id="0" name=""/>
        <dsp:cNvSpPr/>
      </dsp:nvSpPr>
      <dsp:spPr>
        <a:xfrm>
          <a:off x="2667744" y="1274359"/>
          <a:ext cx="6224735" cy="3934922"/>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jest nieważna od samego początku i z mocy prawa, </a:t>
          </a:r>
          <a:endParaRPr lang="pl-PL" sz="2200" kern="1200" dirty="0"/>
        </a:p>
      </dsp:txBody>
      <dsp:txXfrm>
        <a:off x="2667744" y="1274359"/>
        <a:ext cx="6224735" cy="1133791"/>
      </dsp:txXfrm>
    </dsp:sp>
    <dsp:sp modelId="{C0ACC764-D777-412C-90D2-27AA283E6A6D}">
      <dsp:nvSpPr>
        <dsp:cNvPr id="0" name=""/>
        <dsp:cNvSpPr/>
      </dsp:nvSpPr>
      <dsp:spPr>
        <a:xfrm>
          <a:off x="1400565" y="2408150"/>
          <a:ext cx="2534356" cy="2534356"/>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35AEC6-6EE1-4B05-86BE-A13215061A28}">
      <dsp:nvSpPr>
        <dsp:cNvPr id="0" name=""/>
        <dsp:cNvSpPr/>
      </dsp:nvSpPr>
      <dsp:spPr>
        <a:xfrm>
          <a:off x="2667744" y="2408150"/>
          <a:ext cx="6224735" cy="2534356"/>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sąd uwzględnia ten stan rzeczy z urzędu</a:t>
          </a:r>
          <a:endParaRPr lang="pl-PL" sz="2200" kern="1200" dirty="0"/>
        </a:p>
      </dsp:txBody>
      <dsp:txXfrm>
        <a:off x="2667744" y="2408150"/>
        <a:ext cx="6224735" cy="1133791"/>
      </dsp:txXfrm>
    </dsp:sp>
    <dsp:sp modelId="{19CA3CF4-2043-4830-B184-247979869B1D}">
      <dsp:nvSpPr>
        <dsp:cNvPr id="0" name=""/>
        <dsp:cNvSpPr/>
      </dsp:nvSpPr>
      <dsp:spPr>
        <a:xfrm>
          <a:off x="2100848" y="3541941"/>
          <a:ext cx="1133791" cy="1133791"/>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C78653-9EA9-4C59-B91B-C2CB777BCD39}">
      <dsp:nvSpPr>
        <dsp:cNvPr id="0" name=""/>
        <dsp:cNvSpPr/>
      </dsp:nvSpPr>
      <dsp:spPr>
        <a:xfrm>
          <a:off x="2667744" y="3729470"/>
          <a:ext cx="6224735" cy="758733"/>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pl-PL" sz="2200" kern="1200" dirty="0" smtClean="0"/>
            <a:t>nieważność bezwzględna ma charakter definitywny - każdy i zawsze może się na nią powołać</a:t>
          </a:r>
          <a:endParaRPr lang="pl-PL" sz="2200" kern="1200" dirty="0"/>
        </a:p>
      </dsp:txBody>
      <dsp:txXfrm>
        <a:off x="2667744" y="3729470"/>
        <a:ext cx="6224735" cy="75873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BA545-BE18-48B9-9DE7-DC56F5484F2A}">
      <dsp:nvSpPr>
        <dsp:cNvPr id="0" name=""/>
        <dsp:cNvSpPr/>
      </dsp:nvSpPr>
      <dsp:spPr>
        <a:xfrm>
          <a:off x="0" y="369220"/>
          <a:ext cx="8104449" cy="2843879"/>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lvl="0" algn="just" defTabSz="1955800" rtl="0">
            <a:lnSpc>
              <a:spcPct val="90000"/>
            </a:lnSpc>
            <a:spcBef>
              <a:spcPct val="0"/>
            </a:spcBef>
            <a:spcAft>
              <a:spcPct val="35000"/>
            </a:spcAft>
          </a:pPr>
          <a:r>
            <a:rPr lang="pl-PL" sz="4400" kern="1200" dirty="0" smtClean="0"/>
            <a:t>Pracownik nie może zrzec się prawa do wynagrodzenia ani przenieść tego prawa na inną osobę.</a:t>
          </a:r>
          <a:endParaRPr lang="pl-PL" sz="4400" kern="1200" dirty="0"/>
        </a:p>
      </dsp:txBody>
      <dsp:txXfrm>
        <a:off x="138827" y="508047"/>
        <a:ext cx="7826795" cy="256622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387FC-AB67-4EC5-B3EB-4F87FDADA307}">
      <dsp:nvSpPr>
        <dsp:cNvPr id="0" name=""/>
        <dsp:cNvSpPr/>
      </dsp:nvSpPr>
      <dsp:spPr>
        <a:xfrm>
          <a:off x="0" y="282122"/>
          <a:ext cx="8243316" cy="1714014"/>
        </a:xfrm>
        <a:prstGeom prst="roundRect">
          <a:avLst/>
        </a:prstGeom>
        <a:solidFill>
          <a:schemeClr val="lt1">
            <a:hueOff val="0"/>
            <a:satOff val="0"/>
            <a:lumOff val="0"/>
            <a:alphaOff val="0"/>
          </a:schemeClr>
        </a:solidFill>
        <a:ln w="38100" cap="flat" cmpd="sng" algn="ctr">
          <a:solidFill>
            <a:schemeClr val="accent6">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pl-PL" sz="2000" kern="1200" dirty="0" smtClean="0">
              <a:solidFill>
                <a:schemeClr val="tx1"/>
              </a:solidFill>
            </a:rPr>
            <a:t>wynagrodzenie za pracę </a:t>
          </a:r>
          <a:r>
            <a:rPr lang="pl-PL" sz="2000" i="1" kern="1200" dirty="0" smtClean="0">
              <a:solidFill>
                <a:schemeClr val="tx1"/>
              </a:solidFill>
            </a:rPr>
            <a:t>sensu stricto - </a:t>
          </a:r>
          <a:r>
            <a:rPr lang="pl-PL" sz="2000" kern="1200" dirty="0" smtClean="0">
              <a:solidFill>
                <a:schemeClr val="tx1"/>
              </a:solidFill>
            </a:rPr>
            <a:t>art. 78 k.p. </a:t>
          </a:r>
        </a:p>
        <a:p>
          <a:pPr lvl="0" algn="just" defTabSz="889000" rtl="0">
            <a:lnSpc>
              <a:spcPct val="90000"/>
            </a:lnSpc>
            <a:spcBef>
              <a:spcPct val="0"/>
            </a:spcBef>
            <a:spcAft>
              <a:spcPct val="35000"/>
            </a:spcAft>
          </a:pPr>
          <a:r>
            <a:rPr lang="pl-PL" sz="2000" kern="1200" dirty="0" smtClean="0">
              <a:solidFill>
                <a:schemeClr val="tx1"/>
              </a:solidFill>
            </a:rPr>
            <a:t>* w tym wynagrodzenie za pracę w godzinach nadliczbowych - </a:t>
          </a:r>
          <a:r>
            <a:rPr lang="pl-PL" sz="2000" b="0" kern="1200" dirty="0" smtClean="0">
              <a:solidFill>
                <a:schemeClr val="tx1"/>
              </a:solidFill>
            </a:rPr>
            <a:t>I PK 89/09,</a:t>
          </a:r>
        </a:p>
        <a:p>
          <a:pPr lvl="0" algn="just" defTabSz="889000" rtl="0">
            <a:lnSpc>
              <a:spcPct val="90000"/>
            </a:lnSpc>
            <a:spcBef>
              <a:spcPct val="0"/>
            </a:spcBef>
            <a:spcAft>
              <a:spcPct val="35000"/>
            </a:spcAft>
          </a:pPr>
          <a:r>
            <a:rPr lang="pl-PL" sz="2000" b="0" i="0" kern="1200" dirty="0" smtClean="0">
              <a:solidFill>
                <a:schemeClr val="tx1"/>
              </a:solidFill>
            </a:rPr>
            <a:t>* nagroda jubileuszowa, jeżeli ma cechy premii - </a:t>
          </a:r>
          <a:r>
            <a:rPr lang="pl-PL" sz="2000" b="0" kern="1200" dirty="0" smtClean="0">
              <a:solidFill>
                <a:schemeClr val="tx1"/>
              </a:solidFill>
            </a:rPr>
            <a:t>I BP 12/06</a:t>
          </a:r>
          <a:r>
            <a:rPr lang="pl-PL" sz="2000" b="0" i="0" kern="1200" dirty="0" smtClean="0">
              <a:solidFill>
                <a:schemeClr val="tx1"/>
              </a:solidFill>
            </a:rPr>
            <a:t> </a:t>
          </a:r>
          <a:endParaRPr lang="pl-PL" sz="2000" b="0" i="0" kern="1200" dirty="0">
            <a:solidFill>
              <a:schemeClr val="tx1"/>
            </a:solidFill>
          </a:endParaRPr>
        </a:p>
      </dsp:txBody>
      <dsp:txXfrm>
        <a:off x="83671" y="365793"/>
        <a:ext cx="8075974" cy="1546672"/>
      </dsp:txXfrm>
    </dsp:sp>
    <dsp:sp modelId="{91BC0C45-9EDB-4E16-AFB8-25851E8DFA77}">
      <dsp:nvSpPr>
        <dsp:cNvPr id="0" name=""/>
        <dsp:cNvSpPr/>
      </dsp:nvSpPr>
      <dsp:spPr>
        <a:xfrm>
          <a:off x="0" y="2088296"/>
          <a:ext cx="8243316" cy="2598132"/>
        </a:xfrm>
        <a:prstGeom prst="roundRect">
          <a:avLst/>
        </a:prstGeom>
        <a:solidFill>
          <a:schemeClr val="lt1">
            <a:hueOff val="0"/>
            <a:satOff val="0"/>
            <a:lumOff val="0"/>
            <a:alphaOff val="0"/>
          </a:schemeClr>
        </a:solidFill>
        <a:ln w="38100" cap="flat" cmpd="sng" algn="ctr">
          <a:solidFill>
            <a:schemeClr val="accent6">
              <a:lumMod val="50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pl-PL" sz="2000" kern="1200" dirty="0" smtClean="0">
              <a:solidFill>
                <a:schemeClr val="tx1"/>
              </a:solidFill>
            </a:rPr>
            <a:t>inne należności przysługujące pracownikowi na podstawie przepisów prawa pracy w rozumieniu art. 9 § 1 k.p. i spełniające </a:t>
          </a:r>
          <a:r>
            <a:rPr lang="pl-PL" sz="2000" kern="1200" smtClean="0">
              <a:solidFill>
                <a:schemeClr val="tx1"/>
              </a:solidFill>
            </a:rPr>
            <a:t>podobne funkcje </a:t>
          </a:r>
          <a:r>
            <a:rPr lang="pl-PL" sz="2000" kern="1200" dirty="0" smtClean="0">
              <a:solidFill>
                <a:schemeClr val="tx1"/>
              </a:solidFill>
            </a:rPr>
            <a:t>jak wynagrodzenie za pracę (nie rozszerza się pojęcia wynagrodzenia, a traktuje niektóre świadczenia tak jak wynagrodzenia za pracę) - </a:t>
          </a:r>
          <a:r>
            <a:rPr lang="pl-PL" sz="2000" b="1" i="0" kern="1200" dirty="0" smtClean="0">
              <a:solidFill>
                <a:schemeClr val="tx1"/>
              </a:solidFill>
            </a:rPr>
            <a:t>II PK 317/05</a:t>
          </a:r>
          <a:endParaRPr lang="pl-PL" sz="2000" kern="1200" dirty="0">
            <a:solidFill>
              <a:schemeClr val="tx1"/>
            </a:solidFill>
          </a:endParaRPr>
        </a:p>
      </dsp:txBody>
      <dsp:txXfrm>
        <a:off x="126830" y="2215126"/>
        <a:ext cx="7989656" cy="234447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81140-D8DA-41E4-9B8D-1B5A5519CDCB}">
      <dsp:nvSpPr>
        <dsp:cNvPr id="0" name=""/>
        <dsp:cNvSpPr/>
      </dsp:nvSpPr>
      <dsp:spPr>
        <a:xfrm>
          <a:off x="0" y="0"/>
          <a:ext cx="4461088" cy="4461088"/>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04D09A-B8A0-492D-B8AB-4DB45023C85A}">
      <dsp:nvSpPr>
        <dsp:cNvPr id="0" name=""/>
        <dsp:cNvSpPr/>
      </dsp:nvSpPr>
      <dsp:spPr>
        <a:xfrm>
          <a:off x="2230544" y="0"/>
          <a:ext cx="5971623" cy="4461088"/>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pl-PL" sz="2600" b="1" kern="1200" dirty="0" smtClean="0"/>
            <a:t>odszkodowanie z tytułu rozwiązania umowy o pracę z naruszeniem prawa </a:t>
          </a:r>
          <a:r>
            <a:rPr lang="pl-PL" sz="2600" kern="1200" dirty="0" smtClean="0"/>
            <a:t>- II PK 117/08 (inaczej w I PK 284/04)</a:t>
          </a:r>
          <a:endParaRPr lang="pl-PL" sz="2600" kern="1200" dirty="0"/>
        </a:p>
      </dsp:txBody>
      <dsp:txXfrm>
        <a:off x="2230544" y="0"/>
        <a:ext cx="5971623" cy="1338329"/>
      </dsp:txXfrm>
    </dsp:sp>
    <dsp:sp modelId="{2E5E1FC1-CB84-41AE-AE11-EDF2CC71D654}">
      <dsp:nvSpPr>
        <dsp:cNvPr id="0" name=""/>
        <dsp:cNvSpPr/>
      </dsp:nvSpPr>
      <dsp:spPr>
        <a:xfrm>
          <a:off x="780691" y="1338329"/>
          <a:ext cx="2899704" cy="2899704"/>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E1CD8-83BB-4EE1-9785-2DFA5F971956}">
      <dsp:nvSpPr>
        <dsp:cNvPr id="0" name=""/>
        <dsp:cNvSpPr/>
      </dsp:nvSpPr>
      <dsp:spPr>
        <a:xfrm>
          <a:off x="2230544" y="1338329"/>
          <a:ext cx="5971623" cy="2899704"/>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pl-PL" sz="2600" b="1" kern="1200" dirty="0" smtClean="0"/>
            <a:t>wynagrodzenie za czas pozostawania bez pracy po przywróceniu pracownika do pracy </a:t>
          </a:r>
          <a:r>
            <a:rPr lang="pl-PL" sz="2600" kern="1200" dirty="0" smtClean="0"/>
            <a:t>- II PK 117/08,</a:t>
          </a:r>
          <a:endParaRPr lang="pl-PL" sz="2600" kern="1200" dirty="0"/>
        </a:p>
      </dsp:txBody>
      <dsp:txXfrm>
        <a:off x="2230544" y="1338329"/>
        <a:ext cx="5971623" cy="1338324"/>
      </dsp:txXfrm>
    </dsp:sp>
    <dsp:sp modelId="{8A469572-A7C3-45A4-954A-0F465A177F16}">
      <dsp:nvSpPr>
        <dsp:cNvPr id="0" name=""/>
        <dsp:cNvSpPr/>
      </dsp:nvSpPr>
      <dsp:spPr>
        <a:xfrm>
          <a:off x="1561381" y="2676654"/>
          <a:ext cx="1338325" cy="1338325"/>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A71928-FBE5-46D1-A63D-7DFCB367B071}">
      <dsp:nvSpPr>
        <dsp:cNvPr id="0" name=""/>
        <dsp:cNvSpPr/>
      </dsp:nvSpPr>
      <dsp:spPr>
        <a:xfrm>
          <a:off x="2230544" y="2676654"/>
          <a:ext cx="5971623" cy="133832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pl-PL" sz="2600" b="1" kern="1200" dirty="0" smtClean="0"/>
            <a:t>odszkodowanie należne pracownikowi w związku z rozwiązaniem umowy o pracę na podstawie art. 55 § 1</a:t>
          </a:r>
          <a:r>
            <a:rPr lang="pl-PL" sz="2600" b="1" kern="1200" baseline="30000" dirty="0" smtClean="0"/>
            <a:t>1</a:t>
          </a:r>
          <a:r>
            <a:rPr lang="pl-PL" sz="2600" b="1" kern="1200" dirty="0" smtClean="0"/>
            <a:t> k.p. </a:t>
          </a:r>
          <a:r>
            <a:rPr lang="pl-PL" sz="2600" kern="1200" dirty="0" smtClean="0"/>
            <a:t>-  II PZP 4/12</a:t>
          </a:r>
          <a:endParaRPr lang="pl-PL" sz="2600" kern="1200" dirty="0"/>
        </a:p>
      </dsp:txBody>
      <dsp:txXfrm>
        <a:off x="2230544" y="2676654"/>
        <a:ext cx="5971623" cy="133832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A2038-A94C-4BA0-9666-E8B2FDAC4F70}">
      <dsp:nvSpPr>
        <dsp:cNvPr id="0" name=""/>
        <dsp:cNvSpPr/>
      </dsp:nvSpPr>
      <dsp:spPr>
        <a:xfrm>
          <a:off x="0" y="0"/>
          <a:ext cx="8318754" cy="148364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dirty="0" smtClean="0"/>
            <a:t>z art. 84 k.p. nie wynika zakaz zrzeczenia się roszczenia o odsetki</a:t>
          </a:r>
          <a:endParaRPr lang="pl-PL" sz="2800" kern="1200" dirty="0"/>
        </a:p>
      </dsp:txBody>
      <dsp:txXfrm>
        <a:off x="1812115" y="0"/>
        <a:ext cx="6506638" cy="1483645"/>
      </dsp:txXfrm>
    </dsp:sp>
    <dsp:sp modelId="{003D7486-C8CE-49D2-B06A-89F42E0EBCF7}">
      <dsp:nvSpPr>
        <dsp:cNvPr id="0" name=""/>
        <dsp:cNvSpPr/>
      </dsp:nvSpPr>
      <dsp:spPr>
        <a:xfrm>
          <a:off x="148364" y="148364"/>
          <a:ext cx="1663750" cy="1186916"/>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F6319C-EB01-4741-B06F-454AD8F8C1E9}">
      <dsp:nvSpPr>
        <dsp:cNvPr id="0" name=""/>
        <dsp:cNvSpPr/>
      </dsp:nvSpPr>
      <dsp:spPr>
        <a:xfrm>
          <a:off x="0" y="1632010"/>
          <a:ext cx="8318754" cy="148364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dirty="0" smtClean="0"/>
            <a:t>odsetki nie mają żadnego elementu charakteryzującego wynagrodzenie za pracę</a:t>
          </a:r>
          <a:endParaRPr lang="pl-PL" sz="2800" kern="1200" dirty="0"/>
        </a:p>
      </dsp:txBody>
      <dsp:txXfrm>
        <a:off x="1812115" y="1632010"/>
        <a:ext cx="6506638" cy="1483645"/>
      </dsp:txXfrm>
    </dsp:sp>
    <dsp:sp modelId="{EEC30E87-3262-474E-8F30-E94144B2585E}">
      <dsp:nvSpPr>
        <dsp:cNvPr id="0" name=""/>
        <dsp:cNvSpPr/>
      </dsp:nvSpPr>
      <dsp:spPr>
        <a:xfrm>
          <a:off x="148364" y="1780374"/>
          <a:ext cx="1663750" cy="1186916"/>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8A76CF-5CAF-4778-B8D7-721AF297DC5D}">
      <dsp:nvSpPr>
        <dsp:cNvPr id="0" name=""/>
        <dsp:cNvSpPr/>
      </dsp:nvSpPr>
      <dsp:spPr>
        <a:xfrm>
          <a:off x="0" y="3264020"/>
          <a:ext cx="8318754" cy="148364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pl-PL" sz="2800" kern="1200" dirty="0" smtClean="0"/>
            <a:t>odsetki, chociaż dotyczą niewypłaconego w terminie wynagrodzenia za pracę, mają odmienny od niego charakter, stanowiąc rodzaj zryczałtowanego odszkodowania</a:t>
          </a:r>
          <a:endParaRPr lang="pl-PL" sz="2800" kern="1200" dirty="0"/>
        </a:p>
      </dsp:txBody>
      <dsp:txXfrm>
        <a:off x="1812115" y="3264020"/>
        <a:ext cx="6506638" cy="1483645"/>
      </dsp:txXfrm>
    </dsp:sp>
    <dsp:sp modelId="{B743ECEA-FC09-4A13-A425-302CAF1E20A1}">
      <dsp:nvSpPr>
        <dsp:cNvPr id="0" name=""/>
        <dsp:cNvSpPr/>
      </dsp:nvSpPr>
      <dsp:spPr>
        <a:xfrm>
          <a:off x="148364" y="3412384"/>
          <a:ext cx="1663750" cy="1186916"/>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7AED3-6CC9-45D1-96FF-6ADB671E2552}">
      <dsp:nvSpPr>
        <dsp:cNvPr id="0" name=""/>
        <dsp:cNvSpPr/>
      </dsp:nvSpPr>
      <dsp:spPr>
        <a:xfrm>
          <a:off x="0" y="3712270"/>
          <a:ext cx="8229600" cy="81215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pl-PL" sz="2400" b="0" kern="1200"/>
            <a:t>Rozdział 2. Postępowanie w sprawach z zakresu prawa pracy </a:t>
          </a:r>
        </a:p>
      </dsp:txBody>
      <dsp:txXfrm>
        <a:off x="0" y="3712270"/>
        <a:ext cx="8229600" cy="812154"/>
      </dsp:txXfrm>
    </dsp:sp>
    <dsp:sp modelId="{B41041E5-1BF7-4304-B956-9B49613E5949}">
      <dsp:nvSpPr>
        <dsp:cNvPr id="0" name=""/>
        <dsp:cNvSpPr/>
      </dsp:nvSpPr>
      <dsp:spPr>
        <a:xfrm rot="10800000">
          <a:off x="0" y="2476871"/>
          <a:ext cx="8229600" cy="1249092"/>
        </a:xfrm>
        <a:prstGeom prst="upArrowCallou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pl-PL" sz="2400" b="0" kern="1200"/>
            <a:t>Rozdział 1. Przepisy ogólne.</a:t>
          </a:r>
        </a:p>
      </dsp:txBody>
      <dsp:txXfrm rot="10800000">
        <a:off x="0" y="2476871"/>
        <a:ext cx="8229600" cy="811623"/>
      </dsp:txXfrm>
    </dsp:sp>
    <dsp:sp modelId="{D38B47F5-66D9-4B56-A00C-21000E7D03BB}">
      <dsp:nvSpPr>
        <dsp:cNvPr id="0" name=""/>
        <dsp:cNvSpPr/>
      </dsp:nvSpPr>
      <dsp:spPr>
        <a:xfrm rot="10800000">
          <a:off x="0" y="1238449"/>
          <a:ext cx="8229600" cy="1249092"/>
        </a:xfrm>
        <a:prstGeom prst="upArrowCallou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pl-PL" sz="2400" b="0" kern="1200" dirty="0"/>
            <a:t>Dział III. Postępowanie w sprawach z zakresu prawa pracy i ubezpieczeń społecznych. </a:t>
          </a:r>
        </a:p>
      </dsp:txBody>
      <dsp:txXfrm rot="10800000">
        <a:off x="0" y="1238449"/>
        <a:ext cx="8229600" cy="811623"/>
      </dsp:txXfrm>
    </dsp:sp>
    <dsp:sp modelId="{7A233FA8-01E1-4972-84B6-E12BFD520024}">
      <dsp:nvSpPr>
        <dsp:cNvPr id="0" name=""/>
        <dsp:cNvSpPr/>
      </dsp:nvSpPr>
      <dsp:spPr>
        <a:xfrm rot="10800000">
          <a:off x="0" y="1538"/>
          <a:ext cx="8229600" cy="1249092"/>
        </a:xfrm>
        <a:prstGeom prst="upArrowCallou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pl-PL" sz="2400" b="0" i="0" kern="1200" dirty="0"/>
            <a:t>TYTUŁ VII. Postępowanie odrębne. </a:t>
          </a:r>
          <a:endParaRPr lang="pl-PL" sz="2400" b="0" kern="1200" dirty="0"/>
        </a:p>
      </dsp:txBody>
      <dsp:txXfrm rot="10800000">
        <a:off x="0" y="1538"/>
        <a:ext cx="8229600" cy="811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BDA6E-E360-4F2D-BE67-A079B3F6D506}">
      <dsp:nvSpPr>
        <dsp:cNvPr id="0" name=""/>
        <dsp:cNvSpPr/>
      </dsp:nvSpPr>
      <dsp:spPr>
        <a:xfrm>
          <a:off x="0" y="83447"/>
          <a:ext cx="8291264" cy="247572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pl-PL" sz="2300" b="1" kern="1200" dirty="0" smtClean="0"/>
            <a:t>Postanowienie Sądu Najwyższego z dnia 21 marca 1996 r., III PO 1/96</a:t>
          </a:r>
        </a:p>
        <a:p>
          <a:pPr lvl="0" algn="just" defTabSz="1022350" rtl="0">
            <a:lnSpc>
              <a:spcPct val="90000"/>
            </a:lnSpc>
            <a:spcBef>
              <a:spcPct val="0"/>
            </a:spcBef>
            <a:spcAft>
              <a:spcPct val="35000"/>
            </a:spcAft>
          </a:pPr>
          <a:r>
            <a:rPr lang="pl-PL" sz="2300" kern="1200" dirty="0" smtClean="0"/>
            <a:t>Bez względu na przyczynę niewypłacenia przez zakład pracy należnego pracownikowi zasiłku chorobowego, właściwy do rozpoznania roszczeń pracownika o ten zasiłek jest Zakład Ubezpieczeń Społecznych. </a:t>
          </a:r>
          <a:endParaRPr lang="pl-PL" sz="2300" kern="1200" dirty="0"/>
        </a:p>
      </dsp:txBody>
      <dsp:txXfrm>
        <a:off x="120855" y="204302"/>
        <a:ext cx="8049554" cy="2234010"/>
      </dsp:txXfrm>
    </dsp:sp>
    <dsp:sp modelId="{7A979F52-D877-4E84-93D3-EEC0AA589FCC}">
      <dsp:nvSpPr>
        <dsp:cNvPr id="0" name=""/>
        <dsp:cNvSpPr/>
      </dsp:nvSpPr>
      <dsp:spPr>
        <a:xfrm>
          <a:off x="0" y="2625408"/>
          <a:ext cx="8291264" cy="2475720"/>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pl-PL" sz="2300" b="1" kern="1200" dirty="0" smtClean="0"/>
            <a:t>Postanowienie Sądu Najwyższego kolegium kompetencyjne z dnia 10 lipca 2002 r., III KKO 6/02</a:t>
          </a:r>
        </a:p>
        <a:p>
          <a:pPr lvl="0" algn="just" defTabSz="1022350" rtl="0">
            <a:lnSpc>
              <a:spcPct val="90000"/>
            </a:lnSpc>
            <a:spcBef>
              <a:spcPct val="0"/>
            </a:spcBef>
            <a:spcAft>
              <a:spcPct val="35000"/>
            </a:spcAft>
          </a:pPr>
          <a:r>
            <a:rPr lang="pl-PL" sz="2300" kern="1200" dirty="0" smtClean="0"/>
            <a:t>W sprawie o odsetki od niewypłaconego w terminie zasiłku chorobowego właściwy jest organ rentowy.</a:t>
          </a:r>
          <a:endParaRPr lang="pl-PL" sz="2300" kern="1200" dirty="0"/>
        </a:p>
      </dsp:txBody>
      <dsp:txXfrm>
        <a:off x="120855" y="2746263"/>
        <a:ext cx="8049554" cy="2234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36B5D-7CF1-4767-90F2-00D7DFF55D4B}">
      <dsp:nvSpPr>
        <dsp:cNvPr id="0" name=""/>
        <dsp:cNvSpPr/>
      </dsp:nvSpPr>
      <dsp:spPr>
        <a:xfrm>
          <a:off x="0" y="0"/>
          <a:ext cx="78867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3C1EBF2-9B21-4601-8E2D-4C28BB7E9DEC}">
      <dsp:nvSpPr>
        <dsp:cNvPr id="0" name=""/>
        <dsp:cNvSpPr/>
      </dsp:nvSpPr>
      <dsp:spPr>
        <a:xfrm>
          <a:off x="0" y="0"/>
          <a:ext cx="7886700" cy="1631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just" defTabSz="1422400" rtl="0">
            <a:lnSpc>
              <a:spcPct val="90000"/>
            </a:lnSpc>
            <a:spcBef>
              <a:spcPct val="0"/>
            </a:spcBef>
            <a:spcAft>
              <a:spcPct val="35000"/>
            </a:spcAft>
          </a:pPr>
          <a:r>
            <a:rPr lang="pl-PL" sz="3200" kern="1200" dirty="0" smtClean="0"/>
            <a:t>element podmiotowy - spór toczy się między pracodawcą a pracownikiem lub byłym pracownikiem. </a:t>
          </a:r>
          <a:endParaRPr lang="pl-PL" sz="3200" kern="1200" dirty="0"/>
        </a:p>
      </dsp:txBody>
      <dsp:txXfrm>
        <a:off x="0" y="0"/>
        <a:ext cx="7886700" cy="1631751"/>
      </dsp:txXfrm>
    </dsp:sp>
    <dsp:sp modelId="{97E134CF-1306-4777-B0A7-E740DDFEEE13}">
      <dsp:nvSpPr>
        <dsp:cNvPr id="0" name=""/>
        <dsp:cNvSpPr/>
      </dsp:nvSpPr>
      <dsp:spPr>
        <a:xfrm>
          <a:off x="0" y="1631751"/>
          <a:ext cx="78867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6">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B5C0B62-FF0A-466F-88E0-505D4A32953A}">
      <dsp:nvSpPr>
        <dsp:cNvPr id="0" name=""/>
        <dsp:cNvSpPr/>
      </dsp:nvSpPr>
      <dsp:spPr>
        <a:xfrm>
          <a:off x="0" y="1631751"/>
          <a:ext cx="7886700" cy="1631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just" defTabSz="1422400" rtl="0">
            <a:lnSpc>
              <a:spcPct val="90000"/>
            </a:lnSpc>
            <a:spcBef>
              <a:spcPct val="0"/>
            </a:spcBef>
            <a:spcAft>
              <a:spcPct val="35000"/>
            </a:spcAft>
          </a:pPr>
          <a:r>
            <a:rPr lang="pl-PL" sz="3200" kern="1200" dirty="0" smtClean="0"/>
            <a:t>element przedmiotowy - dochodzone roszczenie winno wynikać ze stosunku pracy</a:t>
          </a:r>
          <a:endParaRPr lang="pl-PL" sz="3200" kern="1200" dirty="0"/>
        </a:p>
      </dsp:txBody>
      <dsp:txXfrm>
        <a:off x="0" y="1631751"/>
        <a:ext cx="7886700" cy="16317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10FE8-7A7A-4210-9A76-32CCE1530C65}">
      <dsp:nvSpPr>
        <dsp:cNvPr id="0" name=""/>
        <dsp:cNvSpPr/>
      </dsp:nvSpPr>
      <dsp:spPr>
        <a:xfrm>
          <a:off x="0" y="3902704"/>
          <a:ext cx="7886700" cy="1280954"/>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pl-PL" sz="2400" kern="1200" dirty="0" smtClean="0"/>
            <a:t>część roszczeń ze stosunku pracy ze swej natury staje się wymagalna i może być dochodzona przed sądem dopiero po rozwiązaniu stosunku pracy (np. ekwiwalent pieniężny za urlop).</a:t>
          </a:r>
          <a:endParaRPr lang="pl-PL" sz="2400" kern="1200" dirty="0"/>
        </a:p>
      </dsp:txBody>
      <dsp:txXfrm>
        <a:off x="0" y="3902704"/>
        <a:ext cx="7886700" cy="1280954"/>
      </dsp:txXfrm>
    </dsp:sp>
    <dsp:sp modelId="{97769CFC-58B4-485C-A118-E2FCD878CBE3}">
      <dsp:nvSpPr>
        <dsp:cNvPr id="0" name=""/>
        <dsp:cNvSpPr/>
      </dsp:nvSpPr>
      <dsp:spPr>
        <a:xfrm rot="10800000">
          <a:off x="0" y="1951810"/>
          <a:ext cx="7886700" cy="1970108"/>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pl-PL" sz="2400" kern="1200" smtClean="0"/>
            <a:t>Rozstrzygające znaczenie ma źródło roszczenia, nie zaś to, kiedy jest ono dochodzone</a:t>
          </a:r>
          <a:endParaRPr lang="pl-PL" sz="2400" kern="1200"/>
        </a:p>
      </dsp:txBody>
      <dsp:txXfrm rot="10800000">
        <a:off x="0" y="1951810"/>
        <a:ext cx="7886700" cy="1280117"/>
      </dsp:txXfrm>
    </dsp:sp>
    <dsp:sp modelId="{7537B498-E045-41C6-82E4-AA99A340CE3F}">
      <dsp:nvSpPr>
        <dsp:cNvPr id="0" name=""/>
        <dsp:cNvSpPr/>
      </dsp:nvSpPr>
      <dsp:spPr>
        <a:xfrm rot="10800000">
          <a:off x="0" y="916"/>
          <a:ext cx="7886700" cy="1970108"/>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pl-PL" sz="2400" kern="1200" smtClean="0"/>
            <a:t>sprawa zachowuje charakter sprawy ze stosunku pracy, nawet jeśli roszczenie jest dochodzone po ustaniu tego stosunku. </a:t>
          </a:r>
          <a:endParaRPr lang="pl-PL" sz="2400" kern="1200"/>
        </a:p>
      </dsp:txBody>
      <dsp:txXfrm rot="10800000">
        <a:off x="0" y="916"/>
        <a:ext cx="7886700" cy="12801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6B2D3-CFB6-4F89-A5EF-5D4421AB67EA}">
      <dsp:nvSpPr>
        <dsp:cNvPr id="0" name=""/>
        <dsp:cNvSpPr/>
      </dsp:nvSpPr>
      <dsp:spPr>
        <a:xfrm>
          <a:off x="0" y="228084"/>
          <a:ext cx="8229600" cy="129285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pl-PL" sz="3200" kern="1200" dirty="0" smtClean="0"/>
            <a:t>konstrukcja żądania (art. 187 § 1 pkt 1 k.p.c.) </a:t>
          </a:r>
          <a:endParaRPr lang="pl-PL" sz="3200" kern="1200" dirty="0"/>
        </a:p>
      </dsp:txBody>
      <dsp:txXfrm>
        <a:off x="63112" y="291196"/>
        <a:ext cx="8103376" cy="1166626"/>
      </dsp:txXfrm>
    </dsp:sp>
    <dsp:sp modelId="{80932412-FFED-4E41-A14C-BC5693458524}">
      <dsp:nvSpPr>
        <dsp:cNvPr id="0" name=""/>
        <dsp:cNvSpPr/>
      </dsp:nvSpPr>
      <dsp:spPr>
        <a:xfrm>
          <a:off x="0" y="1708135"/>
          <a:ext cx="8229600" cy="129285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pl-PL" sz="3200" kern="1200" dirty="0" smtClean="0"/>
            <a:t>wskazanie pozwanego (art. 126 § 1 pkt 2 k.p.c.) </a:t>
          </a:r>
          <a:endParaRPr lang="pl-PL" sz="3200" kern="1200" dirty="0"/>
        </a:p>
      </dsp:txBody>
      <dsp:txXfrm>
        <a:off x="63112" y="1771247"/>
        <a:ext cx="8103376" cy="1166626"/>
      </dsp:txXfrm>
    </dsp:sp>
    <dsp:sp modelId="{82624C9A-4F83-4803-8D85-2789CD394E6F}">
      <dsp:nvSpPr>
        <dsp:cNvPr id="0" name=""/>
        <dsp:cNvSpPr/>
      </dsp:nvSpPr>
      <dsp:spPr>
        <a:xfrm>
          <a:off x="0" y="3188185"/>
          <a:ext cx="8229600" cy="129285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pl-PL" sz="3200" kern="1200" smtClean="0"/>
            <a:t>oznaczenie wartości przedmiotu sporu (art. 126</a:t>
          </a:r>
          <a:r>
            <a:rPr lang="pl-PL" sz="3200" kern="1200" baseline="30000" smtClean="0"/>
            <a:t>1</a:t>
          </a:r>
          <a:r>
            <a:rPr lang="pl-PL" sz="3200" kern="1200" smtClean="0"/>
            <a:t> § 1 k.p.c.) </a:t>
          </a:r>
          <a:endParaRPr lang="pl-PL" sz="3200" kern="1200"/>
        </a:p>
      </dsp:txBody>
      <dsp:txXfrm>
        <a:off x="63112" y="3251297"/>
        <a:ext cx="8103376" cy="11666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27070-2E66-4787-99F5-9AF5C0E2F1F1}">
      <dsp:nvSpPr>
        <dsp:cNvPr id="0" name=""/>
        <dsp:cNvSpPr/>
      </dsp:nvSpPr>
      <dsp:spPr>
        <a:xfrm rot="10800000">
          <a:off x="664323" y="1167"/>
          <a:ext cx="7080886" cy="1968071"/>
        </a:xfrm>
        <a:prstGeom prst="homePlat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87630" rIns="163576" bIns="87630" numCol="1" spcCol="1270" anchor="ctr" anchorCtr="0">
          <a:noAutofit/>
        </a:bodyPr>
        <a:lstStyle/>
        <a:p>
          <a:pPr lvl="0" algn="just" defTabSz="1022350" rtl="0">
            <a:lnSpc>
              <a:spcPct val="90000"/>
            </a:lnSpc>
            <a:spcBef>
              <a:spcPct val="0"/>
            </a:spcBef>
            <a:spcAft>
              <a:spcPct val="35000"/>
            </a:spcAft>
          </a:pPr>
          <a:r>
            <a:rPr lang="pl-PL" sz="2300" kern="1200" dirty="0" smtClean="0"/>
            <a:t>w przypadku zobowiązania przemiennego istnieje </a:t>
          </a:r>
          <a:r>
            <a:rPr lang="pl-PL" sz="2300" b="1" kern="1200" dirty="0" smtClean="0"/>
            <a:t>jeden dług </a:t>
          </a:r>
          <a:r>
            <a:rPr lang="pl-PL" sz="2300" kern="1200" dirty="0" smtClean="0"/>
            <a:t>(i jedna wierzytelność), który może być zaspokojony </a:t>
          </a:r>
          <a:r>
            <a:rPr lang="pl-PL" sz="2300" b="1" kern="1200" dirty="0" smtClean="0"/>
            <a:t>przez spełnienie jednego z kilku możliwych świadczeń </a:t>
          </a:r>
          <a:endParaRPr lang="pl-PL" sz="2300" b="1" kern="1200" dirty="0"/>
        </a:p>
      </dsp:txBody>
      <dsp:txXfrm rot="10800000">
        <a:off x="1156341" y="1167"/>
        <a:ext cx="6588868" cy="1968071"/>
      </dsp:txXfrm>
    </dsp:sp>
    <dsp:sp modelId="{8E8B3B06-21BE-43A0-B55A-78FD8578E1E8}">
      <dsp:nvSpPr>
        <dsp:cNvPr id="0" name=""/>
        <dsp:cNvSpPr/>
      </dsp:nvSpPr>
      <dsp:spPr>
        <a:xfrm>
          <a:off x="0" y="0"/>
          <a:ext cx="1968071" cy="1968071"/>
        </a:xfrm>
        <a:prstGeom prst="ellipse">
          <a:avLst/>
        </a:prstGeom>
        <a:blipFill rotWithShape="0">
          <a:blip xmlns:r="http://schemas.openxmlformats.org/officeDocument/2006/relationships" r:embed="rId1"/>
          <a:tile tx="0" ty="0" sx="100000" sy="100000" flip="none" algn="tl"/>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943765-5BE3-4B17-9C9D-17536D3104D5}">
      <dsp:nvSpPr>
        <dsp:cNvPr id="0" name=""/>
        <dsp:cNvSpPr/>
      </dsp:nvSpPr>
      <dsp:spPr>
        <a:xfrm rot="10800000">
          <a:off x="664323" y="2556723"/>
          <a:ext cx="7080886" cy="1968071"/>
        </a:xfrm>
        <a:prstGeom prst="homePlat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865" tIns="87630" rIns="163576" bIns="87630" numCol="1" spcCol="1270" anchor="ctr" anchorCtr="0">
          <a:noAutofit/>
        </a:bodyPr>
        <a:lstStyle/>
        <a:p>
          <a:pPr lvl="0" algn="just" defTabSz="1022350" rtl="0">
            <a:lnSpc>
              <a:spcPct val="90000"/>
            </a:lnSpc>
            <a:spcBef>
              <a:spcPct val="0"/>
            </a:spcBef>
            <a:spcAft>
              <a:spcPct val="35000"/>
            </a:spcAft>
          </a:pPr>
          <a:r>
            <a:rPr lang="pl-PL" sz="2300" kern="1200" dirty="0" smtClean="0"/>
            <a:t>wybór świadczenia przemiennego jest </a:t>
          </a:r>
          <a:r>
            <a:rPr lang="pl-PL" sz="2300" b="1" kern="1200" dirty="0" smtClean="0"/>
            <a:t>uprawnieniem </a:t>
          </a:r>
          <a:r>
            <a:rPr lang="pl-PL" sz="2300" b="1" kern="1200" dirty="0" err="1" smtClean="0"/>
            <a:t>prawnokształtującym</a:t>
          </a:r>
          <a:r>
            <a:rPr lang="pl-PL" sz="2300" b="1" kern="1200" dirty="0" smtClean="0"/>
            <a:t> – jednostronnym oświadczeniem woli </a:t>
          </a:r>
          <a:r>
            <a:rPr lang="pl-PL" sz="2300" kern="1200" dirty="0" smtClean="0"/>
            <a:t>kształtującym treść stosunku prawnego w sposób wiążący dla drugiej strony.</a:t>
          </a:r>
          <a:endParaRPr lang="pl-PL" sz="2300" kern="1200" dirty="0"/>
        </a:p>
      </dsp:txBody>
      <dsp:txXfrm rot="10800000">
        <a:off x="1156341" y="2556723"/>
        <a:ext cx="6588868" cy="1968071"/>
      </dsp:txXfrm>
    </dsp:sp>
    <dsp:sp modelId="{2563518E-E1AB-4BE3-8F64-9B8C1AA35D14}">
      <dsp:nvSpPr>
        <dsp:cNvPr id="0" name=""/>
        <dsp:cNvSpPr/>
      </dsp:nvSpPr>
      <dsp:spPr>
        <a:xfrm>
          <a:off x="10339" y="2548870"/>
          <a:ext cx="1968071" cy="1968071"/>
        </a:xfrm>
        <a:prstGeom prst="ellipse">
          <a:avLst/>
        </a:prstGeom>
        <a:blipFill rotWithShape="0">
          <a:blip xmlns:r="http://schemas.openxmlformats.org/officeDocument/2006/relationships" r:embed="rId2"/>
          <a:tile tx="0" ty="0" sx="100000" sy="100000" flip="none" algn="tl"/>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4DED-9CF8-499A-B4FF-76695D470B48}">
      <dsp:nvSpPr>
        <dsp:cNvPr id="0" name=""/>
        <dsp:cNvSpPr/>
      </dsp:nvSpPr>
      <dsp:spPr>
        <a:xfrm>
          <a:off x="0" y="3599008"/>
          <a:ext cx="8435280" cy="1181274"/>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pl-PL" sz="2200" b="1" kern="1200" dirty="0" smtClean="0"/>
            <a:t>nie przysługuje roszczenie o przywrócenie do pracy i dlatego, gdy pracownik ogranicza powództwo tylko do tego roszczenia, niemożliwe jest zastosowanie przez sąd pracy art. 477</a:t>
          </a:r>
          <a:r>
            <a:rPr lang="pl-PL" sz="2200" b="1" kern="1200" baseline="30000" dirty="0" smtClean="0"/>
            <a:t>1</a:t>
          </a:r>
          <a:r>
            <a:rPr lang="pl-PL" sz="2200" b="1" kern="1200" dirty="0" smtClean="0"/>
            <a:t> k.p.c. i zasądzenie odszkodowania na podstawie art. 50 § 3 KP </a:t>
          </a:r>
          <a:r>
            <a:rPr lang="pl-PL" sz="2200" kern="1200" dirty="0" smtClean="0"/>
            <a:t>(I PK 192/07, </a:t>
          </a:r>
          <a:r>
            <a:rPr lang="pl-PL" sz="2200" b="0" i="0" kern="1200" dirty="0" smtClean="0"/>
            <a:t>I PK 241/15</a:t>
          </a:r>
          <a:r>
            <a:rPr lang="pl-PL" sz="2200" kern="1200" dirty="0" smtClean="0"/>
            <a:t>).</a:t>
          </a:r>
          <a:endParaRPr lang="pl-PL" sz="2200" kern="1200" dirty="0"/>
        </a:p>
      </dsp:txBody>
      <dsp:txXfrm>
        <a:off x="0" y="3599008"/>
        <a:ext cx="8435280" cy="1181274"/>
      </dsp:txXfrm>
    </dsp:sp>
    <dsp:sp modelId="{F0B0C3F1-2A44-4B61-9235-92BC62B59631}">
      <dsp:nvSpPr>
        <dsp:cNvPr id="0" name=""/>
        <dsp:cNvSpPr/>
      </dsp:nvSpPr>
      <dsp:spPr>
        <a:xfrm rot="10800000">
          <a:off x="0" y="1799926"/>
          <a:ext cx="8435280" cy="1816800"/>
        </a:xfrm>
        <a:prstGeom prst="upArrowCallou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pl-PL" sz="2200" kern="1200" dirty="0" smtClean="0"/>
            <a:t>pracownikowi przysługuje tylko roszczenie o odszkodowanie, </a:t>
          </a:r>
          <a:endParaRPr lang="pl-PL" sz="2200" kern="1200" dirty="0"/>
        </a:p>
      </dsp:txBody>
      <dsp:txXfrm rot="10800000">
        <a:off x="0" y="1799926"/>
        <a:ext cx="8435280" cy="1180502"/>
      </dsp:txXfrm>
    </dsp:sp>
    <dsp:sp modelId="{DDCFD00F-3B85-4B4A-9010-4B4F40AF523F}">
      <dsp:nvSpPr>
        <dsp:cNvPr id="0" name=""/>
        <dsp:cNvSpPr/>
      </dsp:nvSpPr>
      <dsp:spPr>
        <a:xfrm rot="10800000">
          <a:off x="0" y="845"/>
          <a:ext cx="8435280" cy="1816800"/>
        </a:xfrm>
        <a:prstGeom prst="upArrowCallou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pl-PL" sz="2200" kern="1200" dirty="0" smtClean="0"/>
            <a:t>pracownikowi nie przysługuje alternatywa roszczeniowa (poza sytuacją określoną w art. 50 § 5 </a:t>
          </a:r>
          <a:r>
            <a:rPr lang="pl-PL" sz="2200" kern="1200" dirty="0" err="1" smtClean="0"/>
            <a:t>k.p</a:t>
          </a:r>
          <a:r>
            <a:rPr lang="pl-PL" sz="2200" kern="1200" dirty="0" smtClean="0"/>
            <a:t>.) </a:t>
          </a:r>
          <a:endParaRPr lang="pl-PL" sz="2200" kern="1200" dirty="0"/>
        </a:p>
      </dsp:txBody>
      <dsp:txXfrm rot="10800000">
        <a:off x="0" y="845"/>
        <a:ext cx="8435280" cy="118050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A10A376-8328-40C1-B3CB-5785F9189CCF}" type="datetimeFigureOut">
              <a:rPr lang="pl-PL" smtClean="0"/>
              <a:t>23.05.2023</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C4ABD4A-D9CC-4AF9-850E-16CFAA885168}" type="slidenum">
              <a:rPr lang="pl-PL" smtClean="0"/>
              <a:t>‹#›</a:t>
            </a:fld>
            <a:endParaRPr lang="pl-PL"/>
          </a:p>
        </p:txBody>
      </p:sp>
    </p:spTree>
    <p:extLst>
      <p:ext uri="{BB962C8B-B14F-4D97-AF65-F5344CB8AC3E}">
        <p14:creationId xmlns:p14="http://schemas.microsoft.com/office/powerpoint/2010/main" val="690569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fld id="{451B105F-B622-4513-A816-13AED3EEAF39}" type="datetimeFigureOut">
              <a:rPr lang="pl-PL"/>
              <a:pPr>
                <a:defRPr/>
              </a:pPr>
              <a:t>23.05.2023</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D306D3-8D61-4D8A-B33E-C4B8133C189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93F1C575-F384-4363-BBD7-391CCE7E3821}"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D8EB73-AA04-4D55-9250-7FA996E68D84}" type="slidenum">
              <a:rPr lang="pl-PL" altLang="pl-PL"/>
              <a:pPr>
                <a:defRPr/>
              </a:pPr>
              <a:t>‹#›</a:t>
            </a:fld>
            <a:endParaRPr lang="pl-PL" altLang="pl-PL"/>
          </a:p>
        </p:txBody>
      </p:sp>
    </p:spTree>
    <p:extLst>
      <p:ext uri="{BB962C8B-B14F-4D97-AF65-F5344CB8AC3E}">
        <p14:creationId xmlns:p14="http://schemas.microsoft.com/office/powerpoint/2010/main" val="811610583"/>
      </p:ext>
    </p:extLst>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45873981-A89F-4104-B437-456BB9A8250D}"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C453D4-3DA5-4EB8-B3E8-FE5006F870D9}" type="slidenum">
              <a:rPr lang="pl-PL" altLang="pl-PL"/>
              <a:pPr>
                <a:defRPr/>
              </a:pPr>
              <a:t>‹#›</a:t>
            </a:fld>
            <a:endParaRPr lang="pl-PL" altLang="pl-PL"/>
          </a:p>
        </p:txBody>
      </p:sp>
    </p:spTree>
    <p:extLst>
      <p:ext uri="{BB962C8B-B14F-4D97-AF65-F5344CB8AC3E}">
        <p14:creationId xmlns:p14="http://schemas.microsoft.com/office/powerpoint/2010/main" val="949662150"/>
      </p:ext>
    </p:extLst>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C82BBF1-A244-4D5A-BE77-A9A9C850B3AB}"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D59A60B-5EC6-4404-A244-0BC1ECEC1656}" type="slidenum">
              <a:rPr lang="pl-PL" altLang="pl-PL"/>
              <a:pPr>
                <a:defRPr/>
              </a:pPr>
              <a:t>‹#›</a:t>
            </a:fld>
            <a:endParaRPr lang="pl-PL" altLang="pl-PL"/>
          </a:p>
        </p:txBody>
      </p:sp>
    </p:spTree>
    <p:extLst>
      <p:ext uri="{BB962C8B-B14F-4D97-AF65-F5344CB8AC3E}">
        <p14:creationId xmlns:p14="http://schemas.microsoft.com/office/powerpoint/2010/main" val="2928244929"/>
      </p:ext>
    </p:extLst>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7"/>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93F1C575-F384-4363-BBD7-391CCE7E3821}"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D8EB73-AA04-4D55-9250-7FA996E68D84}" type="slidenum">
              <a:rPr lang="pl-PL" altLang="pl-PL"/>
              <a:pPr>
                <a:defRPr/>
              </a:pPr>
              <a:t>‹#›</a:t>
            </a:fld>
            <a:endParaRPr lang="pl-PL" altLang="pl-PL"/>
          </a:p>
        </p:txBody>
      </p:sp>
    </p:spTree>
    <p:extLst>
      <p:ext uri="{BB962C8B-B14F-4D97-AF65-F5344CB8AC3E}">
        <p14:creationId xmlns:p14="http://schemas.microsoft.com/office/powerpoint/2010/main" val="3559006046"/>
      </p:ext>
    </p:extLst>
  </p:cSld>
  <p:clrMapOvr>
    <a:masterClrMapping/>
  </p:clrMapOvr>
  <p:transition>
    <p:push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29D5F7C2-C288-4F9C-9B73-DB6BEBBFE8CD}"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1687EFD-1BF7-4F71-9289-D422CEA8235E}" type="slidenum">
              <a:rPr lang="pl-PL" altLang="pl-PL"/>
              <a:pPr>
                <a:defRPr/>
              </a:pPr>
              <a:t>‹#›</a:t>
            </a:fld>
            <a:endParaRPr lang="pl-PL" altLang="pl-PL"/>
          </a:p>
        </p:txBody>
      </p:sp>
    </p:spTree>
    <p:extLst>
      <p:ext uri="{BB962C8B-B14F-4D97-AF65-F5344CB8AC3E}">
        <p14:creationId xmlns:p14="http://schemas.microsoft.com/office/powerpoint/2010/main" val="1387009321"/>
      </p:ext>
    </p:extLst>
  </p:cSld>
  <p:clrMapOvr>
    <a:masterClrMapping/>
  </p:clrMapOvr>
  <p:transition>
    <p:push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3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54A9DF7-4120-427C-AAB6-B505B71C11E3}"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E0E67A5-FDE2-4A39-A32D-ADA3CADB8DA9}" type="slidenum">
              <a:rPr lang="pl-PL" altLang="pl-PL"/>
              <a:pPr>
                <a:defRPr/>
              </a:pPr>
              <a:t>‹#›</a:t>
            </a:fld>
            <a:endParaRPr lang="pl-PL" altLang="pl-PL"/>
          </a:p>
        </p:txBody>
      </p:sp>
    </p:spTree>
    <p:extLst>
      <p:ext uri="{BB962C8B-B14F-4D97-AF65-F5344CB8AC3E}">
        <p14:creationId xmlns:p14="http://schemas.microsoft.com/office/powerpoint/2010/main" val="1631310464"/>
      </p:ext>
    </p:extLst>
  </p:cSld>
  <p:clrMapOvr>
    <a:masterClrMapping/>
  </p:clrMapOvr>
  <p:transition>
    <p:push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47FE8B93-830E-4EB1-97A0-2318E3018571}"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79FB31F-D2A7-412B-B847-0B54FF423EFA}" type="slidenum">
              <a:rPr lang="pl-PL" altLang="pl-PL"/>
              <a:pPr>
                <a:defRPr/>
              </a:pPr>
              <a:t>‹#›</a:t>
            </a:fld>
            <a:endParaRPr lang="pl-PL" altLang="pl-PL"/>
          </a:p>
        </p:txBody>
      </p:sp>
    </p:spTree>
    <p:extLst>
      <p:ext uri="{BB962C8B-B14F-4D97-AF65-F5344CB8AC3E}">
        <p14:creationId xmlns:p14="http://schemas.microsoft.com/office/powerpoint/2010/main" val="1810989948"/>
      </p:ext>
    </p:extLst>
  </p:cSld>
  <p:clrMapOvr>
    <a:masterClrMapping/>
  </p:clrMapOvr>
  <p:transition>
    <p:push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F2A73BAB-11ED-4B50-91FE-ABF6658ABC8A}" type="datetimeFigureOut">
              <a:rPr lang="pl-PL"/>
              <a:pPr>
                <a:defRPr/>
              </a:pPr>
              <a:t>23.05.2023</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044BDF16-89B4-4FDA-BF79-74383A4045C0}" type="slidenum">
              <a:rPr lang="pl-PL" altLang="pl-PL"/>
              <a:pPr>
                <a:defRPr/>
              </a:pPr>
              <a:t>‹#›</a:t>
            </a:fld>
            <a:endParaRPr lang="pl-PL" altLang="pl-PL"/>
          </a:p>
        </p:txBody>
      </p:sp>
    </p:spTree>
    <p:extLst>
      <p:ext uri="{BB962C8B-B14F-4D97-AF65-F5344CB8AC3E}">
        <p14:creationId xmlns:p14="http://schemas.microsoft.com/office/powerpoint/2010/main" val="1244342406"/>
      </p:ext>
    </p:extLst>
  </p:cSld>
  <p:clrMapOvr>
    <a:masterClrMapping/>
  </p:clrMapOvr>
  <p:transition>
    <p:push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0331074-1543-41BC-ADFB-CD2B1114DE90}" type="datetimeFigureOut">
              <a:rPr lang="pl-PL"/>
              <a:pPr>
                <a:defRPr/>
              </a:pPr>
              <a:t>23.05.2023</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4EBDBCFA-ECFB-4FEF-9E80-76F2BE8FDD67}" type="slidenum">
              <a:rPr lang="pl-PL" altLang="pl-PL"/>
              <a:pPr>
                <a:defRPr/>
              </a:pPr>
              <a:t>‹#›</a:t>
            </a:fld>
            <a:endParaRPr lang="pl-PL" altLang="pl-PL"/>
          </a:p>
        </p:txBody>
      </p:sp>
    </p:spTree>
    <p:extLst>
      <p:ext uri="{BB962C8B-B14F-4D97-AF65-F5344CB8AC3E}">
        <p14:creationId xmlns:p14="http://schemas.microsoft.com/office/powerpoint/2010/main" val="209022067"/>
      </p:ext>
    </p:extLst>
  </p:cSld>
  <p:clrMapOvr>
    <a:masterClrMapping/>
  </p:clrMapOvr>
  <p:transition>
    <p:push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0003D6C-84FD-45ED-8FA6-124AD245F8A2}" type="datetimeFigureOut">
              <a:rPr lang="pl-PL"/>
              <a:pPr>
                <a:defRPr/>
              </a:pPr>
              <a:t>23.05.2023</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37A7CD61-1032-4DA6-A5AA-F294B3C7E9C0}" type="slidenum">
              <a:rPr lang="pl-PL" altLang="pl-PL"/>
              <a:pPr>
                <a:defRPr/>
              </a:pPr>
              <a:t>‹#›</a:t>
            </a:fld>
            <a:endParaRPr lang="pl-PL" altLang="pl-PL"/>
          </a:p>
        </p:txBody>
      </p:sp>
    </p:spTree>
    <p:extLst>
      <p:ext uri="{BB962C8B-B14F-4D97-AF65-F5344CB8AC3E}">
        <p14:creationId xmlns:p14="http://schemas.microsoft.com/office/powerpoint/2010/main" val="1394464874"/>
      </p:ext>
    </p:extLst>
  </p:cSld>
  <p:clrMapOvr>
    <a:masterClrMapping/>
  </p:clrMapOvr>
  <p:transition>
    <p:push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1500" b="1"/>
            </a:lvl1pPr>
          </a:lstStyle>
          <a:p>
            <a:r>
              <a:rPr lang="pl-PL"/>
              <a:t>Kliknij, aby edytować styl</a:t>
            </a:r>
          </a:p>
        </p:txBody>
      </p:sp>
      <p:sp>
        <p:nvSpPr>
          <p:cNvPr id="3" name="Symbol zastępczy zawartości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1E8B0B3E-8EC7-455B-8627-A3C1A8DE5AB9}"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A0B15213-C5F5-4323-8B3A-0CFAADCD8127}" type="slidenum">
              <a:rPr lang="pl-PL" altLang="pl-PL"/>
              <a:pPr>
                <a:defRPr/>
              </a:pPr>
              <a:t>‹#›</a:t>
            </a:fld>
            <a:endParaRPr lang="pl-PL" altLang="pl-PL"/>
          </a:p>
        </p:txBody>
      </p:sp>
    </p:spTree>
    <p:extLst>
      <p:ext uri="{BB962C8B-B14F-4D97-AF65-F5344CB8AC3E}">
        <p14:creationId xmlns:p14="http://schemas.microsoft.com/office/powerpoint/2010/main" val="897115125"/>
      </p:ext>
    </p:extLst>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29D5F7C2-C288-4F9C-9B73-DB6BEBBFE8CD}"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1687EFD-1BF7-4F71-9289-D422CEA8235E}" type="slidenum">
              <a:rPr lang="pl-PL" altLang="pl-PL"/>
              <a:pPr>
                <a:defRPr/>
              </a:pPr>
              <a:t>‹#›</a:t>
            </a:fld>
            <a:endParaRPr lang="pl-PL" altLang="pl-PL"/>
          </a:p>
        </p:txBody>
      </p:sp>
    </p:spTree>
    <p:extLst>
      <p:ext uri="{BB962C8B-B14F-4D97-AF65-F5344CB8AC3E}">
        <p14:creationId xmlns:p14="http://schemas.microsoft.com/office/powerpoint/2010/main" val="2521505179"/>
      </p:ext>
    </p:extLst>
  </p:cSld>
  <p:clrMapOvr>
    <a:masterClrMapping/>
  </p:clrMapOvr>
  <p:transition>
    <p:push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15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470237-52CF-4CA9-97B3-CB4C7DD13A78}"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B2B3C385-41BD-433E-9ADC-C4CD7D32226E}" type="slidenum">
              <a:rPr lang="pl-PL" altLang="pl-PL"/>
              <a:pPr>
                <a:defRPr/>
              </a:pPr>
              <a:t>‹#›</a:t>
            </a:fld>
            <a:endParaRPr lang="pl-PL" altLang="pl-PL"/>
          </a:p>
        </p:txBody>
      </p:sp>
    </p:spTree>
    <p:extLst>
      <p:ext uri="{BB962C8B-B14F-4D97-AF65-F5344CB8AC3E}">
        <p14:creationId xmlns:p14="http://schemas.microsoft.com/office/powerpoint/2010/main" val="2463550278"/>
      </p:ext>
    </p:extLst>
  </p:cSld>
  <p:clrMapOvr>
    <a:masterClrMapping/>
  </p:clrMapOvr>
  <p:transition>
    <p:push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45873981-A89F-4104-B437-456BB9A8250D}"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C453D4-3DA5-4EB8-B3E8-FE5006F870D9}" type="slidenum">
              <a:rPr lang="pl-PL" altLang="pl-PL"/>
              <a:pPr>
                <a:defRPr/>
              </a:pPr>
              <a:t>‹#›</a:t>
            </a:fld>
            <a:endParaRPr lang="pl-PL" altLang="pl-PL"/>
          </a:p>
        </p:txBody>
      </p:sp>
    </p:spTree>
    <p:extLst>
      <p:ext uri="{BB962C8B-B14F-4D97-AF65-F5344CB8AC3E}">
        <p14:creationId xmlns:p14="http://schemas.microsoft.com/office/powerpoint/2010/main" val="2970130645"/>
      </p:ext>
    </p:extLst>
  </p:cSld>
  <p:clrMapOvr>
    <a:masterClrMapping/>
  </p:clrMapOvr>
  <p:transition>
    <p:push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0"/>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C82BBF1-A244-4D5A-BE77-A9A9C850B3AB}"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D59A60B-5EC6-4404-A244-0BC1ECEC1656}" type="slidenum">
              <a:rPr lang="pl-PL" altLang="pl-PL"/>
              <a:pPr>
                <a:defRPr/>
              </a:pPr>
              <a:t>‹#›</a:t>
            </a:fld>
            <a:endParaRPr lang="pl-PL" altLang="pl-PL"/>
          </a:p>
        </p:txBody>
      </p:sp>
    </p:spTree>
    <p:extLst>
      <p:ext uri="{BB962C8B-B14F-4D97-AF65-F5344CB8AC3E}">
        <p14:creationId xmlns:p14="http://schemas.microsoft.com/office/powerpoint/2010/main" val="3556008433"/>
      </p:ext>
    </p:extLst>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54A9DF7-4120-427C-AAB6-B505B71C11E3}" type="datetimeFigureOut">
              <a:rPr lang="pl-PL"/>
              <a:pPr>
                <a:defRPr/>
              </a:pPr>
              <a:t>23.05.2023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E0E67A5-FDE2-4A39-A32D-ADA3CADB8DA9}" type="slidenum">
              <a:rPr lang="pl-PL" altLang="pl-PL"/>
              <a:pPr>
                <a:defRPr/>
              </a:pPr>
              <a:t>‹#›</a:t>
            </a:fld>
            <a:endParaRPr lang="pl-PL" altLang="pl-PL"/>
          </a:p>
        </p:txBody>
      </p:sp>
    </p:spTree>
    <p:extLst>
      <p:ext uri="{BB962C8B-B14F-4D97-AF65-F5344CB8AC3E}">
        <p14:creationId xmlns:p14="http://schemas.microsoft.com/office/powerpoint/2010/main" val="1698534449"/>
      </p:ext>
    </p:extLst>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47FE8B93-830E-4EB1-97A0-2318E3018571}"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79FB31F-D2A7-412B-B847-0B54FF423EFA}" type="slidenum">
              <a:rPr lang="pl-PL" altLang="pl-PL"/>
              <a:pPr>
                <a:defRPr/>
              </a:pPr>
              <a:t>‹#›</a:t>
            </a:fld>
            <a:endParaRPr lang="pl-PL" altLang="pl-PL"/>
          </a:p>
        </p:txBody>
      </p:sp>
    </p:spTree>
    <p:extLst>
      <p:ext uri="{BB962C8B-B14F-4D97-AF65-F5344CB8AC3E}">
        <p14:creationId xmlns:p14="http://schemas.microsoft.com/office/powerpoint/2010/main" val="2985357303"/>
      </p:ext>
    </p:extLst>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F2A73BAB-11ED-4B50-91FE-ABF6658ABC8A}" type="datetimeFigureOut">
              <a:rPr lang="pl-PL"/>
              <a:pPr>
                <a:defRPr/>
              </a:pPr>
              <a:t>23.05.2023</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044BDF16-89B4-4FDA-BF79-74383A4045C0}" type="slidenum">
              <a:rPr lang="pl-PL" altLang="pl-PL"/>
              <a:pPr>
                <a:defRPr/>
              </a:pPr>
              <a:t>‹#›</a:t>
            </a:fld>
            <a:endParaRPr lang="pl-PL" altLang="pl-PL"/>
          </a:p>
        </p:txBody>
      </p:sp>
    </p:spTree>
    <p:extLst>
      <p:ext uri="{BB962C8B-B14F-4D97-AF65-F5344CB8AC3E}">
        <p14:creationId xmlns:p14="http://schemas.microsoft.com/office/powerpoint/2010/main" val="3403872561"/>
      </p:ext>
    </p:extLst>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0331074-1543-41BC-ADFB-CD2B1114DE90}" type="datetimeFigureOut">
              <a:rPr lang="pl-PL"/>
              <a:pPr>
                <a:defRPr/>
              </a:pPr>
              <a:t>23.05.2023</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4EBDBCFA-ECFB-4FEF-9E80-76F2BE8FDD67}" type="slidenum">
              <a:rPr lang="pl-PL" altLang="pl-PL"/>
              <a:pPr>
                <a:defRPr/>
              </a:pPr>
              <a:t>‹#›</a:t>
            </a:fld>
            <a:endParaRPr lang="pl-PL" altLang="pl-PL"/>
          </a:p>
        </p:txBody>
      </p:sp>
    </p:spTree>
    <p:extLst>
      <p:ext uri="{BB962C8B-B14F-4D97-AF65-F5344CB8AC3E}">
        <p14:creationId xmlns:p14="http://schemas.microsoft.com/office/powerpoint/2010/main" val="4008838844"/>
      </p:ext>
    </p:extLst>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0003D6C-84FD-45ED-8FA6-124AD245F8A2}" type="datetimeFigureOut">
              <a:rPr lang="pl-PL"/>
              <a:pPr>
                <a:defRPr/>
              </a:pPr>
              <a:t>23.05.2023</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37A7CD61-1032-4DA6-A5AA-F294B3C7E9C0}" type="slidenum">
              <a:rPr lang="pl-PL" altLang="pl-PL"/>
              <a:pPr>
                <a:defRPr/>
              </a:pPr>
              <a:t>‹#›</a:t>
            </a:fld>
            <a:endParaRPr lang="pl-PL" altLang="pl-PL"/>
          </a:p>
        </p:txBody>
      </p:sp>
    </p:spTree>
    <p:extLst>
      <p:ext uri="{BB962C8B-B14F-4D97-AF65-F5344CB8AC3E}">
        <p14:creationId xmlns:p14="http://schemas.microsoft.com/office/powerpoint/2010/main" val="4227702777"/>
      </p:ext>
    </p:extLst>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1E8B0B3E-8EC7-455B-8627-A3C1A8DE5AB9}"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A0B15213-C5F5-4323-8B3A-0CFAADCD8127}" type="slidenum">
              <a:rPr lang="pl-PL" altLang="pl-PL"/>
              <a:pPr>
                <a:defRPr/>
              </a:pPr>
              <a:t>‹#›</a:t>
            </a:fld>
            <a:endParaRPr lang="pl-PL" altLang="pl-PL"/>
          </a:p>
        </p:txBody>
      </p:sp>
    </p:spTree>
    <p:extLst>
      <p:ext uri="{BB962C8B-B14F-4D97-AF65-F5344CB8AC3E}">
        <p14:creationId xmlns:p14="http://schemas.microsoft.com/office/powerpoint/2010/main" val="1880971224"/>
      </p:ext>
    </p:extLst>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470237-52CF-4CA9-97B3-CB4C7DD13A78}" type="datetimeFigureOut">
              <a:rPr lang="pl-PL"/>
              <a:pPr>
                <a:defRPr/>
              </a:pPr>
              <a:t>23.05.2023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B2B3C385-41BD-433E-9ADC-C4CD7D32226E}" type="slidenum">
              <a:rPr lang="pl-PL" altLang="pl-PL"/>
              <a:pPr>
                <a:defRPr/>
              </a:pPr>
              <a:t>‹#›</a:t>
            </a:fld>
            <a:endParaRPr lang="pl-PL" altLang="pl-PL"/>
          </a:p>
        </p:txBody>
      </p:sp>
    </p:spTree>
    <p:extLst>
      <p:ext uri="{BB962C8B-B14F-4D97-AF65-F5344CB8AC3E}">
        <p14:creationId xmlns:p14="http://schemas.microsoft.com/office/powerpoint/2010/main" val="677407843"/>
      </p:ext>
    </p:extLst>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cs typeface="Arial" charset="0"/>
              </a:defRPr>
            </a:lvl1pPr>
          </a:lstStyle>
          <a:p>
            <a:pPr>
              <a:defRPr/>
            </a:pPr>
            <a:fld id="{F301784E-2400-4F01-B797-5A691FC258B5}" type="datetimeFigureOut">
              <a:rPr lang="pl-PL"/>
              <a:pPr>
                <a:defRPr/>
              </a:pPr>
              <a:t>23.05.2023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cs typeface="Arial" charset="0"/>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B066D1B-B7E7-41E9-A694-E3AD5720DDCA}"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sh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Arial" charset="0"/>
                <a:cs typeface="Arial" charset="0"/>
              </a:defRPr>
            </a:lvl1pPr>
          </a:lstStyle>
          <a:p>
            <a:pPr>
              <a:defRPr/>
            </a:pPr>
            <a:fld id="{F301784E-2400-4F01-B797-5A691FC258B5}" type="datetimeFigureOut">
              <a:rPr lang="pl-PL"/>
              <a:pPr>
                <a:defRPr/>
              </a:pPr>
              <a:t>23.05.2023</a:t>
            </a:fld>
            <a:endParaRPr lang="pl-PL"/>
          </a:p>
        </p:txBody>
      </p:sp>
      <p:sp>
        <p:nvSpPr>
          <p:cNvPr id="5" name="Symbol zastępczy stopki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a:solidFill>
                  <a:srgbClr val="898989"/>
                </a:solidFill>
                <a:latin typeface="Arial" charset="0"/>
                <a:cs typeface="Arial" charset="0"/>
              </a:defRPr>
            </a:lvl1pPr>
          </a:lstStyle>
          <a:p>
            <a:pPr>
              <a:defRPr/>
            </a:pPr>
            <a:endParaRPr lang="pl-PL"/>
          </a:p>
        </p:txBody>
      </p:sp>
      <p:sp>
        <p:nvSpPr>
          <p:cNvPr id="6" name="Symbol zastępczy numeru slajdu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BB066D1B-B7E7-41E9-A694-E3AD5720DDCA}" type="slidenum">
              <a:rPr lang="pl-PL" altLang="pl-PL"/>
              <a:pPr>
                <a:defRPr/>
              </a:pPr>
              <a:t>‹#›</a:t>
            </a:fld>
            <a:endParaRPr lang="pl-PL" altLang="pl-PL"/>
          </a:p>
        </p:txBody>
      </p:sp>
    </p:spTree>
    <p:extLst>
      <p:ext uri="{BB962C8B-B14F-4D97-AF65-F5344CB8AC3E}">
        <p14:creationId xmlns:p14="http://schemas.microsoft.com/office/powerpoint/2010/main" val="9462735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sh dir="d"/>
  </p:transition>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hyperlink" Target="https://sip.lex.pl/#/document/16785996?unitId=art(6)&amp;cm=DOCUMENT" TargetMode="External"/><Relationship Id="rId2" Type="http://schemas.openxmlformats.org/officeDocument/2006/relationships/hyperlink" Target="https://sip.lex.pl/#/document/16789274?unitId=art(55)par(1(1))&amp;cm=DOCUMEN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0.xml.rels><?xml version="1.0" encoding="UTF-8" standalone="yes"?>
<Relationships xmlns="http://schemas.openxmlformats.org/package/2006/relationships"><Relationship Id="rId3" Type="http://schemas.openxmlformats.org/officeDocument/2006/relationships/diagramLayout" Target="../diagrams/layout19.xml"/><Relationship Id="rId7" Type="http://schemas.openxmlformats.org/officeDocument/2006/relationships/image" Target="../media/image1.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1.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1.png"/><Relationship Id="rId2" Type="http://schemas.openxmlformats.org/officeDocument/2006/relationships/diagramData" Target="../diagrams/data20.xml"/><Relationship Id="rId1" Type="http://schemas.openxmlformats.org/officeDocument/2006/relationships/slideLayout" Target="../slideLayouts/slideLayout1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1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7.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1.png"/><Relationship Id="rId2" Type="http://schemas.openxmlformats.org/officeDocument/2006/relationships/diagramData" Target="../diagrams/data22.xml"/><Relationship Id="rId1" Type="http://schemas.openxmlformats.org/officeDocument/2006/relationships/slideLayout" Target="../slideLayouts/slideLayout13.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1.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1.png"/><Relationship Id="rId2" Type="http://schemas.openxmlformats.org/officeDocument/2006/relationships/diagramData" Target="../diagrams/data23.xml"/><Relationship Id="rId1" Type="http://schemas.openxmlformats.org/officeDocument/2006/relationships/slideLayout" Target="../slideLayouts/slideLayout1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4.xml.rels><?xml version="1.0" encoding="UTF-8" standalone="yes"?>
<Relationships xmlns="http://schemas.openxmlformats.org/package/2006/relationships"><Relationship Id="rId3" Type="http://schemas.openxmlformats.org/officeDocument/2006/relationships/diagramLayout" Target="../diagrams/layout24.xml"/><Relationship Id="rId7" Type="http://schemas.openxmlformats.org/officeDocument/2006/relationships/image" Target="../media/image1.png"/><Relationship Id="rId2" Type="http://schemas.openxmlformats.org/officeDocument/2006/relationships/diagramData" Target="../diagrams/data24.xml"/><Relationship Id="rId1" Type="http://schemas.openxmlformats.org/officeDocument/2006/relationships/slideLayout" Target="../slideLayouts/slideLayout13.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95.xml.rels><?xml version="1.0" encoding="UTF-8" standalone="yes"?>
<Relationships xmlns="http://schemas.openxmlformats.org/package/2006/relationships"><Relationship Id="rId3" Type="http://schemas.openxmlformats.org/officeDocument/2006/relationships/diagramLayout" Target="../diagrams/layout25.xml"/><Relationship Id="rId7" Type="http://schemas.openxmlformats.org/officeDocument/2006/relationships/image" Target="../media/image1.png"/><Relationship Id="rId2" Type="http://schemas.openxmlformats.org/officeDocument/2006/relationships/diagramData" Target="../diagrams/data25.xml"/><Relationship Id="rId1" Type="http://schemas.openxmlformats.org/officeDocument/2006/relationships/slideLayout" Target="../slideLayouts/slideLayout13.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1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p:cNvSpPr>
            <a:spLocks noGrp="1"/>
          </p:cNvSpPr>
          <p:nvPr>
            <p:ph type="ctrTitle"/>
          </p:nvPr>
        </p:nvSpPr>
        <p:spPr>
          <a:xfrm>
            <a:off x="685800" y="765175"/>
            <a:ext cx="8278813" cy="4319588"/>
          </a:xfrm>
        </p:spPr>
        <p:txBody>
          <a:bodyPr>
            <a:noAutofit/>
          </a:bodyPr>
          <a:lstStyle/>
          <a:p>
            <a:pPr eaLnBrk="1" hangingPunct="1">
              <a:defRPr/>
            </a:pPr>
            <a:r>
              <a:rPr lang="pl-PL" b="1" dirty="0">
                <a:solidFill>
                  <a:schemeClr val="accent3">
                    <a:lumMod val="50000"/>
                  </a:schemeClr>
                </a:solidFill>
                <a:effectLst>
                  <a:outerShdw blurRad="38100" dist="38100" dir="2700000" algn="tl">
                    <a:srgbClr val="000000">
                      <a:alpha val="43137"/>
                    </a:srgbClr>
                  </a:outerShdw>
                </a:effectLst>
              </a:rPr>
              <a:t>Postępowanie sądowe w sprawach z zakresu prawa pracy</a:t>
            </a:r>
            <a:endParaRPr lang="pl-PL" sz="5400" b="1" dirty="0">
              <a:solidFill>
                <a:schemeClr val="accent3">
                  <a:lumMod val="50000"/>
                </a:schemeClr>
              </a:solidFill>
              <a:effectLst>
                <a:outerShdw blurRad="38100" dist="38100" dir="2700000" algn="tl">
                  <a:srgbClr val="000000">
                    <a:alpha val="43137"/>
                  </a:srgbClr>
                </a:outerShdw>
              </a:effectLst>
            </a:endParaRPr>
          </a:p>
        </p:txBody>
      </p:sp>
      <p:pic>
        <p:nvPicPr>
          <p:cNvPr id="307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6">
                    <a:lumMod val="50000"/>
                  </a:schemeClr>
                </a:solidFill>
                <a:effectLst>
                  <a:outerShdw blurRad="38100" dist="38100" dir="2700000" algn="tl">
                    <a:srgbClr val="000000">
                      <a:alpha val="43137"/>
                    </a:srgbClr>
                  </a:outerShdw>
                </a:effectLst>
              </a:rPr>
              <a:t>Dopuszczalność drogi sądowej </a:t>
            </a:r>
            <a:endParaRPr lang="pl-PL" b="1" dirty="0">
              <a:solidFill>
                <a:schemeClr val="accent6">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smtClean="0"/>
              <a:t>art</a:t>
            </a:r>
            <a:r>
              <a:rPr lang="pl-PL" b="1" dirty="0"/>
              <a:t>. </a:t>
            </a:r>
            <a:r>
              <a:rPr lang="pl-PL" b="1" dirty="0" smtClean="0"/>
              <a:t>2</a:t>
            </a:r>
            <a:r>
              <a:rPr lang="pl-PL" b="1" dirty="0"/>
              <a:t> § </a:t>
            </a:r>
            <a:r>
              <a:rPr lang="pl-PL" b="1" dirty="0" smtClean="0"/>
              <a:t>1 k.p.c.</a:t>
            </a:r>
            <a:r>
              <a:rPr lang="pl-PL" b="1" dirty="0"/>
              <a:t> </a:t>
            </a:r>
            <a:endParaRPr lang="pl-PL" b="1" dirty="0" smtClean="0"/>
          </a:p>
          <a:p>
            <a:pPr marL="0" indent="0" algn="just">
              <a:buNone/>
            </a:pPr>
            <a:r>
              <a:rPr lang="pl-PL" dirty="0" smtClean="0"/>
              <a:t>Do </a:t>
            </a:r>
            <a:r>
              <a:rPr lang="pl-PL" dirty="0"/>
              <a:t>rozpoznawania spraw cywilnych powołane są sądy powszechne, o ile sprawy te nie należą do właściwości sądów szczególnych, oraz Sąd Najwyższy.</a:t>
            </a:r>
          </a:p>
          <a:p>
            <a:pPr marL="0" indent="0">
              <a:buNone/>
            </a:pPr>
            <a:endParaRPr lang="pl-PL" dirty="0"/>
          </a:p>
          <a:p>
            <a:pPr marL="0" indent="0">
              <a:buNone/>
            </a:pPr>
            <a:r>
              <a:rPr lang="pl-PL" b="1" dirty="0" smtClean="0"/>
              <a:t>Postanowienie</a:t>
            </a:r>
            <a:r>
              <a:rPr lang="pl-PL" dirty="0" smtClean="0"/>
              <a:t> Sądu Najwyższego z </a:t>
            </a:r>
            <a:r>
              <a:rPr lang="pl-PL" dirty="0"/>
              <a:t>dnia 22 kwietnia 1998 r</a:t>
            </a:r>
            <a:r>
              <a:rPr lang="pl-PL" dirty="0" smtClean="0"/>
              <a:t>., </a:t>
            </a:r>
            <a:r>
              <a:rPr lang="pl-PL" b="1" dirty="0" smtClean="0"/>
              <a:t>I </a:t>
            </a:r>
            <a:r>
              <a:rPr lang="pl-PL" b="1" dirty="0"/>
              <a:t>CKN 1000/97</a:t>
            </a:r>
            <a:endParaRPr lang="pl-PL" dirty="0"/>
          </a:p>
          <a:p>
            <a:endParaRPr lang="pl-PL" dirty="0"/>
          </a:p>
          <a:p>
            <a:pPr marL="0" indent="0" algn="just">
              <a:buNone/>
            </a:pPr>
            <a:r>
              <a:rPr lang="pl-PL" dirty="0"/>
              <a:t>Droga sądowa jest dopuszczalna, jeżeli powód opiera swoje roszczenia na zdarzeniach prawnych, które mogą stanowić źródło stosunków cywilnoprawnych. </a:t>
            </a:r>
            <a:endParaRPr lang="pl-PL" dirty="0" smtClean="0"/>
          </a:p>
          <a:p>
            <a:pPr marL="0" indent="0" algn="just">
              <a:buNone/>
            </a:pPr>
            <a:endParaRPr lang="pl-PL" dirty="0" smtClean="0"/>
          </a:p>
          <a:p>
            <a:pPr marL="0" indent="0" algn="just">
              <a:buNone/>
            </a:pPr>
            <a:r>
              <a:rPr lang="pl-PL" sz="2625" b="1" dirty="0"/>
              <a:t>Brak drogi sądowej skutkuje odrzuceniem pozwu.</a:t>
            </a:r>
            <a:r>
              <a:rPr lang="pl-PL" dirty="0" smtClean="0"/>
              <a:t> </a:t>
            </a:r>
            <a:endParaRPr lang="pl-PL" dirty="0"/>
          </a:p>
          <a:p>
            <a:endParaRPr lang="pl-PL" dirty="0"/>
          </a:p>
          <a:p>
            <a:pPr marL="0" indent="0">
              <a:buNone/>
            </a:pP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0977214"/>
      </p:ext>
    </p:extLst>
  </p:cSld>
  <p:clrMapOvr>
    <a:masterClrMapping/>
  </p:clrMapOvr>
  <p:transition>
    <p:push dir="d"/>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3412"/>
          </a:xfrm>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Braki wniosku</a:t>
            </a:r>
            <a:r>
              <a:rPr lang="pl-PL" dirty="0" smtClean="0"/>
              <a:t> </a:t>
            </a:r>
            <a:endParaRPr lang="pl-PL" dirty="0"/>
          </a:p>
        </p:txBody>
      </p:sp>
      <p:sp>
        <p:nvSpPr>
          <p:cNvPr id="12291" name="Symbol zastępczy zawartości 2"/>
          <p:cNvSpPr>
            <a:spLocks noGrp="1"/>
          </p:cNvSpPr>
          <p:nvPr>
            <p:ph idx="1"/>
          </p:nvPr>
        </p:nvSpPr>
        <p:spPr>
          <a:xfrm>
            <a:off x="457200" y="981075"/>
            <a:ext cx="8229600" cy="5145088"/>
          </a:xfrm>
        </p:spPr>
        <p:txBody>
          <a:bodyPr/>
          <a:lstStyle/>
          <a:p>
            <a:pPr algn="just"/>
            <a:r>
              <a:rPr lang="pl-PL" altLang="pl-PL" dirty="0" smtClean="0"/>
              <a:t>Brak wniosku o przywrócenie terminu do wniesienia powództwa w zakresie jednego z roszczeń wymienionych w art. 264 </a:t>
            </a:r>
            <a:r>
              <a:rPr lang="pl-PL" altLang="pl-PL" dirty="0" err="1" smtClean="0"/>
              <a:t>k.p</a:t>
            </a:r>
            <a:r>
              <a:rPr lang="pl-PL" altLang="pl-PL" dirty="0" smtClean="0"/>
              <a:t>. nie może być potraktowany jako brak formalny pozwu, </a:t>
            </a:r>
          </a:p>
          <a:p>
            <a:pPr algn="just"/>
            <a:r>
              <a:rPr lang="pl-PL" altLang="pl-PL" dirty="0" smtClean="0"/>
              <a:t>Jeżeli powód nie poda w pozwie okoliczności, które uprawdopodobnią brak jego winy </a:t>
            </a:r>
            <a:r>
              <a:rPr lang="pl-PL" altLang="pl-PL" b="1" dirty="0" smtClean="0"/>
              <a:t>nie należy wzywać powoda w trybie art. 130 § 1 k.p.c. </a:t>
            </a:r>
            <a:r>
              <a:rPr lang="pl-PL" altLang="pl-PL" dirty="0" smtClean="0"/>
              <a:t>pod rygorem zwrotu pozwu.</a:t>
            </a:r>
          </a:p>
          <a:p>
            <a:endParaRPr lang="pl-PL" altLang="pl-PL" dirty="0" smtClean="0"/>
          </a:p>
        </p:txBody>
      </p:sp>
      <p:pic>
        <p:nvPicPr>
          <p:cNvPr id="1229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51461"/>
      </p:ext>
    </p:extLst>
  </p:cSld>
  <p:clrMapOvr>
    <a:masterClrMapping/>
  </p:clrMapOvr>
  <p:transition>
    <p:push dir="d"/>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1975"/>
          </a:xfrm>
        </p:spPr>
        <p:txBody>
          <a:bodyPr/>
          <a:lstStyle/>
          <a:p>
            <a:pPr>
              <a:defRPr/>
            </a:pPr>
            <a:r>
              <a:rPr lang="pl-PL" sz="3200" b="1" dirty="0" smtClean="0">
                <a:solidFill>
                  <a:schemeClr val="accent3">
                    <a:lumMod val="50000"/>
                  </a:schemeClr>
                </a:solidFill>
                <a:effectLst>
                  <a:outerShdw blurRad="38100" dist="38100" dir="2700000" algn="tl">
                    <a:srgbClr val="000000">
                      <a:alpha val="43137"/>
                    </a:srgbClr>
                  </a:outerShdw>
                </a:effectLst>
              </a:rPr>
              <a:t>Brak winy w rozumieniu art. 264 </a:t>
            </a:r>
            <a:r>
              <a:rPr lang="pl-PL" sz="3200" b="1" dirty="0" err="1" smtClean="0">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052513"/>
            <a:ext cx="8229600" cy="5073650"/>
          </a:xfrm>
          <a:solidFill>
            <a:schemeClr val="accent3">
              <a:lumMod val="20000"/>
              <a:lumOff val="80000"/>
            </a:schemeClr>
          </a:solidFill>
        </p:spPr>
        <p:txBody>
          <a:bodyPr/>
          <a:lstStyle/>
          <a:p>
            <a:pPr marL="0" indent="0" algn="just">
              <a:spcBef>
                <a:spcPts val="0"/>
              </a:spcBef>
              <a:buFont typeface="Arial" charset="0"/>
              <a:buNone/>
              <a:defRPr/>
            </a:pPr>
            <a:r>
              <a:rPr lang="pl-PL" dirty="0" smtClean="0"/>
              <a:t>	Brak winy pracownika należy analizować w płaszczyźnie obiektywnego miernika staranności, jakiej można wymagać od strony dbającej należycie o swoje interesy oraz jego </a:t>
            </a:r>
            <a:r>
              <a:rPr lang="pl-PL" u="sng" dirty="0" smtClean="0"/>
              <a:t>subiektywnej oceny stanu rzeczy</a:t>
            </a:r>
            <a:r>
              <a:rPr lang="pl-PL" dirty="0" smtClean="0"/>
              <a:t>, przy uwzględnieniu zwłaszcza:</a:t>
            </a:r>
          </a:p>
          <a:p>
            <a:pPr marL="0" indent="0" algn="just">
              <a:spcBef>
                <a:spcPts val="0"/>
              </a:spcBef>
              <a:buFont typeface="Wingdings" pitchFamily="2" charset="2"/>
              <a:buChar char="ü"/>
              <a:defRPr/>
            </a:pPr>
            <a:r>
              <a:rPr lang="pl-PL" dirty="0" smtClean="0"/>
              <a:t>stopnia jego wykształcenia,</a:t>
            </a:r>
          </a:p>
          <a:p>
            <a:pPr marL="0" indent="0" algn="just">
              <a:spcBef>
                <a:spcPts val="0"/>
              </a:spcBef>
              <a:buFont typeface="Wingdings" pitchFamily="2" charset="2"/>
              <a:buChar char="ü"/>
              <a:defRPr/>
            </a:pPr>
            <a:r>
              <a:rPr lang="pl-PL" dirty="0" smtClean="0"/>
              <a:t>posiadanej wiedzy prawniczej </a:t>
            </a:r>
          </a:p>
          <a:p>
            <a:pPr marL="0" indent="0" algn="just">
              <a:spcBef>
                <a:spcPts val="0"/>
              </a:spcBef>
              <a:buFont typeface="Wingdings" pitchFamily="2" charset="2"/>
              <a:buChar char="ü"/>
              <a:defRPr/>
            </a:pPr>
            <a:r>
              <a:rPr lang="pl-PL" dirty="0" smtClean="0"/>
              <a:t>doświadczenia życiowego, </a:t>
            </a:r>
          </a:p>
          <a:p>
            <a:pPr marL="0" indent="0" algn="just">
              <a:spcBef>
                <a:spcPts val="0"/>
              </a:spcBef>
              <a:buFont typeface="Arial" charset="0"/>
              <a:buNone/>
              <a:defRPr/>
            </a:pPr>
            <a:r>
              <a:rPr lang="pl-PL" dirty="0" smtClean="0"/>
              <a:t>zob. I PRN 21/94 </a:t>
            </a:r>
          </a:p>
        </p:txBody>
      </p:sp>
      <p:pic>
        <p:nvPicPr>
          <p:cNvPr id="1331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314682"/>
      </p:ext>
    </p:extLst>
  </p:cSld>
  <p:clrMapOvr>
    <a:masterClrMapping/>
  </p:clrMapOvr>
  <p:transition>
    <p:push dir="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537"/>
          </a:xfrm>
        </p:spPr>
        <p:txBody>
          <a:bodyPr/>
          <a:lstStyle/>
          <a:p>
            <a:pPr>
              <a:defRPr/>
            </a:pPr>
            <a:r>
              <a:rPr lang="pl-PL" sz="3200" b="1" smtClean="0">
                <a:solidFill>
                  <a:srgbClr val="4F6228"/>
                </a:solidFill>
                <a:effectLst>
                  <a:outerShdw blurRad="38100" dist="38100" dir="2700000" algn="tl">
                    <a:srgbClr val="C0C0C0"/>
                  </a:outerShdw>
                </a:effectLst>
              </a:rPr>
              <a:t>Brak winy w rozumieniu art. 264 k.p.</a:t>
            </a:r>
            <a:endParaRPr lang="pl-PL" sz="3200" smtClean="0"/>
          </a:p>
        </p:txBody>
      </p:sp>
      <p:sp>
        <p:nvSpPr>
          <p:cNvPr id="14339" name="Symbol zastępczy zawartości 2"/>
          <p:cNvSpPr>
            <a:spLocks noGrp="1"/>
          </p:cNvSpPr>
          <p:nvPr>
            <p:ph idx="1"/>
          </p:nvPr>
        </p:nvSpPr>
        <p:spPr>
          <a:xfrm>
            <a:off x="457200" y="836613"/>
            <a:ext cx="8362950" cy="5289550"/>
          </a:xfrm>
        </p:spPr>
        <p:txBody>
          <a:bodyPr/>
          <a:lstStyle/>
          <a:p>
            <a:pPr algn="just">
              <a:buFont typeface="Arial" panose="020B0604020202020204" pitchFamily="34" charset="0"/>
              <a:buBlip>
                <a:blip r:embed="rId2"/>
              </a:buBlip>
            </a:pPr>
            <a:r>
              <a:rPr lang="pl-PL" altLang="pl-PL" sz="2800" smtClean="0"/>
              <a:t>jeżeli pracownik nie posiada wykształcenia prawniczego i po raz pierwszy prowadzi spór  z pracodawcą, to przekroczenie terminu może być uzasadnione nawet mniej znaczącymi okolicznościami,</a:t>
            </a:r>
          </a:p>
          <a:p>
            <a:pPr algn="just">
              <a:buFont typeface="Arial" panose="020B0604020202020204" pitchFamily="34" charset="0"/>
              <a:buBlip>
                <a:blip r:embed="rId2"/>
              </a:buBlip>
            </a:pPr>
            <a:r>
              <a:rPr lang="pl-PL" altLang="pl-PL" sz="2800" smtClean="0"/>
              <a:t>w razie dłuższego okresu opóźnienia okoliczności te powinny być bardziej ważkie i trwać przez cały okres opóźnienia (I PKN 903/00, III PK 90/16), </a:t>
            </a:r>
          </a:p>
          <a:p>
            <a:pPr algn="just">
              <a:buFont typeface="Arial" panose="020B0604020202020204" pitchFamily="34" charset="0"/>
              <a:buBlip>
                <a:blip r:embed="rId2"/>
              </a:buBlip>
            </a:pPr>
            <a:r>
              <a:rPr lang="pl-PL" altLang="pl-PL" sz="2800" smtClean="0"/>
              <a:t>odmowa przyjęcia oświadczenia pracodawcy o rozwiązaniu umowy o pracę (I PKN 491/98, I PKN 55/99).</a:t>
            </a:r>
            <a:r>
              <a:rPr lang="pl-PL" altLang="pl-PL" smtClean="0"/>
              <a:t>   </a:t>
            </a:r>
          </a:p>
          <a:p>
            <a:pPr algn="just">
              <a:buFont typeface="Arial" panose="020B0604020202020204" pitchFamily="34" charset="0"/>
              <a:buBlip>
                <a:blip r:embed="rId2"/>
              </a:buBlip>
            </a:pPr>
            <a:endParaRPr lang="pl-PL" altLang="pl-PL" smtClean="0"/>
          </a:p>
        </p:txBody>
      </p:sp>
      <p:pic>
        <p:nvPicPr>
          <p:cNvPr id="14340" name="Picture 4" descr="C:\Program Files (x86)\Microsoft Office\MEDIA\OFFICE12\Lines\BD10307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19191"/>
      </p:ext>
    </p:extLst>
  </p:cSld>
  <p:clrMapOvr>
    <a:masterClrMapping/>
  </p:clrMapOvr>
  <p:transition>
    <p:push dir="d"/>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7512"/>
          </a:xfrm>
        </p:spPr>
        <p:txBody>
          <a:bodyPr/>
          <a:lstStyle/>
          <a:p>
            <a:pPr>
              <a:defRPr/>
            </a:pPr>
            <a:r>
              <a:rPr lang="pl-PL" sz="2400" b="1" dirty="0" smtClean="0">
                <a:solidFill>
                  <a:schemeClr val="accent3">
                    <a:lumMod val="50000"/>
                  </a:schemeClr>
                </a:solidFill>
                <a:effectLst>
                  <a:outerShdw blurRad="38100" dist="38100" dir="2700000" algn="tl">
                    <a:srgbClr val="000000">
                      <a:alpha val="43137"/>
                    </a:srgbClr>
                  </a:outerShdw>
                </a:effectLst>
              </a:rPr>
              <a:t>Przywrócenie terminu na podstawie art. 265 </a:t>
            </a:r>
            <a:r>
              <a:rPr lang="pl-PL" sz="2400" b="1" dirty="0" err="1" smtClean="0">
                <a:solidFill>
                  <a:schemeClr val="accent3">
                    <a:lumMod val="50000"/>
                  </a:schemeClr>
                </a:solidFill>
                <a:effectLst>
                  <a:outerShdw blurRad="38100" dist="38100" dir="2700000" algn="tl">
                    <a:srgbClr val="000000">
                      <a:alpha val="43137"/>
                    </a:srgbClr>
                  </a:outerShdw>
                </a:effectLst>
              </a:rPr>
              <a:t>k.p</a:t>
            </a:r>
            <a:r>
              <a:rPr lang="pl-PL" sz="2400" b="1" dirty="0" smtClean="0">
                <a:solidFill>
                  <a:schemeClr val="accent3">
                    <a:lumMod val="50000"/>
                  </a:schemeClr>
                </a:solidFill>
                <a:effectLst>
                  <a:outerShdw blurRad="38100" dist="38100" dir="2700000" algn="tl">
                    <a:srgbClr val="000000">
                      <a:alpha val="43137"/>
                    </a:srgbClr>
                  </a:outerShdw>
                </a:effectLst>
              </a:rPr>
              <a:t>. (przykłady)</a:t>
            </a:r>
            <a:r>
              <a:rPr lang="pl-PL" sz="2800" b="1" dirty="0" smtClean="0">
                <a:solidFill>
                  <a:schemeClr val="accent3">
                    <a:lumMod val="50000"/>
                  </a:schemeClr>
                </a:solidFill>
                <a:effectLst>
                  <a:outerShdw blurRad="38100" dist="38100" dir="2700000" algn="tl">
                    <a:srgbClr val="000000">
                      <a:alpha val="43137"/>
                    </a:srgbClr>
                  </a:outerShdw>
                </a:effectLst>
              </a:rPr>
              <a:t> </a:t>
            </a:r>
            <a:endParaRPr lang="pl-PL" sz="2800" b="1" dirty="0">
              <a:solidFill>
                <a:schemeClr val="accent3">
                  <a:lumMod val="50000"/>
                </a:schemeClr>
              </a:solidFill>
              <a:effectLst>
                <a:outerShdw blurRad="38100" dist="38100" dir="2700000" algn="tl">
                  <a:srgbClr val="000000">
                    <a:alpha val="43137"/>
                  </a:srgbClr>
                </a:outerShdw>
              </a:effectLst>
            </a:endParaRPr>
          </a:p>
        </p:txBody>
      </p:sp>
      <p:grpSp>
        <p:nvGrpSpPr>
          <p:cNvPr id="16387" name="Grupa 21"/>
          <p:cNvGrpSpPr>
            <a:grpSpLocks/>
          </p:cNvGrpSpPr>
          <p:nvPr/>
        </p:nvGrpSpPr>
        <p:grpSpPr bwMode="auto">
          <a:xfrm>
            <a:off x="457200" y="765175"/>
            <a:ext cx="8229600" cy="5759450"/>
            <a:chOff x="457200" y="1294253"/>
            <a:chExt cx="8229600" cy="4302360"/>
          </a:xfrm>
        </p:grpSpPr>
        <p:sp>
          <p:nvSpPr>
            <p:cNvPr id="23" name="Dowolny kształt 22"/>
            <p:cNvSpPr/>
            <p:nvPr/>
          </p:nvSpPr>
          <p:spPr>
            <a:xfrm>
              <a:off x="457200" y="1294253"/>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brak pouczenia o prawie odwołania się od wypowiedzenia oraz o terminie dokonania tej czynności,</a:t>
              </a:r>
            </a:p>
          </p:txBody>
        </p:sp>
        <p:sp>
          <p:nvSpPr>
            <p:cNvPr id="24" name="Dowolny kształt 23"/>
            <p:cNvSpPr/>
            <p:nvPr/>
          </p:nvSpPr>
          <p:spPr>
            <a:xfrm>
              <a:off x="457200" y="2020009"/>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choroba pracownika, ale trzeba badać czy uniemożliwiała ona podejmowanie działania (II PK 204/09, II PK 277/05)</a:t>
              </a:r>
            </a:p>
          </p:txBody>
        </p:sp>
        <p:sp>
          <p:nvSpPr>
            <p:cNvPr id="25" name="Dowolny kształt 24"/>
            <p:cNvSpPr/>
            <p:nvPr/>
          </p:nvSpPr>
          <p:spPr>
            <a:xfrm>
              <a:off x="457200" y="2744580"/>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wprowadzenie pracownika przez pracodawcę w błąd co do rzeczywistej przyczyny wypowiedzenia,</a:t>
              </a:r>
            </a:p>
          </p:txBody>
        </p:sp>
        <p:sp>
          <p:nvSpPr>
            <p:cNvPr id="26" name="Dowolny kształt 25"/>
            <p:cNvSpPr/>
            <p:nvPr/>
          </p:nvSpPr>
          <p:spPr>
            <a:xfrm>
              <a:off x="457200" y="3470337"/>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prowadzenie przez kierownictwo rozmów z pracownikiem co do ewentualnego dalszego zatrudnienia chyba, że pracodawca wprost stwierdza, iż nie cofnie wypowiedzenia,   </a:t>
              </a:r>
            </a:p>
          </p:txBody>
        </p:sp>
        <p:sp>
          <p:nvSpPr>
            <p:cNvPr id="27" name="Dowolny kształt 26"/>
            <p:cNvSpPr/>
            <p:nvPr/>
          </p:nvSpPr>
          <p:spPr>
            <a:xfrm>
              <a:off x="457200" y="4194907"/>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błędne pouczenie w PIP,</a:t>
              </a:r>
            </a:p>
          </p:txBody>
        </p:sp>
        <p:sp>
          <p:nvSpPr>
            <p:cNvPr id="28" name="Dowolny kształt 27"/>
            <p:cNvSpPr/>
            <p:nvPr/>
          </p:nvSpPr>
          <p:spPr>
            <a:xfrm>
              <a:off x="457200" y="4920663"/>
              <a:ext cx="8229600" cy="675950"/>
            </a:xfrm>
            <a:custGeom>
              <a:avLst/>
              <a:gdLst>
                <a:gd name="connsiteX0" fmla="*/ 0 w 8229600"/>
                <a:gd name="connsiteY0" fmla="*/ 112712 h 676260"/>
                <a:gd name="connsiteX1" fmla="*/ 33013 w 8229600"/>
                <a:gd name="connsiteY1" fmla="*/ 33013 h 676260"/>
                <a:gd name="connsiteX2" fmla="*/ 112713 w 8229600"/>
                <a:gd name="connsiteY2" fmla="*/ 1 h 676260"/>
                <a:gd name="connsiteX3" fmla="*/ 8116888 w 8229600"/>
                <a:gd name="connsiteY3" fmla="*/ 0 h 676260"/>
                <a:gd name="connsiteX4" fmla="*/ 8196587 w 8229600"/>
                <a:gd name="connsiteY4" fmla="*/ 33013 h 676260"/>
                <a:gd name="connsiteX5" fmla="*/ 8229599 w 8229600"/>
                <a:gd name="connsiteY5" fmla="*/ 112713 h 676260"/>
                <a:gd name="connsiteX6" fmla="*/ 8229600 w 8229600"/>
                <a:gd name="connsiteY6" fmla="*/ 563548 h 676260"/>
                <a:gd name="connsiteX7" fmla="*/ 8196587 w 8229600"/>
                <a:gd name="connsiteY7" fmla="*/ 643247 h 676260"/>
                <a:gd name="connsiteX8" fmla="*/ 8116888 w 8229600"/>
                <a:gd name="connsiteY8" fmla="*/ 676260 h 676260"/>
                <a:gd name="connsiteX9" fmla="*/ 112712 w 8229600"/>
                <a:gd name="connsiteY9" fmla="*/ 676260 h 676260"/>
                <a:gd name="connsiteX10" fmla="*/ 33013 w 8229600"/>
                <a:gd name="connsiteY10" fmla="*/ 643247 h 676260"/>
                <a:gd name="connsiteX11" fmla="*/ 0 w 8229600"/>
                <a:gd name="connsiteY11" fmla="*/ 563548 h 676260"/>
                <a:gd name="connsiteX12" fmla="*/ 0 w 8229600"/>
                <a:gd name="connsiteY12"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676260">
                  <a:moveTo>
                    <a:pt x="0" y="112712"/>
                  </a:moveTo>
                  <a:cubicBezTo>
                    <a:pt x="0" y="82819"/>
                    <a:pt x="11875" y="54150"/>
                    <a:pt x="33013" y="33013"/>
                  </a:cubicBezTo>
                  <a:cubicBezTo>
                    <a:pt x="54151" y="11875"/>
                    <a:pt x="82819" y="0"/>
                    <a:pt x="112713" y="1"/>
                  </a:cubicBezTo>
                  <a:lnTo>
                    <a:pt x="8116888" y="0"/>
                  </a:lnTo>
                  <a:cubicBezTo>
                    <a:pt x="8146781" y="0"/>
                    <a:pt x="8175450" y="11875"/>
                    <a:pt x="8196587" y="33013"/>
                  </a:cubicBezTo>
                  <a:cubicBezTo>
                    <a:pt x="8217725" y="54151"/>
                    <a:pt x="8229600" y="82819"/>
                    <a:pt x="8229599" y="112713"/>
                  </a:cubicBezTo>
                  <a:cubicBezTo>
                    <a:pt x="8229599" y="262991"/>
                    <a:pt x="8229600" y="413270"/>
                    <a:pt x="8229600" y="563548"/>
                  </a:cubicBezTo>
                  <a:cubicBezTo>
                    <a:pt x="8229600" y="593441"/>
                    <a:pt x="8217725" y="622110"/>
                    <a:pt x="8196587" y="643247"/>
                  </a:cubicBezTo>
                  <a:cubicBezTo>
                    <a:pt x="8175449" y="664385"/>
                    <a:pt x="8146781" y="676260"/>
                    <a:pt x="8116888" y="676260"/>
                  </a:cubicBezTo>
                  <a:lnTo>
                    <a:pt x="112712" y="676260"/>
                  </a:lnTo>
                  <a:cubicBezTo>
                    <a:pt x="82819" y="676260"/>
                    <a:pt x="54150" y="664385"/>
                    <a:pt x="33013" y="643247"/>
                  </a:cubicBezTo>
                  <a:cubicBezTo>
                    <a:pt x="11875" y="622109"/>
                    <a:pt x="0" y="593441"/>
                    <a:pt x="0" y="563548"/>
                  </a:cubicBezTo>
                  <a:lnTo>
                    <a:pt x="0" y="112712"/>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7782" tIns="97782" rIns="97782" bIns="97782" spcCol="1270" anchor="ctr"/>
            <a:lstStyle/>
            <a:p>
              <a:pPr algn="just" defTabSz="755650">
                <a:lnSpc>
                  <a:spcPct val="90000"/>
                </a:lnSpc>
                <a:spcAft>
                  <a:spcPct val="35000"/>
                </a:spcAft>
                <a:defRPr/>
              </a:pPr>
              <a:r>
                <a:rPr lang="pl-PL" sz="2200" dirty="0"/>
                <a:t>nieznaczne przekroczenie terminu, ale nie jako przesłanka samodzielna    </a:t>
              </a:r>
            </a:p>
          </p:txBody>
        </p:sp>
      </p:grpSp>
      <p:pic>
        <p:nvPicPr>
          <p:cNvPr id="1638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3203590"/>
      </p:ext>
    </p:extLst>
  </p:cSld>
  <p:clrMapOvr>
    <a:masterClrMapping/>
  </p:clrMapOvr>
  <p:transition>
    <p:push dir="d"/>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lgn="ctr">
              <a:buNone/>
            </a:pPr>
            <a:r>
              <a:rPr lang="pl-PL" sz="4800" b="1" dirty="0" smtClean="0">
                <a:solidFill>
                  <a:schemeClr val="accent3">
                    <a:lumMod val="50000"/>
                  </a:schemeClr>
                </a:solidFill>
                <a:effectLst>
                  <a:outerShdw blurRad="38100" dist="38100" dir="2700000" algn="tl">
                    <a:srgbClr val="000000">
                      <a:alpha val="43137"/>
                    </a:srgbClr>
                  </a:outerShdw>
                </a:effectLst>
              </a:rPr>
              <a:t>Właściwość i skład sądu w sprawach pracowniczych </a:t>
            </a:r>
            <a:endParaRPr lang="pl-PL" sz="4800" b="1" dirty="0">
              <a:solidFill>
                <a:schemeClr val="accent3">
                  <a:lumMod val="50000"/>
                </a:schemeClr>
              </a:solidFill>
              <a:effectLst>
                <a:outerShdw blurRad="38100" dist="38100" dir="2700000" algn="tl">
                  <a:srgbClr val="000000">
                    <a:alpha val="43137"/>
                  </a:srgbClr>
                </a:outerShdw>
              </a:effectLst>
            </a:endParaRP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9913027"/>
      </p:ext>
    </p:extLst>
  </p:cSld>
  <p:clrMapOvr>
    <a:masterClrMapping/>
  </p:clrMapOvr>
  <p:transition>
    <p:push dir="d"/>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5900" y="188641"/>
            <a:ext cx="6172200" cy="720080"/>
          </a:xfrm>
        </p:spPr>
        <p:txBody>
          <a:bodyPr>
            <a:normAutofit fontScale="90000"/>
          </a:bodyPr>
          <a:lstStyle/>
          <a:p>
            <a:pPr algn="ctr">
              <a:defRPr/>
            </a:pPr>
            <a:r>
              <a:rPr lang="pl-PL" sz="3000" b="1" dirty="0">
                <a:solidFill>
                  <a:schemeClr val="accent3">
                    <a:lumMod val="50000"/>
                  </a:schemeClr>
                </a:solidFill>
                <a:effectLst>
                  <a:outerShdw blurRad="38100" dist="38100" dir="2700000" algn="tl">
                    <a:srgbClr val="000000">
                      <a:alpha val="43137"/>
                    </a:srgbClr>
                  </a:outerShdw>
                </a:effectLst>
              </a:rPr>
              <a:t>Właściwość miejscowa sądu pracy </a:t>
            </a:r>
            <a:br>
              <a:rPr lang="pl-PL" sz="3000" b="1" dirty="0">
                <a:solidFill>
                  <a:schemeClr val="accent3">
                    <a:lumMod val="50000"/>
                  </a:schemeClr>
                </a:solidFill>
                <a:effectLst>
                  <a:outerShdw blurRad="38100" dist="38100" dir="2700000" algn="tl">
                    <a:srgbClr val="000000">
                      <a:alpha val="43137"/>
                    </a:srgbClr>
                  </a:outerShdw>
                </a:effectLst>
              </a:rPr>
            </a:br>
            <a:r>
              <a:rPr lang="pl-PL" sz="3000" b="1" dirty="0">
                <a:solidFill>
                  <a:schemeClr val="accent3">
                    <a:lumMod val="50000"/>
                  </a:schemeClr>
                </a:solidFill>
                <a:effectLst>
                  <a:outerShdw blurRad="38100" dist="38100" dir="2700000" algn="tl">
                    <a:srgbClr val="000000">
                      <a:alpha val="43137"/>
                    </a:srgbClr>
                  </a:outerShdw>
                </a:effectLst>
              </a:rPr>
              <a:t>– art. 461 § 1 k.p.c. </a:t>
            </a:r>
            <a:endParaRPr lang="pl-PL" dirty="0">
              <a:solidFill>
                <a:schemeClr val="accent3">
                  <a:lumMod val="50000"/>
                </a:schemeClr>
              </a:solidFill>
              <a:effectLst>
                <a:outerShdw blurRad="38100" dist="38100" dir="2700000" algn="tl">
                  <a:srgbClr val="000000">
                    <a:alpha val="43137"/>
                  </a:srgbClr>
                </a:outerShdw>
              </a:effectLst>
            </a:endParaRPr>
          </a:p>
        </p:txBody>
      </p:sp>
      <p:graphicFrame>
        <p:nvGraphicFramePr>
          <p:cNvPr id="3" name="Symbol zastępczy zawartości 2"/>
          <p:cNvGraphicFramePr>
            <a:graphicFrameLocks noGrp="1"/>
          </p:cNvGraphicFramePr>
          <p:nvPr>
            <p:ph idx="1"/>
            <p:extLst>
              <p:ext uri="{D42A27DB-BD31-4B8C-83A1-F6EECF244321}">
                <p14:modId xmlns:p14="http://schemas.microsoft.com/office/powerpoint/2010/main" val="2170402064"/>
              </p:ext>
            </p:extLst>
          </p:nvPr>
        </p:nvGraphicFramePr>
        <p:xfrm>
          <a:off x="272143" y="1124744"/>
          <a:ext cx="8643257"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794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200" b="1" dirty="0">
                <a:solidFill>
                  <a:schemeClr val="accent3">
                    <a:lumMod val="50000"/>
                  </a:schemeClr>
                </a:solidFill>
                <a:effectLst>
                  <a:outerShdw blurRad="38100" dist="38100" dir="2700000" algn="tl">
                    <a:srgbClr val="000000">
                      <a:alpha val="43137"/>
                    </a:srgbClr>
                  </a:outerShdw>
                </a:effectLst>
              </a:rPr>
              <a:t>Właściwość miejscowa</a:t>
            </a:r>
            <a:br>
              <a:rPr lang="pl-PL" sz="3200" b="1" dirty="0">
                <a:solidFill>
                  <a:schemeClr val="accent3">
                    <a:lumMod val="50000"/>
                  </a:schemeClr>
                </a:solidFill>
                <a:effectLst>
                  <a:outerShdw blurRad="38100" dist="38100" dir="2700000" algn="tl">
                    <a:srgbClr val="000000">
                      <a:alpha val="43137"/>
                    </a:srgbClr>
                  </a:outerShdw>
                </a:effectLst>
              </a:rPr>
            </a:br>
            <a:r>
              <a:rPr lang="pl-PL" sz="3200" b="1" dirty="0">
                <a:solidFill>
                  <a:schemeClr val="accent3">
                    <a:lumMod val="50000"/>
                  </a:schemeClr>
                </a:solidFill>
                <a:effectLst>
                  <a:outerShdw blurRad="38100" dist="38100" dir="2700000" algn="tl">
                    <a:srgbClr val="000000">
                      <a:alpha val="43137"/>
                    </a:srgbClr>
                  </a:outerShdw>
                </a:effectLst>
              </a:rPr>
              <a:t> przemienna - art. 461 § 1 k.p.c.</a:t>
            </a:r>
            <a:r>
              <a:rPr lang="pl-PL" sz="4000" dirty="0"/>
              <a:t> </a:t>
            </a:r>
          </a:p>
        </p:txBody>
      </p:sp>
      <p:sp>
        <p:nvSpPr>
          <p:cNvPr id="3" name="Symbol zastępczy zawartości 2"/>
          <p:cNvSpPr>
            <a:spLocks noGrp="1"/>
          </p:cNvSpPr>
          <p:nvPr>
            <p:ph idx="1"/>
          </p:nvPr>
        </p:nvSpPr>
        <p:spPr/>
        <p:txBody>
          <a:bodyPr/>
          <a:lstStyle/>
          <a:p>
            <a:pPr algn="just">
              <a:buFont typeface="Wingdings" panose="05000000000000000000" pitchFamily="2" charset="2"/>
              <a:buChar char="q"/>
              <a:defRPr/>
            </a:pPr>
            <a:r>
              <a:rPr lang="pl-PL" dirty="0"/>
              <a:t>SN - „szczególny przypadek właściwości wyłącznej”</a:t>
            </a:r>
          </a:p>
          <a:p>
            <a:pPr marL="0" indent="0" algn="just">
              <a:buFont typeface="Arial" panose="020B0604020202020204" pitchFamily="34" charset="0"/>
              <a:buNone/>
              <a:defRPr/>
            </a:pPr>
            <a:r>
              <a:rPr lang="pl-PL" dirty="0"/>
              <a:t>Powództwo w sprawie z zakresu prawa pracy można wytoczyć bądź przed sąd ogólnie właściwy dla pozwanego, bądź przed sąd, w którego obszarze właściwości praca jest, była lub miała być wykonywana.</a:t>
            </a:r>
          </a:p>
          <a:p>
            <a:pPr>
              <a:defRPr/>
            </a:pPr>
            <a:endParaRPr lang="pl-PL" dirty="0"/>
          </a:p>
        </p:txBody>
      </p:sp>
      <p:pic>
        <p:nvPicPr>
          <p:cNvPr id="2150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3375"/>
            <a:ext cx="8229600" cy="647700"/>
          </a:xfrm>
        </p:spPr>
        <p:txBody>
          <a:bodyPr/>
          <a:lstStyle/>
          <a:p>
            <a:pPr>
              <a:defRPr/>
            </a:pPr>
            <a:r>
              <a:rPr lang="pl-PL" sz="3200" b="1" dirty="0">
                <a:solidFill>
                  <a:schemeClr val="accent3">
                    <a:lumMod val="50000"/>
                  </a:schemeClr>
                </a:solidFill>
                <a:effectLst>
                  <a:outerShdw blurRad="38100" dist="38100" dir="2700000" algn="tl">
                    <a:srgbClr val="000000">
                      <a:alpha val="43137"/>
                    </a:srgbClr>
                  </a:outerShdw>
                </a:effectLst>
              </a:rPr>
              <a:t>Uzasadnienie właściwości sądu – </a:t>
            </a:r>
            <a:br>
              <a:rPr lang="pl-PL" sz="3200" b="1" dirty="0">
                <a:solidFill>
                  <a:schemeClr val="accent3">
                    <a:lumMod val="50000"/>
                  </a:schemeClr>
                </a:solidFill>
                <a:effectLst>
                  <a:outerShdw blurRad="38100" dist="38100" dir="2700000" algn="tl">
                    <a:srgbClr val="000000">
                      <a:alpha val="43137"/>
                    </a:srgbClr>
                  </a:outerShdw>
                </a:effectLst>
              </a:rPr>
            </a:br>
            <a:r>
              <a:rPr lang="pl-PL" sz="3200" b="1" dirty="0">
                <a:solidFill>
                  <a:schemeClr val="accent3">
                    <a:lumMod val="50000"/>
                  </a:schemeClr>
                </a:solidFill>
                <a:effectLst>
                  <a:outerShdw blurRad="38100" dist="38100" dir="2700000" algn="tl">
                    <a:srgbClr val="000000">
                      <a:alpha val="43137"/>
                    </a:srgbClr>
                  </a:outerShdw>
                </a:effectLst>
              </a:rPr>
              <a:t>art. 187 § 1 pkt 2 k.p.c.</a:t>
            </a:r>
            <a:endParaRPr lang="pl-PL" sz="40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p:cNvGraphicFramePr>
            <a:graphicFrameLocks noGrp="1"/>
          </p:cNvGraphicFramePr>
          <p:nvPr>
            <p:ph idx="1"/>
          </p:nvPr>
        </p:nvGraphicFramePr>
        <p:xfrm>
          <a:off x="323528" y="980728"/>
          <a:ext cx="8640960" cy="5464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2"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dirty="0">
                <a:solidFill>
                  <a:schemeClr val="accent3">
                    <a:lumMod val="50000"/>
                  </a:schemeClr>
                </a:solidFill>
                <a:effectLst>
                  <a:outerShdw blurRad="38100" dist="38100" dir="2700000" algn="tl">
                    <a:srgbClr val="000000">
                      <a:alpha val="43137"/>
                    </a:srgbClr>
                  </a:outerShdw>
                </a:effectLst>
              </a:rPr>
              <a:t>Niedopuszczalność umowy </a:t>
            </a:r>
            <a:r>
              <a:rPr lang="pl-PL" sz="3600" b="1" dirty="0" err="1">
                <a:solidFill>
                  <a:schemeClr val="accent3">
                    <a:lumMod val="50000"/>
                  </a:schemeClr>
                </a:solidFill>
                <a:effectLst>
                  <a:outerShdw blurRad="38100" dist="38100" dir="2700000" algn="tl">
                    <a:srgbClr val="000000">
                      <a:alpha val="43137"/>
                    </a:srgbClr>
                  </a:outerShdw>
                </a:effectLst>
              </a:rPr>
              <a:t>prorogacyjnej</a:t>
            </a:r>
            <a:r>
              <a:rPr lang="pl-PL" sz="3600" b="1" dirty="0">
                <a:solidFill>
                  <a:schemeClr val="accent3">
                    <a:lumMod val="50000"/>
                  </a:schemeClr>
                </a:solidFill>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p:txBody>
          <a:bodyPr/>
          <a:lstStyle/>
          <a:p>
            <a:pPr marL="0" indent="0">
              <a:buFont typeface="Arial" panose="020B0604020202020204" pitchFamily="34" charset="0"/>
              <a:buNone/>
              <a:defRPr/>
            </a:pPr>
            <a:r>
              <a:rPr lang="pl-PL" dirty="0"/>
              <a:t>II PZP 1/13, I PK 285/13</a:t>
            </a:r>
          </a:p>
          <a:p>
            <a:pPr marL="0" indent="0" algn="just">
              <a:buFont typeface="Arial" panose="020B0604020202020204" pitchFamily="34" charset="0"/>
              <a:buNone/>
              <a:defRPr/>
            </a:pPr>
            <a:r>
              <a:rPr lang="pl-PL" dirty="0"/>
              <a:t>Pomiędzy stronami stosunku pracy nie jest możliwe zawarcie umowy </a:t>
            </a:r>
            <a:r>
              <a:rPr lang="pl-PL" dirty="0" err="1"/>
              <a:t>prorogacyjnej</a:t>
            </a:r>
            <a:r>
              <a:rPr lang="pl-PL" dirty="0"/>
              <a:t>, o której mowa w art. 46 § 1 k.p.c.</a:t>
            </a:r>
          </a:p>
          <a:p>
            <a:pPr marL="0" indent="0" algn="just">
              <a:buFont typeface="Arial" panose="020B0604020202020204" pitchFamily="34" charset="0"/>
              <a:buNone/>
              <a:defRPr/>
            </a:pPr>
            <a:r>
              <a:rPr lang="pl-PL" sz="2400" dirty="0"/>
              <a:t>(względy ochronne oraz wniosek z art. 461 § 3 k.p.c. - Sąd właściwy może na zgodny wniosek stron przekazać sprawę do rozpoznania innemu sądowi równorzędnemu, rozpoznającemu sprawy z zakresu prawa pracy lub ubezpieczeń społecznych, jeżeli przemawiają za tym względy celowości.)</a:t>
            </a:r>
          </a:p>
          <a:p>
            <a:pPr>
              <a:defRPr/>
            </a:pPr>
            <a:endParaRPr lang="pl-PL" dirty="0"/>
          </a:p>
        </p:txBody>
      </p:sp>
      <p:pic>
        <p:nvPicPr>
          <p:cNvPr id="2355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b="1" dirty="0" smtClean="0">
                <a:solidFill>
                  <a:schemeClr val="accent3">
                    <a:lumMod val="50000"/>
                  </a:schemeClr>
                </a:solidFill>
                <a:effectLst>
                  <a:outerShdw blurRad="38100" dist="38100" dir="2700000" algn="tl">
                    <a:srgbClr val="000000">
                      <a:alpha val="43137"/>
                    </a:srgbClr>
                  </a:outerShdw>
                </a:effectLst>
              </a:rPr>
              <a:t>Przekazanie do innego sądu </a:t>
            </a:r>
            <a:br>
              <a:rPr lang="pl-PL" sz="3600" b="1" dirty="0" smtClean="0">
                <a:solidFill>
                  <a:schemeClr val="accent3">
                    <a:lumMod val="50000"/>
                  </a:schemeClr>
                </a:solidFill>
                <a:effectLst>
                  <a:outerShdw blurRad="38100" dist="38100" dir="2700000" algn="tl">
                    <a:srgbClr val="000000">
                      <a:alpha val="43137"/>
                    </a:srgbClr>
                  </a:outerShdw>
                </a:effectLst>
              </a:rPr>
            </a:br>
            <a:r>
              <a:rPr lang="pl-PL" sz="3600" b="1" dirty="0" smtClean="0">
                <a:solidFill>
                  <a:schemeClr val="accent3">
                    <a:lumMod val="50000"/>
                  </a:schemeClr>
                </a:solidFill>
                <a:effectLst>
                  <a:outerShdw blurRad="38100" dist="38100" dir="2700000" algn="tl">
                    <a:srgbClr val="000000">
                      <a:alpha val="43137"/>
                    </a:srgbClr>
                  </a:outerShdw>
                </a:effectLst>
              </a:rPr>
              <a:t>– art. 461 § 3 k.p.c.</a:t>
            </a:r>
            <a:r>
              <a:rPr lang="pl-PL" b="1" dirty="0" smtClean="0">
                <a:solidFill>
                  <a:schemeClr val="accent6">
                    <a:lumMod val="50000"/>
                  </a:schemeClr>
                </a:solidFill>
                <a:effectLst>
                  <a:outerShdw blurRad="38100" dist="38100" dir="2700000" algn="tl">
                    <a:srgbClr val="000000">
                      <a:alpha val="43137"/>
                    </a:srgbClr>
                  </a:outerShdw>
                </a:effectLst>
              </a:rPr>
              <a:t> </a:t>
            </a:r>
            <a:endParaRPr lang="pl-PL" b="1" dirty="0">
              <a:solidFill>
                <a:schemeClr val="accent6">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800" dirty="0" smtClean="0"/>
              <a:t>Sąd </a:t>
            </a:r>
            <a:r>
              <a:rPr lang="pl-PL" sz="2800" dirty="0"/>
              <a:t>właściwy </a:t>
            </a:r>
            <a:r>
              <a:rPr lang="pl-PL" sz="2800" dirty="0" smtClean="0"/>
              <a:t>może:</a:t>
            </a:r>
          </a:p>
          <a:p>
            <a:pPr algn="just">
              <a:buFont typeface="Wingdings" panose="05000000000000000000" pitchFamily="2" charset="2"/>
              <a:buChar char="q"/>
            </a:pPr>
            <a:r>
              <a:rPr lang="pl-PL" sz="2800" dirty="0" smtClean="0"/>
              <a:t>na </a:t>
            </a:r>
            <a:r>
              <a:rPr lang="pl-PL" sz="2800" dirty="0"/>
              <a:t>zgodny wniosek stron </a:t>
            </a:r>
            <a:endParaRPr lang="pl-PL" sz="2800" dirty="0" smtClean="0"/>
          </a:p>
          <a:p>
            <a:pPr algn="just">
              <a:buFont typeface="Wingdings" panose="05000000000000000000" pitchFamily="2" charset="2"/>
              <a:buChar char="q"/>
            </a:pPr>
            <a:r>
              <a:rPr lang="pl-PL" sz="2800" dirty="0" smtClean="0"/>
              <a:t>przekazać </a:t>
            </a:r>
            <a:r>
              <a:rPr lang="pl-PL" sz="2800" dirty="0"/>
              <a:t>sprawę do rozpoznania innemu sądowi równorzędnemu, rozpoznającemu sprawy z zakresu prawa pracy lub ubezpieczeń społecznych, </a:t>
            </a:r>
            <a:endParaRPr lang="pl-PL" sz="2800" dirty="0" smtClean="0"/>
          </a:p>
          <a:p>
            <a:pPr algn="just">
              <a:buFont typeface="Wingdings" panose="05000000000000000000" pitchFamily="2" charset="2"/>
              <a:buChar char="q"/>
            </a:pPr>
            <a:r>
              <a:rPr lang="pl-PL" sz="2800" dirty="0" smtClean="0"/>
              <a:t>jeżeli </a:t>
            </a:r>
            <a:r>
              <a:rPr lang="pl-PL" sz="2800" dirty="0"/>
              <a:t>przemawiają za tym względy celowości. </a:t>
            </a:r>
            <a:endParaRPr lang="pl-PL" sz="2800" dirty="0" smtClean="0"/>
          </a:p>
          <a:p>
            <a:pPr marL="0" indent="0" algn="just">
              <a:buNone/>
            </a:pPr>
            <a:r>
              <a:rPr lang="pl-PL" sz="2800" dirty="0" smtClean="0"/>
              <a:t>Postanowienie </a:t>
            </a:r>
            <a:r>
              <a:rPr lang="pl-PL" sz="2800" dirty="0"/>
              <a:t>w tym przedmiocie może zapaść na posiedzeniu niejawnym. Sąd, któremu sprawa została przekazana, jest związany postanowieniem sądu przekazującego.</a:t>
            </a:r>
          </a:p>
          <a:p>
            <a:endParaRPr lang="pl-PL" sz="2800" dirty="0"/>
          </a:p>
          <a:p>
            <a:endParaRPr lang="pl-PL" sz="2800"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3"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951424"/>
      </p:ext>
    </p:extLst>
  </p:cSld>
  <p:clrMapOvr>
    <a:masterClrMapping/>
  </p:clrMapOvr>
  <p:transition>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Bezpośrednie wyłączenie drogi sądowej </a:t>
            </a:r>
            <a:r>
              <a:rPr lang="pl-PL" dirty="0" smtClean="0">
                <a:solidFill>
                  <a:schemeClr val="accent3">
                    <a:lumMod val="50000"/>
                  </a:schemeClr>
                </a:solidFill>
              </a:rPr>
              <a:t> </a:t>
            </a:r>
            <a:endParaRPr lang="pl-PL" dirty="0">
              <a:solidFill>
                <a:schemeClr val="accent3">
                  <a:lumMod val="50000"/>
                </a:schemeClr>
              </a:solidFill>
            </a:endParaRPr>
          </a:p>
        </p:txBody>
      </p:sp>
      <p:sp>
        <p:nvSpPr>
          <p:cNvPr id="3" name="Symbol zastępczy zawartości 2"/>
          <p:cNvSpPr>
            <a:spLocks noGrp="1"/>
          </p:cNvSpPr>
          <p:nvPr>
            <p:ph idx="1"/>
          </p:nvPr>
        </p:nvSpPr>
        <p:spPr/>
        <p:txBody>
          <a:bodyPr/>
          <a:lstStyle/>
          <a:p>
            <a:pPr marL="0" indent="0" algn="just">
              <a:buNone/>
            </a:pPr>
            <a:endParaRPr lang="pl-PL" b="1" dirty="0" smtClean="0"/>
          </a:p>
          <a:p>
            <a:pPr marL="0" indent="0" algn="just">
              <a:buNone/>
            </a:pPr>
            <a:endParaRPr lang="pl-PL" b="1" dirty="0"/>
          </a:p>
          <a:p>
            <a:pPr marL="0" indent="0" algn="just">
              <a:buNone/>
            </a:pPr>
            <a:r>
              <a:rPr lang="pl-PL" sz="2700" b="1" dirty="0"/>
              <a:t>Art. 262.</a:t>
            </a:r>
            <a:r>
              <a:rPr lang="pl-PL" sz="2700" dirty="0"/>
              <a:t> §  Nie podlegają właściwości sądów pracy spory dotyczące:</a:t>
            </a:r>
          </a:p>
          <a:p>
            <a:pPr marL="0" indent="0">
              <a:buNone/>
            </a:pPr>
            <a:r>
              <a:rPr lang="pl-PL" sz="2700" dirty="0"/>
              <a:t>1)	ustanawiania nowych warunków pracy i płacy;</a:t>
            </a:r>
          </a:p>
          <a:p>
            <a:pPr marL="0" indent="0">
              <a:buNone/>
            </a:pPr>
            <a:r>
              <a:rPr lang="pl-PL" sz="2700" dirty="0"/>
              <a:t>2)	stosowania norm pracy</a:t>
            </a:r>
          </a:p>
          <a:p>
            <a:endParaRPr lang="pl-PL" dirty="0"/>
          </a:p>
          <a:p>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716832"/>
      </p:ext>
    </p:extLst>
  </p:cSld>
  <p:clrMapOvr>
    <a:masterClrMapping/>
  </p:clrMapOvr>
  <p:transition>
    <p:push dir="d"/>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2800" b="1" dirty="0">
                <a:solidFill>
                  <a:schemeClr val="accent3">
                    <a:lumMod val="50000"/>
                  </a:schemeClr>
                </a:solidFill>
                <a:effectLst>
                  <a:outerShdw blurRad="38100" dist="38100" dir="2700000" algn="tl">
                    <a:srgbClr val="000000">
                      <a:alpha val="43137"/>
                    </a:srgbClr>
                  </a:outerShdw>
                </a:effectLst>
              </a:rPr>
              <a:t>Pouczenie w zakresie właściwości miejscowej sądu pracy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24579" name="Symbol zastępczy zawartości 2"/>
          <p:cNvSpPr>
            <a:spLocks noGrp="1"/>
          </p:cNvSpPr>
          <p:nvPr>
            <p:ph idx="1"/>
          </p:nvPr>
        </p:nvSpPr>
        <p:spPr/>
        <p:txBody>
          <a:bodyPr/>
          <a:lstStyle/>
          <a:p>
            <a:pPr marL="0" indent="0" algn="just">
              <a:buFont typeface="Arial" panose="020B0604020202020204" pitchFamily="34" charset="0"/>
              <a:buNone/>
            </a:pPr>
            <a:r>
              <a:rPr lang="pl-PL" altLang="pl-PL" dirty="0"/>
              <a:t>art. 30 § 5 </a:t>
            </a:r>
            <a:r>
              <a:rPr lang="pl-PL" altLang="pl-PL" dirty="0" err="1"/>
              <a:t>k.p</a:t>
            </a:r>
            <a:r>
              <a:rPr lang="pl-PL" altLang="pl-PL" dirty="0"/>
              <a:t>.</a:t>
            </a:r>
          </a:p>
          <a:p>
            <a:pPr marL="0" indent="0" algn="just">
              <a:buFont typeface="Arial" panose="020B0604020202020204" pitchFamily="34" charset="0"/>
              <a:buNone/>
            </a:pPr>
            <a:r>
              <a:rPr lang="pl-PL" altLang="pl-PL" dirty="0"/>
              <a:t>W oświadczeniu pracodawcy o wypowiedzeniu umowy o pracę lub jej rozwiązaniu bez wypowiedzenia powinno być zawarte pouczenie o przysługującym pracownikowi prawie odwołania do sądu pracy.</a:t>
            </a:r>
          </a:p>
          <a:p>
            <a:pPr marL="0" indent="0" algn="just">
              <a:buFont typeface="Arial" panose="020B0604020202020204" pitchFamily="34" charset="0"/>
              <a:buNone/>
            </a:pPr>
            <a:endParaRPr lang="pl-PL" altLang="pl-PL" sz="2000" dirty="0"/>
          </a:p>
          <a:p>
            <a:pPr marL="0" indent="0" algn="just">
              <a:buFont typeface="Arial" panose="020B0604020202020204" pitchFamily="34" charset="0"/>
              <a:buNone/>
            </a:pPr>
            <a:r>
              <a:rPr lang="pl-PL" altLang="pl-PL" sz="2000" dirty="0"/>
              <a:t>art.  15 §  1 k.p.c. - Sąd właściwy w chwili wniesienia pozwu pozostaje właściwy aż do ukończenia postępowania, choćby podstawy właściwości zmieniły się w toku sprawy.</a:t>
            </a:r>
          </a:p>
          <a:p>
            <a:pPr marL="0" indent="0" algn="just">
              <a:buFont typeface="Arial" panose="020B0604020202020204" pitchFamily="34" charset="0"/>
              <a:buNone/>
            </a:pPr>
            <a:endParaRPr lang="pl-PL" altLang="pl-PL" dirty="0"/>
          </a:p>
        </p:txBody>
      </p:sp>
      <p:pic>
        <p:nvPicPr>
          <p:cNvPr id="2458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476672"/>
            <a:ext cx="7886700" cy="990448"/>
          </a:xfrm>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Właściwość sądów pracy</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628650" y="1924051"/>
            <a:ext cx="7886700" cy="3565922"/>
          </a:xfrm>
        </p:spPr>
        <p:txBody>
          <a:bodyPr>
            <a:normAutofit fontScale="25000" lnSpcReduction="20000"/>
          </a:bodyPr>
          <a:lstStyle/>
          <a:p>
            <a:pPr marL="0" indent="0" algn="just">
              <a:buNone/>
            </a:pPr>
            <a:r>
              <a:rPr lang="pl-PL" sz="12000" b="1" dirty="0"/>
              <a:t>art. 16</a:t>
            </a:r>
            <a:r>
              <a:rPr lang="pl-PL" sz="12000" dirty="0"/>
              <a:t> § 1 k.p.c. - sądy rejonowe rozpoznają wszystkie sprawy z wyjątkiem spraw, dla których zastrzeżona jest właściwość sądów okręgowych.</a:t>
            </a:r>
          </a:p>
          <a:p>
            <a:pPr marL="0" indent="0">
              <a:buNone/>
            </a:pPr>
            <a:r>
              <a:rPr lang="pl-PL" sz="12000" b="1" dirty="0"/>
              <a:t>Art. 17</a:t>
            </a:r>
            <a:r>
              <a:rPr lang="pl-PL" sz="12000" dirty="0"/>
              <a:t> Do właściwości sądów okręgowych należą sprawy:</a:t>
            </a:r>
          </a:p>
          <a:p>
            <a:pPr marL="0" indent="0" algn="just">
              <a:buNone/>
            </a:pPr>
            <a:r>
              <a:rPr lang="pl-PL" sz="12000" dirty="0"/>
              <a:t>1)	o prawa niemajątkowe i łącznie z nimi dochodzone roszczenia majątkowe,</a:t>
            </a:r>
          </a:p>
          <a:p>
            <a:pPr marL="0" indent="0" algn="just">
              <a:buNone/>
            </a:pPr>
            <a:r>
              <a:rPr lang="pl-PL" sz="12000" dirty="0"/>
              <a:t>4)	o prawa majątkowe, w których </a:t>
            </a:r>
            <a:r>
              <a:rPr lang="pl-PL" sz="12000" b="1" u="sng" dirty="0"/>
              <a:t>wartość przedmiotu sporu przewyższa siedemdziesiąt pięć tysięcy złotych </a:t>
            </a:r>
            <a:r>
              <a:rPr lang="pl-PL" sz="12000" b="1" u="sng" dirty="0" smtClean="0"/>
              <a:t>(od lipca 2023 r. 100 tys. zł)</a:t>
            </a:r>
            <a:endParaRPr lang="pl-PL" sz="12000" b="1" u="sng"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8"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99892"/>
      </p:ext>
    </p:extLst>
  </p:cSld>
  <p:clrMapOvr>
    <a:masterClrMapping/>
  </p:clrMapOvr>
  <p:transition>
    <p:push dir="d"/>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b="1" dirty="0" smtClean="0">
                <a:solidFill>
                  <a:schemeClr val="accent3">
                    <a:lumMod val="50000"/>
                  </a:schemeClr>
                </a:solidFill>
                <a:effectLst>
                  <a:outerShdw blurRad="38100" dist="38100" dir="2700000" algn="tl">
                    <a:srgbClr val="000000">
                      <a:alpha val="43137"/>
                    </a:srgbClr>
                  </a:outerShdw>
                </a:effectLst>
              </a:rPr>
              <a:t>Sprawy o prawa niemajątkowe w SO</a:t>
            </a:r>
            <a:endParaRPr lang="pl-PL" sz="3600" b="1" dirty="0">
              <a:solidFill>
                <a:schemeClr val="accent3">
                  <a:lumMod val="50000"/>
                </a:schemeClr>
              </a:solidFill>
              <a:effectLst>
                <a:outerShdw blurRad="38100" dist="38100" dir="2700000" algn="tl">
                  <a:srgbClr val="000000">
                    <a:alpha val="43137"/>
                  </a:srgbClr>
                </a:outerShdw>
              </a:effectLst>
            </a:endParaRPr>
          </a:p>
        </p:txBody>
      </p:sp>
      <p:grpSp>
        <p:nvGrpSpPr>
          <p:cNvPr id="6" name="Grupa 5"/>
          <p:cNvGrpSpPr/>
          <p:nvPr/>
        </p:nvGrpSpPr>
        <p:grpSpPr>
          <a:xfrm>
            <a:off x="359228" y="1556792"/>
            <a:ext cx="8556171" cy="4896544"/>
            <a:chOff x="478971" y="1861252"/>
            <a:chExt cx="11408228" cy="3818800"/>
          </a:xfrm>
        </p:grpSpPr>
        <p:sp>
          <p:nvSpPr>
            <p:cNvPr id="7" name="Dowolny kształt 6"/>
            <p:cNvSpPr/>
            <p:nvPr/>
          </p:nvSpPr>
          <p:spPr>
            <a:xfrm>
              <a:off x="478971" y="1861252"/>
              <a:ext cx="11408228" cy="1230693"/>
            </a:xfrm>
            <a:custGeom>
              <a:avLst/>
              <a:gdLst>
                <a:gd name="connsiteX0" fmla="*/ 0 w 11408228"/>
                <a:gd name="connsiteY0" fmla="*/ 205120 h 1230693"/>
                <a:gd name="connsiteX1" fmla="*/ 205120 w 11408228"/>
                <a:gd name="connsiteY1" fmla="*/ 0 h 1230693"/>
                <a:gd name="connsiteX2" fmla="*/ 11203108 w 11408228"/>
                <a:gd name="connsiteY2" fmla="*/ 0 h 1230693"/>
                <a:gd name="connsiteX3" fmla="*/ 11408228 w 11408228"/>
                <a:gd name="connsiteY3" fmla="*/ 205120 h 1230693"/>
                <a:gd name="connsiteX4" fmla="*/ 11408228 w 11408228"/>
                <a:gd name="connsiteY4" fmla="*/ 1025573 h 1230693"/>
                <a:gd name="connsiteX5" fmla="*/ 11203108 w 11408228"/>
                <a:gd name="connsiteY5" fmla="*/ 1230693 h 1230693"/>
                <a:gd name="connsiteX6" fmla="*/ 205120 w 11408228"/>
                <a:gd name="connsiteY6" fmla="*/ 1230693 h 1230693"/>
                <a:gd name="connsiteX7" fmla="*/ 0 w 11408228"/>
                <a:gd name="connsiteY7" fmla="*/ 1025573 h 1230693"/>
                <a:gd name="connsiteX8" fmla="*/ 0 w 11408228"/>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08228" h="1230693">
                  <a:moveTo>
                    <a:pt x="0" y="205120"/>
                  </a:moveTo>
                  <a:cubicBezTo>
                    <a:pt x="0" y="91835"/>
                    <a:pt x="91835" y="0"/>
                    <a:pt x="205120" y="0"/>
                  </a:cubicBezTo>
                  <a:lnTo>
                    <a:pt x="11203108" y="0"/>
                  </a:lnTo>
                  <a:cubicBezTo>
                    <a:pt x="11316393" y="0"/>
                    <a:pt x="11408228" y="91835"/>
                    <a:pt x="11408228" y="205120"/>
                  </a:cubicBezTo>
                  <a:lnTo>
                    <a:pt x="11408228" y="1025573"/>
                  </a:lnTo>
                  <a:cubicBezTo>
                    <a:pt x="11408228" y="1138858"/>
                    <a:pt x="11316393" y="1230693"/>
                    <a:pt x="11203108" y="1230693"/>
                  </a:cubicBezTo>
                  <a:lnTo>
                    <a:pt x="205120" y="1230693"/>
                  </a:lnTo>
                  <a:cubicBezTo>
                    <a:pt x="91835" y="1230693"/>
                    <a:pt x="0" y="1138858"/>
                    <a:pt x="0" y="1025573"/>
                  </a:cubicBezTo>
                  <a:lnTo>
                    <a:pt x="0" y="2051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100"/>
                <a:t>głównie sprawy o złożenie oświadczenia określonej treści (np. przeprosin), wnoszone na podstawie art. 24 k.c. w zw. z art. 300 k.p. z tytułu ochrony dóbr osobistych lub mobbingu,</a:t>
              </a:r>
            </a:p>
          </p:txBody>
        </p:sp>
        <p:sp>
          <p:nvSpPr>
            <p:cNvPr id="8" name="Dowolny kształt 7"/>
            <p:cNvSpPr/>
            <p:nvPr/>
          </p:nvSpPr>
          <p:spPr>
            <a:xfrm>
              <a:off x="478971" y="3155306"/>
              <a:ext cx="11408228" cy="1230693"/>
            </a:xfrm>
            <a:custGeom>
              <a:avLst/>
              <a:gdLst>
                <a:gd name="connsiteX0" fmla="*/ 0 w 11408228"/>
                <a:gd name="connsiteY0" fmla="*/ 205120 h 1230693"/>
                <a:gd name="connsiteX1" fmla="*/ 205120 w 11408228"/>
                <a:gd name="connsiteY1" fmla="*/ 0 h 1230693"/>
                <a:gd name="connsiteX2" fmla="*/ 11203108 w 11408228"/>
                <a:gd name="connsiteY2" fmla="*/ 0 h 1230693"/>
                <a:gd name="connsiteX3" fmla="*/ 11408228 w 11408228"/>
                <a:gd name="connsiteY3" fmla="*/ 205120 h 1230693"/>
                <a:gd name="connsiteX4" fmla="*/ 11408228 w 11408228"/>
                <a:gd name="connsiteY4" fmla="*/ 1025573 h 1230693"/>
                <a:gd name="connsiteX5" fmla="*/ 11203108 w 11408228"/>
                <a:gd name="connsiteY5" fmla="*/ 1230693 h 1230693"/>
                <a:gd name="connsiteX6" fmla="*/ 205120 w 11408228"/>
                <a:gd name="connsiteY6" fmla="*/ 1230693 h 1230693"/>
                <a:gd name="connsiteX7" fmla="*/ 0 w 11408228"/>
                <a:gd name="connsiteY7" fmla="*/ 1025573 h 1230693"/>
                <a:gd name="connsiteX8" fmla="*/ 0 w 11408228"/>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08228" h="1230693">
                  <a:moveTo>
                    <a:pt x="0" y="205120"/>
                  </a:moveTo>
                  <a:cubicBezTo>
                    <a:pt x="0" y="91835"/>
                    <a:pt x="91835" y="0"/>
                    <a:pt x="205120" y="0"/>
                  </a:cubicBezTo>
                  <a:lnTo>
                    <a:pt x="11203108" y="0"/>
                  </a:lnTo>
                  <a:cubicBezTo>
                    <a:pt x="11316393" y="0"/>
                    <a:pt x="11408228" y="91835"/>
                    <a:pt x="11408228" y="205120"/>
                  </a:cubicBezTo>
                  <a:lnTo>
                    <a:pt x="11408228" y="1025573"/>
                  </a:lnTo>
                  <a:cubicBezTo>
                    <a:pt x="11408228" y="1138858"/>
                    <a:pt x="11316393" y="1230693"/>
                    <a:pt x="11203108" y="1230693"/>
                  </a:cubicBezTo>
                  <a:lnTo>
                    <a:pt x="205120" y="1230693"/>
                  </a:lnTo>
                  <a:cubicBezTo>
                    <a:pt x="91835" y="1230693"/>
                    <a:pt x="0" y="1138858"/>
                    <a:pt x="0" y="1025573"/>
                  </a:cubicBezTo>
                  <a:lnTo>
                    <a:pt x="0" y="2051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100" dirty="0"/>
                <a:t>także w sprawach o roszczenia majątkowe, które są wnoszone łącznie z roszczeniami niemajątkowymi. </a:t>
              </a:r>
            </a:p>
          </p:txBody>
        </p:sp>
        <p:sp>
          <p:nvSpPr>
            <p:cNvPr id="9" name="Dowolny kształt 8"/>
            <p:cNvSpPr/>
            <p:nvPr/>
          </p:nvSpPr>
          <p:spPr>
            <a:xfrm>
              <a:off x="478971" y="4449359"/>
              <a:ext cx="11408228" cy="1230693"/>
            </a:xfrm>
            <a:custGeom>
              <a:avLst/>
              <a:gdLst>
                <a:gd name="connsiteX0" fmla="*/ 0 w 11408228"/>
                <a:gd name="connsiteY0" fmla="*/ 205120 h 1230693"/>
                <a:gd name="connsiteX1" fmla="*/ 205120 w 11408228"/>
                <a:gd name="connsiteY1" fmla="*/ 0 h 1230693"/>
                <a:gd name="connsiteX2" fmla="*/ 11203108 w 11408228"/>
                <a:gd name="connsiteY2" fmla="*/ 0 h 1230693"/>
                <a:gd name="connsiteX3" fmla="*/ 11408228 w 11408228"/>
                <a:gd name="connsiteY3" fmla="*/ 205120 h 1230693"/>
                <a:gd name="connsiteX4" fmla="*/ 11408228 w 11408228"/>
                <a:gd name="connsiteY4" fmla="*/ 1025573 h 1230693"/>
                <a:gd name="connsiteX5" fmla="*/ 11203108 w 11408228"/>
                <a:gd name="connsiteY5" fmla="*/ 1230693 h 1230693"/>
                <a:gd name="connsiteX6" fmla="*/ 205120 w 11408228"/>
                <a:gd name="connsiteY6" fmla="*/ 1230693 h 1230693"/>
                <a:gd name="connsiteX7" fmla="*/ 0 w 11408228"/>
                <a:gd name="connsiteY7" fmla="*/ 1025573 h 1230693"/>
                <a:gd name="connsiteX8" fmla="*/ 0 w 11408228"/>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08228" h="1230693">
                  <a:moveTo>
                    <a:pt x="0" y="205120"/>
                  </a:moveTo>
                  <a:cubicBezTo>
                    <a:pt x="0" y="91835"/>
                    <a:pt x="91835" y="0"/>
                    <a:pt x="205120" y="0"/>
                  </a:cubicBezTo>
                  <a:lnTo>
                    <a:pt x="11203108" y="0"/>
                  </a:lnTo>
                  <a:cubicBezTo>
                    <a:pt x="11316393" y="0"/>
                    <a:pt x="11408228" y="91835"/>
                    <a:pt x="11408228" y="205120"/>
                  </a:cubicBezTo>
                  <a:lnTo>
                    <a:pt x="11408228" y="1025573"/>
                  </a:lnTo>
                  <a:cubicBezTo>
                    <a:pt x="11408228" y="1138858"/>
                    <a:pt x="11316393" y="1230693"/>
                    <a:pt x="11203108" y="1230693"/>
                  </a:cubicBezTo>
                  <a:lnTo>
                    <a:pt x="205120" y="1230693"/>
                  </a:lnTo>
                  <a:cubicBezTo>
                    <a:pt x="91835" y="1230693"/>
                    <a:pt x="0" y="1138858"/>
                    <a:pt x="0" y="1025573"/>
                  </a:cubicBezTo>
                  <a:lnTo>
                    <a:pt x="0" y="2051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100" dirty="0"/>
                <a:t>jeżeli przedmiotem powództwa są wyłącznie roszczenia majątkowe z tytułu naruszenia dóbr osobistych lub </a:t>
              </a:r>
              <a:r>
                <a:rPr lang="pl-PL" sz="2100" dirty="0" err="1"/>
                <a:t>mobbingu</a:t>
              </a:r>
              <a:r>
                <a:rPr lang="pl-PL" sz="2100" dirty="0"/>
                <a:t> (np. roszczenie o zasądzenie zadośćuczynienia pieniężnego za doznaną krzywdę), to właściwość rzeczową </a:t>
              </a:r>
              <a:r>
                <a:rPr lang="pl-PL" sz="2100" dirty="0" smtClean="0"/>
                <a:t>określa </a:t>
              </a:r>
              <a:r>
                <a:rPr lang="pl-PL" sz="2100" dirty="0"/>
                <a:t>się według wartości przedmiotu sporu</a:t>
              </a:r>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8" y="6648337"/>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729201"/>
      </p:ext>
    </p:extLst>
  </p:cSld>
  <p:clrMapOvr>
    <a:masterClrMapping/>
  </p:clrMapOvr>
  <p:transition>
    <p:push dir="d"/>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2800" b="1" dirty="0">
                <a:solidFill>
                  <a:schemeClr val="accent3">
                    <a:lumMod val="50000"/>
                  </a:schemeClr>
                </a:solidFill>
                <a:effectLst>
                  <a:outerShdw blurRad="38100" dist="38100" dir="2700000" algn="tl">
                    <a:srgbClr val="000000">
                      <a:alpha val="43137"/>
                    </a:srgbClr>
                  </a:outerShdw>
                </a:effectLst>
              </a:rPr>
              <a:t>Właściwość rzeczowa sądu rejonowego (bez względu na wartość przedmiotu sporu) - art. 461 § 1</a:t>
            </a:r>
            <a:r>
              <a:rPr lang="pl-PL" sz="2800" b="1" baseline="30000" dirty="0">
                <a:solidFill>
                  <a:schemeClr val="accent3">
                    <a:lumMod val="50000"/>
                  </a:schemeClr>
                </a:solidFill>
                <a:effectLst>
                  <a:outerShdw blurRad="38100" dist="38100" dir="2700000" algn="tl">
                    <a:srgbClr val="000000">
                      <a:alpha val="43137"/>
                    </a:srgbClr>
                  </a:outerShdw>
                </a:effectLst>
              </a:rPr>
              <a:t>1</a:t>
            </a:r>
            <a:r>
              <a:rPr lang="pl-PL" sz="2800" b="1" dirty="0">
                <a:solidFill>
                  <a:schemeClr val="accent3">
                    <a:lumMod val="50000"/>
                  </a:schemeClr>
                </a:solidFill>
                <a:effectLst>
                  <a:outerShdw blurRad="38100" dist="38100" dir="2700000" algn="tl">
                    <a:srgbClr val="000000">
                      <a:alpha val="43137"/>
                    </a:srgbClr>
                  </a:outerShdw>
                </a:effectLst>
              </a:rPr>
              <a:t> k.p.c.</a:t>
            </a:r>
            <a:endParaRPr lang="pl-PL" sz="4000" dirty="0"/>
          </a:p>
        </p:txBody>
      </p:sp>
      <p:sp>
        <p:nvSpPr>
          <p:cNvPr id="3" name="Symbol zastępczy zawartości 2"/>
          <p:cNvSpPr>
            <a:spLocks noGrp="1"/>
          </p:cNvSpPr>
          <p:nvPr>
            <p:ph idx="1"/>
          </p:nvPr>
        </p:nvSpPr>
        <p:spPr/>
        <p:txBody>
          <a:bodyPr/>
          <a:lstStyle/>
          <a:p>
            <a:pPr algn="just">
              <a:buFont typeface="Wingdings" panose="05000000000000000000" pitchFamily="2" charset="2"/>
              <a:buChar char="q"/>
              <a:defRPr/>
            </a:pPr>
            <a:r>
              <a:rPr lang="pl-PL" sz="2400" dirty="0"/>
              <a:t>sprawy o uznanie bezskuteczności wypowiedzenia stosunku pracy, </a:t>
            </a:r>
          </a:p>
          <a:p>
            <a:pPr algn="just">
              <a:buFont typeface="Wingdings" panose="05000000000000000000" pitchFamily="2" charset="2"/>
              <a:buChar char="q"/>
              <a:defRPr/>
            </a:pPr>
            <a:r>
              <a:rPr lang="pl-PL" sz="2400" dirty="0"/>
              <a:t>sprawy o przywrócenie do pracy, </a:t>
            </a:r>
          </a:p>
          <a:p>
            <a:pPr algn="just">
              <a:buFont typeface="Wingdings" panose="05000000000000000000" pitchFamily="2" charset="2"/>
              <a:buChar char="q"/>
              <a:defRPr/>
            </a:pPr>
            <a:r>
              <a:rPr lang="pl-PL" sz="2400" dirty="0"/>
              <a:t>sprawy o przywrócenie poprzednich warunków pracy lub płacy </a:t>
            </a:r>
          </a:p>
          <a:p>
            <a:pPr marL="0" indent="0" algn="just">
              <a:buFont typeface="Arial" panose="020B0604020202020204" pitchFamily="34" charset="0"/>
              <a:buNone/>
              <a:defRPr/>
            </a:pPr>
            <a:r>
              <a:rPr lang="pl-PL" sz="2400" dirty="0"/>
              <a:t>     </a:t>
            </a:r>
            <a:r>
              <a:rPr lang="pl-PL" sz="2400" b="1" dirty="0"/>
              <a:t>oraz łącznie z nimi dochodzone roszczenia </a:t>
            </a:r>
          </a:p>
          <a:p>
            <a:pPr marL="0" indent="0" algn="just">
              <a:buFont typeface="Arial" panose="020B0604020202020204" pitchFamily="34" charset="0"/>
              <a:buNone/>
              <a:defRPr/>
            </a:pPr>
            <a:endParaRPr lang="pl-PL" sz="2400" dirty="0"/>
          </a:p>
          <a:p>
            <a:pPr algn="just">
              <a:buFont typeface="Wingdings" panose="05000000000000000000" pitchFamily="2" charset="2"/>
              <a:buChar char="q"/>
              <a:defRPr/>
            </a:pPr>
            <a:r>
              <a:rPr lang="pl-PL" sz="2400" dirty="0"/>
              <a:t>sprawy o odszkodowanie w przypadku nieuzasadnionego lub naruszającego przepisy wypowiedzenia oraz rozwiązania stosunku pracy</a:t>
            </a:r>
          </a:p>
        </p:txBody>
      </p:sp>
      <p:pic>
        <p:nvPicPr>
          <p:cNvPr id="2560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roszczenia dochodzone „łącznie”</a:t>
            </a:r>
          </a:p>
        </p:txBody>
      </p:sp>
      <p:sp>
        <p:nvSpPr>
          <p:cNvPr id="26627" name="Symbol zastępczy zawartości 2"/>
          <p:cNvSpPr>
            <a:spLocks noGrp="1"/>
          </p:cNvSpPr>
          <p:nvPr>
            <p:ph idx="1"/>
          </p:nvPr>
        </p:nvSpPr>
        <p:spPr/>
        <p:txBody>
          <a:bodyPr/>
          <a:lstStyle/>
          <a:p>
            <a:pPr algn="just">
              <a:buFont typeface="Wingdings" panose="05000000000000000000" pitchFamily="2" charset="2"/>
              <a:buChar char="q"/>
            </a:pPr>
            <a:r>
              <a:rPr lang="pl-PL" altLang="pl-PL" sz="2400" dirty="0"/>
              <a:t>sąd pracy rozpoznaje również </a:t>
            </a:r>
            <a:r>
              <a:rPr lang="pl-PL" altLang="pl-PL" sz="2400" b="1" dirty="0"/>
              <a:t>roszczenia dochodzone</a:t>
            </a:r>
            <a:r>
              <a:rPr lang="pl-PL" altLang="pl-PL" sz="2400" dirty="0"/>
              <a:t> „</a:t>
            </a:r>
            <a:r>
              <a:rPr lang="pl-PL" altLang="pl-PL" sz="2400" b="1" dirty="0"/>
              <a:t>łącznie</a:t>
            </a:r>
            <a:r>
              <a:rPr lang="pl-PL" altLang="pl-PL" sz="2400" dirty="0"/>
              <a:t>” z wyżej wskazanymi „bez względu na wartość przedmiotu sporu”, czyli bez względu na wysokość tych roszczeń, jeżeli mają one charakter majątkowy,</a:t>
            </a:r>
          </a:p>
          <a:p>
            <a:pPr algn="just">
              <a:buFont typeface="Wingdings" panose="05000000000000000000" pitchFamily="2" charset="2"/>
              <a:buChar char="q"/>
            </a:pPr>
            <a:r>
              <a:rPr lang="pl-PL" altLang="pl-PL" sz="2400" dirty="0"/>
              <a:t>chodzi tu o każde roszczenie z zakresu prawa pracy, bez względu na to, czy pozostaje ono w bezpośrednim związku z jednym z powyższych roszczeń (np. roszczenie o wypłatę zaległego </a:t>
            </a:r>
            <a:r>
              <a:rPr lang="pl-PL" altLang="pl-PL" sz="2400" dirty="0" smtClean="0"/>
              <a:t>wynagrodzenia)</a:t>
            </a:r>
            <a:endParaRPr lang="pl-PL" altLang="pl-PL" sz="2400" dirty="0"/>
          </a:p>
        </p:txBody>
      </p:sp>
      <p:pic>
        <p:nvPicPr>
          <p:cNvPr id="2662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6">
                    <a:lumMod val="50000"/>
                  </a:schemeClr>
                </a:solidFill>
                <a:effectLst>
                  <a:outerShdw blurRad="38100" dist="38100" dir="2700000" algn="tl">
                    <a:srgbClr val="000000">
                      <a:alpha val="43137"/>
                    </a:srgbClr>
                  </a:outerShdw>
                </a:effectLst>
              </a:rPr>
              <a:t>Właściwość funkcjonalna </a:t>
            </a:r>
            <a:endParaRPr lang="pl-PL" b="1" dirty="0">
              <a:solidFill>
                <a:schemeClr val="accent6">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lgn="just">
              <a:buFont typeface="Wingdings" panose="05000000000000000000" pitchFamily="2" charset="2"/>
              <a:buChar char="v"/>
            </a:pPr>
            <a:r>
              <a:rPr lang="pl-PL" sz="2700" dirty="0"/>
              <a:t>Sąd rejonowy jest sądem I instancji, za wyjątkiem spraw przekazanych do rozpoznania sądowi okręgowemu jako sądowi I instancji,</a:t>
            </a:r>
          </a:p>
          <a:p>
            <a:pPr algn="just">
              <a:buFont typeface="Wingdings" panose="05000000000000000000" pitchFamily="2" charset="2"/>
              <a:buChar char="v"/>
            </a:pPr>
            <a:r>
              <a:rPr lang="pl-PL" sz="2700" dirty="0"/>
              <a:t>Sądem II instancji dla sądu rejonowego jest sąd okręgowy,</a:t>
            </a:r>
          </a:p>
          <a:p>
            <a:pPr algn="just">
              <a:buFont typeface="Wingdings" panose="05000000000000000000" pitchFamily="2" charset="2"/>
              <a:buChar char="v"/>
            </a:pPr>
            <a:r>
              <a:rPr lang="pl-PL" sz="2700" dirty="0"/>
              <a:t>Sąd apelacyjny jest wyłącznie sądem II instancji dla sądu </a:t>
            </a:r>
            <a:r>
              <a:rPr lang="pl-PL" sz="2700" dirty="0" smtClean="0"/>
              <a:t>okręgowego</a:t>
            </a:r>
            <a:endParaRPr lang="pl-PL" sz="27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538860"/>
      </p:ext>
    </p:extLst>
  </p:cSld>
  <p:clrMapOvr>
    <a:masterClrMapping/>
  </p:clrMapOvr>
  <p:transition>
    <p:push dir="d"/>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3412"/>
          </a:xfrm>
        </p:spPr>
        <p:txBody>
          <a:bodyPr/>
          <a:lstStyle/>
          <a:p>
            <a:pPr>
              <a:defRPr/>
            </a:pPr>
            <a:r>
              <a:rPr lang="pl-PL" sz="4000" b="1" dirty="0">
                <a:solidFill>
                  <a:schemeClr val="accent3">
                    <a:lumMod val="50000"/>
                  </a:schemeClr>
                </a:solidFill>
                <a:effectLst>
                  <a:outerShdw blurRad="38100" dist="38100" dir="2700000" algn="tl">
                    <a:srgbClr val="000000">
                      <a:alpha val="43137"/>
                    </a:srgbClr>
                  </a:outerShdw>
                </a:effectLst>
              </a:rPr>
              <a:t>Zasada: skład jednoosobowy</a:t>
            </a:r>
            <a:br>
              <a:rPr lang="pl-PL" sz="4000" b="1" dirty="0">
                <a:solidFill>
                  <a:schemeClr val="accent3">
                    <a:lumMod val="50000"/>
                  </a:schemeClr>
                </a:solidFill>
                <a:effectLst>
                  <a:outerShdw blurRad="38100" dist="38100" dir="2700000" algn="tl">
                    <a:srgbClr val="000000">
                      <a:alpha val="43137"/>
                    </a:srgbClr>
                  </a:outerShdw>
                </a:effectLst>
              </a:rPr>
            </a:br>
            <a:r>
              <a:rPr lang="pl-PL" sz="4000" b="1" dirty="0">
                <a:solidFill>
                  <a:schemeClr val="accent3">
                    <a:lumMod val="50000"/>
                  </a:schemeClr>
                </a:solidFill>
                <a:effectLst>
                  <a:outerShdw blurRad="38100" dist="38100" dir="2700000" algn="tl">
                    <a:srgbClr val="000000">
                      <a:alpha val="43137"/>
                    </a:srgbClr>
                  </a:outerShdw>
                </a:effectLst>
              </a:rPr>
              <a:t>wyjątek: skład ławniczy </a:t>
            </a:r>
            <a:r>
              <a:rPr lang="pl-PL" b="1" dirty="0">
                <a:solidFill>
                  <a:schemeClr val="accent3">
                    <a:lumMod val="50000"/>
                  </a:schemeClr>
                </a:solidFill>
                <a:effectLst>
                  <a:outerShdw blurRad="38100" dist="38100" dir="2700000" algn="tl">
                    <a:srgbClr val="000000">
                      <a:alpha val="43137"/>
                    </a:srgbClr>
                  </a:outerShdw>
                </a:effectLst>
              </a:rPr>
              <a:t> </a:t>
            </a:r>
          </a:p>
        </p:txBody>
      </p:sp>
      <p:sp>
        <p:nvSpPr>
          <p:cNvPr id="28675" name="Symbol zastępczy zawartości 2"/>
          <p:cNvSpPr>
            <a:spLocks noGrp="1"/>
          </p:cNvSpPr>
          <p:nvPr>
            <p:ph idx="1"/>
          </p:nvPr>
        </p:nvSpPr>
        <p:spPr>
          <a:xfrm>
            <a:off x="323850" y="1196975"/>
            <a:ext cx="8362950" cy="4929188"/>
          </a:xfrm>
        </p:spPr>
        <p:txBody>
          <a:bodyPr/>
          <a:lstStyle/>
          <a:p>
            <a:pPr algn="just">
              <a:spcBef>
                <a:spcPct val="0"/>
              </a:spcBef>
              <a:buFont typeface="Arial" panose="020B0604020202020204" pitchFamily="34" charset="0"/>
              <a:buNone/>
            </a:pPr>
            <a:r>
              <a:rPr lang="pl-PL" altLang="pl-PL" sz="2400" dirty="0"/>
              <a:t>art. 47 § 2. W pierwszej instancji sąd w składzie jednego sędziego jako przewodniczącego i dwóch ławników rozpoznaje sprawy:</a:t>
            </a:r>
          </a:p>
          <a:p>
            <a:pPr algn="just">
              <a:spcBef>
                <a:spcPct val="0"/>
              </a:spcBef>
              <a:buFont typeface="Arial" panose="020B0604020202020204" pitchFamily="34" charset="0"/>
              <a:buNone/>
            </a:pPr>
            <a:r>
              <a:rPr lang="pl-PL" altLang="pl-PL" sz="2400" dirty="0"/>
              <a:t>1) z zakresu prawa pracy o:</a:t>
            </a:r>
          </a:p>
          <a:p>
            <a:pPr algn="just">
              <a:spcBef>
                <a:spcPct val="0"/>
              </a:spcBef>
              <a:buFont typeface="Arial" panose="020B0604020202020204" pitchFamily="34" charset="0"/>
              <a:buNone/>
            </a:pPr>
            <a:r>
              <a:rPr lang="pl-PL" altLang="pl-PL" sz="2400" dirty="0"/>
              <a:t>a) ustalenie istnienia, nawiązanie lub wygaśnięcie stosunku pracy, o uznanie bezskuteczności wypowiedzenia stosunku pracy, o przywrócenie do pracy i przywrócenie poprzednich warunków pracy lub płacy oraz łącznie z nimi dochodzone roszczenia i o odszkodowanie w przypadku nieuzasadnionego lub naruszającego przepisy wypowiedzenia oraz rozwiązania stosunku pracy,</a:t>
            </a:r>
          </a:p>
          <a:p>
            <a:pPr algn="just">
              <a:spcBef>
                <a:spcPct val="0"/>
              </a:spcBef>
              <a:buFont typeface="Arial" panose="020B0604020202020204" pitchFamily="34" charset="0"/>
              <a:buNone/>
            </a:pPr>
            <a:r>
              <a:rPr lang="pl-PL" altLang="pl-PL" sz="2400" dirty="0"/>
              <a:t>b) naruszenia zasady równego traktowania w zatrudnieniu i o roszczenia z tym związane,</a:t>
            </a:r>
          </a:p>
          <a:p>
            <a:pPr algn="just">
              <a:spcBef>
                <a:spcPct val="0"/>
              </a:spcBef>
              <a:buFont typeface="Arial" panose="020B0604020202020204" pitchFamily="34" charset="0"/>
              <a:buNone/>
            </a:pPr>
            <a:r>
              <a:rPr lang="pl-PL" altLang="pl-PL" sz="2400" dirty="0"/>
              <a:t>c) odszkodowanie lub zadośćuczynienie w wyniku stosowania </a:t>
            </a:r>
            <a:r>
              <a:rPr lang="pl-PL" altLang="pl-PL" sz="2400" dirty="0" err="1"/>
              <a:t>mobbingu</a:t>
            </a:r>
            <a:r>
              <a:rPr lang="pl-PL" altLang="pl-PL" sz="2400" dirty="0"/>
              <a:t>;</a:t>
            </a:r>
          </a:p>
          <a:p>
            <a:pPr algn="just">
              <a:spcBef>
                <a:spcPct val="0"/>
              </a:spcBef>
              <a:buFont typeface="Arial" panose="020B0604020202020204" pitchFamily="34" charset="0"/>
              <a:buNone/>
            </a:pPr>
            <a:endParaRPr lang="pl-PL" altLang="pl-PL" sz="2400" dirty="0"/>
          </a:p>
        </p:txBody>
      </p:sp>
      <p:pic>
        <p:nvPicPr>
          <p:cNvPr id="2867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4000" b="1" dirty="0">
                <a:solidFill>
                  <a:schemeClr val="accent3">
                    <a:lumMod val="50000"/>
                  </a:schemeClr>
                </a:solidFill>
                <a:effectLst>
                  <a:outerShdw blurRad="38100" dist="38100" dir="2700000" algn="tl">
                    <a:srgbClr val="000000">
                      <a:alpha val="43137"/>
                    </a:srgbClr>
                  </a:outerShdw>
                </a:effectLst>
              </a:rPr>
              <a:t>Nie ma składów lepszych i gorszych</a:t>
            </a:r>
            <a:r>
              <a:rPr lang="pl-PL" dirty="0"/>
              <a:t> </a:t>
            </a:r>
          </a:p>
        </p:txBody>
      </p:sp>
      <p:sp>
        <p:nvSpPr>
          <p:cNvPr id="3" name="Symbol zastępczy zawartości 2"/>
          <p:cNvSpPr>
            <a:spLocks noGrp="1"/>
          </p:cNvSpPr>
          <p:nvPr>
            <p:ph idx="1"/>
          </p:nvPr>
        </p:nvSpPr>
        <p:spPr/>
        <p:txBody>
          <a:bodyPr/>
          <a:lstStyle/>
          <a:p>
            <a:pPr>
              <a:buFont typeface="Arial" panose="020B0604020202020204" pitchFamily="34" charset="0"/>
              <a:buNone/>
              <a:defRPr/>
            </a:pPr>
            <a:endParaRPr lang="pl-PL" dirty="0"/>
          </a:p>
          <a:p>
            <a:pPr>
              <a:buFont typeface="Arial" panose="020B0604020202020204" pitchFamily="34" charset="0"/>
              <a:buNone/>
              <a:defRPr/>
            </a:pPr>
            <a:endParaRPr lang="pl-PL" dirty="0"/>
          </a:p>
          <a:p>
            <a:pPr marL="0" indent="0" algn="just">
              <a:buFont typeface="Arial" panose="020B0604020202020204" pitchFamily="34" charset="0"/>
              <a:buNone/>
              <a:defRPr/>
            </a:pPr>
            <a:r>
              <a:rPr lang="pl-PL" sz="4000" dirty="0"/>
              <a:t>III CZP 119/68 - brak podstaw do wartościowania składów orzekających</a:t>
            </a:r>
          </a:p>
        </p:txBody>
      </p:sp>
      <p:pic>
        <p:nvPicPr>
          <p:cNvPr id="2970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defRPr/>
            </a:pPr>
            <a:r>
              <a:rPr lang="pl-PL" sz="2800" b="1" dirty="0">
                <a:solidFill>
                  <a:schemeClr val="accent3">
                    <a:lumMod val="50000"/>
                  </a:schemeClr>
                </a:solidFill>
                <a:effectLst>
                  <a:outerShdw blurRad="38100" dist="38100" dir="2700000" algn="tl">
                    <a:srgbClr val="000000">
                      <a:alpha val="43137"/>
                    </a:srgbClr>
                  </a:outerShdw>
                </a:effectLst>
              </a:rPr>
              <a:t>Rozpoznanie kilku roszczeń z zakresu prawa pracy w jednym </a:t>
            </a:r>
            <a:r>
              <a:rPr lang="pl-PL" sz="2800" b="1" dirty="0" smtClean="0">
                <a:solidFill>
                  <a:schemeClr val="accent3">
                    <a:lumMod val="50000"/>
                  </a:schemeClr>
                </a:solidFill>
                <a:effectLst>
                  <a:outerShdw blurRad="38100" dist="38100" dir="2700000" algn="tl">
                    <a:srgbClr val="000000">
                      <a:alpha val="43137"/>
                    </a:srgbClr>
                  </a:outerShdw>
                </a:effectLst>
              </a:rPr>
              <a:t>postępowaniu (jeden pozew a nie kilka – brak możliwości połączenia na podstawie art. 219 k.p.c.) </a:t>
            </a:r>
            <a:endParaRPr lang="pl-PL" sz="28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916832"/>
            <a:ext cx="8229600" cy="4209331"/>
          </a:xfrm>
        </p:spPr>
        <p:txBody>
          <a:bodyPr/>
          <a:lstStyle/>
          <a:p>
            <a:pPr marL="0" indent="0">
              <a:buNone/>
              <a:defRPr/>
            </a:pPr>
            <a:endParaRPr lang="pl-PL" sz="2400" dirty="0"/>
          </a:p>
          <a:p>
            <a:pPr marL="0" indent="0">
              <a:buNone/>
              <a:defRPr/>
            </a:pPr>
            <a:r>
              <a:rPr lang="pl-PL" sz="2400" dirty="0" smtClean="0"/>
              <a:t>I </a:t>
            </a:r>
            <a:r>
              <a:rPr lang="pl-PL" sz="2400" dirty="0"/>
              <a:t>PZP 8/08, II PZP 14/08, I PZ 6/18</a:t>
            </a:r>
          </a:p>
          <a:p>
            <a:pPr marL="0" indent="0" algn="just">
              <a:buFont typeface="Arial" panose="020B0604020202020204" pitchFamily="34" charset="0"/>
              <a:buNone/>
              <a:defRPr/>
            </a:pPr>
            <a:r>
              <a:rPr lang="pl-PL" sz="2400" dirty="0"/>
              <a:t> W sprawie z zakresu prawa pracy w pierwszej instancji sąd w składzie jednego sędziego jako przewodniczącego i dwóch ławników (art. 47 § 2 </a:t>
            </a:r>
            <a:r>
              <a:rPr lang="pl-PL" sz="2400" dirty="0" err="1"/>
              <a:t>pkt</a:t>
            </a:r>
            <a:r>
              <a:rPr lang="pl-PL" sz="2400" dirty="0"/>
              <a:t> 1 lit. a k.p.c.) może rozpoznać kilka roszczeń łącznie dochodzonych przez powoda w jednym postępowaniu (art. 191 i 193 § 1 k.p.c.), jeżeli wśród nich znajduje się choćby jedno, którego rozpoznanie powinno nastąpić w takim składzie.</a:t>
            </a:r>
          </a:p>
          <a:p>
            <a:pPr>
              <a:defRPr/>
            </a:pPr>
            <a:endParaRPr lang="pl-PL" dirty="0"/>
          </a:p>
        </p:txBody>
      </p:sp>
      <p:pic>
        <p:nvPicPr>
          <p:cNvPr id="3072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a:solidFill>
                  <a:schemeClr val="accent3">
                    <a:lumMod val="50000"/>
                  </a:schemeClr>
                </a:solidFill>
                <a:effectLst>
                  <a:outerShdw blurRad="38100" dist="38100" dir="2700000" algn="tl">
                    <a:srgbClr val="000000">
                      <a:alpha val="43137"/>
                    </a:srgbClr>
                  </a:outerShdw>
                </a:effectLst>
              </a:rPr>
              <a:t>Skład sądu </a:t>
            </a:r>
            <a:br>
              <a:rPr lang="pl-PL" sz="3600" b="1" dirty="0">
                <a:solidFill>
                  <a:schemeClr val="accent3">
                    <a:lumMod val="50000"/>
                  </a:schemeClr>
                </a:solidFill>
                <a:effectLst>
                  <a:outerShdw blurRad="38100" dist="38100" dir="2700000" algn="tl">
                    <a:srgbClr val="000000">
                      <a:alpha val="43137"/>
                    </a:srgbClr>
                  </a:outerShdw>
                </a:effectLst>
              </a:rPr>
            </a:br>
            <a:r>
              <a:rPr lang="pl-PL" sz="3600" b="1" dirty="0">
                <a:solidFill>
                  <a:schemeClr val="accent3">
                    <a:lumMod val="50000"/>
                  </a:schemeClr>
                </a:solidFill>
                <a:effectLst>
                  <a:outerShdw blurRad="38100" dist="38100" dir="2700000" algn="tl">
                    <a:srgbClr val="000000">
                      <a:alpha val="43137"/>
                    </a:srgbClr>
                  </a:outerShdw>
                </a:effectLst>
              </a:rPr>
              <a:t>uchwała składu 7 Sędziów SN, III PZP 5/19</a:t>
            </a:r>
            <a:endParaRPr lang="pl-PL" sz="6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endParaRPr lang="pl-PL" b="1" dirty="0"/>
          </a:p>
          <a:p>
            <a:pPr marL="0" indent="0" algn="just">
              <a:buNone/>
            </a:pPr>
            <a:r>
              <a:rPr lang="pl-PL" dirty="0"/>
              <a:t>​Sprawę o odszkodowanie w przypadku nieuzasadnionego lub naruszającego przepisy wypowiedzenia oraz rozwiązania stosunku pracy dochodzone przez pracownika od pracodawcy na podstawie art. 415 k.c. w związku z art. 300 </a:t>
            </a:r>
            <a:r>
              <a:rPr lang="pl-PL" dirty="0" err="1"/>
              <a:t>k.p</a:t>
            </a:r>
            <a:r>
              <a:rPr lang="pl-PL" dirty="0"/>
              <a:t>. </a:t>
            </a:r>
            <a:r>
              <a:rPr lang="pl-PL" b="1" dirty="0"/>
              <a:t>rozpoznaje sąd w składzie jednego sędziego jako przewodniczącego i dwóch ławników (art. 47 § 2 pkt 1 lit. a k.p.c.).</a:t>
            </a:r>
            <a:endParaRPr lang="pl-PL" b="1" dirty="0">
              <a:effectLst/>
            </a:endParaRPr>
          </a:p>
        </p:txBody>
      </p:sp>
      <p:pic>
        <p:nvPicPr>
          <p:cNvPr id="5"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2511079549"/>
      </p:ext>
    </p:extLst>
  </p:cSld>
  <p:clrMapOvr>
    <a:masterClrMapping/>
  </p:clrMapOvr>
  <p:transition>
    <p:push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Droga sądowa w sprawach pracowniczych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185058" y="2226469"/>
            <a:ext cx="8730343" cy="3263504"/>
          </a:xfrm>
        </p:spPr>
        <p:txBody>
          <a:bodyPr/>
          <a:lstStyle/>
          <a:p>
            <a:pPr marL="0" indent="0" algn="just">
              <a:buNone/>
            </a:pPr>
            <a:r>
              <a:rPr lang="pl-PL" sz="2400" b="1" dirty="0"/>
              <a:t>Art. 464.</a:t>
            </a:r>
            <a:r>
              <a:rPr lang="pl-PL" sz="2400" dirty="0"/>
              <a:t> § 1. Odrzucenie pozwu nie może nastąpić z powodu niedopuszczalności drogi sądowej, gdy do rozpoznania sprawy właściwy jest inny organ. W tym wypadku sąd przekaże mu sprawę. Postanowienie sądu o przekazaniu sprawy może zapaść na posiedzeniu niejawnym. Jeżeli jednak organ ten uprzednio uznał się za niewłaściwy, sąd rozpozna sprawę.</a:t>
            </a:r>
          </a:p>
          <a:p>
            <a:pPr marL="0" indent="0" algn="just">
              <a:buNone/>
            </a:pPr>
            <a:r>
              <a:rPr lang="pl-PL" sz="2400" dirty="0"/>
              <a:t>§ 2. Wniesienie do sądu pozwu, przekazanego następnie stosownie do paragrafu poprzedzającego, wywołuje skutki, jakie ustawa wiąże z wytoczeniem powództwa.</a:t>
            </a:r>
          </a:p>
          <a:p>
            <a:pPr algn="just"/>
            <a:endParaRPr lang="pl-PL" sz="2400"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5"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9273706"/>
      </p:ext>
    </p:extLst>
  </p:cSld>
  <p:clrMapOvr>
    <a:masterClrMapping/>
  </p:clrMapOvr>
  <p:transition>
    <p:push dir="d"/>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art. 193§ 2</a:t>
            </a:r>
            <a:r>
              <a:rPr lang="pl-PL" sz="3600" b="1" baseline="30000" dirty="0" smtClean="0">
                <a:solidFill>
                  <a:schemeClr val="accent3">
                    <a:lumMod val="50000"/>
                  </a:schemeClr>
                </a:solidFill>
                <a:effectLst>
                  <a:outerShdw blurRad="38100" dist="38100" dir="2700000" algn="tl">
                    <a:srgbClr val="000000">
                      <a:alpha val="43137"/>
                    </a:srgbClr>
                  </a:outerShdw>
                </a:effectLst>
              </a:rPr>
              <a:t>1</a:t>
            </a:r>
            <a:r>
              <a:rPr lang="pl-PL" sz="3600" b="1" dirty="0" smtClean="0">
                <a:solidFill>
                  <a:schemeClr val="accent3">
                    <a:lumMod val="50000"/>
                  </a:schemeClr>
                </a:solidFill>
                <a:effectLst>
                  <a:outerShdw blurRad="38100" dist="38100" dir="2700000" algn="tl">
                    <a:srgbClr val="000000">
                      <a:alpha val="43137"/>
                    </a:srgbClr>
                  </a:outerShdw>
                </a:effectLst>
              </a:rPr>
              <a:t> k.p.c. – zmiana powództwa tylko na piśmie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buFont typeface="Arial" panose="020B0604020202020204" pitchFamily="34" charset="0"/>
              <a:buNone/>
              <a:defRPr/>
            </a:pPr>
            <a:endParaRPr lang="pl-PL" dirty="0" smtClean="0"/>
          </a:p>
          <a:p>
            <a:pPr marL="0" indent="0" algn="just">
              <a:buFont typeface="Arial" panose="020B0604020202020204" pitchFamily="34" charset="0"/>
              <a:buNone/>
              <a:defRPr/>
            </a:pPr>
            <a:endParaRPr lang="pl-PL" dirty="0" smtClean="0"/>
          </a:p>
          <a:p>
            <a:pPr marL="0" indent="0" algn="just">
              <a:buFont typeface="Arial" panose="020B0604020202020204" pitchFamily="34" charset="0"/>
              <a:buNone/>
              <a:defRPr/>
            </a:pPr>
            <a:r>
              <a:rPr lang="pl-PL" dirty="0" smtClean="0"/>
              <a:t>Z wyjątkiem spraw o roszczenia alimentacyjne zmiana powództwa może być dokonana jedynie w piśmie procesowym. Przepis art. 187 stosuje się odpowiednio.</a:t>
            </a:r>
          </a:p>
          <a:p>
            <a:pPr>
              <a:defRPr/>
            </a:pPr>
            <a:endParaRPr lang="pl-PL" dirty="0"/>
          </a:p>
        </p:txBody>
      </p:sp>
      <p:pic>
        <p:nvPicPr>
          <p:cNvPr id="12493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5279045"/>
      </p:ext>
    </p:extLst>
  </p:cSld>
  <p:clrMapOvr>
    <a:masterClrMapping/>
  </p:clrMapOvr>
  <p:transition>
    <p:push dir="d"/>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Zgłoszenie ustne – art. 466 k.p.c.</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b="1" dirty="0" smtClean="0"/>
              <a:t>Pracownik </a:t>
            </a:r>
            <a:r>
              <a:rPr lang="pl-PL" b="1" dirty="0"/>
              <a:t>lub ubezpieczony działający bez adwokata lub radcy prawnego </a:t>
            </a:r>
            <a:r>
              <a:rPr lang="pl-PL" dirty="0"/>
              <a:t>może zgłosić w sądzie właściwym ustnie do protokołu powództwo oraz treść środków odwoławczych i innych pism procesowych</a:t>
            </a:r>
          </a:p>
          <a:p>
            <a:pPr marL="0" indent="0" algn="just">
              <a:buNone/>
            </a:pPr>
            <a:endParaRPr lang="pl-PL" sz="2400" dirty="0" smtClean="0"/>
          </a:p>
          <a:p>
            <a:pPr marL="0" indent="0" algn="just">
              <a:buNone/>
            </a:pPr>
            <a:r>
              <a:rPr lang="pl-PL" sz="2400" dirty="0" smtClean="0"/>
              <a:t>II </a:t>
            </a:r>
            <a:r>
              <a:rPr lang="pl-PL" sz="2400" dirty="0"/>
              <a:t>PK </a:t>
            </a:r>
            <a:r>
              <a:rPr lang="pl-PL" sz="2400" dirty="0" smtClean="0"/>
              <a:t>288/15 - Pracownik </a:t>
            </a:r>
            <a:r>
              <a:rPr lang="pl-PL" sz="2400" dirty="0"/>
              <a:t>działający bez adwokata lub radcy prawnego może zgłosić w sądzie I instancji ustnie do protokołu zmianę żądania.</a:t>
            </a:r>
          </a:p>
          <a:p>
            <a:pPr marL="0" indent="0">
              <a:buNone/>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2784710318"/>
      </p:ext>
    </p:extLst>
  </p:cSld>
  <p:clrMapOvr>
    <a:masterClrMapping/>
  </p:clrMapOvr>
  <p:transition>
    <p:push dir="d"/>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Wyłączenie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Font typeface="Arial" panose="020B0604020202020204" pitchFamily="34" charset="0"/>
              <a:buNone/>
              <a:defRPr/>
            </a:pPr>
            <a:endParaRPr lang="pl-PL" dirty="0" smtClean="0"/>
          </a:p>
          <a:p>
            <a:pPr marL="0" indent="0" algn="just">
              <a:buFont typeface="Arial" panose="020B0604020202020204" pitchFamily="34" charset="0"/>
              <a:buNone/>
              <a:defRPr/>
            </a:pPr>
            <a:endParaRPr lang="pl-PL" dirty="0" smtClean="0"/>
          </a:p>
          <a:p>
            <a:pPr marL="0" indent="0" algn="just">
              <a:buFont typeface="Arial" panose="020B0604020202020204" pitchFamily="34" charset="0"/>
              <a:buNone/>
              <a:defRPr/>
            </a:pPr>
            <a:r>
              <a:rPr lang="pl-PL" dirty="0" smtClean="0"/>
              <a:t>art. 466 k.p.c. nie ma zastosowania do pracownika będącego radcą prawnym (I PKN 579/99). </a:t>
            </a:r>
          </a:p>
          <a:p>
            <a:pPr>
              <a:defRPr/>
            </a:pPr>
            <a:endParaRPr lang="pl-PL" dirty="0"/>
          </a:p>
        </p:txBody>
      </p:sp>
      <p:pic>
        <p:nvPicPr>
          <p:cNvPr id="12698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927483"/>
      </p:ext>
    </p:extLst>
  </p:cSld>
  <p:clrMapOvr>
    <a:masterClrMapping/>
  </p:clrMapOvr>
  <p:transition>
    <p:push dir="d"/>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Organizacja postępowania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800" b="1" dirty="0" smtClean="0"/>
              <a:t>art</a:t>
            </a:r>
            <a:r>
              <a:rPr lang="pl-PL" sz="2800" b="1" dirty="0"/>
              <a:t>.  </a:t>
            </a:r>
            <a:r>
              <a:rPr lang="pl-PL" sz="2800" b="1" dirty="0" smtClean="0"/>
              <a:t>205</a:t>
            </a:r>
            <a:r>
              <a:rPr lang="pl-PL" sz="2800" b="1" baseline="30000" dirty="0" smtClean="0"/>
              <a:t>1 </a:t>
            </a:r>
            <a:r>
              <a:rPr lang="pl-PL" sz="2800" b="1" dirty="0" smtClean="0"/>
              <a:t>k.p.c.  </a:t>
            </a:r>
          </a:p>
          <a:p>
            <a:pPr marL="0" indent="0" algn="just">
              <a:buNone/>
            </a:pPr>
            <a:r>
              <a:rPr lang="pl-PL" sz="2800" b="1" dirty="0" smtClean="0"/>
              <a:t>§</a:t>
            </a:r>
            <a:r>
              <a:rPr lang="pl-PL" sz="2800" b="1" dirty="0"/>
              <a:t>  1. </a:t>
            </a:r>
            <a:r>
              <a:rPr lang="pl-PL" sz="2800" dirty="0" smtClean="0"/>
              <a:t>Przewodniczący </a:t>
            </a:r>
            <a:r>
              <a:rPr lang="pl-PL" sz="2800" dirty="0"/>
              <a:t>zarządza doręczenie pozwu pozwanemu i wzywa go do złożenia odpowiedzi na pozew w wyznaczonym terminie nie krótszym niż dwa tygodnie. O zarządzeniu doręczenia pozwu zawiadamia się powoda.</a:t>
            </a:r>
          </a:p>
          <a:p>
            <a:pPr marL="0" indent="0" algn="just">
              <a:buNone/>
            </a:pPr>
            <a:r>
              <a:rPr lang="pl-PL" sz="2800" b="1" dirty="0"/>
              <a:t>§  2. </a:t>
            </a:r>
            <a:r>
              <a:rPr lang="pl-PL" sz="2800" dirty="0" smtClean="0"/>
              <a:t>Przewodniczący </a:t>
            </a:r>
            <a:r>
              <a:rPr lang="pl-PL" sz="2800" dirty="0"/>
              <a:t>zarządza zwrot odpowiedzi na pozew złożonej z uchybieniem terminu.</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9738487"/>
      </p:ext>
    </p:extLst>
  </p:cSld>
  <p:clrMapOvr>
    <a:masterClrMapping/>
  </p:clrMapOvr>
  <p:transition>
    <p:push dir="d"/>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art</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smtClean="0">
                <a:solidFill>
                  <a:schemeClr val="accent3">
                    <a:lumMod val="50000"/>
                  </a:schemeClr>
                </a:solidFill>
                <a:effectLst>
                  <a:outerShdw blurRad="38100" dist="38100" dir="2700000" algn="tl">
                    <a:srgbClr val="000000">
                      <a:alpha val="43137"/>
                    </a:srgbClr>
                  </a:outerShdw>
                </a:effectLst>
              </a:rPr>
              <a:t>205</a:t>
            </a:r>
            <a:r>
              <a:rPr lang="pl-PL" sz="3200" b="1" baseline="30000" dirty="0" smtClean="0">
                <a:solidFill>
                  <a:schemeClr val="accent3">
                    <a:lumMod val="50000"/>
                  </a:schemeClr>
                </a:solidFill>
                <a:effectLst>
                  <a:outerShdw blurRad="38100" dist="38100" dir="2700000" algn="tl">
                    <a:srgbClr val="000000">
                      <a:alpha val="43137"/>
                    </a:srgbClr>
                  </a:outerShdw>
                </a:effectLst>
              </a:rPr>
              <a:t>3</a:t>
            </a:r>
            <a:r>
              <a:rPr lang="pl-PL" sz="3200" b="1" dirty="0" smtClean="0">
                <a:solidFill>
                  <a:schemeClr val="accent3">
                    <a:lumMod val="50000"/>
                  </a:schemeClr>
                </a:solidFill>
                <a:effectLst>
                  <a:outerShdw blurRad="38100" dist="38100" dir="2700000" algn="tl">
                    <a:srgbClr val="000000">
                      <a:alpha val="43137"/>
                    </a:srgbClr>
                  </a:outerShdw>
                </a:effectLst>
              </a:rPr>
              <a:t> k.p.c.</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smtClean="0">
                <a:solidFill>
                  <a:schemeClr val="accent3">
                    <a:lumMod val="50000"/>
                  </a:schemeClr>
                </a:solidFill>
                <a:effectLst>
                  <a:outerShdw blurRad="38100" dist="38100" dir="2700000" algn="tl">
                    <a:srgbClr val="000000">
                      <a:alpha val="43137"/>
                    </a:srgbClr>
                  </a:outerShdw>
                </a:effectLst>
              </a:rPr>
              <a:t>- Zarządzenie </a:t>
            </a:r>
            <a:r>
              <a:rPr lang="pl-PL" sz="3200" b="1" dirty="0">
                <a:solidFill>
                  <a:schemeClr val="accent3">
                    <a:lumMod val="50000"/>
                  </a:schemeClr>
                </a:solidFill>
                <a:effectLst>
                  <a:outerShdw blurRad="38100" dist="38100" dir="2700000" algn="tl">
                    <a:srgbClr val="000000">
                      <a:alpha val="43137"/>
                    </a:srgbClr>
                  </a:outerShdw>
                </a:effectLst>
              </a:rPr>
              <a:t>wymiany przez strony pism </a:t>
            </a:r>
            <a:r>
              <a:rPr lang="pl-PL" sz="3200" b="1" dirty="0" smtClean="0">
                <a:solidFill>
                  <a:schemeClr val="accent3">
                    <a:lumMod val="50000"/>
                  </a:schemeClr>
                </a:solidFill>
                <a:effectLst>
                  <a:outerShdw blurRad="38100" dist="38100" dir="2700000" algn="tl">
                    <a:srgbClr val="000000">
                      <a:alpha val="43137"/>
                    </a:srgbClr>
                  </a:outerShdw>
                </a:effectLst>
              </a:rPr>
              <a:t>przygotowawczych</a:t>
            </a:r>
            <a:endParaRPr lang="pl-PL" sz="32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b="1" dirty="0" smtClean="0"/>
              <a:t>§</a:t>
            </a:r>
            <a:r>
              <a:rPr lang="pl-PL" b="1" dirty="0"/>
              <a:t> </a:t>
            </a:r>
            <a:r>
              <a:rPr lang="pl-PL" b="1" dirty="0" smtClean="0"/>
              <a:t>1</a:t>
            </a:r>
            <a:r>
              <a:rPr lang="pl-PL" b="1" dirty="0"/>
              <a:t>. </a:t>
            </a:r>
            <a:r>
              <a:rPr lang="pl-PL" dirty="0" smtClean="0"/>
              <a:t>W </a:t>
            </a:r>
            <a:r>
              <a:rPr lang="pl-PL" dirty="0"/>
              <a:t>uzasadnionych przypadkach, w szczególności w sprawach zawiłych lub obrachunkowych, przewodniczący może zarządzić wymianę przez strony pism przygotowawczych, oznaczając porządek składania pism, terminy, w których pisma należy złożyć, i okoliczności, które mają być wyjaśnione.</a:t>
            </a:r>
          </a:p>
          <a:p>
            <a:pPr marL="0" indent="0" algn="just">
              <a:buNone/>
            </a:pPr>
            <a:r>
              <a:rPr lang="pl-PL" b="1" dirty="0" smtClean="0"/>
              <a:t>§</a:t>
            </a:r>
            <a:r>
              <a:rPr lang="pl-PL" b="1" dirty="0"/>
              <a:t>  5. </a:t>
            </a:r>
            <a:r>
              <a:rPr lang="pl-PL" dirty="0" smtClean="0"/>
              <a:t>Przewodniczący </a:t>
            </a:r>
            <a:r>
              <a:rPr lang="pl-PL" dirty="0"/>
              <a:t>zarządza zwrot pisma przygotowawczego złożonego z uchybieniem terminu albo bez zarządzenia.</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260800"/>
      </p:ext>
    </p:extLst>
  </p:cSld>
  <p:clrMapOvr>
    <a:masterClrMapping/>
  </p:clrMapOvr>
  <p:transition>
    <p:push dir="d"/>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art</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smtClean="0">
                <a:solidFill>
                  <a:schemeClr val="accent3">
                    <a:lumMod val="50000"/>
                  </a:schemeClr>
                </a:solidFill>
                <a:effectLst>
                  <a:outerShdw blurRad="38100" dist="38100" dir="2700000" algn="tl">
                    <a:srgbClr val="000000">
                      <a:alpha val="43137"/>
                    </a:srgbClr>
                  </a:outerShdw>
                </a:effectLst>
              </a:rPr>
              <a:t>205</a:t>
            </a:r>
            <a:r>
              <a:rPr lang="pl-PL" sz="3200" b="1" baseline="30000" dirty="0" smtClean="0">
                <a:solidFill>
                  <a:schemeClr val="accent3">
                    <a:lumMod val="50000"/>
                  </a:schemeClr>
                </a:solidFill>
                <a:effectLst>
                  <a:outerShdw blurRad="38100" dist="38100" dir="2700000" algn="tl">
                    <a:srgbClr val="000000">
                      <a:alpha val="43137"/>
                    </a:srgbClr>
                  </a:outerShdw>
                </a:effectLst>
              </a:rPr>
              <a:t>12</a:t>
            </a:r>
            <a:r>
              <a:rPr lang="pl-PL" sz="3200" b="1" dirty="0" smtClean="0">
                <a:solidFill>
                  <a:schemeClr val="accent3">
                    <a:lumMod val="50000"/>
                  </a:schemeClr>
                </a:solidFill>
                <a:effectLst>
                  <a:outerShdw blurRad="38100" dist="38100" dir="2700000" algn="tl">
                    <a:srgbClr val="000000">
                      <a:alpha val="43137"/>
                    </a:srgbClr>
                  </a:outerShdw>
                </a:effectLst>
              </a:rPr>
              <a:t> </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smtClean="0">
                <a:solidFill>
                  <a:schemeClr val="accent3">
                    <a:lumMod val="50000"/>
                  </a:schemeClr>
                </a:solidFill>
                <a:effectLst>
                  <a:outerShdw blurRad="38100" dist="38100" dir="2700000" algn="tl">
                    <a:srgbClr val="000000">
                      <a:alpha val="43137"/>
                    </a:srgbClr>
                  </a:outerShdw>
                </a:effectLst>
              </a:rPr>
              <a:t>2 k.p.c. - przytaczanie </a:t>
            </a:r>
            <a:r>
              <a:rPr lang="pl-PL" sz="3200" b="1" dirty="0">
                <a:solidFill>
                  <a:schemeClr val="accent3">
                    <a:lumMod val="50000"/>
                  </a:schemeClr>
                </a:solidFill>
                <a:effectLst>
                  <a:outerShdw blurRad="38100" dist="38100" dir="2700000" algn="tl">
                    <a:srgbClr val="000000">
                      <a:alpha val="43137"/>
                    </a:srgbClr>
                  </a:outerShdw>
                </a:effectLst>
              </a:rPr>
              <a:t>twierdzeń i dowodów</a:t>
            </a:r>
          </a:p>
        </p:txBody>
      </p:sp>
      <p:sp>
        <p:nvSpPr>
          <p:cNvPr id="3" name="Symbol zastępczy zawartości 2"/>
          <p:cNvSpPr>
            <a:spLocks noGrp="1"/>
          </p:cNvSpPr>
          <p:nvPr>
            <p:ph idx="1"/>
          </p:nvPr>
        </p:nvSpPr>
        <p:spPr/>
        <p:txBody>
          <a:bodyPr/>
          <a:lstStyle/>
          <a:p>
            <a:pPr marL="0" indent="0" algn="just">
              <a:buNone/>
            </a:pPr>
            <a:r>
              <a:rPr lang="pl-PL" sz="2800" dirty="0" smtClean="0"/>
              <a:t>Jeżeli </a:t>
            </a:r>
            <a:r>
              <a:rPr lang="pl-PL" sz="2800" dirty="0"/>
              <a:t>nie zarządzono przeprowadzenia posiedzenia przygotowawczego, </a:t>
            </a:r>
            <a:r>
              <a:rPr lang="pl-PL" sz="2800" b="1" dirty="0"/>
              <a:t>strona może przytaczać twierdzenia i dowody na uzasadnienie swoich wniosków lub dla odparcia wniosków i twierdzeń strony przeciwnej aż do zamknięcia rozprawy</a:t>
            </a:r>
            <a:r>
              <a:rPr lang="pl-PL" sz="2800" dirty="0"/>
              <a:t>, z zastrzeżeniem niekorzystnych skutków, które według przepisów kodeksu mogą dla niej wyniknąć z działania na zwłokę lub niezastosowania się do zarządzeń przewodniczącego i postanowień sądu</a:t>
            </a:r>
            <a:r>
              <a:rPr lang="pl-PL" sz="2800" dirty="0" smtClean="0"/>
              <a:t>.</a:t>
            </a:r>
            <a:endParaRPr lang="pl-PL" sz="28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639560"/>
      </p:ext>
    </p:extLst>
  </p:cSld>
  <p:clrMapOvr>
    <a:masterClrMapping/>
  </p:clrMapOvr>
  <p:transition>
    <p:push dir="d"/>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Prekluzja dowodowa - art</a:t>
            </a:r>
            <a:r>
              <a:rPr lang="pl-PL" sz="3200" b="1" dirty="0">
                <a:solidFill>
                  <a:schemeClr val="accent3">
                    <a:lumMod val="50000"/>
                  </a:schemeClr>
                </a:solidFill>
                <a:effectLst>
                  <a:outerShdw blurRad="38100" dist="38100" dir="2700000" algn="tl">
                    <a:srgbClr val="000000">
                      <a:alpha val="43137"/>
                    </a:srgbClr>
                  </a:outerShdw>
                </a:effectLst>
              </a:rPr>
              <a:t>.  205</a:t>
            </a:r>
            <a:r>
              <a:rPr lang="pl-PL" sz="3200" b="1" baseline="30000" dirty="0">
                <a:solidFill>
                  <a:schemeClr val="accent3">
                    <a:lumMod val="50000"/>
                  </a:schemeClr>
                </a:solidFill>
                <a:effectLst>
                  <a:outerShdw blurRad="38100" dist="38100" dir="2700000" algn="tl">
                    <a:srgbClr val="000000">
                      <a:alpha val="43137"/>
                    </a:srgbClr>
                  </a:outerShdw>
                </a:effectLst>
              </a:rPr>
              <a:t>3</a:t>
            </a:r>
            <a:r>
              <a:rPr lang="pl-PL" sz="3200" b="1" dirty="0">
                <a:solidFill>
                  <a:schemeClr val="accent3">
                    <a:lumMod val="50000"/>
                  </a:schemeClr>
                </a:solidFill>
                <a:effectLst>
                  <a:outerShdw blurRad="38100" dist="38100" dir="2700000" algn="tl">
                    <a:srgbClr val="000000">
                      <a:alpha val="43137"/>
                    </a:srgbClr>
                  </a:outerShdw>
                </a:effectLst>
              </a:rPr>
              <a:t> § </a:t>
            </a:r>
            <a:r>
              <a:rPr lang="pl-PL" sz="3200" b="1" dirty="0" smtClean="0">
                <a:solidFill>
                  <a:schemeClr val="accent3">
                    <a:lumMod val="50000"/>
                  </a:schemeClr>
                </a:solidFill>
                <a:effectLst>
                  <a:outerShdw blurRad="38100" dist="38100" dir="2700000" algn="tl">
                    <a:srgbClr val="000000">
                      <a:alpha val="43137"/>
                    </a:srgbClr>
                  </a:outerShdw>
                </a:effectLst>
              </a:rPr>
              <a:t>2 k.p.c</a:t>
            </a:r>
            <a:r>
              <a:rPr lang="pl-PL" sz="3200" b="1" dirty="0">
                <a:solidFill>
                  <a:schemeClr val="accent3">
                    <a:lumMod val="50000"/>
                  </a:schemeClr>
                </a:solidFill>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a:xfrm>
            <a:off x="457200" y="836712"/>
            <a:ext cx="8229600" cy="5289451"/>
          </a:xfrm>
        </p:spPr>
        <p:txBody>
          <a:bodyPr/>
          <a:lstStyle/>
          <a:p>
            <a:pPr marL="0" indent="0" algn="just">
              <a:buNone/>
            </a:pPr>
            <a:r>
              <a:rPr lang="pl-PL" dirty="0" smtClean="0"/>
              <a:t>Przewodniczący </a:t>
            </a:r>
            <a:r>
              <a:rPr lang="pl-PL" dirty="0"/>
              <a:t>może zobowiązać stronę, by w piśmie przygotowawczym podała </a:t>
            </a:r>
            <a:r>
              <a:rPr lang="pl-PL" b="1" u="sng" dirty="0"/>
              <a:t>wszystkie twierdzenia i dowody </a:t>
            </a:r>
            <a:r>
              <a:rPr lang="pl-PL" dirty="0"/>
              <a:t>istotne dla rozstrzygnięcia sprawy pod rygorem utraty prawa do ich powoływania w toku dalszego postępowania. </a:t>
            </a:r>
            <a:endParaRPr lang="pl-PL" dirty="0" smtClean="0"/>
          </a:p>
          <a:p>
            <a:pPr marL="0" indent="0" algn="just">
              <a:buNone/>
            </a:pPr>
            <a:r>
              <a:rPr lang="pl-PL" dirty="0" smtClean="0"/>
              <a:t>W </a:t>
            </a:r>
            <a:r>
              <a:rPr lang="pl-PL" dirty="0"/>
              <a:t>takim przypadku twierdzenia i dowody zgłoszone z naruszeniem tego obowiązku </a:t>
            </a:r>
            <a:r>
              <a:rPr lang="pl-PL" b="1" dirty="0"/>
              <a:t>podlegają pominięciu, chyba że strona uprawdopodobni, iż ich powołanie w piśmie przygotowawczym nie było możliwe albo że potrzeba ich powołania wynikła później.</a:t>
            </a:r>
          </a:p>
          <a:p>
            <a:pPr marL="0" indent="0">
              <a:buNone/>
            </a:pP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9115164"/>
      </p:ext>
    </p:extLst>
  </p:cSld>
  <p:clrMapOvr>
    <a:masterClrMapping/>
  </p:clrMapOvr>
  <p:transition>
    <p:push dir="d"/>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Wskazanie </a:t>
            </a:r>
            <a:r>
              <a:rPr lang="pl-PL" sz="3200" b="1" dirty="0">
                <a:solidFill>
                  <a:schemeClr val="accent3">
                    <a:lumMod val="50000"/>
                  </a:schemeClr>
                </a:solidFill>
                <a:effectLst>
                  <a:outerShdw blurRad="38100" dist="38100" dir="2700000" algn="tl">
                    <a:srgbClr val="000000">
                      <a:alpha val="43137"/>
                    </a:srgbClr>
                  </a:outerShdw>
                </a:effectLst>
              </a:rPr>
              <a:t>podstaw prawnych </a:t>
            </a:r>
            <a:r>
              <a:rPr lang="pl-PL" sz="3200" b="1" dirty="0" smtClean="0">
                <a:solidFill>
                  <a:schemeClr val="accent3">
                    <a:lumMod val="50000"/>
                  </a:schemeClr>
                </a:solidFill>
                <a:effectLst>
                  <a:outerShdw blurRad="38100" dist="38100" dir="2700000" algn="tl">
                    <a:srgbClr val="000000">
                      <a:alpha val="43137"/>
                    </a:srgbClr>
                  </a:outerShdw>
                </a:effectLst>
              </a:rPr>
              <a:t>żądań </a:t>
            </a:r>
            <a:r>
              <a:rPr lang="pl-PL" sz="3200" b="1" dirty="0">
                <a:solidFill>
                  <a:schemeClr val="accent3">
                    <a:lumMod val="50000"/>
                  </a:schemeClr>
                </a:solidFill>
                <a:effectLst>
                  <a:outerShdw blurRad="38100" dist="38100" dir="2700000" algn="tl">
                    <a:srgbClr val="000000">
                      <a:alpha val="43137"/>
                    </a:srgbClr>
                  </a:outerShdw>
                </a:effectLst>
              </a:rPr>
              <a:t>i </a:t>
            </a:r>
            <a:r>
              <a:rPr lang="pl-PL" sz="3200" b="1" dirty="0" smtClean="0">
                <a:solidFill>
                  <a:schemeClr val="accent3">
                    <a:lumMod val="50000"/>
                  </a:schemeClr>
                </a:solidFill>
                <a:effectLst>
                  <a:outerShdw blurRad="38100" dist="38100" dir="2700000" algn="tl">
                    <a:srgbClr val="000000">
                      <a:alpha val="43137"/>
                    </a:srgbClr>
                  </a:outerShdw>
                </a:effectLst>
              </a:rPr>
              <a:t>wniosków - art</a:t>
            </a:r>
            <a:r>
              <a:rPr lang="pl-PL" sz="3200" b="1" dirty="0">
                <a:solidFill>
                  <a:schemeClr val="accent3">
                    <a:lumMod val="50000"/>
                  </a:schemeClr>
                </a:solidFill>
                <a:effectLst>
                  <a:outerShdw blurRad="38100" dist="38100" dir="2700000" algn="tl">
                    <a:srgbClr val="000000">
                      <a:alpha val="43137"/>
                    </a:srgbClr>
                  </a:outerShdw>
                </a:effectLst>
              </a:rPr>
              <a:t>.  205</a:t>
            </a:r>
            <a:r>
              <a:rPr lang="pl-PL" sz="3200" b="1" baseline="30000" dirty="0">
                <a:solidFill>
                  <a:schemeClr val="accent3">
                    <a:lumMod val="50000"/>
                  </a:schemeClr>
                </a:solidFill>
                <a:effectLst>
                  <a:outerShdw blurRad="38100" dist="38100" dir="2700000" algn="tl">
                    <a:srgbClr val="000000">
                      <a:alpha val="43137"/>
                    </a:srgbClr>
                  </a:outerShdw>
                </a:effectLst>
              </a:rPr>
              <a:t>3</a:t>
            </a:r>
            <a:r>
              <a:rPr lang="pl-PL" sz="3200" b="1" dirty="0">
                <a:solidFill>
                  <a:schemeClr val="accent3">
                    <a:lumMod val="50000"/>
                  </a:schemeClr>
                </a:solidFill>
                <a:effectLst>
                  <a:outerShdw blurRad="38100" dist="38100" dir="2700000" algn="tl">
                    <a:srgbClr val="000000">
                      <a:alpha val="43137"/>
                    </a:srgbClr>
                  </a:outerShdw>
                </a:effectLst>
              </a:rPr>
              <a:t> §  4. </a:t>
            </a:r>
            <a:r>
              <a:rPr lang="pl-PL" sz="3200" b="1" dirty="0" smtClean="0">
                <a:solidFill>
                  <a:schemeClr val="accent3">
                    <a:lumMod val="50000"/>
                  </a:schemeClr>
                </a:solidFill>
                <a:effectLst>
                  <a:outerShdw blurRad="38100" dist="38100" dir="2700000" algn="tl">
                    <a:srgbClr val="000000">
                      <a:alpha val="43137"/>
                    </a:srgbClr>
                  </a:outerShdw>
                </a:effectLst>
              </a:rPr>
              <a:t>k.p.c</a:t>
            </a:r>
            <a:r>
              <a:rPr lang="pl-PL" sz="3200" b="1" dirty="0">
                <a:solidFill>
                  <a:schemeClr val="accent3">
                    <a:lumMod val="50000"/>
                  </a:schemeClr>
                </a:solidFill>
                <a:effectLst>
                  <a:outerShdw blurRad="38100" dist="38100" dir="2700000" algn="tl">
                    <a:srgbClr val="000000">
                      <a:alpha val="43137"/>
                    </a:srgbClr>
                  </a:outerShdw>
                </a:effectLst>
              </a:rPr>
              <a:t>.</a:t>
            </a:r>
            <a:r>
              <a:rPr lang="pl-PL" b="1" dirty="0">
                <a:solidFill>
                  <a:schemeClr val="accent3">
                    <a:lumMod val="50000"/>
                  </a:schemeClr>
                </a:solidFill>
                <a:effectLst>
                  <a:outerShdw blurRad="38100" dist="38100" dir="2700000" algn="tl">
                    <a:srgbClr val="000000">
                      <a:alpha val="43137"/>
                    </a:srgbClr>
                  </a:outerShdw>
                </a:effectLst>
              </a:rPr>
              <a:t> </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Stronę </a:t>
            </a:r>
            <a:r>
              <a:rPr lang="pl-PL" dirty="0"/>
              <a:t>zastępowaną przez adwokata, radcę prawnego, rzecznika patentowego lub Prokuratorię Generalną Rzeczypospolitej Polskiej </a:t>
            </a:r>
            <a:r>
              <a:rPr lang="pl-PL" b="1" u="sng" dirty="0"/>
              <a:t>przewodniczący może zobowiązać do wskazania w piśmie przygotowawczym także podstaw prawnych jej żądań i wniosków</a:t>
            </a:r>
            <a:r>
              <a:rPr lang="pl-PL" dirty="0"/>
              <a:t>, w miarę potrzeby ograniczając zakres tego wskazania.</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181477"/>
      </p:ext>
    </p:extLst>
  </p:cSld>
  <p:clrMapOvr>
    <a:masterClrMapping/>
  </p:clrMapOvr>
  <p:transition>
    <p:push dir="d"/>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a:solidFill>
                  <a:schemeClr val="accent3">
                    <a:lumMod val="50000"/>
                  </a:schemeClr>
                </a:solidFill>
                <a:effectLst>
                  <a:outerShdw blurRad="38100" dist="38100" dir="2700000" algn="tl">
                    <a:srgbClr val="000000">
                      <a:alpha val="43137"/>
                    </a:srgbClr>
                  </a:outerShdw>
                </a:effectLst>
              </a:rPr>
              <a:t>Da </a:t>
            </a:r>
            <a:r>
              <a:rPr lang="pl-PL" b="1" i="1" dirty="0" err="1">
                <a:solidFill>
                  <a:schemeClr val="accent3">
                    <a:lumMod val="50000"/>
                  </a:schemeClr>
                </a:solidFill>
                <a:effectLst>
                  <a:outerShdw blurRad="38100" dist="38100" dir="2700000" algn="tl">
                    <a:srgbClr val="000000">
                      <a:alpha val="43137"/>
                    </a:srgbClr>
                  </a:outerShdw>
                </a:effectLst>
              </a:rPr>
              <a:t>mihi</a:t>
            </a:r>
            <a:r>
              <a:rPr lang="pl-PL" b="1" i="1" dirty="0">
                <a:solidFill>
                  <a:schemeClr val="accent3">
                    <a:lumMod val="50000"/>
                  </a:schemeClr>
                </a:solidFill>
                <a:effectLst>
                  <a:outerShdw blurRad="38100" dist="38100" dir="2700000" algn="tl">
                    <a:srgbClr val="000000">
                      <a:alpha val="43137"/>
                    </a:srgbClr>
                  </a:outerShdw>
                </a:effectLst>
              </a:rPr>
              <a:t> factum, </a:t>
            </a:r>
            <a:r>
              <a:rPr lang="pl-PL" b="1" i="1" dirty="0" err="1">
                <a:solidFill>
                  <a:schemeClr val="accent3">
                    <a:lumMod val="50000"/>
                  </a:schemeClr>
                </a:solidFill>
                <a:effectLst>
                  <a:outerShdw blurRad="38100" dist="38100" dir="2700000" algn="tl">
                    <a:srgbClr val="000000">
                      <a:alpha val="43137"/>
                    </a:srgbClr>
                  </a:outerShdw>
                </a:effectLst>
              </a:rPr>
              <a:t>dabo</a:t>
            </a:r>
            <a:r>
              <a:rPr lang="pl-PL" b="1" i="1" dirty="0">
                <a:solidFill>
                  <a:schemeClr val="accent3">
                    <a:lumMod val="50000"/>
                  </a:schemeClr>
                </a:solidFill>
                <a:effectLst>
                  <a:outerShdw blurRad="38100" dist="38100" dir="2700000" algn="tl">
                    <a:srgbClr val="000000">
                      <a:alpha val="43137"/>
                    </a:srgbClr>
                  </a:outerShdw>
                </a:effectLst>
              </a:rPr>
              <a:t> </a:t>
            </a:r>
            <a:r>
              <a:rPr lang="pl-PL" b="1" i="1" dirty="0" err="1">
                <a:solidFill>
                  <a:schemeClr val="accent3">
                    <a:lumMod val="50000"/>
                  </a:schemeClr>
                </a:solidFill>
                <a:effectLst>
                  <a:outerShdw blurRad="38100" dist="38100" dir="2700000" algn="tl">
                    <a:srgbClr val="000000">
                      <a:alpha val="43137"/>
                    </a:srgbClr>
                  </a:outerShdw>
                </a:effectLst>
              </a:rPr>
              <a:t>tibi</a:t>
            </a:r>
            <a:r>
              <a:rPr lang="pl-PL" b="1" i="1" dirty="0">
                <a:solidFill>
                  <a:schemeClr val="accent3">
                    <a:lumMod val="50000"/>
                  </a:schemeClr>
                </a:solidFill>
                <a:effectLst>
                  <a:outerShdw blurRad="38100" dist="38100" dir="2700000" algn="tl">
                    <a:srgbClr val="000000">
                      <a:alpha val="43137"/>
                    </a:srgbClr>
                  </a:outerShdw>
                </a:effectLst>
              </a:rPr>
              <a:t> </a:t>
            </a:r>
            <a:r>
              <a:rPr lang="pl-PL" b="1" i="1" dirty="0" err="1">
                <a:solidFill>
                  <a:schemeClr val="accent3">
                    <a:lumMod val="50000"/>
                  </a:schemeClr>
                </a:solidFill>
                <a:effectLst>
                  <a:outerShdw blurRad="38100" dist="38100" dir="2700000" algn="tl">
                    <a:srgbClr val="000000">
                      <a:alpha val="43137"/>
                    </a:srgbClr>
                  </a:outerShdw>
                </a:effectLst>
              </a:rPr>
              <a:t>ius</a:t>
            </a:r>
            <a:endParaRPr lang="pl-PL" b="1" i="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lgn="just"/>
            <a:r>
              <a:rPr lang="pl-PL" sz="2800" dirty="0" smtClean="0"/>
              <a:t>Zgodnie </a:t>
            </a:r>
            <a:r>
              <a:rPr lang="pl-PL" sz="2800" dirty="0"/>
              <a:t>z art. 187 § 1 pkt 2 </a:t>
            </a:r>
            <a:r>
              <a:rPr lang="pl-PL" sz="2800" dirty="0" smtClean="0"/>
              <a:t>k.p.c. powód </a:t>
            </a:r>
            <a:r>
              <a:rPr lang="pl-PL" sz="2800" dirty="0"/>
              <a:t>ma obowiązek wskazania tylko okoliczności faktycznych uzasadniających żądanie pozwu i nie musi przytaczać jego podstawy prawnej, to jednakże podanie tej podstawy przez profesjonalnego pełnomocnika </a:t>
            </a:r>
            <a:r>
              <a:rPr lang="pl-PL" sz="2800" dirty="0" smtClean="0"/>
              <a:t>ukierunkowuje </a:t>
            </a:r>
            <a:r>
              <a:rPr lang="pl-PL" sz="2800" dirty="0"/>
              <a:t>całe postępowanie w sprawie. </a:t>
            </a:r>
            <a:endParaRPr lang="pl-PL" sz="2800" dirty="0" smtClean="0"/>
          </a:p>
          <a:p>
            <a:pPr algn="just"/>
            <a:r>
              <a:rPr lang="pl-PL" sz="2800" b="1" dirty="0" smtClean="0"/>
              <a:t>To </a:t>
            </a:r>
            <a:r>
              <a:rPr lang="pl-PL" sz="2800" b="1" dirty="0"/>
              <a:t>ukierunkowanie nie może jednak oznaczać formalnego związania sądu wskazaną podstawą żądania </a:t>
            </a:r>
            <a:r>
              <a:rPr lang="pl-PL" sz="2800" b="1" dirty="0" smtClean="0"/>
              <a:t>(III </a:t>
            </a:r>
            <a:r>
              <a:rPr lang="pl-PL" sz="2800" b="1" dirty="0"/>
              <a:t>CKN </a:t>
            </a:r>
            <a:r>
              <a:rPr lang="pl-PL" sz="2800" b="1" dirty="0" smtClean="0"/>
              <a:t>182/01)</a:t>
            </a:r>
            <a:endParaRPr lang="pl-PL" sz="2800" b="1"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474939"/>
      </p:ext>
    </p:extLst>
  </p:cSld>
  <p:clrMapOvr>
    <a:masterClrMapping/>
  </p:clrMapOvr>
  <p:transition>
    <p:push dir="d"/>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Treść wniosków dowodowych </a:t>
            </a:r>
            <a:r>
              <a:rPr lang="pl-PL" b="1" dirty="0">
                <a:solidFill>
                  <a:schemeClr val="accent3">
                    <a:lumMod val="50000"/>
                  </a:schemeClr>
                </a:solidFill>
                <a:effectLst>
                  <a:outerShdw blurRad="38100" dist="38100" dir="2700000" algn="tl">
                    <a:srgbClr val="000000">
                      <a:alpha val="43137"/>
                    </a:srgbClr>
                  </a:outerShdw>
                </a:effectLst>
              </a:rPr>
              <a:t>- </a:t>
            </a:r>
            <a:r>
              <a:rPr lang="pl-PL" b="1" dirty="0" smtClean="0">
                <a:solidFill>
                  <a:schemeClr val="accent3">
                    <a:lumMod val="50000"/>
                  </a:schemeClr>
                </a:solidFill>
                <a:effectLst>
                  <a:outerShdw blurRad="38100" dist="38100" dir="2700000" algn="tl">
                    <a:srgbClr val="000000">
                      <a:alpha val="43137"/>
                    </a:srgbClr>
                  </a:outerShdw>
                </a:effectLst>
              </a:rPr>
              <a:t>art</a:t>
            </a:r>
            <a:r>
              <a:rPr lang="pl-PL" b="1" dirty="0">
                <a:solidFill>
                  <a:schemeClr val="accent3">
                    <a:lumMod val="50000"/>
                  </a:schemeClr>
                </a:solidFill>
                <a:effectLst>
                  <a:outerShdw blurRad="38100" dist="38100" dir="2700000" algn="tl">
                    <a:srgbClr val="000000">
                      <a:alpha val="43137"/>
                    </a:srgbClr>
                  </a:outerShdw>
                </a:effectLst>
              </a:rPr>
              <a:t>.  235</a:t>
            </a:r>
            <a:r>
              <a:rPr lang="pl-PL" b="1" baseline="30000" dirty="0">
                <a:solidFill>
                  <a:schemeClr val="accent3">
                    <a:lumMod val="50000"/>
                  </a:schemeClr>
                </a:solidFill>
                <a:effectLst>
                  <a:outerShdw blurRad="38100" dist="38100" dir="2700000" algn="tl">
                    <a:srgbClr val="000000">
                      <a:alpha val="43137"/>
                    </a:srgbClr>
                  </a:outerShdw>
                </a:effectLst>
              </a:rPr>
              <a:t>1 </a:t>
            </a:r>
            <a:r>
              <a:rPr lang="pl-PL" b="1" dirty="0" smtClean="0">
                <a:solidFill>
                  <a:schemeClr val="accent3">
                    <a:lumMod val="50000"/>
                  </a:schemeClr>
                </a:solidFill>
                <a:effectLst>
                  <a:outerShdw blurRad="38100" dist="38100" dir="2700000" algn="tl">
                    <a:srgbClr val="000000">
                      <a:alpha val="43137"/>
                    </a:srgbClr>
                  </a:outerShdw>
                </a:effectLst>
              </a:rPr>
              <a:t>k.p.c.</a:t>
            </a:r>
            <a:endParaRPr lang="pl-PL" b="1" baseline="300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dirty="0" smtClean="0"/>
              <a:t>We </a:t>
            </a:r>
            <a:r>
              <a:rPr lang="pl-PL" dirty="0"/>
              <a:t>wniosku o przeprowadzenie dowodu strona jest obowiązana oznaczyć dowód w sposób umożliwiający przeprowadzenie go oraz </a:t>
            </a:r>
            <a:r>
              <a:rPr lang="pl-PL" b="1" u="sng" dirty="0"/>
              <a:t>wyszczególnić fakty</a:t>
            </a:r>
            <a:r>
              <a:rPr lang="pl-PL" dirty="0"/>
              <a:t>, które mają zostać wykazane tym dowodem.</a:t>
            </a:r>
          </a:p>
          <a:p>
            <a:pPr marL="0" indent="0" algn="just">
              <a:buNone/>
            </a:pPr>
            <a:r>
              <a:rPr lang="pl-PL" sz="2400" dirty="0" smtClean="0"/>
              <a:t>Błędna teza – „na treść dokumentu”, „w celu wykazania nieważności umowy”, „na fakty dotyczące niezasadności rozwiązania umowy o pracę”, „na fakt nagannej jakości pracy powódki (powinno być „jakości pracy powódki”)   </a:t>
            </a:r>
            <a:endParaRPr lang="pl-PL" sz="24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238355"/>
      </p:ext>
    </p:extLst>
  </p:cSld>
  <p:clrMapOvr>
    <a:masterClrMapping/>
  </p:clrMapOvr>
  <p:transition>
    <p:push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smtClean="0">
                <a:solidFill>
                  <a:schemeClr val="accent3">
                    <a:lumMod val="50000"/>
                  </a:schemeClr>
                </a:solidFill>
                <a:effectLst>
                  <a:outerShdw blurRad="38100" dist="38100" dir="2700000" algn="tl">
                    <a:srgbClr val="000000">
                      <a:alpha val="43137"/>
                    </a:srgbClr>
                  </a:outerShdw>
                </a:effectLst>
              </a:rPr>
              <a:t>Odrzucenie pozwu w sprawach z zakresu prawa pracy</a:t>
            </a:r>
            <a:endParaRPr lang="pl-PL" sz="40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b="1" dirty="0" smtClean="0"/>
              <a:t>I </a:t>
            </a:r>
            <a:r>
              <a:rPr lang="pl-PL" b="1" dirty="0"/>
              <a:t>PK </a:t>
            </a:r>
            <a:r>
              <a:rPr lang="pl-PL" b="1" dirty="0" smtClean="0"/>
              <a:t>94/12, wyrok </a:t>
            </a:r>
            <a:r>
              <a:rPr lang="pl-PL" b="1" dirty="0"/>
              <a:t>SN	2012-09-24</a:t>
            </a:r>
            <a:endParaRPr lang="pl-PL" dirty="0"/>
          </a:p>
          <a:p>
            <a:pPr marL="0" indent="0" algn="just">
              <a:buNone/>
            </a:pPr>
            <a:endParaRPr lang="pl-PL" dirty="0" smtClean="0"/>
          </a:p>
          <a:p>
            <a:pPr marL="0" indent="0" algn="just">
              <a:buNone/>
            </a:pPr>
            <a:r>
              <a:rPr lang="pl-PL" dirty="0" smtClean="0"/>
              <a:t>W </a:t>
            </a:r>
            <a:r>
              <a:rPr lang="pl-PL" dirty="0"/>
              <a:t>postępowaniu w sprawach z zakresu prawa pracy i ubezpieczeń społecznych, zgodnie z treścią art. 464 § 1 k.p.c., odrzucenie pozwu w ogóle jest możliwe wyłącznie wtedy, gdy do rozpoznania danej sprawy nie jest właściwy nie tylko inny sąd, ale również żaden inny organ administracji publicznej.</a:t>
            </a:r>
          </a:p>
          <a:p>
            <a:endParaRPr lang="pl-PL" dirty="0"/>
          </a:p>
          <a:p>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98628"/>
      </p:ext>
    </p:extLst>
  </p:cSld>
  <p:clrMapOvr>
    <a:masterClrMapping/>
  </p:clrMapOvr>
  <p:transition>
    <p:push dir="d"/>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lgn="ctr">
              <a:buNone/>
            </a:pPr>
            <a:endParaRPr lang="pl-PL" dirty="0" smtClean="0"/>
          </a:p>
          <a:p>
            <a:pPr marL="0" indent="0" algn="ctr">
              <a:buNone/>
            </a:pPr>
            <a:endParaRPr lang="pl-PL" dirty="0"/>
          </a:p>
          <a:p>
            <a:pPr marL="0" indent="0" algn="ctr">
              <a:buNone/>
            </a:pPr>
            <a:r>
              <a:rPr lang="pl-PL" sz="4800" b="1" dirty="0" smtClean="0">
                <a:solidFill>
                  <a:schemeClr val="accent3">
                    <a:lumMod val="50000"/>
                  </a:schemeClr>
                </a:solidFill>
                <a:effectLst>
                  <a:outerShdw blurRad="38100" dist="38100" dir="2700000" algn="tl">
                    <a:srgbClr val="000000">
                      <a:alpha val="43137"/>
                    </a:srgbClr>
                  </a:outerShdw>
                </a:effectLst>
              </a:rPr>
              <a:t>Brak ograniczeń dowodowych </a:t>
            </a:r>
            <a:endParaRPr lang="pl-PL" sz="4800" b="1" dirty="0">
              <a:solidFill>
                <a:schemeClr val="accent3">
                  <a:lumMod val="50000"/>
                </a:schemeClr>
              </a:solidFill>
              <a:effectLst>
                <a:outerShdw blurRad="38100" dist="38100" dir="2700000" algn="tl">
                  <a:srgbClr val="000000">
                    <a:alpha val="43137"/>
                  </a:srgbClr>
                </a:outerShdw>
              </a:effectLst>
            </a:endParaRP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4185118137"/>
      </p:ext>
    </p:extLst>
  </p:cSld>
  <p:clrMapOvr>
    <a:masterClrMapping/>
  </p:clrMapOvr>
  <p:transition>
    <p:push dir="d"/>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wyłączenie </a:t>
            </a:r>
            <a:r>
              <a:rPr lang="pl-PL" b="1" dirty="0">
                <a:solidFill>
                  <a:schemeClr val="accent3">
                    <a:lumMod val="50000"/>
                  </a:schemeClr>
                </a:solidFill>
                <a:effectLst>
                  <a:outerShdw blurRad="38100" dist="38100" dir="2700000" algn="tl">
                    <a:srgbClr val="000000">
                      <a:alpha val="43137"/>
                    </a:srgbClr>
                  </a:outerShdw>
                </a:effectLst>
              </a:rPr>
              <a:t>stosowania ograniczeń </a:t>
            </a:r>
            <a:r>
              <a:rPr lang="pl-PL" b="1" dirty="0" smtClean="0">
                <a:solidFill>
                  <a:schemeClr val="accent3">
                    <a:lumMod val="50000"/>
                  </a:schemeClr>
                </a:solidFill>
                <a:effectLst>
                  <a:outerShdw blurRad="38100" dist="38100" dir="2700000" algn="tl">
                    <a:srgbClr val="000000">
                      <a:alpha val="43137"/>
                    </a:srgbClr>
                  </a:outerShdw>
                </a:effectLst>
              </a:rPr>
              <a:t>dowodowych - art</a:t>
            </a:r>
            <a:r>
              <a:rPr lang="pl-PL" b="1" dirty="0">
                <a:solidFill>
                  <a:schemeClr val="accent3">
                    <a:lumMod val="50000"/>
                  </a:schemeClr>
                </a:solidFill>
                <a:effectLst>
                  <a:outerShdw blurRad="38100" dist="38100" dir="2700000" algn="tl">
                    <a:srgbClr val="000000">
                      <a:alpha val="43137"/>
                    </a:srgbClr>
                  </a:outerShdw>
                </a:effectLst>
              </a:rPr>
              <a:t>.  </a:t>
            </a:r>
            <a:r>
              <a:rPr lang="pl-PL" b="1" dirty="0" smtClean="0">
                <a:solidFill>
                  <a:schemeClr val="accent3">
                    <a:lumMod val="50000"/>
                  </a:schemeClr>
                </a:solidFill>
                <a:effectLst>
                  <a:outerShdw blurRad="38100" dist="38100" dir="2700000" algn="tl">
                    <a:srgbClr val="000000">
                      <a:alpha val="43137"/>
                    </a:srgbClr>
                  </a:outerShdw>
                </a:effectLst>
              </a:rPr>
              <a:t>473</a:t>
            </a:r>
            <a:r>
              <a:rPr lang="pl-PL" b="1" dirty="0">
                <a:solidFill>
                  <a:schemeClr val="accent3">
                    <a:lumMod val="50000"/>
                  </a:schemeClr>
                </a:solidFill>
                <a:effectLst>
                  <a:outerShdw blurRad="38100" dist="38100" dir="2700000" algn="tl">
                    <a:srgbClr val="000000">
                      <a:alpha val="43137"/>
                    </a:srgbClr>
                  </a:outerShdw>
                </a:effectLst>
              </a:rPr>
              <a:t> </a:t>
            </a:r>
            <a:r>
              <a:rPr lang="pl-PL" b="1" dirty="0" smtClean="0">
                <a:solidFill>
                  <a:schemeClr val="accent3">
                    <a:lumMod val="50000"/>
                  </a:schemeClr>
                </a:solidFill>
                <a:effectLst>
                  <a:outerShdw blurRad="38100" dist="38100" dir="2700000" algn="tl">
                    <a:srgbClr val="000000">
                      <a:alpha val="43137"/>
                    </a:srgbClr>
                  </a:outerShdw>
                </a:effectLst>
              </a:rPr>
              <a:t>§</a:t>
            </a:r>
            <a:r>
              <a:rPr lang="pl-PL" b="1" dirty="0">
                <a:solidFill>
                  <a:schemeClr val="accent3">
                    <a:lumMod val="50000"/>
                  </a:schemeClr>
                </a:solidFill>
                <a:effectLst>
                  <a:outerShdw blurRad="38100" dist="38100" dir="2700000" algn="tl">
                    <a:srgbClr val="000000">
                      <a:alpha val="43137"/>
                    </a:srgbClr>
                  </a:outerShdw>
                </a:effectLst>
              </a:rPr>
              <a:t>  </a:t>
            </a:r>
            <a:r>
              <a:rPr lang="pl-PL" b="1" dirty="0" smtClean="0">
                <a:solidFill>
                  <a:schemeClr val="accent3">
                    <a:lumMod val="50000"/>
                  </a:schemeClr>
                </a:solidFill>
                <a:effectLst>
                  <a:outerShdw blurRad="38100" dist="38100" dir="2700000" algn="tl">
                    <a:srgbClr val="000000">
                      <a:alpha val="43137"/>
                    </a:srgbClr>
                  </a:outerShdw>
                </a:effectLst>
              </a:rPr>
              <a:t>1 k.p.c.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endParaRPr lang="pl-PL" dirty="0" smtClean="0"/>
          </a:p>
          <a:p>
            <a:pPr marL="0" indent="0" algn="just">
              <a:buNone/>
            </a:pPr>
            <a:r>
              <a:rPr lang="pl-PL" sz="3600" dirty="0" smtClean="0"/>
              <a:t>W </a:t>
            </a:r>
            <a:r>
              <a:rPr lang="pl-PL" sz="3600" dirty="0"/>
              <a:t>sprawach przewidzianych w niniejszym dziale nie stosuje się przepisów ograniczających dopuszczalność dowodu ze świadków i z przesłuchania stron.</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662337043"/>
      </p:ext>
    </p:extLst>
  </p:cSld>
  <p:clrMapOvr>
    <a:masterClrMapping/>
  </p:clrMapOvr>
  <p:transition>
    <p:push dir="d"/>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Nie stosuje się:</a:t>
            </a:r>
            <a:r>
              <a:rPr lang="pl-PL" dirty="0" smtClean="0"/>
              <a:t> </a:t>
            </a:r>
            <a:endParaRPr lang="pl-PL" dirty="0"/>
          </a:p>
        </p:txBody>
      </p:sp>
      <p:sp>
        <p:nvSpPr>
          <p:cNvPr id="3" name="Symbol zastępczy zawartości 2"/>
          <p:cNvSpPr>
            <a:spLocks noGrp="1"/>
          </p:cNvSpPr>
          <p:nvPr>
            <p:ph idx="1"/>
          </p:nvPr>
        </p:nvSpPr>
        <p:spPr>
          <a:xfrm>
            <a:off x="457200" y="836712"/>
            <a:ext cx="8229600" cy="5289451"/>
          </a:xfrm>
        </p:spPr>
        <p:txBody>
          <a:bodyPr/>
          <a:lstStyle/>
          <a:p>
            <a:pPr marL="0" indent="0">
              <a:buNone/>
            </a:pPr>
            <a:endParaRPr lang="pl-PL" sz="1800" dirty="0" smtClean="0"/>
          </a:p>
          <a:p>
            <a:pPr marL="0" indent="0">
              <a:buNone/>
            </a:pPr>
            <a:endParaRPr lang="pl-PL" sz="1800" dirty="0" smtClean="0"/>
          </a:p>
          <a:p>
            <a:pPr marL="0" indent="0" algn="just">
              <a:buNone/>
            </a:pPr>
            <a:r>
              <a:rPr lang="pl-PL" sz="2400" dirty="0" smtClean="0"/>
              <a:t>art</a:t>
            </a:r>
            <a:r>
              <a:rPr lang="pl-PL" sz="2400" dirty="0"/>
              <a:t>.  </a:t>
            </a:r>
            <a:r>
              <a:rPr lang="pl-PL" sz="2400" dirty="0" smtClean="0"/>
              <a:t>246 k.p.c. - ograniczenie </a:t>
            </a:r>
            <a:r>
              <a:rPr lang="pl-PL" sz="2400" dirty="0"/>
              <a:t>dowodów ze świadków i z przesłuchania </a:t>
            </a:r>
            <a:r>
              <a:rPr lang="pl-PL" sz="2400" dirty="0" smtClean="0"/>
              <a:t>stron,</a:t>
            </a:r>
            <a:endParaRPr lang="pl-PL" sz="2400" dirty="0"/>
          </a:p>
          <a:p>
            <a:pPr marL="0" indent="0" algn="just">
              <a:buNone/>
            </a:pPr>
            <a:r>
              <a:rPr lang="pl-PL" sz="2400" dirty="0" smtClean="0"/>
              <a:t>art</a:t>
            </a:r>
            <a:r>
              <a:rPr lang="pl-PL" sz="2400" dirty="0"/>
              <a:t>.  </a:t>
            </a:r>
            <a:r>
              <a:rPr lang="pl-PL" sz="2400" dirty="0" smtClean="0"/>
              <a:t>247 k.p.c. - dowód </a:t>
            </a:r>
            <a:r>
              <a:rPr lang="pl-PL" sz="2400" dirty="0"/>
              <a:t>przeciwko osnowie lub ponad osnowę </a:t>
            </a:r>
            <a:r>
              <a:rPr lang="pl-PL" sz="2400" dirty="0" smtClean="0"/>
              <a:t>dokumentu,</a:t>
            </a:r>
            <a:endParaRPr lang="pl-PL" sz="2400" dirty="0"/>
          </a:p>
          <a:p>
            <a:pPr marL="0" indent="0" algn="just">
              <a:buNone/>
            </a:pPr>
            <a:r>
              <a:rPr lang="pl-PL" sz="2400" dirty="0" smtClean="0"/>
              <a:t>art</a:t>
            </a:r>
            <a:r>
              <a:rPr lang="pl-PL" sz="2400" dirty="0"/>
              <a:t>.  </a:t>
            </a:r>
            <a:r>
              <a:rPr lang="pl-PL" sz="2400" dirty="0" smtClean="0"/>
              <a:t>302 § 1 k.p.c. </a:t>
            </a:r>
          </a:p>
          <a:p>
            <a:pPr marL="0" indent="0" algn="just">
              <a:buNone/>
            </a:pPr>
            <a:r>
              <a:rPr lang="pl-PL" sz="2400" dirty="0" smtClean="0"/>
              <a:t>Gdy </a:t>
            </a:r>
            <a:r>
              <a:rPr lang="pl-PL" sz="2400" dirty="0"/>
              <a:t>z przyczyn natury faktycznej lub prawnej przesłuchać można co do okoliczności spornych jedną tylko stronę, sąd oceni, czy mimo to należy przesłuchać tę stronę, czy też dowód ten pominąć w zupełności. Sąd postąpi tak samo, gdy druga strona lub niektórzy ze współuczestników nie stawili się na przesłuchanie stron lub odmówili zeznań</a:t>
            </a:r>
            <a:r>
              <a:rPr lang="pl-PL" sz="2400" dirty="0" smtClean="0"/>
              <a:t>. </a:t>
            </a:r>
            <a:r>
              <a:rPr lang="pl-PL" sz="2400" b="1" dirty="0" smtClean="0"/>
              <a:t>– można przesłuchać jedną stroną</a:t>
            </a:r>
            <a:r>
              <a:rPr lang="pl-PL" sz="2400" dirty="0" smtClean="0"/>
              <a:t> </a:t>
            </a:r>
            <a:endParaRPr lang="pl-PL" sz="24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390235124"/>
      </p:ext>
    </p:extLst>
  </p:cSld>
  <p:clrMapOvr>
    <a:masterClrMapping/>
  </p:clrMapOvr>
  <p:transition>
    <p:push dir="d"/>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buNone/>
            </a:pPr>
            <a:endParaRPr lang="pl-PL" dirty="0" smtClean="0"/>
          </a:p>
          <a:p>
            <a:pPr marL="0" indent="0" algn="ctr">
              <a:buNone/>
            </a:pPr>
            <a:r>
              <a:rPr lang="pl-PL" sz="4800" b="1" dirty="0" smtClean="0">
                <a:solidFill>
                  <a:schemeClr val="accent3">
                    <a:lumMod val="50000"/>
                  </a:schemeClr>
                </a:solidFill>
                <a:effectLst>
                  <a:outerShdw blurRad="38100" dist="38100" dir="2700000" algn="tl">
                    <a:srgbClr val="000000">
                      <a:alpha val="43137"/>
                    </a:srgbClr>
                  </a:outerShdw>
                </a:effectLst>
              </a:rPr>
              <a:t>Ciężar dowodu w sprawach z zakresu prawa pracy </a:t>
            </a:r>
            <a:endParaRPr lang="pl-PL" sz="4800" b="1" dirty="0">
              <a:solidFill>
                <a:schemeClr val="accent3">
                  <a:lumMod val="50000"/>
                </a:schemeClr>
              </a:solidFill>
              <a:effectLst>
                <a:outerShdw blurRad="38100" dist="38100" dir="2700000" algn="tl">
                  <a:srgbClr val="000000">
                    <a:alpha val="43137"/>
                  </a:srgbClr>
                </a:outerShdw>
              </a:effectLst>
            </a:endParaRP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3159237460"/>
      </p:ext>
    </p:extLst>
  </p:cSld>
  <p:clrMapOvr>
    <a:masterClrMapping/>
  </p:clrMapOvr>
  <p:transition>
    <p:push dir="d"/>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Ogólna reguła z kodeksu cywilnego</a:t>
            </a:r>
            <a:r>
              <a:rPr lang="pl-PL" sz="3600" dirty="0" smtClean="0"/>
              <a:t> </a:t>
            </a:r>
            <a:endParaRPr lang="pl-PL" sz="3600" dirty="0"/>
          </a:p>
        </p:txBody>
      </p:sp>
      <p:sp>
        <p:nvSpPr>
          <p:cNvPr id="3" name="Symbol zastępczy zawartości 2"/>
          <p:cNvSpPr>
            <a:spLocks noGrp="1"/>
          </p:cNvSpPr>
          <p:nvPr>
            <p:ph idx="1"/>
          </p:nvPr>
        </p:nvSpPr>
        <p:spPr/>
        <p:txBody>
          <a:bodyPr/>
          <a:lstStyle/>
          <a:p>
            <a:pPr marL="0" indent="0">
              <a:buNone/>
            </a:pPr>
            <a:r>
              <a:rPr lang="pl-PL" b="1" dirty="0" smtClean="0"/>
              <a:t>art</a:t>
            </a:r>
            <a:r>
              <a:rPr lang="pl-PL" b="1" dirty="0"/>
              <a:t>. </a:t>
            </a:r>
            <a:r>
              <a:rPr lang="pl-PL" b="1" dirty="0" smtClean="0"/>
              <a:t>6 k.c. w związku z art. 300 </a:t>
            </a:r>
            <a:r>
              <a:rPr lang="pl-PL" b="1" dirty="0" err="1" smtClean="0"/>
              <a:t>k.p</a:t>
            </a:r>
            <a:r>
              <a:rPr lang="pl-PL" b="1" dirty="0" smtClean="0"/>
              <a:t>. </a:t>
            </a:r>
            <a:endParaRPr lang="pl-PL" b="1" dirty="0"/>
          </a:p>
          <a:p>
            <a:pPr marL="0" indent="0" algn="just">
              <a:buNone/>
            </a:pPr>
            <a:r>
              <a:rPr lang="pl-PL" dirty="0" smtClean="0"/>
              <a:t>Ciężar </a:t>
            </a:r>
            <a:r>
              <a:rPr lang="pl-PL" dirty="0"/>
              <a:t>udowodnienia faktu spoczywa na osobie, która z faktu tego wywodzi skutki prawne.</a:t>
            </a:r>
          </a:p>
          <a:p>
            <a:pPr marL="0" indent="0">
              <a:buNone/>
            </a:pPr>
            <a:endParaRPr lang="pl-PL" dirty="0" smtClean="0"/>
          </a:p>
          <a:p>
            <a:pPr marL="0" indent="0">
              <a:buNone/>
            </a:pPr>
            <a:r>
              <a:rPr lang="pl-PL" sz="2800" b="1" dirty="0" smtClean="0"/>
              <a:t>art. 300 </a:t>
            </a:r>
            <a:r>
              <a:rPr lang="pl-PL" sz="2800" b="1" dirty="0" err="1" smtClean="0"/>
              <a:t>k.p</a:t>
            </a:r>
            <a:r>
              <a:rPr lang="pl-PL" sz="2800" b="1" dirty="0" smtClean="0"/>
              <a:t>.</a:t>
            </a:r>
          </a:p>
          <a:p>
            <a:pPr marL="0" indent="0" algn="just">
              <a:buNone/>
            </a:pPr>
            <a:r>
              <a:rPr lang="pl-PL" sz="2800" dirty="0" smtClean="0"/>
              <a:t>W </a:t>
            </a:r>
            <a:r>
              <a:rPr lang="pl-PL" sz="2800" dirty="0"/>
              <a:t>sprawach nieunormowanych przepisami prawa pracy do stosunku pracy stosuje się odpowiednio przepisy Kodeksu cywilnego, jeżeli nie są one sprzeczne z zasadami prawa pracy.</a:t>
            </a:r>
          </a:p>
        </p:txBody>
      </p:sp>
      <p:pic>
        <p:nvPicPr>
          <p:cNvPr id="5"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3169876808"/>
      </p:ext>
    </p:extLst>
  </p:cSld>
  <p:clrMapOvr>
    <a:masterClrMapping/>
  </p:clrMapOvr>
  <p:transition>
    <p:push dir="d"/>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Ujęcie dynamiczne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836712"/>
            <a:ext cx="8229600" cy="5472608"/>
          </a:xfrm>
        </p:spPr>
        <p:txBody>
          <a:bodyPr/>
          <a:lstStyle/>
          <a:p>
            <a:pPr marL="0" indent="0" algn="just">
              <a:buNone/>
            </a:pPr>
            <a:endParaRPr lang="pl-PL" dirty="0" smtClean="0"/>
          </a:p>
          <a:p>
            <a:pPr marL="0" indent="0" algn="just">
              <a:buNone/>
            </a:pPr>
            <a:r>
              <a:rPr lang="pl-PL" dirty="0" smtClean="0"/>
              <a:t>a) </a:t>
            </a:r>
            <a:r>
              <a:rPr lang="pl-PL" dirty="0"/>
              <a:t>faktów tworzących prawo powinien w zasadzie dowieść powód; dowodzi on również fakty uzasadniające jego odpowiedź na zarzuty pozwanego; pozwany dowodzi fakty uzasadniające jego zarzuty przeciwko roszczeniu powoda;</a:t>
            </a:r>
          </a:p>
          <a:p>
            <a:pPr marL="0" indent="0" algn="just">
              <a:buNone/>
            </a:pPr>
            <a:r>
              <a:rPr lang="pl-PL" dirty="0"/>
              <a:t>b) faktów tamujących oraz niweczących powinien dowieść przeciwnik tej strony, która występuje z roszczeniem, czyli z zasady pozwany</a:t>
            </a:r>
            <a:r>
              <a:rPr lang="pl-PL" dirty="0" smtClean="0"/>
              <a:t>.</a:t>
            </a: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547672"/>
      </p:ext>
    </p:extLst>
  </p:cSld>
  <p:clrMapOvr>
    <a:masterClrMapping/>
  </p:clrMapOvr>
  <p:transition>
    <p:push dir="d"/>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200" b="1" dirty="0">
                <a:solidFill>
                  <a:srgbClr val="4F6228"/>
                </a:solidFill>
                <a:effectLst>
                  <a:outerShdw blurRad="38100" dist="38100" dir="2700000" algn="tl">
                    <a:srgbClr val="C0C0C0"/>
                  </a:outerShdw>
                </a:effectLst>
              </a:rPr>
              <a:t>Ciężar dowodu </a:t>
            </a:r>
            <a:r>
              <a:rPr lang="pl-PL" sz="3200" b="1" dirty="0" smtClean="0">
                <a:solidFill>
                  <a:srgbClr val="4F6228"/>
                </a:solidFill>
                <a:effectLst>
                  <a:outerShdw blurRad="38100" dist="38100" dir="2700000" algn="tl">
                    <a:srgbClr val="C0C0C0"/>
                  </a:outerShdw>
                </a:effectLst>
              </a:rPr>
              <a:t>w sprawach dot. rozwiązania umowy o pracę przez pracodawcę </a:t>
            </a:r>
            <a:endParaRPr lang="pl-PL" sz="3200" dirty="0" smtClean="0"/>
          </a:p>
        </p:txBody>
      </p:sp>
      <p:sp>
        <p:nvSpPr>
          <p:cNvPr id="99331" name="Symbol zastępczy zawartości 2"/>
          <p:cNvSpPr>
            <a:spLocks noGrp="1"/>
          </p:cNvSpPr>
          <p:nvPr>
            <p:ph idx="1"/>
          </p:nvPr>
        </p:nvSpPr>
        <p:spPr/>
        <p:txBody>
          <a:bodyPr/>
          <a:lstStyle/>
          <a:p>
            <a:pPr>
              <a:defRPr/>
            </a:pPr>
            <a:endParaRPr lang="pl-PL" dirty="0" smtClean="0"/>
          </a:p>
          <a:p>
            <a:pPr marL="0" indent="0" algn="just">
              <a:buNone/>
              <a:defRPr/>
            </a:pPr>
            <a:r>
              <a:rPr lang="pl-PL" dirty="0" smtClean="0"/>
              <a:t>w sprawach dotyczących rozwiązania stosunku pracy ciężar udowodnienia istnienia uzasadnionej jego przyczyny spoczywa na pracodawcy, mimo że to pracownik (powód) z nieistnienia tej przyczyny wywodzi skutki prawne (zob. I PRN 17/77, I PKN 68/96, II </a:t>
            </a:r>
            <a:r>
              <a:rPr lang="pl-PL" dirty="0"/>
              <a:t>PK </a:t>
            </a:r>
            <a:r>
              <a:rPr lang="pl-PL" dirty="0" smtClean="0"/>
              <a:t>76/17).</a:t>
            </a:r>
          </a:p>
        </p:txBody>
      </p:sp>
      <p:pic>
        <p:nvPicPr>
          <p:cNvPr id="18842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173206"/>
      </p:ext>
    </p:extLst>
  </p:cSld>
  <p:clrMapOvr>
    <a:masterClrMapping/>
  </p:clrMapOvr>
  <p:transition>
    <p:push dir="d"/>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7875"/>
          </a:xfrm>
        </p:spPr>
        <p:txBody>
          <a:bodyPr/>
          <a:lstStyle/>
          <a:p>
            <a:pPr>
              <a:defRPr/>
            </a:pPr>
            <a:r>
              <a:rPr lang="pl-PL" sz="3600" dirty="0" smtClean="0"/>
              <a:t> </a:t>
            </a:r>
            <a:r>
              <a:rPr lang="pl-PL" sz="3600" b="1" dirty="0" smtClean="0">
                <a:solidFill>
                  <a:schemeClr val="accent3">
                    <a:lumMod val="50000"/>
                  </a:schemeClr>
                </a:solidFill>
                <a:effectLst>
                  <a:outerShdw blurRad="38100" dist="38100" dir="2700000" algn="tl">
                    <a:srgbClr val="000000">
                      <a:alpha val="43137"/>
                    </a:srgbClr>
                  </a:outerShdw>
                </a:effectLst>
              </a:rPr>
              <a:t>Konsekwencje rozkładu ciężaru dowodu </a:t>
            </a:r>
            <a:r>
              <a:rPr lang="pl-PL" b="1" dirty="0" smtClean="0">
                <a:solidFill>
                  <a:schemeClr val="accent3">
                    <a:lumMod val="50000"/>
                  </a:schemeClr>
                </a:solidFill>
                <a:effectLst>
                  <a:outerShdw blurRad="38100" dist="38100" dir="2700000" algn="tl">
                    <a:srgbClr val="000000">
                      <a:alpha val="43137"/>
                    </a:srgbClr>
                  </a:outerShdw>
                </a:effectLst>
              </a:rPr>
              <a:t> </a:t>
            </a:r>
            <a:endParaRPr lang="pl-PL"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p:cNvGraphicFramePr>
            <a:graphicFrameLocks noGrp="1"/>
          </p:cNvGraphicFramePr>
          <p:nvPr>
            <p:ph idx="1"/>
          </p:nvPr>
        </p:nvGraphicFramePr>
        <p:xfrm>
          <a:off x="251520" y="1268760"/>
          <a:ext cx="864096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944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602479"/>
      </p:ext>
    </p:extLst>
  </p:cSld>
  <p:clrMapOvr>
    <a:masterClrMapping/>
  </p:clrMapOvr>
  <p:transition>
    <p:push dir="d"/>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Dowodzenie w przypadku likwidacji stanowiska pracy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190467" name="Symbol zastępczy zawartości 2"/>
          <p:cNvSpPr>
            <a:spLocks noGrp="1"/>
          </p:cNvSpPr>
          <p:nvPr>
            <p:ph idx="1"/>
          </p:nvPr>
        </p:nvSpPr>
        <p:spPr/>
        <p:txBody>
          <a:bodyPr/>
          <a:lstStyle/>
          <a:p>
            <a:pPr marL="0" indent="0" algn="just">
              <a:buFont typeface="Arial" panose="020B0604020202020204" pitchFamily="34" charset="0"/>
              <a:buNone/>
            </a:pPr>
            <a:r>
              <a:rPr lang="pl-PL" altLang="pl-PL" sz="2800" smtClean="0"/>
              <a:t>W przypadku konieczności selekcji pracowników do zwolnienia wyróżnia się dwa etapy oceny działań pracodawcy:</a:t>
            </a:r>
          </a:p>
          <a:p>
            <a:pPr marL="0" indent="0" algn="just">
              <a:buFont typeface="Arial" panose="020B0604020202020204" pitchFamily="34" charset="0"/>
              <a:buAutoNum type="romanUcPeriod"/>
            </a:pPr>
            <a:r>
              <a:rPr lang="pl-PL" altLang="pl-PL" sz="2800" smtClean="0"/>
              <a:t>zaistnienie przyczyny niedotyczącej pracownika (likwidacja stanowiska) – przyczyna I stopnia,</a:t>
            </a:r>
          </a:p>
          <a:p>
            <a:pPr marL="0" indent="0" algn="just">
              <a:buFont typeface="Arial" panose="020B0604020202020204" pitchFamily="34" charset="0"/>
              <a:buAutoNum type="romanUcPeriod"/>
            </a:pPr>
            <a:r>
              <a:rPr lang="pl-PL" altLang="pl-PL" sz="2800" smtClean="0"/>
              <a:t>dokonanie doboru do zwolnienia (przyczyna II stopnia). </a:t>
            </a:r>
          </a:p>
          <a:p>
            <a:pPr marL="0" indent="0" algn="just">
              <a:buFont typeface="Arial" panose="020B0604020202020204" pitchFamily="34" charset="0"/>
              <a:buNone/>
            </a:pPr>
            <a:r>
              <a:rPr lang="pl-PL" altLang="pl-PL" sz="2800" smtClean="0"/>
              <a:t>w zakresie obu przyczyn ciężar dowodu spoczywa na pracodawcy (obecnie przyczynę II stopnia należy ujawnić w wypowiedzeniu – np. I PK 172/2012)  </a:t>
            </a:r>
            <a:r>
              <a:rPr lang="pl-PL" altLang="pl-PL" smtClean="0"/>
              <a:t> </a:t>
            </a:r>
          </a:p>
          <a:p>
            <a:pPr marL="0" indent="0"/>
            <a:endParaRPr lang="pl-PL" altLang="pl-PL" smtClean="0"/>
          </a:p>
        </p:txBody>
      </p:sp>
      <p:pic>
        <p:nvPicPr>
          <p:cNvPr id="19046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5865847"/>
      </p:ext>
    </p:extLst>
  </p:cSld>
  <p:clrMapOvr>
    <a:masterClrMapping/>
  </p:clrMapOvr>
  <p:transition>
    <p:push dir="d"/>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motywacja </a:t>
            </a:r>
            <a:r>
              <a:rPr lang="pl-PL" sz="3600" b="1" dirty="0">
                <a:solidFill>
                  <a:schemeClr val="accent3">
                    <a:lumMod val="50000"/>
                  </a:schemeClr>
                </a:solidFill>
                <a:effectLst>
                  <a:outerShdw blurRad="38100" dist="38100" dir="2700000" algn="tl">
                    <a:srgbClr val="000000">
                      <a:alpha val="43137"/>
                    </a:srgbClr>
                  </a:outerShdw>
                </a:effectLst>
              </a:rPr>
              <a:t>postępowania pracodawcy</a:t>
            </a:r>
          </a:p>
        </p:txBody>
      </p:sp>
      <p:sp>
        <p:nvSpPr>
          <p:cNvPr id="3" name="Symbol zastępczy zawartości 2"/>
          <p:cNvSpPr>
            <a:spLocks noGrp="1"/>
          </p:cNvSpPr>
          <p:nvPr>
            <p:ph idx="1"/>
          </p:nvPr>
        </p:nvSpPr>
        <p:spPr>
          <a:xfrm>
            <a:off x="457200" y="980728"/>
            <a:ext cx="8363272" cy="5400600"/>
          </a:xfrm>
        </p:spPr>
        <p:txBody>
          <a:bodyPr/>
          <a:lstStyle/>
          <a:p>
            <a:pPr algn="just"/>
            <a:r>
              <a:rPr lang="pl-PL" sz="2800" dirty="0" smtClean="0"/>
              <a:t>roszczenia </a:t>
            </a:r>
            <a:r>
              <a:rPr lang="pl-PL" sz="2800" dirty="0"/>
              <a:t>pracownika są trafne, jeśli wprawdzie doszło do likwidacji stanowiska, jednak zatrudniający, wypowiadając umowę o pracę, kierował się innymi przyczynami </a:t>
            </a:r>
            <a:r>
              <a:rPr lang="pl-PL" sz="2800" dirty="0" smtClean="0"/>
              <a:t>(odwet - I </a:t>
            </a:r>
            <a:r>
              <a:rPr lang="pl-PL" sz="2800" dirty="0"/>
              <a:t>PK </a:t>
            </a:r>
            <a:r>
              <a:rPr lang="pl-PL" sz="2800" dirty="0" smtClean="0"/>
              <a:t>182/13), zastrzeżenia </a:t>
            </a:r>
            <a:r>
              <a:rPr lang="pl-PL" sz="2800" dirty="0"/>
              <a:t>do </a:t>
            </a:r>
            <a:r>
              <a:rPr lang="pl-PL" sz="2800" dirty="0" smtClean="0"/>
              <a:t>pracy - II </a:t>
            </a:r>
            <a:r>
              <a:rPr lang="pl-PL" sz="2800" dirty="0"/>
              <a:t>PK 123/17, </a:t>
            </a:r>
            <a:r>
              <a:rPr lang="pl-PL" sz="2800" dirty="0" smtClean="0"/>
              <a:t>niemożliwość </a:t>
            </a:r>
            <a:r>
              <a:rPr lang="pl-PL" sz="2800" dirty="0"/>
              <a:t>rozwiązania umowy z uwagi na przysługującą pracownikowi ochronę </a:t>
            </a:r>
            <a:r>
              <a:rPr lang="pl-PL" sz="2800" dirty="0" smtClean="0"/>
              <a:t>- I </a:t>
            </a:r>
            <a:r>
              <a:rPr lang="pl-PL" sz="2800" dirty="0"/>
              <a:t>PRN 62/95, </a:t>
            </a:r>
            <a:r>
              <a:rPr lang="pl-PL" sz="2800" dirty="0" smtClean="0"/>
              <a:t>I </a:t>
            </a:r>
            <a:r>
              <a:rPr lang="pl-PL" sz="2800" dirty="0"/>
              <a:t>PK </a:t>
            </a:r>
            <a:r>
              <a:rPr lang="pl-PL" sz="2800" dirty="0" smtClean="0"/>
              <a:t>183/14,</a:t>
            </a:r>
          </a:p>
          <a:p>
            <a:pPr algn="just"/>
            <a:r>
              <a:rPr lang="pl-PL" sz="2800" dirty="0"/>
              <a:t>p</a:t>
            </a:r>
            <a:r>
              <a:rPr lang="pl-PL" sz="2800" dirty="0" smtClean="0"/>
              <a:t>ozorność </a:t>
            </a:r>
            <a:r>
              <a:rPr lang="pl-PL" sz="2800" dirty="0"/>
              <a:t>nie dotyczy </a:t>
            </a:r>
            <a:r>
              <a:rPr lang="pl-PL" sz="2800" dirty="0" smtClean="0"/>
              <a:t>wówczas likwidacji </a:t>
            </a:r>
            <a:r>
              <a:rPr lang="pl-PL" sz="2800" dirty="0"/>
              <a:t>stanowiska pracy, ale przyczynowości mającej uzasadniać wypowiedzenie umowy o pracę, którą deklaruje pracodawca </a:t>
            </a:r>
            <a:r>
              <a:rPr lang="pl-PL" sz="2800" dirty="0" smtClean="0"/>
              <a:t>(II </a:t>
            </a:r>
            <a:r>
              <a:rPr lang="pl-PL" sz="2800" dirty="0"/>
              <a:t>PK </a:t>
            </a:r>
            <a:r>
              <a:rPr lang="pl-PL" sz="2800" dirty="0" smtClean="0"/>
              <a:t>265/06)</a:t>
            </a:r>
            <a:endParaRPr lang="pl-PL" sz="28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280042"/>
      </p:ext>
    </p:extLst>
  </p:cSld>
  <p:clrMapOvr>
    <a:masterClrMapping/>
  </p:clrMapOvr>
  <p:transition>
    <p:push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Przykłady</a:t>
            </a:r>
            <a:r>
              <a:rPr lang="pl-PL" dirty="0" smtClean="0">
                <a:solidFill>
                  <a:schemeClr val="accent3">
                    <a:lumMod val="50000"/>
                  </a:schemeClr>
                </a:solidFill>
              </a:rPr>
              <a:t> </a:t>
            </a:r>
            <a:endParaRPr lang="pl-PL" dirty="0">
              <a:solidFill>
                <a:schemeClr val="accent3">
                  <a:lumMod val="50000"/>
                </a:schemeClr>
              </a:solidFill>
            </a:endParaRPr>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smtClean="0"/>
              <a:t>Postanowienie </a:t>
            </a:r>
            <a:r>
              <a:rPr lang="pl-PL" dirty="0" smtClean="0"/>
              <a:t>Sądu Najwyższego z </a:t>
            </a:r>
            <a:r>
              <a:rPr lang="pl-PL" dirty="0"/>
              <a:t>dnia 7 grudnia 2011 r</a:t>
            </a:r>
            <a:r>
              <a:rPr lang="pl-PL" dirty="0" smtClean="0"/>
              <a:t>., </a:t>
            </a:r>
            <a:r>
              <a:rPr lang="pl-PL" b="1" dirty="0" smtClean="0"/>
              <a:t>II </a:t>
            </a:r>
            <a:r>
              <a:rPr lang="pl-PL" b="1" dirty="0"/>
              <a:t>PK 79/11</a:t>
            </a:r>
            <a:endParaRPr lang="pl-PL" dirty="0"/>
          </a:p>
          <a:p>
            <a:pPr marL="0" indent="0">
              <a:buNone/>
            </a:pPr>
            <a:endParaRPr lang="pl-PL" dirty="0"/>
          </a:p>
          <a:p>
            <a:pPr marL="0" indent="0" algn="just">
              <a:buNone/>
            </a:pPr>
            <a:r>
              <a:rPr lang="pl-PL" dirty="0"/>
              <a:t>1. Pracownik wybrany na społecznego inspektora pracy nie ma żadnej, a w szczególności biernej legitymacji procesowej w sprawie o ustalenie nieważności jego wyboru na społecznego inspektora pracy.</a:t>
            </a:r>
          </a:p>
          <a:p>
            <a:pPr marL="0" indent="0" algn="just">
              <a:buNone/>
            </a:pPr>
            <a:r>
              <a:rPr lang="pl-PL" dirty="0"/>
              <a:t>2. Niedopuszczalna jest droga sądowa w sprawie o ustalenie zgodności z prawem wyboru społecznego inspektora pracy, ponieważ wybór społecznego inspektora pracy nie podlega żadnej kontroli zewnętrznej.</a:t>
            </a:r>
          </a:p>
          <a:p>
            <a:pPr marL="0" indent="0">
              <a:buNone/>
            </a:pP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7640280"/>
      </p:ext>
    </p:extLst>
  </p:cSld>
  <p:clrMapOvr>
    <a:masterClrMapping/>
  </p:clrMapOvr>
  <p:transition>
    <p:push dir="d"/>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latin typeface="+mn-lt"/>
              </a:rPr>
              <a:t>Ciężar dowodu w sprawach dot. rozwiązania umowy o pracę na podstawie art. 55 § 1 (1) </a:t>
            </a:r>
            <a:r>
              <a:rPr lang="pl-PL" sz="2800" b="1" dirty="0" err="1" smtClean="0">
                <a:solidFill>
                  <a:schemeClr val="accent3">
                    <a:lumMod val="50000"/>
                  </a:schemeClr>
                </a:solidFill>
                <a:effectLst>
                  <a:outerShdw blurRad="38100" dist="38100" dir="2700000" algn="tl">
                    <a:srgbClr val="000000">
                      <a:alpha val="43137"/>
                    </a:srgbClr>
                  </a:outerShdw>
                </a:effectLst>
                <a:latin typeface="+mn-lt"/>
              </a:rPr>
              <a:t>k.p</a:t>
            </a:r>
            <a:r>
              <a:rPr lang="pl-PL" sz="2800" b="1" dirty="0" smtClean="0">
                <a:solidFill>
                  <a:schemeClr val="accent3">
                    <a:lumMod val="50000"/>
                  </a:schemeClr>
                </a:solidFill>
                <a:effectLst>
                  <a:outerShdw blurRad="38100" dist="38100" dir="2700000" algn="tl">
                    <a:srgbClr val="000000">
                      <a:alpha val="43137"/>
                    </a:srgbClr>
                  </a:outerShdw>
                </a:effectLst>
                <a:latin typeface="+mn-lt"/>
              </a:rPr>
              <a:t>.  - np. II PK 143/18</a:t>
            </a:r>
            <a:endParaRPr lang="pl-PL" sz="2800"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just"/>
            <a:r>
              <a:rPr lang="pl-PL" sz="2800" dirty="0" smtClean="0"/>
              <a:t>W </a:t>
            </a:r>
            <a:r>
              <a:rPr lang="pl-PL" sz="2800" dirty="0"/>
              <a:t>procesie o odszkodowanie z </a:t>
            </a:r>
            <a:r>
              <a:rPr lang="pl-PL" sz="2800" dirty="0">
                <a:hlinkClick r:id="rId2"/>
              </a:rPr>
              <a:t>art. 55 § 1</a:t>
            </a:r>
            <a:r>
              <a:rPr lang="pl-PL" sz="2800" baseline="30000" dirty="0">
                <a:hlinkClick r:id="rId2"/>
              </a:rPr>
              <a:t>1</a:t>
            </a:r>
            <a:r>
              <a:rPr lang="pl-PL" sz="2800" dirty="0"/>
              <a:t> </a:t>
            </a:r>
            <a:r>
              <a:rPr lang="pl-PL" sz="2800" dirty="0" err="1"/>
              <a:t>k.p</a:t>
            </a:r>
            <a:r>
              <a:rPr lang="pl-PL" sz="2800" dirty="0"/>
              <a:t>. pracownik ma obowiązek skonkretyzować okoliczności faktyczne, które uznaje za przejaw ciężkiego naruszenia podstawowych obowiązków pracodawcy. </a:t>
            </a:r>
            <a:endParaRPr lang="pl-PL" sz="2800" dirty="0" smtClean="0"/>
          </a:p>
          <a:p>
            <a:pPr algn="just"/>
            <a:r>
              <a:rPr lang="pl-PL" sz="2800" dirty="0" smtClean="0"/>
              <a:t>Dopiero </a:t>
            </a:r>
            <a:r>
              <a:rPr lang="pl-PL" sz="2800" dirty="0"/>
              <a:t>wtedy pracodawcę obciąża dowód (</a:t>
            </a:r>
            <a:r>
              <a:rPr lang="pl-PL" sz="2800" dirty="0">
                <a:hlinkClick r:id="rId3"/>
              </a:rPr>
              <a:t>art. 6</a:t>
            </a:r>
            <a:r>
              <a:rPr lang="pl-PL" sz="2800" dirty="0"/>
              <a:t> k.c.), że okoliczności te albo w ogóle nie miały miejsca, albo wprawdzie miały miejsce, lecz nie wypełniają znamion naruszenia podstawowych obowiązków pracodawcy wobec pracownika, albo też, że naruszenie to nie ma charakteru ciężkiego</a:t>
            </a:r>
            <a:r>
              <a:rPr lang="pl-PL" sz="2800" dirty="0" smtClean="0"/>
              <a:t>.</a:t>
            </a:r>
            <a:endParaRPr lang="pl-PL" sz="2800" dirty="0"/>
          </a:p>
        </p:txBody>
      </p:sp>
      <p:pic>
        <p:nvPicPr>
          <p:cNvPr id="4" name="Picture 4" descr="C:\Program Files (x86)\Microsoft Office\MEDIA\OFFICE12\Lines\BD10307_.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496500"/>
      </p:ext>
    </p:extLst>
  </p:cSld>
  <p:clrMapOvr>
    <a:masterClrMapping/>
  </p:clrMapOvr>
  <p:transition>
    <p:push dir="d"/>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rPr>
              <a:t>Ciężar dowodu w sprawach dot. rozwiązania umowy o pracę na podstawie art. </a:t>
            </a:r>
            <a:r>
              <a:rPr lang="pl-PL" sz="3200" b="1" dirty="0" smtClean="0">
                <a:solidFill>
                  <a:schemeClr val="accent3">
                    <a:lumMod val="50000"/>
                  </a:schemeClr>
                </a:solidFill>
                <a:effectLst>
                  <a:outerShdw blurRad="38100" dist="38100" dir="2700000" algn="tl">
                    <a:srgbClr val="000000">
                      <a:alpha val="43137"/>
                    </a:srgbClr>
                  </a:outerShdw>
                </a:effectLst>
              </a:rPr>
              <a:t>61 (</a:t>
            </a:r>
            <a:r>
              <a:rPr lang="pl-PL" sz="3200" b="1" dirty="0">
                <a:solidFill>
                  <a:schemeClr val="accent3">
                    <a:lumMod val="50000"/>
                  </a:schemeClr>
                </a:solidFill>
                <a:effectLst>
                  <a:outerShdw blurRad="38100" dist="38100" dir="2700000" algn="tl">
                    <a:srgbClr val="000000">
                      <a:alpha val="43137"/>
                    </a:srgbClr>
                  </a:outerShdw>
                </a:effectLst>
              </a:rPr>
              <a:t>1)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a:solidFill>
                  <a:schemeClr val="accent3">
                    <a:lumMod val="50000"/>
                  </a:schemeClr>
                </a:solidFill>
                <a:effectLst>
                  <a:outerShdw blurRad="38100" dist="38100" dir="2700000" algn="tl">
                    <a:srgbClr val="000000">
                      <a:alpha val="43137"/>
                    </a:srgbClr>
                  </a:outerShdw>
                </a:effectLst>
              </a:rPr>
              <a:t>.  - np. </a:t>
            </a:r>
            <a:r>
              <a:rPr lang="pl-PL" sz="3200" b="1" dirty="0" smtClean="0">
                <a:solidFill>
                  <a:schemeClr val="accent3">
                    <a:lumMod val="50000"/>
                  </a:schemeClr>
                </a:solidFill>
                <a:effectLst>
                  <a:outerShdw blurRad="38100" dist="38100" dir="2700000" algn="tl">
                    <a:srgbClr val="000000">
                      <a:alpha val="43137"/>
                    </a:srgbClr>
                  </a:outerShdw>
                </a:effectLst>
              </a:rPr>
              <a:t>II </a:t>
            </a:r>
            <a:r>
              <a:rPr lang="pl-PL" sz="3200" b="1" dirty="0">
                <a:solidFill>
                  <a:schemeClr val="accent3">
                    <a:lumMod val="50000"/>
                  </a:schemeClr>
                </a:solidFill>
                <a:effectLst>
                  <a:outerShdw blurRad="38100" dist="38100" dir="2700000" algn="tl">
                    <a:srgbClr val="000000">
                      <a:alpha val="43137"/>
                    </a:srgbClr>
                  </a:outerShdw>
                </a:effectLst>
              </a:rPr>
              <a:t>PK </a:t>
            </a:r>
            <a:r>
              <a:rPr lang="pl-PL" sz="3200" b="1" dirty="0" smtClean="0">
                <a:solidFill>
                  <a:schemeClr val="accent3">
                    <a:lumMod val="50000"/>
                  </a:schemeClr>
                </a:solidFill>
                <a:effectLst>
                  <a:outerShdw blurRad="38100" dist="38100" dir="2700000" algn="tl">
                    <a:srgbClr val="000000">
                      <a:alpha val="43137"/>
                    </a:srgbClr>
                  </a:outerShdw>
                </a:effectLst>
              </a:rPr>
              <a:t>49/17</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400" b="1" dirty="0" smtClean="0"/>
              <a:t>W </a:t>
            </a:r>
            <a:r>
              <a:rPr lang="pl-PL" sz="2400" b="1" dirty="0"/>
              <a:t>procesie o odszkodowanie przewidziane w art. 61(1) </a:t>
            </a:r>
            <a:r>
              <a:rPr lang="pl-PL" sz="2400" b="1" dirty="0" err="1"/>
              <a:t>k.p</a:t>
            </a:r>
            <a:r>
              <a:rPr lang="pl-PL" sz="2400" b="1" dirty="0"/>
              <a:t>. nie jest możliwe obarczenie pracodawcy prima facie niewykonalnym obowiązkiem udowodnienia faktów negatywnych (niedopuszczenia się ciężkiego naruszenia podstawowych obowiązków pracodawcy wobec pracownika), jeśli pracownik nie skonkretyzuje okoliczności faktycznych, które uznaje za przejaw ciężkiego naruszenia podstawowych obowiązków pracodawcy. </a:t>
            </a:r>
            <a:r>
              <a:rPr lang="pl-PL" sz="2400" dirty="0"/>
              <a:t>Dopiero wtedy pracodawcę obciąża dowód, że okoliczności te albo w ogóle nie miały miejsca, albo wprawdzie miały miejsce, lecz nie wypełniają znamion naruszenia podstawowych obowiązków pracodawcy wobec pracownika, albo też że naruszenie to nie ma charakteru ciężkiego. </a:t>
            </a:r>
            <a:endParaRPr lang="pl-PL" sz="36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0839354"/>
      </p:ext>
    </p:extLst>
  </p:cSld>
  <p:clrMapOvr>
    <a:masterClrMapping/>
  </p:clrMapOvr>
  <p:transition>
    <p:push dir="d"/>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437"/>
          </a:xfrm>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Dowodzenie faktów w ujęciu temporalnym </a:t>
            </a:r>
            <a:endParaRPr lang="pl-PL" sz="36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p:cNvGraphicFramePr>
            <a:graphicFrameLocks noGrp="1"/>
          </p:cNvGraphicFramePr>
          <p:nvPr>
            <p:ph idx="1"/>
          </p:nvPr>
        </p:nvGraphicFramePr>
        <p:xfrm>
          <a:off x="457200" y="126876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1492"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82654"/>
      </p:ext>
    </p:extLst>
  </p:cSld>
  <p:clrMapOvr>
    <a:masterClrMapping/>
  </p:clrMapOvr>
  <p:transition>
    <p:push dir="d"/>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rPr>
              <a:t>Ciężar dowodu w sprawach dot. dyskryminacji</a:t>
            </a:r>
            <a:endParaRPr lang="pl-PL" sz="3200" dirty="0"/>
          </a:p>
        </p:txBody>
      </p:sp>
      <p:sp>
        <p:nvSpPr>
          <p:cNvPr id="3" name="Symbol zastępczy zawartości 2"/>
          <p:cNvSpPr>
            <a:spLocks noGrp="1"/>
          </p:cNvSpPr>
          <p:nvPr>
            <p:ph idx="1"/>
          </p:nvPr>
        </p:nvSpPr>
        <p:spPr/>
        <p:txBody>
          <a:bodyPr/>
          <a:lstStyle/>
          <a:p>
            <a:pPr marL="0" indent="0" algn="just">
              <a:buNone/>
            </a:pPr>
            <a:r>
              <a:rPr lang="pl-PL" sz="2400" b="1" dirty="0" smtClean="0"/>
              <a:t>art</a:t>
            </a:r>
            <a:r>
              <a:rPr lang="pl-PL" sz="2400" b="1" dirty="0"/>
              <a:t>.  </a:t>
            </a:r>
            <a:r>
              <a:rPr lang="pl-PL" sz="2400" b="1" dirty="0" smtClean="0"/>
              <a:t>18</a:t>
            </a:r>
            <a:r>
              <a:rPr lang="pl-PL" sz="2400" b="1" baseline="30000" dirty="0" smtClean="0"/>
              <a:t>3b </a:t>
            </a:r>
            <a:r>
              <a:rPr lang="pl-PL" sz="2400" b="1" dirty="0" smtClean="0"/>
              <a:t>§</a:t>
            </a:r>
            <a:r>
              <a:rPr lang="pl-PL" sz="2400" b="1" dirty="0"/>
              <a:t>  </a:t>
            </a:r>
            <a:r>
              <a:rPr lang="pl-PL" sz="2400" b="1" dirty="0" smtClean="0"/>
              <a:t>1 </a:t>
            </a:r>
            <a:r>
              <a:rPr lang="pl-PL" sz="2400" b="1" dirty="0" err="1" smtClean="0"/>
              <a:t>k.p</a:t>
            </a:r>
            <a:r>
              <a:rPr lang="pl-PL" sz="2400" b="1" dirty="0" smtClean="0"/>
              <a:t>. </a:t>
            </a:r>
            <a:r>
              <a:rPr lang="pl-PL" sz="2400" b="1" dirty="0"/>
              <a:t> </a:t>
            </a:r>
          </a:p>
          <a:p>
            <a:pPr marL="0" indent="0" algn="just">
              <a:buNone/>
            </a:pPr>
            <a:endParaRPr lang="pl-PL" sz="1800" dirty="0" smtClean="0"/>
          </a:p>
          <a:p>
            <a:pPr marL="0" indent="0" algn="just">
              <a:buNone/>
            </a:pPr>
            <a:r>
              <a:rPr lang="pl-PL" sz="2000" dirty="0" smtClean="0"/>
              <a:t>Za </a:t>
            </a:r>
            <a:r>
              <a:rPr lang="pl-PL" sz="2000" dirty="0"/>
              <a:t>naruszenie zasady równego traktowania w zatrudnieniu, z zastrzeżeniem § 2-4, uważa się różnicowanie przez pracodawcę sytuacji pracownika z jednej lub kilku przyczyn określonych w art. 18</a:t>
            </a:r>
            <a:r>
              <a:rPr lang="pl-PL" sz="2000" baseline="30000" dirty="0"/>
              <a:t>3a</a:t>
            </a:r>
            <a:r>
              <a:rPr lang="pl-PL" sz="2000" dirty="0"/>
              <a:t> § 1, którego skutkiem jest w szczególności</a:t>
            </a:r>
            <a:r>
              <a:rPr lang="pl-PL" sz="2000" dirty="0" smtClean="0"/>
              <a:t>:</a:t>
            </a:r>
          </a:p>
          <a:p>
            <a:pPr marL="0" indent="0" algn="just">
              <a:buNone/>
            </a:pPr>
            <a:r>
              <a:rPr lang="pl-PL" sz="2000" dirty="0" smtClean="0"/>
              <a:t>1) odmowa </a:t>
            </a:r>
            <a:r>
              <a:rPr lang="pl-PL" sz="2000" dirty="0"/>
              <a:t>nawiązania lub rozwiązanie stosunku pracy,</a:t>
            </a:r>
          </a:p>
          <a:p>
            <a:pPr marL="0" indent="0" algn="just">
              <a:buNone/>
            </a:pPr>
            <a:r>
              <a:rPr lang="pl-PL" sz="2000" dirty="0" smtClean="0"/>
              <a:t>2) niekorzystne </a:t>
            </a:r>
            <a:r>
              <a:rPr lang="pl-PL" sz="2000" dirty="0"/>
              <a:t>ukształtowanie wynagrodzenia za pracę lub innych warunków zatrudnienia albo pominięcie przy awansowaniu lub przyznawaniu innych świadczeń związanych z pracą,</a:t>
            </a:r>
          </a:p>
          <a:p>
            <a:pPr marL="0" indent="0" algn="just">
              <a:buNone/>
            </a:pPr>
            <a:r>
              <a:rPr lang="pl-PL" sz="2000" dirty="0" smtClean="0"/>
              <a:t>3) pominięcie </a:t>
            </a:r>
            <a:r>
              <a:rPr lang="pl-PL" sz="2000" dirty="0"/>
              <a:t>przy typowaniu do udziału w szkoleniach podnoszących kwalifikacje </a:t>
            </a:r>
            <a:r>
              <a:rPr lang="pl-PL" sz="2000" dirty="0" smtClean="0"/>
              <a:t>zawodowe</a:t>
            </a:r>
          </a:p>
          <a:p>
            <a:pPr marL="0" indent="0" algn="just">
              <a:buNone/>
            </a:pPr>
            <a:r>
              <a:rPr lang="pl-PL" sz="2000" b="1" u="sng" dirty="0" smtClean="0"/>
              <a:t>- </a:t>
            </a:r>
            <a:r>
              <a:rPr lang="pl-PL" sz="2000" b="1" u="sng" dirty="0"/>
              <a:t>chyba że pracodawca udowodni, że kierował się obiektywnymi powodami.</a:t>
            </a:r>
          </a:p>
          <a:p>
            <a:endParaRPr lang="pl-PL" sz="1800" b="1" u="sng"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3478057"/>
      </p:ext>
    </p:extLst>
  </p:cSld>
  <p:clrMapOvr>
    <a:masterClrMapping/>
  </p:clrMapOvr>
  <p:transition>
    <p:push dir="d"/>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313" y="0"/>
            <a:ext cx="8218487" cy="620713"/>
          </a:xfrm>
        </p:spPr>
        <p:txBody>
          <a:bodyPr rtlCol="0">
            <a:normAutofit/>
          </a:bodyPr>
          <a:lstStyle/>
          <a:p>
            <a:pPr eaLnBrk="1" fontAlgn="auto" hangingPunct="1">
              <a:spcAft>
                <a:spcPts val="0"/>
              </a:spcAft>
              <a:defRPr/>
            </a:pPr>
            <a:r>
              <a:rPr lang="pl-PL" sz="2800" dirty="0" smtClean="0">
                <a:solidFill>
                  <a:srgbClr val="00B050"/>
                </a:solidFill>
                <a:effectLst>
                  <a:outerShdw blurRad="38100" dist="38100" dir="2700000" algn="tl">
                    <a:srgbClr val="000000">
                      <a:alpha val="43137"/>
                    </a:srgbClr>
                  </a:outerShdw>
                </a:effectLst>
              </a:rPr>
              <a:t> </a:t>
            </a:r>
            <a:r>
              <a:rPr lang="pl-PL" sz="2800" b="1" dirty="0" smtClean="0">
                <a:solidFill>
                  <a:schemeClr val="accent3">
                    <a:lumMod val="50000"/>
                  </a:schemeClr>
                </a:solidFill>
                <a:effectLst>
                  <a:outerShdw blurRad="38100" dist="38100" dir="2700000" algn="tl">
                    <a:srgbClr val="000000">
                      <a:alpha val="43137"/>
                    </a:srgbClr>
                  </a:outerShdw>
                </a:effectLst>
              </a:rPr>
              <a:t>Ciężar dowodu w sprawach dot. dyskryminacji </a:t>
            </a:r>
            <a:endParaRPr lang="pl-PL" sz="2800" b="1" dirty="0">
              <a:solidFill>
                <a:schemeClr val="accent3">
                  <a:lumMod val="50000"/>
                </a:schemeClr>
              </a:solidFill>
              <a:effectLst>
                <a:outerShdw blurRad="38100" dist="38100" dir="2700000" algn="tl">
                  <a:srgbClr val="000000">
                    <a:alpha val="43137"/>
                  </a:srgbClr>
                </a:outerShdw>
              </a:effectLst>
            </a:endParaRPr>
          </a:p>
        </p:txBody>
      </p:sp>
      <p:grpSp>
        <p:nvGrpSpPr>
          <p:cNvPr id="15363" name="Grupa 5"/>
          <p:cNvGrpSpPr>
            <a:grpSpLocks/>
          </p:cNvGrpSpPr>
          <p:nvPr/>
        </p:nvGrpSpPr>
        <p:grpSpPr bwMode="auto">
          <a:xfrm>
            <a:off x="179388" y="836613"/>
            <a:ext cx="8713787" cy="5324475"/>
            <a:chOff x="1244938" y="767045"/>
            <a:chExt cx="6985505" cy="5323908"/>
          </a:xfrm>
        </p:grpSpPr>
        <p:sp>
          <p:nvSpPr>
            <p:cNvPr id="7" name="Dowolny kształt 6"/>
            <p:cNvSpPr/>
            <p:nvPr/>
          </p:nvSpPr>
          <p:spPr>
            <a:xfrm>
              <a:off x="1244938" y="767045"/>
              <a:ext cx="6876058" cy="1023828"/>
            </a:xfrm>
            <a:custGeom>
              <a:avLst/>
              <a:gdLst>
                <a:gd name="connsiteX0" fmla="*/ 0 w 6875383"/>
                <a:gd name="connsiteY0" fmla="*/ 170641 h 1023828"/>
                <a:gd name="connsiteX1" fmla="*/ 49980 w 6875383"/>
                <a:gd name="connsiteY1" fmla="*/ 49980 h 1023828"/>
                <a:gd name="connsiteX2" fmla="*/ 170642 w 6875383"/>
                <a:gd name="connsiteY2" fmla="*/ 1 h 1023828"/>
                <a:gd name="connsiteX3" fmla="*/ 6704742 w 6875383"/>
                <a:gd name="connsiteY3" fmla="*/ 0 h 1023828"/>
                <a:gd name="connsiteX4" fmla="*/ 6825403 w 6875383"/>
                <a:gd name="connsiteY4" fmla="*/ 49980 h 1023828"/>
                <a:gd name="connsiteX5" fmla="*/ 6875382 w 6875383"/>
                <a:gd name="connsiteY5" fmla="*/ 170642 h 1023828"/>
                <a:gd name="connsiteX6" fmla="*/ 6875383 w 6875383"/>
                <a:gd name="connsiteY6" fmla="*/ 853187 h 1023828"/>
                <a:gd name="connsiteX7" fmla="*/ 6825403 w 6875383"/>
                <a:gd name="connsiteY7" fmla="*/ 973848 h 1023828"/>
                <a:gd name="connsiteX8" fmla="*/ 6704742 w 6875383"/>
                <a:gd name="connsiteY8" fmla="*/ 1023828 h 1023828"/>
                <a:gd name="connsiteX9" fmla="*/ 170641 w 6875383"/>
                <a:gd name="connsiteY9" fmla="*/ 1023828 h 1023828"/>
                <a:gd name="connsiteX10" fmla="*/ 49980 w 6875383"/>
                <a:gd name="connsiteY10" fmla="*/ 973848 h 1023828"/>
                <a:gd name="connsiteX11" fmla="*/ 1 w 6875383"/>
                <a:gd name="connsiteY11" fmla="*/ 853186 h 1023828"/>
                <a:gd name="connsiteX12" fmla="*/ 0 w 6875383"/>
                <a:gd name="connsiteY12" fmla="*/ 170641 h 10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75383" h="1023828">
                  <a:moveTo>
                    <a:pt x="0" y="170641"/>
                  </a:moveTo>
                  <a:cubicBezTo>
                    <a:pt x="0" y="125384"/>
                    <a:pt x="17978" y="81981"/>
                    <a:pt x="49980" y="49980"/>
                  </a:cubicBezTo>
                  <a:cubicBezTo>
                    <a:pt x="81981" y="17979"/>
                    <a:pt x="125385" y="1"/>
                    <a:pt x="170642" y="1"/>
                  </a:cubicBezTo>
                  <a:lnTo>
                    <a:pt x="6704742" y="0"/>
                  </a:lnTo>
                  <a:cubicBezTo>
                    <a:pt x="6749999" y="0"/>
                    <a:pt x="6793402" y="17978"/>
                    <a:pt x="6825403" y="49980"/>
                  </a:cubicBezTo>
                  <a:cubicBezTo>
                    <a:pt x="6857404" y="81981"/>
                    <a:pt x="6875382" y="125385"/>
                    <a:pt x="6875382" y="170642"/>
                  </a:cubicBezTo>
                  <a:cubicBezTo>
                    <a:pt x="6875382" y="398157"/>
                    <a:pt x="6875383" y="625672"/>
                    <a:pt x="6875383" y="853187"/>
                  </a:cubicBezTo>
                  <a:cubicBezTo>
                    <a:pt x="6875383" y="898444"/>
                    <a:pt x="6857405" y="941847"/>
                    <a:pt x="6825403" y="973848"/>
                  </a:cubicBezTo>
                  <a:cubicBezTo>
                    <a:pt x="6793402" y="1005849"/>
                    <a:pt x="6749998" y="1023828"/>
                    <a:pt x="6704742" y="1023828"/>
                  </a:cubicBezTo>
                  <a:lnTo>
                    <a:pt x="170641" y="1023828"/>
                  </a:lnTo>
                  <a:cubicBezTo>
                    <a:pt x="125384" y="1023828"/>
                    <a:pt x="81981" y="1005850"/>
                    <a:pt x="49980" y="973848"/>
                  </a:cubicBezTo>
                  <a:cubicBezTo>
                    <a:pt x="17979" y="941847"/>
                    <a:pt x="0" y="898443"/>
                    <a:pt x="1" y="853186"/>
                  </a:cubicBezTo>
                  <a:cubicBezTo>
                    <a:pt x="1" y="625671"/>
                    <a:pt x="0" y="398156"/>
                    <a:pt x="0" y="170641"/>
                  </a:cubicBez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26179" tIns="88079" rIns="126179" bIns="88079" spcCol="1270" anchor="ctr"/>
            <a:lstStyle/>
            <a:p>
              <a:pPr algn="just" defTabSz="889000">
                <a:lnSpc>
                  <a:spcPct val="90000"/>
                </a:lnSpc>
                <a:spcAft>
                  <a:spcPct val="35000"/>
                </a:spcAft>
                <a:defRPr/>
              </a:pPr>
              <a:r>
                <a:rPr lang="pl-PL" sz="2300" dirty="0">
                  <a:solidFill>
                    <a:schemeClr val="tx1"/>
                  </a:solidFill>
                </a:rPr>
                <a:t>w sprawach dotyczących dyskryminacji określa go art. 18</a:t>
              </a:r>
              <a:r>
                <a:rPr lang="pl-PL" sz="2300" baseline="30000" dirty="0">
                  <a:solidFill>
                    <a:schemeClr val="tx1"/>
                  </a:solidFill>
                </a:rPr>
                <a:t>3b</a:t>
              </a:r>
              <a:r>
                <a:rPr lang="pl-PL" sz="2300" dirty="0">
                  <a:solidFill>
                    <a:schemeClr val="tx1"/>
                  </a:solidFill>
                </a:rPr>
                <a:t>§1 </a:t>
              </a:r>
              <a:r>
                <a:rPr lang="pl-PL" sz="2300" dirty="0" err="1">
                  <a:solidFill>
                    <a:schemeClr val="tx1"/>
                  </a:solidFill>
                </a:rPr>
                <a:t>k.p</a:t>
              </a:r>
              <a:r>
                <a:rPr lang="pl-PL" sz="2300" dirty="0">
                  <a:solidFill>
                    <a:schemeClr val="tx1"/>
                  </a:solidFill>
                </a:rPr>
                <a:t>.,</a:t>
              </a:r>
            </a:p>
          </p:txBody>
        </p:sp>
        <p:sp>
          <p:nvSpPr>
            <p:cNvPr id="8" name="Dowolny kształt 7"/>
            <p:cNvSpPr/>
            <p:nvPr/>
          </p:nvSpPr>
          <p:spPr>
            <a:xfrm>
              <a:off x="1244938" y="1841668"/>
              <a:ext cx="6851878" cy="1023829"/>
            </a:xfrm>
            <a:custGeom>
              <a:avLst/>
              <a:gdLst>
                <a:gd name="connsiteX0" fmla="*/ 0 w 6851040"/>
                <a:gd name="connsiteY0" fmla="*/ 170641 h 1023828"/>
                <a:gd name="connsiteX1" fmla="*/ 49980 w 6851040"/>
                <a:gd name="connsiteY1" fmla="*/ 49980 h 1023828"/>
                <a:gd name="connsiteX2" fmla="*/ 170642 w 6851040"/>
                <a:gd name="connsiteY2" fmla="*/ 1 h 1023828"/>
                <a:gd name="connsiteX3" fmla="*/ 6680399 w 6851040"/>
                <a:gd name="connsiteY3" fmla="*/ 0 h 1023828"/>
                <a:gd name="connsiteX4" fmla="*/ 6801060 w 6851040"/>
                <a:gd name="connsiteY4" fmla="*/ 49980 h 1023828"/>
                <a:gd name="connsiteX5" fmla="*/ 6851039 w 6851040"/>
                <a:gd name="connsiteY5" fmla="*/ 170642 h 1023828"/>
                <a:gd name="connsiteX6" fmla="*/ 6851040 w 6851040"/>
                <a:gd name="connsiteY6" fmla="*/ 853187 h 1023828"/>
                <a:gd name="connsiteX7" fmla="*/ 6801060 w 6851040"/>
                <a:gd name="connsiteY7" fmla="*/ 973848 h 1023828"/>
                <a:gd name="connsiteX8" fmla="*/ 6680399 w 6851040"/>
                <a:gd name="connsiteY8" fmla="*/ 1023828 h 1023828"/>
                <a:gd name="connsiteX9" fmla="*/ 170641 w 6851040"/>
                <a:gd name="connsiteY9" fmla="*/ 1023828 h 1023828"/>
                <a:gd name="connsiteX10" fmla="*/ 49980 w 6851040"/>
                <a:gd name="connsiteY10" fmla="*/ 973848 h 1023828"/>
                <a:gd name="connsiteX11" fmla="*/ 1 w 6851040"/>
                <a:gd name="connsiteY11" fmla="*/ 853186 h 1023828"/>
                <a:gd name="connsiteX12" fmla="*/ 0 w 6851040"/>
                <a:gd name="connsiteY12" fmla="*/ 170641 h 10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1040" h="1023828">
                  <a:moveTo>
                    <a:pt x="0" y="170641"/>
                  </a:moveTo>
                  <a:cubicBezTo>
                    <a:pt x="0" y="125384"/>
                    <a:pt x="17978" y="81981"/>
                    <a:pt x="49980" y="49980"/>
                  </a:cubicBezTo>
                  <a:cubicBezTo>
                    <a:pt x="81981" y="17979"/>
                    <a:pt x="125385" y="1"/>
                    <a:pt x="170642" y="1"/>
                  </a:cubicBezTo>
                  <a:lnTo>
                    <a:pt x="6680399" y="0"/>
                  </a:lnTo>
                  <a:cubicBezTo>
                    <a:pt x="6725656" y="0"/>
                    <a:pt x="6769059" y="17978"/>
                    <a:pt x="6801060" y="49980"/>
                  </a:cubicBezTo>
                  <a:cubicBezTo>
                    <a:pt x="6833061" y="81981"/>
                    <a:pt x="6851039" y="125385"/>
                    <a:pt x="6851039" y="170642"/>
                  </a:cubicBezTo>
                  <a:cubicBezTo>
                    <a:pt x="6851039" y="398157"/>
                    <a:pt x="6851040" y="625672"/>
                    <a:pt x="6851040" y="853187"/>
                  </a:cubicBezTo>
                  <a:cubicBezTo>
                    <a:pt x="6851040" y="898444"/>
                    <a:pt x="6833062" y="941847"/>
                    <a:pt x="6801060" y="973848"/>
                  </a:cubicBezTo>
                  <a:cubicBezTo>
                    <a:pt x="6769059" y="1005849"/>
                    <a:pt x="6725655" y="1023828"/>
                    <a:pt x="6680399" y="1023828"/>
                  </a:cubicBezTo>
                  <a:lnTo>
                    <a:pt x="170641" y="1023828"/>
                  </a:lnTo>
                  <a:cubicBezTo>
                    <a:pt x="125384" y="1023828"/>
                    <a:pt x="81981" y="1005850"/>
                    <a:pt x="49980" y="973848"/>
                  </a:cubicBezTo>
                  <a:cubicBezTo>
                    <a:pt x="17979" y="941847"/>
                    <a:pt x="0" y="898443"/>
                    <a:pt x="1" y="853186"/>
                  </a:cubicBezTo>
                  <a:cubicBezTo>
                    <a:pt x="1" y="625671"/>
                    <a:pt x="0" y="398156"/>
                    <a:pt x="0" y="170641"/>
                  </a:cubicBez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26179" tIns="88079" rIns="126179" bIns="88079" spcCol="1270" anchor="ctr"/>
            <a:lstStyle/>
            <a:p>
              <a:pPr algn="just" defTabSz="889000">
                <a:lnSpc>
                  <a:spcPct val="90000"/>
                </a:lnSpc>
                <a:spcAft>
                  <a:spcPct val="35000"/>
                </a:spcAft>
                <a:defRPr/>
              </a:pPr>
              <a:r>
                <a:rPr lang="pl-PL" sz="2300" dirty="0">
                  <a:solidFill>
                    <a:schemeClr val="tx1"/>
                  </a:solidFill>
                </a:rPr>
                <a:t>nie ma tu zastosowania reguła z art. 6 k.c.,</a:t>
              </a:r>
            </a:p>
          </p:txBody>
        </p:sp>
        <p:sp>
          <p:nvSpPr>
            <p:cNvPr id="9" name="Dowolny kształt 8"/>
            <p:cNvSpPr/>
            <p:nvPr/>
          </p:nvSpPr>
          <p:spPr>
            <a:xfrm>
              <a:off x="1244938" y="2917878"/>
              <a:ext cx="6905329" cy="1022241"/>
            </a:xfrm>
            <a:custGeom>
              <a:avLst/>
              <a:gdLst>
                <a:gd name="connsiteX0" fmla="*/ 0 w 6904502"/>
                <a:gd name="connsiteY0" fmla="*/ 170641 h 1023828"/>
                <a:gd name="connsiteX1" fmla="*/ 49980 w 6904502"/>
                <a:gd name="connsiteY1" fmla="*/ 49980 h 1023828"/>
                <a:gd name="connsiteX2" fmla="*/ 170642 w 6904502"/>
                <a:gd name="connsiteY2" fmla="*/ 1 h 1023828"/>
                <a:gd name="connsiteX3" fmla="*/ 6733861 w 6904502"/>
                <a:gd name="connsiteY3" fmla="*/ 0 h 1023828"/>
                <a:gd name="connsiteX4" fmla="*/ 6854522 w 6904502"/>
                <a:gd name="connsiteY4" fmla="*/ 49980 h 1023828"/>
                <a:gd name="connsiteX5" fmla="*/ 6904501 w 6904502"/>
                <a:gd name="connsiteY5" fmla="*/ 170642 h 1023828"/>
                <a:gd name="connsiteX6" fmla="*/ 6904502 w 6904502"/>
                <a:gd name="connsiteY6" fmla="*/ 853187 h 1023828"/>
                <a:gd name="connsiteX7" fmla="*/ 6854522 w 6904502"/>
                <a:gd name="connsiteY7" fmla="*/ 973848 h 1023828"/>
                <a:gd name="connsiteX8" fmla="*/ 6733861 w 6904502"/>
                <a:gd name="connsiteY8" fmla="*/ 1023828 h 1023828"/>
                <a:gd name="connsiteX9" fmla="*/ 170641 w 6904502"/>
                <a:gd name="connsiteY9" fmla="*/ 1023828 h 1023828"/>
                <a:gd name="connsiteX10" fmla="*/ 49980 w 6904502"/>
                <a:gd name="connsiteY10" fmla="*/ 973848 h 1023828"/>
                <a:gd name="connsiteX11" fmla="*/ 1 w 6904502"/>
                <a:gd name="connsiteY11" fmla="*/ 853186 h 1023828"/>
                <a:gd name="connsiteX12" fmla="*/ 0 w 6904502"/>
                <a:gd name="connsiteY12" fmla="*/ 170641 h 10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04502" h="1023828">
                  <a:moveTo>
                    <a:pt x="0" y="170641"/>
                  </a:moveTo>
                  <a:cubicBezTo>
                    <a:pt x="0" y="125384"/>
                    <a:pt x="17978" y="81981"/>
                    <a:pt x="49980" y="49980"/>
                  </a:cubicBezTo>
                  <a:cubicBezTo>
                    <a:pt x="81981" y="17979"/>
                    <a:pt x="125385" y="1"/>
                    <a:pt x="170642" y="1"/>
                  </a:cubicBezTo>
                  <a:lnTo>
                    <a:pt x="6733861" y="0"/>
                  </a:lnTo>
                  <a:cubicBezTo>
                    <a:pt x="6779118" y="0"/>
                    <a:pt x="6822521" y="17978"/>
                    <a:pt x="6854522" y="49980"/>
                  </a:cubicBezTo>
                  <a:cubicBezTo>
                    <a:pt x="6886523" y="81981"/>
                    <a:pt x="6904501" y="125385"/>
                    <a:pt x="6904501" y="170642"/>
                  </a:cubicBezTo>
                  <a:cubicBezTo>
                    <a:pt x="6904501" y="398157"/>
                    <a:pt x="6904502" y="625672"/>
                    <a:pt x="6904502" y="853187"/>
                  </a:cubicBezTo>
                  <a:cubicBezTo>
                    <a:pt x="6904502" y="898444"/>
                    <a:pt x="6886524" y="941847"/>
                    <a:pt x="6854522" y="973848"/>
                  </a:cubicBezTo>
                  <a:cubicBezTo>
                    <a:pt x="6822521" y="1005849"/>
                    <a:pt x="6779117" y="1023828"/>
                    <a:pt x="6733861" y="1023828"/>
                  </a:cubicBezTo>
                  <a:lnTo>
                    <a:pt x="170641" y="1023828"/>
                  </a:lnTo>
                  <a:cubicBezTo>
                    <a:pt x="125384" y="1023828"/>
                    <a:pt x="81981" y="1005850"/>
                    <a:pt x="49980" y="973848"/>
                  </a:cubicBezTo>
                  <a:cubicBezTo>
                    <a:pt x="17979" y="941847"/>
                    <a:pt x="0" y="898443"/>
                    <a:pt x="1" y="853186"/>
                  </a:cubicBezTo>
                  <a:cubicBezTo>
                    <a:pt x="1" y="625671"/>
                    <a:pt x="0" y="398156"/>
                    <a:pt x="0" y="170641"/>
                  </a:cubicBez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26179" tIns="88079" rIns="126179" bIns="88079" spcCol="1270" anchor="ctr"/>
            <a:lstStyle/>
            <a:p>
              <a:pPr algn="just" defTabSz="889000">
                <a:lnSpc>
                  <a:spcPct val="90000"/>
                </a:lnSpc>
                <a:spcAft>
                  <a:spcPct val="35000"/>
                </a:spcAft>
                <a:defRPr/>
              </a:pPr>
              <a:r>
                <a:rPr lang="pl-PL" sz="2300" dirty="0">
                  <a:solidFill>
                    <a:schemeClr val="tx1"/>
                  </a:solidFill>
                </a:rPr>
                <a:t>pracownik nie musi udowadniać dyskryminacji, a jedynie nierówne traktowanie, </a:t>
              </a:r>
            </a:p>
          </p:txBody>
        </p:sp>
        <p:sp>
          <p:nvSpPr>
            <p:cNvPr id="10" name="Dowolny kształt 9"/>
            <p:cNvSpPr/>
            <p:nvPr/>
          </p:nvSpPr>
          <p:spPr>
            <a:xfrm>
              <a:off x="1244938" y="3992501"/>
              <a:ext cx="6928237" cy="1023828"/>
            </a:xfrm>
            <a:custGeom>
              <a:avLst/>
              <a:gdLst>
                <a:gd name="connsiteX0" fmla="*/ 0 w 6951405"/>
                <a:gd name="connsiteY0" fmla="*/ 170641 h 1023828"/>
                <a:gd name="connsiteX1" fmla="*/ 49980 w 6951405"/>
                <a:gd name="connsiteY1" fmla="*/ 49980 h 1023828"/>
                <a:gd name="connsiteX2" fmla="*/ 170642 w 6951405"/>
                <a:gd name="connsiteY2" fmla="*/ 1 h 1023828"/>
                <a:gd name="connsiteX3" fmla="*/ 6780764 w 6951405"/>
                <a:gd name="connsiteY3" fmla="*/ 0 h 1023828"/>
                <a:gd name="connsiteX4" fmla="*/ 6901425 w 6951405"/>
                <a:gd name="connsiteY4" fmla="*/ 49980 h 1023828"/>
                <a:gd name="connsiteX5" fmla="*/ 6951404 w 6951405"/>
                <a:gd name="connsiteY5" fmla="*/ 170642 h 1023828"/>
                <a:gd name="connsiteX6" fmla="*/ 6951405 w 6951405"/>
                <a:gd name="connsiteY6" fmla="*/ 853187 h 1023828"/>
                <a:gd name="connsiteX7" fmla="*/ 6901425 w 6951405"/>
                <a:gd name="connsiteY7" fmla="*/ 973848 h 1023828"/>
                <a:gd name="connsiteX8" fmla="*/ 6780764 w 6951405"/>
                <a:gd name="connsiteY8" fmla="*/ 1023828 h 1023828"/>
                <a:gd name="connsiteX9" fmla="*/ 170641 w 6951405"/>
                <a:gd name="connsiteY9" fmla="*/ 1023828 h 1023828"/>
                <a:gd name="connsiteX10" fmla="*/ 49980 w 6951405"/>
                <a:gd name="connsiteY10" fmla="*/ 973848 h 1023828"/>
                <a:gd name="connsiteX11" fmla="*/ 1 w 6951405"/>
                <a:gd name="connsiteY11" fmla="*/ 853186 h 1023828"/>
                <a:gd name="connsiteX12" fmla="*/ 0 w 6951405"/>
                <a:gd name="connsiteY12" fmla="*/ 170641 h 10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51405" h="1023828">
                  <a:moveTo>
                    <a:pt x="0" y="170641"/>
                  </a:moveTo>
                  <a:cubicBezTo>
                    <a:pt x="0" y="125384"/>
                    <a:pt x="17978" y="81981"/>
                    <a:pt x="49980" y="49980"/>
                  </a:cubicBezTo>
                  <a:cubicBezTo>
                    <a:pt x="81981" y="17979"/>
                    <a:pt x="125385" y="1"/>
                    <a:pt x="170642" y="1"/>
                  </a:cubicBezTo>
                  <a:lnTo>
                    <a:pt x="6780764" y="0"/>
                  </a:lnTo>
                  <a:cubicBezTo>
                    <a:pt x="6826021" y="0"/>
                    <a:pt x="6869424" y="17978"/>
                    <a:pt x="6901425" y="49980"/>
                  </a:cubicBezTo>
                  <a:cubicBezTo>
                    <a:pt x="6933426" y="81981"/>
                    <a:pt x="6951404" y="125385"/>
                    <a:pt x="6951404" y="170642"/>
                  </a:cubicBezTo>
                  <a:cubicBezTo>
                    <a:pt x="6951404" y="398157"/>
                    <a:pt x="6951405" y="625672"/>
                    <a:pt x="6951405" y="853187"/>
                  </a:cubicBezTo>
                  <a:cubicBezTo>
                    <a:pt x="6951405" y="898444"/>
                    <a:pt x="6933427" y="941847"/>
                    <a:pt x="6901425" y="973848"/>
                  </a:cubicBezTo>
                  <a:cubicBezTo>
                    <a:pt x="6869424" y="1005849"/>
                    <a:pt x="6826020" y="1023828"/>
                    <a:pt x="6780764" y="1023828"/>
                  </a:cubicBezTo>
                  <a:lnTo>
                    <a:pt x="170641" y="1023828"/>
                  </a:lnTo>
                  <a:cubicBezTo>
                    <a:pt x="125384" y="1023828"/>
                    <a:pt x="81981" y="1005850"/>
                    <a:pt x="49980" y="973848"/>
                  </a:cubicBezTo>
                  <a:cubicBezTo>
                    <a:pt x="17979" y="941847"/>
                    <a:pt x="0" y="898443"/>
                    <a:pt x="1" y="853186"/>
                  </a:cubicBezTo>
                  <a:cubicBezTo>
                    <a:pt x="1" y="625671"/>
                    <a:pt x="0" y="398156"/>
                    <a:pt x="0" y="170641"/>
                  </a:cubicBez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26179" tIns="88079" rIns="126179" bIns="88079" spcCol="1270" anchor="ctr"/>
            <a:lstStyle/>
            <a:p>
              <a:pPr algn="just" defTabSz="889000">
                <a:lnSpc>
                  <a:spcPct val="90000"/>
                </a:lnSpc>
                <a:spcAft>
                  <a:spcPct val="35000"/>
                </a:spcAft>
                <a:defRPr/>
              </a:pPr>
              <a:r>
                <a:rPr lang="pl-PL" sz="2300" dirty="0">
                  <a:solidFill>
                    <a:schemeClr val="tx1"/>
                  </a:solidFill>
                </a:rPr>
                <a:t>pracodawca zaś musi udowodnić, że nie dyskryminuje pracownika (kieruje się obiektywnymi przyczynami) </a:t>
              </a:r>
            </a:p>
          </p:txBody>
        </p:sp>
        <p:sp>
          <p:nvSpPr>
            <p:cNvPr id="11" name="Dowolny kształt 10"/>
            <p:cNvSpPr/>
            <p:nvPr/>
          </p:nvSpPr>
          <p:spPr>
            <a:xfrm>
              <a:off x="1244938" y="5067124"/>
              <a:ext cx="6985505" cy="1023829"/>
            </a:xfrm>
            <a:custGeom>
              <a:avLst/>
              <a:gdLst>
                <a:gd name="connsiteX0" fmla="*/ 0 w 7014162"/>
                <a:gd name="connsiteY0" fmla="*/ 170641 h 1023828"/>
                <a:gd name="connsiteX1" fmla="*/ 49980 w 7014162"/>
                <a:gd name="connsiteY1" fmla="*/ 49980 h 1023828"/>
                <a:gd name="connsiteX2" fmla="*/ 170642 w 7014162"/>
                <a:gd name="connsiteY2" fmla="*/ 1 h 1023828"/>
                <a:gd name="connsiteX3" fmla="*/ 6843521 w 7014162"/>
                <a:gd name="connsiteY3" fmla="*/ 0 h 1023828"/>
                <a:gd name="connsiteX4" fmla="*/ 6964182 w 7014162"/>
                <a:gd name="connsiteY4" fmla="*/ 49980 h 1023828"/>
                <a:gd name="connsiteX5" fmla="*/ 7014161 w 7014162"/>
                <a:gd name="connsiteY5" fmla="*/ 170642 h 1023828"/>
                <a:gd name="connsiteX6" fmla="*/ 7014162 w 7014162"/>
                <a:gd name="connsiteY6" fmla="*/ 853187 h 1023828"/>
                <a:gd name="connsiteX7" fmla="*/ 6964182 w 7014162"/>
                <a:gd name="connsiteY7" fmla="*/ 973848 h 1023828"/>
                <a:gd name="connsiteX8" fmla="*/ 6843521 w 7014162"/>
                <a:gd name="connsiteY8" fmla="*/ 1023828 h 1023828"/>
                <a:gd name="connsiteX9" fmla="*/ 170641 w 7014162"/>
                <a:gd name="connsiteY9" fmla="*/ 1023828 h 1023828"/>
                <a:gd name="connsiteX10" fmla="*/ 49980 w 7014162"/>
                <a:gd name="connsiteY10" fmla="*/ 973848 h 1023828"/>
                <a:gd name="connsiteX11" fmla="*/ 1 w 7014162"/>
                <a:gd name="connsiteY11" fmla="*/ 853186 h 1023828"/>
                <a:gd name="connsiteX12" fmla="*/ 0 w 7014162"/>
                <a:gd name="connsiteY12" fmla="*/ 170641 h 10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14162" h="1023828">
                  <a:moveTo>
                    <a:pt x="0" y="170641"/>
                  </a:moveTo>
                  <a:cubicBezTo>
                    <a:pt x="0" y="125384"/>
                    <a:pt x="17978" y="81981"/>
                    <a:pt x="49980" y="49980"/>
                  </a:cubicBezTo>
                  <a:cubicBezTo>
                    <a:pt x="81981" y="17979"/>
                    <a:pt x="125385" y="1"/>
                    <a:pt x="170642" y="1"/>
                  </a:cubicBezTo>
                  <a:lnTo>
                    <a:pt x="6843521" y="0"/>
                  </a:lnTo>
                  <a:cubicBezTo>
                    <a:pt x="6888778" y="0"/>
                    <a:pt x="6932181" y="17978"/>
                    <a:pt x="6964182" y="49980"/>
                  </a:cubicBezTo>
                  <a:cubicBezTo>
                    <a:pt x="6996183" y="81981"/>
                    <a:pt x="7014161" y="125385"/>
                    <a:pt x="7014161" y="170642"/>
                  </a:cubicBezTo>
                  <a:cubicBezTo>
                    <a:pt x="7014161" y="398157"/>
                    <a:pt x="7014162" y="625672"/>
                    <a:pt x="7014162" y="853187"/>
                  </a:cubicBezTo>
                  <a:cubicBezTo>
                    <a:pt x="7014162" y="898444"/>
                    <a:pt x="6996184" y="941847"/>
                    <a:pt x="6964182" y="973848"/>
                  </a:cubicBezTo>
                  <a:cubicBezTo>
                    <a:pt x="6932181" y="1005849"/>
                    <a:pt x="6888777" y="1023828"/>
                    <a:pt x="6843521" y="1023828"/>
                  </a:cubicBezTo>
                  <a:lnTo>
                    <a:pt x="170641" y="1023828"/>
                  </a:lnTo>
                  <a:cubicBezTo>
                    <a:pt x="125384" y="1023828"/>
                    <a:pt x="81981" y="1005850"/>
                    <a:pt x="49980" y="973848"/>
                  </a:cubicBezTo>
                  <a:cubicBezTo>
                    <a:pt x="17979" y="941847"/>
                    <a:pt x="0" y="898443"/>
                    <a:pt x="1" y="853186"/>
                  </a:cubicBezTo>
                  <a:cubicBezTo>
                    <a:pt x="1" y="625671"/>
                    <a:pt x="0" y="398156"/>
                    <a:pt x="0" y="170641"/>
                  </a:cubicBez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126179" tIns="88079" rIns="126179" bIns="88079" spcCol="1270" anchor="ctr"/>
            <a:lstStyle/>
            <a:p>
              <a:pPr algn="just" defTabSz="889000">
                <a:lnSpc>
                  <a:spcPct val="90000"/>
                </a:lnSpc>
                <a:spcAft>
                  <a:spcPct val="35000"/>
                </a:spcAft>
                <a:defRPr/>
              </a:pPr>
              <a:r>
                <a:rPr lang="pl-PL" sz="2300" dirty="0">
                  <a:solidFill>
                    <a:schemeClr val="tx1"/>
                  </a:solidFill>
                </a:rPr>
                <a:t>zgodnie z II PK </a:t>
              </a:r>
              <a:r>
                <a:rPr lang="pl-PL" sz="2300" dirty="0" smtClean="0">
                  <a:solidFill>
                    <a:schemeClr val="tx1"/>
                  </a:solidFill>
                </a:rPr>
                <a:t>180/06, II </a:t>
              </a:r>
              <a:r>
                <a:rPr lang="pl-PL" sz="2300" dirty="0">
                  <a:solidFill>
                    <a:schemeClr val="tx1"/>
                  </a:solidFill>
                </a:rPr>
                <a:t>PK 169/10, II PK 239/18, II PSKP 28/21 pracownik winien wskazać przyczyny dyskryminacji</a:t>
              </a:r>
            </a:p>
          </p:txBody>
        </p:sp>
      </p:grpSp>
      <p:pic>
        <p:nvPicPr>
          <p:cNvPr id="1536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833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336339"/>
      </p:ext>
    </p:extLst>
  </p:cSld>
  <p:clrMapOvr>
    <a:masterClrMapping/>
  </p:clrMapOvr>
  <p:transition>
    <p:push dir="d"/>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750" y="188913"/>
            <a:ext cx="8229600" cy="503237"/>
          </a:xfrm>
          <a:solidFill>
            <a:schemeClr val="bg2"/>
          </a:solidFill>
        </p:spPr>
        <p:txBody>
          <a:bodyPr/>
          <a:lstStyle/>
          <a:p>
            <a:pPr>
              <a:defRPr/>
            </a:pPr>
            <a:r>
              <a:rPr lang="pl-PL" sz="2800" b="1" dirty="0" smtClean="0">
                <a:solidFill>
                  <a:srgbClr val="4F6228"/>
                </a:solidFill>
                <a:effectLst>
                  <a:outerShdw blurRad="38100" dist="38100" dir="2700000" algn="tl">
                    <a:srgbClr val="000000"/>
                  </a:outerShdw>
                </a:effectLst>
              </a:rPr>
              <a:t>Definicja </a:t>
            </a:r>
            <a:r>
              <a:rPr lang="pl-PL" sz="2800" b="1" dirty="0" err="1" smtClean="0">
                <a:solidFill>
                  <a:srgbClr val="4F6228"/>
                </a:solidFill>
                <a:effectLst>
                  <a:outerShdw blurRad="38100" dist="38100" dir="2700000" algn="tl">
                    <a:srgbClr val="000000"/>
                  </a:outerShdw>
                </a:effectLst>
              </a:rPr>
              <a:t>mobbingu</a:t>
            </a:r>
            <a:r>
              <a:rPr lang="pl-PL" sz="2800" b="1" dirty="0" smtClean="0">
                <a:solidFill>
                  <a:srgbClr val="4F6228"/>
                </a:solidFill>
                <a:effectLst>
                  <a:outerShdw blurRad="38100" dist="38100" dir="2700000" algn="tl">
                    <a:srgbClr val="000000"/>
                  </a:outerShdw>
                </a:effectLst>
              </a:rPr>
              <a:t> - art. 94</a:t>
            </a:r>
            <a:r>
              <a:rPr lang="pl-PL" sz="2800" b="1" baseline="30000" dirty="0" smtClean="0">
                <a:solidFill>
                  <a:srgbClr val="4F6228"/>
                </a:solidFill>
                <a:effectLst>
                  <a:outerShdw blurRad="38100" dist="38100" dir="2700000" algn="tl">
                    <a:srgbClr val="000000"/>
                  </a:outerShdw>
                </a:effectLst>
              </a:rPr>
              <a:t>3 </a:t>
            </a:r>
            <a:r>
              <a:rPr lang="pl-PL" sz="2800" b="1" dirty="0" smtClean="0">
                <a:solidFill>
                  <a:srgbClr val="4F6228"/>
                </a:solidFill>
                <a:effectLst>
                  <a:outerShdw blurRad="38100" dist="38100" dir="2700000" algn="tl">
                    <a:srgbClr val="000000"/>
                  </a:outerShdw>
                </a:effectLst>
              </a:rPr>
              <a:t>§ 2 </a:t>
            </a:r>
            <a:r>
              <a:rPr lang="pl-PL" sz="2800" b="1" dirty="0" err="1" smtClean="0">
                <a:solidFill>
                  <a:srgbClr val="4F6228"/>
                </a:solidFill>
                <a:effectLst>
                  <a:outerShdw blurRad="38100" dist="38100" dir="2700000" algn="tl">
                    <a:srgbClr val="000000"/>
                  </a:outerShdw>
                </a:effectLst>
              </a:rPr>
              <a:t>k.p</a:t>
            </a:r>
            <a:r>
              <a:rPr lang="pl-PL" sz="2800" b="1" dirty="0" smtClean="0">
                <a:solidFill>
                  <a:srgbClr val="4F6228"/>
                </a:solidFill>
                <a:effectLst>
                  <a:outerShdw blurRad="38100" dist="38100" dir="2700000" algn="tl">
                    <a:srgbClr val="000000"/>
                  </a:outerShdw>
                </a:effectLst>
              </a:rPr>
              <a:t>. </a:t>
            </a:r>
            <a:endParaRPr lang="pl-PL" b="1" dirty="0" smtClean="0">
              <a:solidFill>
                <a:srgbClr val="4F6228"/>
              </a:solidFill>
              <a:effectLst>
                <a:outerShdw blurRad="38100" dist="38100" dir="2700000" algn="tl">
                  <a:srgbClr val="000000"/>
                </a:outerShdw>
              </a:effectLst>
            </a:endParaRPr>
          </a:p>
        </p:txBody>
      </p:sp>
      <p:graphicFrame>
        <p:nvGraphicFramePr>
          <p:cNvPr id="9" name="Symbol zastępczy zawartości 4"/>
          <p:cNvGraphicFramePr>
            <a:graphicFrameLocks/>
          </p:cNvGraphicFramePr>
          <p:nvPr/>
        </p:nvGraphicFramePr>
        <p:xfrm>
          <a:off x="539552" y="764704"/>
          <a:ext cx="820891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7892"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76251"/>
      </p:ext>
    </p:extLst>
  </p:cSld>
  <p:clrMapOvr>
    <a:masterClrMapping/>
  </p:clrMapOvr>
  <p:transition>
    <p:dissolv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zawartości 2"/>
          <p:cNvSpPr>
            <a:spLocks noGrp="1"/>
          </p:cNvSpPr>
          <p:nvPr>
            <p:ph idx="1"/>
          </p:nvPr>
        </p:nvSpPr>
        <p:spPr>
          <a:xfrm>
            <a:off x="0" y="-171450"/>
            <a:ext cx="9144000" cy="6480175"/>
          </a:xfrm>
          <a:blipFill dpi="0" rotWithShape="1">
            <a:blip r:embed="rId2">
              <a:lum contrast="10000"/>
            </a:blip>
            <a:srcRect/>
            <a:tile tx="0" ty="0" sx="100000" sy="100000" flip="none" algn="tl"/>
          </a:blipFill>
        </p:spPr>
        <p:txBody>
          <a:bodyPr/>
          <a:lstStyle/>
          <a:p>
            <a:pPr>
              <a:buFont typeface="Arial" panose="020B0604020202020204" pitchFamily="34" charset="0"/>
              <a:buNone/>
            </a:pPr>
            <a:endParaRPr lang="pl-PL" altLang="pl-PL" dirty="0" smtClean="0"/>
          </a:p>
          <a:p>
            <a:pPr>
              <a:buFont typeface="Arial" panose="020B0604020202020204" pitchFamily="34" charset="0"/>
              <a:buNone/>
            </a:pPr>
            <a:endParaRPr lang="pl-PL" altLang="pl-PL" dirty="0" smtClean="0"/>
          </a:p>
          <a:p>
            <a:pPr algn="just">
              <a:buFont typeface="Arial" panose="020B0604020202020204" pitchFamily="34" charset="0"/>
              <a:buNone/>
            </a:pPr>
            <a:endParaRPr lang="pl-PL" altLang="pl-PL" dirty="0" smtClean="0"/>
          </a:p>
          <a:p>
            <a:pPr algn="just">
              <a:buFont typeface="Arial" panose="020B0604020202020204" pitchFamily="34" charset="0"/>
              <a:buBlip>
                <a:blip r:embed="rId3"/>
              </a:buBlip>
            </a:pPr>
            <a:r>
              <a:rPr lang="pl-PL" altLang="pl-PL" sz="4000" b="1" dirty="0" smtClean="0"/>
              <a:t> przesłanki </a:t>
            </a:r>
            <a:r>
              <a:rPr lang="pl-PL" altLang="pl-PL" sz="4000" b="1" dirty="0" err="1" smtClean="0"/>
              <a:t>mobbingu</a:t>
            </a:r>
            <a:r>
              <a:rPr lang="pl-PL" altLang="pl-PL" sz="4000" b="1" dirty="0" smtClean="0"/>
              <a:t> muszą wystąpić łącznie</a:t>
            </a:r>
          </a:p>
          <a:p>
            <a:pPr algn="just">
              <a:buFont typeface="Arial" panose="020B0604020202020204" pitchFamily="34" charset="0"/>
              <a:buBlip>
                <a:blip r:embed="rId3"/>
              </a:buBlip>
            </a:pPr>
            <a:endParaRPr lang="pl-PL" altLang="pl-PL" sz="4000" b="1" dirty="0" smtClean="0"/>
          </a:p>
          <a:p>
            <a:pPr algn="just">
              <a:buFont typeface="Arial" panose="020B0604020202020204" pitchFamily="34" charset="0"/>
              <a:buBlip>
                <a:blip r:embed="rId3"/>
              </a:buBlip>
            </a:pPr>
            <a:r>
              <a:rPr lang="pl-PL" altLang="pl-PL" sz="4000" b="1" dirty="0" smtClean="0"/>
              <a:t> na pracowniku spoczywa ciężar dowodu – art. 6 k.c. w związku z art. 300 </a:t>
            </a:r>
            <a:r>
              <a:rPr lang="pl-PL" altLang="pl-PL" sz="4000" b="1" dirty="0" err="1" smtClean="0"/>
              <a:t>k.p</a:t>
            </a:r>
            <a:r>
              <a:rPr lang="pl-PL" altLang="pl-PL" sz="4000" b="1" dirty="0" smtClean="0"/>
              <a:t>. </a:t>
            </a:r>
          </a:p>
        </p:txBody>
      </p:sp>
      <p:pic>
        <p:nvPicPr>
          <p:cNvPr id="38915" name="Picture 4" descr="C:\Program Files (x86)\Microsoft Office\MEDIA\OFFICE12\Lines\BD10307_.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935123"/>
      </p:ext>
    </p:extLst>
  </p:cSld>
  <p:clrMapOvr>
    <a:masterClrMapping/>
  </p:clrMapOvr>
  <p:transition>
    <p:push dir="d"/>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Ciężar dowodu w sprawach dot. odpowiedzialności materialnej </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smtClean="0"/>
              <a:t>odpowiedzialność na zasadach ogólnych – art. 114 i nast. </a:t>
            </a:r>
            <a:r>
              <a:rPr lang="pl-PL" dirty="0" err="1" smtClean="0"/>
              <a:t>k.p</a:t>
            </a:r>
            <a:r>
              <a:rPr lang="pl-PL" dirty="0" smtClean="0"/>
              <a:t>. (szkody powstałe nieumyślnie – art. 114-121 </a:t>
            </a:r>
            <a:r>
              <a:rPr lang="pl-PL" dirty="0" err="1" smtClean="0"/>
              <a:t>k.p</a:t>
            </a:r>
            <a:r>
              <a:rPr lang="pl-PL" dirty="0" smtClean="0"/>
              <a:t>. i umyślnie – art. 122 </a:t>
            </a:r>
            <a:r>
              <a:rPr lang="pl-PL" dirty="0" err="1" smtClean="0"/>
              <a:t>k.p</a:t>
            </a:r>
            <a:r>
              <a:rPr lang="pl-PL" dirty="0" smtClean="0"/>
              <a:t>.),</a:t>
            </a:r>
          </a:p>
          <a:p>
            <a:r>
              <a:rPr lang="pl-PL" dirty="0" smtClean="0"/>
              <a:t>odpowiedzialność za mienie powierzone – art. 124 i nast. </a:t>
            </a:r>
            <a:r>
              <a:rPr lang="pl-PL" dirty="0" err="1" smtClean="0"/>
              <a:t>k.p</a:t>
            </a:r>
            <a:r>
              <a:rPr lang="pl-PL" dirty="0" smtClean="0"/>
              <a:t>. (odpowiedzialność zwykła – art. 124 </a:t>
            </a:r>
            <a:r>
              <a:rPr lang="pl-PL" dirty="0" err="1" smtClean="0"/>
              <a:t>k.p</a:t>
            </a:r>
            <a:r>
              <a:rPr lang="pl-PL" dirty="0" smtClean="0"/>
              <a:t>., odpowiedzialność wspólna – art. 125 </a:t>
            </a:r>
            <a:r>
              <a:rPr lang="pl-PL" dirty="0" err="1" smtClean="0"/>
              <a:t>k.p</a:t>
            </a:r>
            <a:r>
              <a:rPr lang="pl-PL" dirty="0" smtClean="0"/>
              <a:t>.) </a:t>
            </a: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8127119"/>
      </p:ext>
    </p:extLst>
  </p:cSld>
  <p:clrMapOvr>
    <a:masterClrMapping/>
  </p:clrMapOvr>
  <p:transition>
    <p:push dir="d"/>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rPr>
              <a:t>odpowiedzialność na zasadach ogólnych</a:t>
            </a:r>
          </a:p>
        </p:txBody>
      </p:sp>
      <p:sp>
        <p:nvSpPr>
          <p:cNvPr id="3" name="Symbol zastępczy zawartości 2"/>
          <p:cNvSpPr>
            <a:spLocks noGrp="1"/>
          </p:cNvSpPr>
          <p:nvPr>
            <p:ph idx="1"/>
          </p:nvPr>
        </p:nvSpPr>
        <p:spPr/>
        <p:txBody>
          <a:bodyPr/>
          <a:lstStyle/>
          <a:p>
            <a:pPr marL="0" indent="0">
              <a:buNone/>
            </a:pPr>
            <a:r>
              <a:rPr lang="pl-PL" b="1" dirty="0" smtClean="0"/>
              <a:t>Art</a:t>
            </a:r>
            <a:r>
              <a:rPr lang="pl-PL" b="1" dirty="0"/>
              <a:t>.  </a:t>
            </a:r>
            <a:r>
              <a:rPr lang="pl-PL" b="1" dirty="0" smtClean="0"/>
              <a:t>116 </a:t>
            </a:r>
            <a:r>
              <a:rPr lang="pl-PL" b="1" dirty="0" err="1" smtClean="0"/>
              <a:t>k.p</a:t>
            </a:r>
            <a:r>
              <a:rPr lang="pl-PL" b="1" dirty="0" smtClean="0"/>
              <a:t>. </a:t>
            </a:r>
            <a:endParaRPr lang="pl-PL" b="1" dirty="0"/>
          </a:p>
          <a:p>
            <a:pPr marL="0" indent="0" algn="just">
              <a:buNone/>
            </a:pPr>
            <a:r>
              <a:rPr lang="pl-PL" dirty="0"/>
              <a:t>Pracodawca jest obowiązany wykazać okoliczności uzasadniające odpowiedzialność pracownika oraz wysokość powstałej szkody.</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323244"/>
      </p:ext>
    </p:extLst>
  </p:cSld>
  <p:clrMapOvr>
    <a:masterClrMapping/>
  </p:clrMapOvr>
  <p:transition>
    <p:push dir="d"/>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a:solidFill>
                  <a:schemeClr val="accent3">
                    <a:lumMod val="50000"/>
                  </a:schemeClr>
                </a:solidFill>
                <a:effectLst>
                  <a:outerShdw blurRad="38100" dist="38100" dir="2700000" algn="tl">
                    <a:srgbClr val="000000">
                      <a:alpha val="43137"/>
                    </a:srgbClr>
                  </a:outerShdw>
                </a:effectLst>
              </a:rPr>
              <a:t>odpowiedzialność za mienie </a:t>
            </a:r>
            <a:r>
              <a:rPr lang="pl-PL" sz="3600" b="1" dirty="0" smtClean="0">
                <a:solidFill>
                  <a:schemeClr val="accent3">
                    <a:lumMod val="50000"/>
                  </a:schemeClr>
                </a:solidFill>
                <a:effectLst>
                  <a:outerShdw blurRad="38100" dist="38100" dir="2700000" algn="tl">
                    <a:srgbClr val="000000">
                      <a:alpha val="43137"/>
                    </a:srgbClr>
                  </a:outerShdw>
                </a:effectLst>
              </a:rPr>
              <a:t>powierzone – art. 124 </a:t>
            </a:r>
            <a:r>
              <a:rPr lang="pl-PL" sz="3600" b="1" dirty="0" err="1" smtClean="0">
                <a:solidFill>
                  <a:schemeClr val="accent3">
                    <a:lumMod val="50000"/>
                  </a:schemeClr>
                </a:solidFill>
                <a:effectLst>
                  <a:outerShdw blurRad="38100" dist="38100" dir="2700000" algn="tl">
                    <a:srgbClr val="000000">
                      <a:alpha val="43137"/>
                    </a:srgbClr>
                  </a:outerShdw>
                </a:effectLst>
              </a:rPr>
              <a:t>k.p</a:t>
            </a:r>
            <a:r>
              <a:rPr lang="pl-PL" sz="3600" b="1" dirty="0" smtClean="0">
                <a:solidFill>
                  <a:schemeClr val="accent3">
                    <a:lumMod val="50000"/>
                  </a:schemeClr>
                </a:solidFill>
                <a:effectLst>
                  <a:outerShdw blurRad="38100" dist="38100" dir="2700000" algn="tl">
                    <a:srgbClr val="000000">
                      <a:alpha val="43137"/>
                    </a:srgbClr>
                  </a:outerShdw>
                </a:effectLst>
              </a:rPr>
              <a:t>.</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1800" dirty="0" smtClean="0"/>
              <a:t>§  </a:t>
            </a:r>
            <a:r>
              <a:rPr lang="pl-PL" sz="1800" dirty="0"/>
              <a:t>1. </a:t>
            </a:r>
            <a:r>
              <a:rPr lang="pl-PL" sz="1800" dirty="0" smtClean="0"/>
              <a:t>Pracownik</a:t>
            </a:r>
            <a:r>
              <a:rPr lang="pl-PL" sz="1800" dirty="0"/>
              <a:t>, któremu powierzono z obowiązkiem zwrotu albo do wyliczenia się:</a:t>
            </a:r>
          </a:p>
          <a:p>
            <a:pPr marL="0" indent="0" algn="just">
              <a:buNone/>
            </a:pPr>
            <a:r>
              <a:rPr lang="pl-PL" sz="1800" dirty="0"/>
              <a:t>1</a:t>
            </a:r>
            <a:r>
              <a:rPr lang="pl-PL" sz="1800" dirty="0" smtClean="0"/>
              <a:t>)  pieniądze</a:t>
            </a:r>
            <a:r>
              <a:rPr lang="pl-PL" sz="1800" dirty="0"/>
              <a:t>, papiery wartościowe lub kosztowności,</a:t>
            </a:r>
          </a:p>
          <a:p>
            <a:pPr algn="just">
              <a:buAutoNum type="arabicParenR" startAt="2"/>
            </a:pPr>
            <a:r>
              <a:rPr lang="pl-PL" sz="1800" dirty="0" smtClean="0"/>
              <a:t>narzędzia </a:t>
            </a:r>
            <a:r>
              <a:rPr lang="pl-PL" sz="1800" dirty="0"/>
              <a:t>i instrumenty lub podobne przedmioty, a także środki </a:t>
            </a:r>
            <a:r>
              <a:rPr lang="pl-PL" sz="1800" dirty="0" smtClean="0"/>
              <a:t>ochrony indywidualnej </a:t>
            </a:r>
            <a:r>
              <a:rPr lang="pl-PL" sz="1800" dirty="0"/>
              <a:t>oraz odzież i obuwie </a:t>
            </a:r>
            <a:r>
              <a:rPr lang="pl-PL" sz="1800" dirty="0" smtClean="0"/>
              <a:t>robocze,</a:t>
            </a:r>
          </a:p>
          <a:p>
            <a:pPr marL="0" indent="0" algn="just">
              <a:buNone/>
            </a:pPr>
            <a:r>
              <a:rPr lang="pl-PL" sz="1800" dirty="0" smtClean="0"/>
              <a:t>odpowiada </a:t>
            </a:r>
            <a:r>
              <a:rPr lang="pl-PL" sz="1800" dirty="0"/>
              <a:t>w pełnej wysokości za szkodę powstałą w tym mieniu</a:t>
            </a:r>
            <a:r>
              <a:rPr lang="pl-PL" sz="1800" dirty="0" smtClean="0"/>
              <a:t>.</a:t>
            </a:r>
            <a:endParaRPr lang="pl-PL" sz="1800" dirty="0"/>
          </a:p>
          <a:p>
            <a:pPr marL="0" indent="0" algn="just">
              <a:buNone/>
            </a:pPr>
            <a:r>
              <a:rPr lang="pl-PL" sz="1800" dirty="0"/>
              <a:t>§  2. </a:t>
            </a:r>
            <a:r>
              <a:rPr lang="pl-PL" sz="1800" dirty="0" smtClean="0"/>
              <a:t>Pracownik </a:t>
            </a:r>
            <a:r>
              <a:rPr lang="pl-PL" sz="1800" dirty="0"/>
              <a:t>odpowiada w pełnej wysokości również za szkodę w mieniu innym niż wymienione w § 1, powierzonym mu z obowiązkiem zwrotu albo do wyliczenia się.</a:t>
            </a:r>
          </a:p>
          <a:p>
            <a:pPr marL="0" indent="0" algn="just">
              <a:buNone/>
            </a:pPr>
            <a:r>
              <a:rPr lang="pl-PL" sz="1800" b="1" dirty="0"/>
              <a:t>§  3. </a:t>
            </a:r>
            <a:r>
              <a:rPr lang="pl-PL" sz="1800" b="1" dirty="0" smtClean="0"/>
              <a:t>Od </a:t>
            </a:r>
            <a:r>
              <a:rPr lang="pl-PL" sz="1800" b="1" dirty="0"/>
              <a:t>odpowiedzialności określonej w § 1 i 2 pracownik może się uwolnić, jeżeli wykaże, że szkoda powstała z przyczyn od niego niezależnych, a w szczególności wskutek niezapewnienia przez pracodawcę warunków umożliwiających zabezpieczenie powierzonego mienia.</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360958"/>
      </p:ext>
    </p:extLst>
  </p:cSld>
  <p:clrMapOvr>
    <a:masterClrMapping/>
  </p:clrMapOvr>
  <p:transition>
    <p:push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Zasiłek chorobowy</a:t>
            </a:r>
            <a:r>
              <a:rPr lang="pl-PL" dirty="0" smtClean="0">
                <a:solidFill>
                  <a:schemeClr val="accent3">
                    <a:lumMod val="50000"/>
                  </a:schemeClr>
                </a:solidFill>
              </a:rPr>
              <a:t> </a:t>
            </a:r>
            <a:endParaRPr lang="pl-PL" dirty="0">
              <a:solidFill>
                <a:schemeClr val="accent3">
                  <a:lumMod val="50000"/>
                </a:schemeClr>
              </a:solidFill>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129934913"/>
              </p:ext>
            </p:extLst>
          </p:nvPr>
        </p:nvGraphicFramePr>
        <p:xfrm>
          <a:off x="457200" y="1124744"/>
          <a:ext cx="829126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594621"/>
      </p:ext>
    </p:extLst>
  </p:cSld>
  <p:clrMapOvr>
    <a:masterClrMapping/>
  </p:clrMapOvr>
  <p:transition>
    <p:push dir="d"/>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rPr>
              <a:t>odpowiedzialność za mienie powierzone – art. 124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 / przykłady </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070963235"/>
              </p:ext>
            </p:extLst>
          </p:nvPr>
        </p:nvGraphicFramePr>
        <p:xfrm>
          <a:off x="457200" y="1417638"/>
          <a:ext cx="8229600" cy="5106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356992"/>
      </p:ext>
    </p:extLst>
  </p:cSld>
  <p:clrMapOvr>
    <a:masterClrMapping/>
  </p:clrMapOvr>
  <p:transition>
    <p:push dir="d"/>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rPr>
              <a:t>Ciężar dowodu w sprawach o zapłatę wynagrodzenia za pracę w godzinach nadliczbowych</a:t>
            </a:r>
            <a:endParaRPr lang="pl-PL" sz="40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400" dirty="0" smtClean="0"/>
              <a:t>W </a:t>
            </a:r>
            <a:r>
              <a:rPr lang="pl-PL" sz="2400" dirty="0"/>
              <a:t>sprawie z powództwa pracownika o wynagrodzenie za pracę w godzinach nadliczbowych obowiązuje ogólna reguła, że powód powinien udowodnić swoje twierdzenia uzasadniające żądanie (art. 3 k.p.c. i art. 232 k.p.c. oraz art. 6 k.c.), z tą jedynie modyfikacją, że niewywiązanie się przez pracodawcę z obowiązku prowadzenia ewidencji czasu pracy implikuje dla niego niekorzystne skutki, gdy pracownik udowodni swe twierdzenia przy pomocy innych środków dowodowych niż dokumentacja dotycząca czasu pracy (osobowe środki dowodowe, domniemania faktyczne</a:t>
            </a:r>
            <a:r>
              <a:rPr lang="pl-PL" sz="2400" dirty="0" smtClean="0"/>
              <a:t>), np</a:t>
            </a:r>
            <a:r>
              <a:rPr lang="pl-PL" sz="2400" dirty="0"/>
              <a:t>. II PK </a:t>
            </a:r>
            <a:r>
              <a:rPr lang="pl-PL" sz="2400" dirty="0" smtClean="0"/>
              <a:t>231/11 i szereg dalszych </a:t>
            </a:r>
            <a:endParaRPr lang="pl-PL" sz="2400" dirty="0"/>
          </a:p>
          <a:p>
            <a:endParaRPr lang="pl-PL" sz="2400" dirty="0" smtClean="0"/>
          </a:p>
        </p:txBody>
      </p:sp>
      <p:pic>
        <p:nvPicPr>
          <p:cNvPr id="4" name="Picture 4" descr="C:\Program Files (x86)\Microsoft Office\MEDIA\OFFICE12\Lines\BD10307_.gif">
            <a:extLst>
              <a:ext uri="{FF2B5EF4-FFF2-40B4-BE49-F238E27FC236}">
                <a16:creationId xmlns:a16="http://schemas.microsoft.com/office/drawing/2014/main" id="{2F9285A7-FE67-498C-BE8E-FD69492ACB2A}"/>
              </a:ext>
            </a:extLst>
          </p:cNvPr>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405216488"/>
      </p:ext>
    </p:extLst>
  </p:cSld>
  <p:clrMapOvr>
    <a:masterClrMapping/>
  </p:clrMapOvr>
  <p:transition>
    <p:push dir="d"/>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Ciężar dowodu w sprawach o odprawę z ustawy o zwolnieniach grupowych  </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r>
              <a:rPr lang="pl-PL" dirty="0" smtClean="0"/>
              <a:t>III </a:t>
            </a:r>
            <a:r>
              <a:rPr lang="pl-PL" dirty="0"/>
              <a:t>PK </a:t>
            </a:r>
            <a:r>
              <a:rPr lang="pl-PL" dirty="0" smtClean="0"/>
              <a:t>81/15, </a:t>
            </a:r>
            <a:r>
              <a:rPr lang="pl-PL" dirty="0"/>
              <a:t>II PK 112/18</a:t>
            </a:r>
            <a:endParaRPr lang="pl-PL" dirty="0" smtClean="0"/>
          </a:p>
          <a:p>
            <a:pPr algn="just"/>
            <a:r>
              <a:rPr lang="pl-PL" dirty="0" smtClean="0"/>
              <a:t>w </a:t>
            </a:r>
            <a:r>
              <a:rPr lang="pl-PL" dirty="0"/>
              <a:t>sprawie o prawo pracownika do odprawy z art. 8 ust. 1 w związku z art. 10 ust. 1 ustawy z dnia 13 marca 2003 r. na pracodawcy spoczywa ciężar dowodu, że pracownika dotyczą nieujawnione przyczyny odwołania ze stanowiska, gdy pracodawca twierdzi, że do odwołania doszło bez żadnej przyczyny lub wyłącznie z przyczyn dotyczących pracownika.</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613952"/>
      </p:ext>
    </p:extLst>
  </p:cSld>
  <p:clrMapOvr>
    <a:masterClrMapping/>
  </p:clrMapOvr>
  <p:transition>
    <p:push dir="d"/>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52D2DC-2506-4DDD-945C-EB9F9B754523}"/>
              </a:ext>
            </a:extLst>
          </p:cNvPr>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art</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smtClean="0">
                <a:solidFill>
                  <a:schemeClr val="accent3">
                    <a:lumMod val="50000"/>
                  </a:schemeClr>
                </a:solidFill>
                <a:effectLst>
                  <a:outerShdw blurRad="38100" dist="38100" dir="2700000" algn="tl">
                    <a:srgbClr val="000000">
                      <a:alpha val="43137"/>
                    </a:srgbClr>
                  </a:outerShdw>
                </a:effectLst>
              </a:rPr>
              <a:t>477</a:t>
            </a:r>
            <a:r>
              <a:rPr lang="pl-PL" sz="3200" b="1" baseline="30000" dirty="0" smtClean="0">
                <a:solidFill>
                  <a:schemeClr val="accent3">
                    <a:lumMod val="50000"/>
                  </a:schemeClr>
                </a:solidFill>
                <a:effectLst>
                  <a:outerShdw blurRad="38100" dist="38100" dir="2700000" algn="tl">
                    <a:srgbClr val="000000">
                      <a:alpha val="43137"/>
                    </a:srgbClr>
                  </a:outerShdw>
                </a:effectLst>
              </a:rPr>
              <a:t>2</a:t>
            </a:r>
            <a:r>
              <a:rPr lang="pl-PL" sz="3200" b="1" dirty="0">
                <a:solidFill>
                  <a:schemeClr val="accent3">
                    <a:lumMod val="50000"/>
                  </a:schemeClr>
                </a:solidFill>
                <a:effectLst>
                  <a:outerShdw blurRad="38100" dist="38100" dir="2700000" algn="tl">
                    <a:srgbClr val="000000">
                      <a:alpha val="43137"/>
                    </a:srgbClr>
                  </a:outerShdw>
                </a:effectLst>
              </a:rPr>
              <a:t> § 1 </a:t>
            </a:r>
            <a:r>
              <a:rPr lang="pl-PL" sz="3200" b="1" dirty="0" smtClean="0">
                <a:solidFill>
                  <a:schemeClr val="accent3">
                    <a:lumMod val="50000"/>
                  </a:schemeClr>
                </a:solidFill>
                <a:effectLst>
                  <a:outerShdw blurRad="38100" dist="38100" dir="2700000" algn="tl">
                    <a:srgbClr val="000000">
                      <a:alpha val="43137"/>
                    </a:srgbClr>
                  </a:outerShdw>
                </a:effectLst>
              </a:rPr>
              <a:t>k.p.c. - rygor </a:t>
            </a:r>
            <a:r>
              <a:rPr lang="pl-PL" sz="3200" b="1" dirty="0">
                <a:solidFill>
                  <a:schemeClr val="accent3">
                    <a:lumMod val="50000"/>
                  </a:schemeClr>
                </a:solidFill>
                <a:effectLst>
                  <a:outerShdw blurRad="38100" dist="38100" dir="2700000" algn="tl">
                    <a:srgbClr val="000000">
                      <a:alpha val="43137"/>
                    </a:srgbClr>
                  </a:outerShdw>
                </a:effectLst>
              </a:rPr>
              <a:t>natychmiastowej </a:t>
            </a:r>
            <a:r>
              <a:rPr lang="pl-PL" sz="3200" b="1" dirty="0" smtClean="0">
                <a:solidFill>
                  <a:schemeClr val="accent3">
                    <a:lumMod val="50000"/>
                  </a:schemeClr>
                </a:solidFill>
                <a:effectLst>
                  <a:outerShdw blurRad="38100" dist="38100" dir="2700000" algn="tl">
                    <a:srgbClr val="000000">
                      <a:alpha val="43137"/>
                    </a:srgbClr>
                  </a:outerShdw>
                </a:effectLst>
              </a:rPr>
              <a:t>wykonalności</a:t>
            </a:r>
            <a:endParaRPr lang="pl-PL" sz="4000" dirty="0"/>
          </a:p>
        </p:txBody>
      </p:sp>
      <p:sp>
        <p:nvSpPr>
          <p:cNvPr id="3" name="Symbol zastępczy zawartości 2">
            <a:extLst>
              <a:ext uri="{FF2B5EF4-FFF2-40B4-BE49-F238E27FC236}">
                <a16:creationId xmlns:a16="http://schemas.microsoft.com/office/drawing/2014/main" id="{187C0A00-517F-4962-966C-91B035342B77}"/>
              </a:ext>
            </a:extLst>
          </p:cNvPr>
          <p:cNvSpPr>
            <a:spLocks noGrp="1"/>
          </p:cNvSpPr>
          <p:nvPr>
            <p:ph idx="1"/>
          </p:nvPr>
        </p:nvSpPr>
        <p:spPr/>
        <p:txBody>
          <a:bodyPr/>
          <a:lstStyle/>
          <a:p>
            <a:pPr marL="0" indent="0" algn="just">
              <a:buNone/>
            </a:pPr>
            <a:r>
              <a:rPr lang="pl-PL" dirty="0" smtClean="0"/>
              <a:t>Zasądzając </a:t>
            </a:r>
            <a:r>
              <a:rPr lang="pl-PL" dirty="0"/>
              <a:t>należność pracownika w sprawach z zakresu prawa pracy, sąd z urzędu nada wyrokowi przy jego wydaniu rygor natychmiastowej wykonalności w części nieprzekraczającej pełnego jednomiesięcznego wynagrodzenia pracownika. Przepis art. 334 § 4 i art. 335 § 1 zdanie drugie stosuje się odpowiednio; nie stosuje się przepisu art. 335 § 2.</a:t>
            </a:r>
          </a:p>
        </p:txBody>
      </p:sp>
      <p:pic>
        <p:nvPicPr>
          <p:cNvPr id="4" name="Picture 4" descr="C:\Program Files (x86)\Microsoft Office\MEDIA\OFFICE12\Lines\BD10307_.gif">
            <a:extLst>
              <a:ext uri="{FF2B5EF4-FFF2-40B4-BE49-F238E27FC236}">
                <a16:creationId xmlns:a16="http://schemas.microsoft.com/office/drawing/2014/main" id="{2F9285A7-FE67-498C-BE8E-FD69492ACB2A}"/>
              </a:ext>
            </a:extLst>
          </p:cNvPr>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2743969768"/>
      </p:ext>
    </p:extLst>
  </p:cSld>
  <p:clrMapOvr>
    <a:masterClrMapping/>
  </p:clrMapOvr>
  <p:transition>
    <p:push dir="d"/>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1122364"/>
            <a:ext cx="9144000" cy="2992437"/>
          </a:xfrm>
        </p:spPr>
        <p:txBody>
          <a:bodyPr>
            <a:noAutofit/>
          </a:bodyPr>
          <a:lstStyle/>
          <a:p>
            <a:r>
              <a:rPr lang="pl-PL" sz="3200" b="1" dirty="0">
                <a:solidFill>
                  <a:schemeClr val="accent4">
                    <a:lumMod val="50000"/>
                  </a:schemeClr>
                </a:solidFill>
                <a:effectLst>
                  <a:outerShdw blurRad="38100" dist="38100" dir="2700000" algn="tl">
                    <a:srgbClr val="000000">
                      <a:alpha val="43137"/>
                    </a:srgbClr>
                  </a:outerShdw>
                </a:effectLst>
                <a:latin typeface="+mn-lt"/>
              </a:rPr>
              <a:t/>
            </a:r>
            <a:br>
              <a:rPr lang="pl-PL" sz="3200" b="1" dirty="0">
                <a:solidFill>
                  <a:schemeClr val="accent4">
                    <a:lumMod val="50000"/>
                  </a:schemeClr>
                </a:solidFill>
                <a:effectLst>
                  <a:outerShdw blurRad="38100" dist="38100" dir="2700000" algn="tl">
                    <a:srgbClr val="000000">
                      <a:alpha val="43137"/>
                    </a:srgbClr>
                  </a:outerShdw>
                </a:effectLst>
                <a:latin typeface="+mn-lt"/>
              </a:rPr>
            </a:br>
            <a:r>
              <a:rPr lang="pl-PL" sz="4000" b="1" dirty="0">
                <a:solidFill>
                  <a:schemeClr val="accent3">
                    <a:lumMod val="50000"/>
                  </a:schemeClr>
                </a:solidFill>
                <a:effectLst>
                  <a:outerShdw blurRad="38100" dist="38100" dir="2700000" algn="tl">
                    <a:srgbClr val="000000">
                      <a:alpha val="43137"/>
                    </a:srgbClr>
                  </a:outerShdw>
                </a:effectLst>
                <a:latin typeface="+mn-lt"/>
              </a:rPr>
              <a:t>Obowiązek dalszego zatrudniania pracownika przywróconego do pracy do czasu prawomocnego zakończenia </a:t>
            </a:r>
            <a:r>
              <a:rPr lang="pl-PL" sz="4000" b="1" dirty="0" smtClean="0">
                <a:solidFill>
                  <a:schemeClr val="accent3">
                    <a:lumMod val="50000"/>
                  </a:schemeClr>
                </a:solidFill>
                <a:effectLst>
                  <a:outerShdw blurRad="38100" dist="38100" dir="2700000" algn="tl">
                    <a:srgbClr val="000000">
                      <a:alpha val="43137"/>
                    </a:srgbClr>
                  </a:outerShdw>
                </a:effectLst>
                <a:latin typeface="+mn-lt"/>
              </a:rPr>
              <a:t>-</a:t>
            </a:r>
            <a:br>
              <a:rPr lang="pl-PL" sz="4000" b="1" dirty="0" smtClean="0">
                <a:solidFill>
                  <a:schemeClr val="accent3">
                    <a:lumMod val="50000"/>
                  </a:schemeClr>
                </a:solidFill>
                <a:effectLst>
                  <a:outerShdw blurRad="38100" dist="38100" dir="2700000" algn="tl">
                    <a:srgbClr val="000000">
                      <a:alpha val="43137"/>
                    </a:srgbClr>
                  </a:outerShdw>
                </a:effectLst>
                <a:latin typeface="+mn-lt"/>
              </a:rPr>
            </a:br>
            <a:r>
              <a:rPr lang="pl-PL" sz="4000" b="1" dirty="0" smtClean="0">
                <a:solidFill>
                  <a:schemeClr val="accent3">
                    <a:lumMod val="50000"/>
                  </a:schemeClr>
                </a:solidFill>
                <a:effectLst>
                  <a:outerShdw blurRad="38100" dist="38100" dir="2700000" algn="tl">
                    <a:srgbClr val="000000">
                      <a:alpha val="43137"/>
                    </a:srgbClr>
                  </a:outerShdw>
                </a:effectLst>
                <a:latin typeface="+mn-lt"/>
              </a:rPr>
              <a:t>art</a:t>
            </a:r>
            <a:r>
              <a:rPr lang="pl-PL" sz="4000" b="1" dirty="0">
                <a:solidFill>
                  <a:schemeClr val="accent3">
                    <a:lumMod val="50000"/>
                  </a:schemeClr>
                </a:solidFill>
                <a:effectLst>
                  <a:outerShdw blurRad="38100" dist="38100" dir="2700000" algn="tl">
                    <a:srgbClr val="000000">
                      <a:alpha val="43137"/>
                    </a:srgbClr>
                  </a:outerShdw>
                </a:effectLst>
                <a:latin typeface="+mn-lt"/>
              </a:rPr>
              <a:t>. 477</a:t>
            </a:r>
            <a:r>
              <a:rPr lang="pl-PL" sz="4000" b="1" baseline="30000" dirty="0">
                <a:solidFill>
                  <a:schemeClr val="accent3">
                    <a:lumMod val="50000"/>
                  </a:schemeClr>
                </a:solidFill>
                <a:effectLst>
                  <a:outerShdw blurRad="38100" dist="38100" dir="2700000" algn="tl">
                    <a:srgbClr val="000000">
                      <a:alpha val="43137"/>
                    </a:srgbClr>
                  </a:outerShdw>
                </a:effectLst>
                <a:latin typeface="+mn-lt"/>
              </a:rPr>
              <a:t>2</a:t>
            </a:r>
            <a:r>
              <a:rPr lang="pl-PL" sz="4000" b="1" dirty="0">
                <a:solidFill>
                  <a:schemeClr val="accent3">
                    <a:lumMod val="50000"/>
                  </a:schemeClr>
                </a:solidFill>
                <a:effectLst>
                  <a:outerShdw blurRad="38100" dist="38100" dir="2700000" algn="tl">
                    <a:srgbClr val="000000">
                      <a:alpha val="43137"/>
                    </a:srgbClr>
                  </a:outerShdw>
                </a:effectLst>
                <a:latin typeface="+mn-lt"/>
              </a:rPr>
              <a:t> </a:t>
            </a:r>
            <a:r>
              <a:rPr lang="pl-PL" sz="4000" b="1" dirty="0" smtClean="0">
                <a:solidFill>
                  <a:schemeClr val="accent3">
                    <a:lumMod val="50000"/>
                  </a:schemeClr>
                </a:solidFill>
                <a:effectLst>
                  <a:outerShdw blurRad="38100" dist="38100" dir="2700000" algn="tl">
                    <a:srgbClr val="000000">
                      <a:alpha val="43137"/>
                    </a:srgbClr>
                  </a:outerShdw>
                </a:effectLst>
                <a:latin typeface="+mn-lt"/>
              </a:rPr>
              <a:t>§ </a:t>
            </a:r>
            <a:r>
              <a:rPr lang="pl-PL" sz="4000" b="1" dirty="0">
                <a:solidFill>
                  <a:schemeClr val="accent3">
                    <a:lumMod val="50000"/>
                  </a:schemeClr>
                </a:solidFill>
                <a:effectLst>
                  <a:outerShdw blurRad="38100" dist="38100" dir="2700000" algn="tl">
                    <a:srgbClr val="000000">
                      <a:alpha val="43137"/>
                    </a:srgbClr>
                  </a:outerShdw>
                </a:effectLst>
                <a:latin typeface="+mn-lt"/>
              </a:rPr>
              <a:t>2 k.p.c. </a:t>
            </a:r>
            <a:r>
              <a:rPr lang="pl-PL" sz="4000" b="1" dirty="0" smtClean="0">
                <a:solidFill>
                  <a:schemeClr val="accent3">
                    <a:lumMod val="50000"/>
                  </a:schemeClr>
                </a:solidFill>
                <a:effectLst>
                  <a:outerShdw blurRad="38100" dist="38100" dir="2700000" algn="tl">
                    <a:srgbClr val="000000">
                      <a:alpha val="43137"/>
                    </a:srgbClr>
                  </a:outerShdw>
                </a:effectLst>
                <a:latin typeface="+mn-lt"/>
              </a:rPr>
              <a:t>(od 7 listopada 2019 r.)</a:t>
            </a:r>
            <a:endParaRPr lang="pl-PL" sz="4000" b="1" dirty="0">
              <a:solidFill>
                <a:schemeClr val="accent3">
                  <a:lumMod val="50000"/>
                </a:schemeClr>
              </a:solidFill>
              <a:effectLst>
                <a:outerShdw blurRad="38100" dist="38100" dir="2700000" algn="tl">
                  <a:srgbClr val="000000">
                    <a:alpha val="43137"/>
                  </a:srgbClr>
                </a:outerShdw>
              </a:effectLst>
              <a:latin typeface="+mn-lt"/>
            </a:endParaRPr>
          </a:p>
        </p:txBody>
      </p:sp>
      <p:pic>
        <p:nvPicPr>
          <p:cNvPr id="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839741"/>
      </p:ext>
    </p:extLst>
  </p:cSld>
  <p:clrMapOvr>
    <a:masterClrMapping/>
  </p:clrMapOvr>
  <p:transition>
    <p:push dir="d"/>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Treść przepisu art. 477</a:t>
            </a:r>
            <a:r>
              <a:rPr lang="pl-PL" b="1" baseline="30000" dirty="0" smtClean="0">
                <a:solidFill>
                  <a:schemeClr val="accent3">
                    <a:lumMod val="50000"/>
                  </a:schemeClr>
                </a:solidFill>
                <a:effectLst>
                  <a:outerShdw blurRad="38100" dist="38100" dir="2700000" algn="tl">
                    <a:srgbClr val="000000">
                      <a:alpha val="43137"/>
                    </a:srgbClr>
                  </a:outerShdw>
                </a:effectLst>
                <a:latin typeface="+mn-lt"/>
              </a:rPr>
              <a:t>2</a:t>
            </a:r>
            <a:r>
              <a:rPr lang="pl-PL" b="1" dirty="0" smtClean="0">
                <a:solidFill>
                  <a:schemeClr val="accent3">
                    <a:lumMod val="50000"/>
                  </a:schemeClr>
                </a:solidFill>
                <a:effectLst>
                  <a:outerShdw blurRad="38100" dist="38100" dir="2700000" algn="tl">
                    <a:srgbClr val="000000">
                      <a:alpha val="43137"/>
                    </a:srgbClr>
                  </a:outerShdw>
                </a:effectLst>
                <a:latin typeface="+mn-lt"/>
              </a:rPr>
              <a:t>  § 2 k.p.c.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marL="0" indent="0">
              <a:buNone/>
            </a:pPr>
            <a:endParaRPr lang="pl-PL" dirty="0" smtClean="0">
              <a:effectLst/>
            </a:endParaRPr>
          </a:p>
          <a:p>
            <a:pPr marL="0" indent="0" algn="just">
              <a:buNone/>
            </a:pPr>
            <a:r>
              <a:rPr lang="pl-PL" sz="3200" dirty="0"/>
              <a:t>Uznając wypowiedzenie umowy o pracę za bezskuteczne albo przywracając pracownika do pracy, sąd na wniosek pracownika może w wyroku nałożyć na pracodawcę obowiązek dalszego zatrudnienia pracownika do czasu prawomocnego zakończenia postępowania.</a:t>
            </a:r>
          </a:p>
          <a:p>
            <a:pPr marL="0" indent="0" algn="just">
              <a:buNone/>
            </a:pPr>
            <a:endParaRPr lang="pl-PL" sz="3200"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9195236"/>
      </p:ext>
    </p:extLst>
  </p:cSld>
  <p:clrMapOvr>
    <a:masterClrMapping/>
  </p:clrMapOvr>
  <p:transition>
    <p:push dir="d"/>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Rodzaje spraw – rozszerzenie katalogu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a:xfrm>
            <a:off x="448056" y="1825625"/>
            <a:ext cx="8067294" cy="4351338"/>
          </a:xfrm>
        </p:spPr>
        <p:txBody>
          <a:bodyPr>
            <a:normAutofit fontScale="92500" lnSpcReduction="20000"/>
          </a:bodyPr>
          <a:lstStyle/>
          <a:p>
            <a:pPr marL="0" indent="0" algn="just">
              <a:buNone/>
            </a:pPr>
            <a:r>
              <a:rPr lang="pl-PL" dirty="0" smtClean="0"/>
              <a:t>Generalnie przepis dotyczy spraw, w przypadku których wchodzi w grę roszczenie o uznanie wypowiedzenia umowy o pracę lub o przywrócenie do pracy: </a:t>
            </a:r>
          </a:p>
          <a:p>
            <a:pPr>
              <a:buFont typeface="Wingdings" panose="05000000000000000000" pitchFamily="2" charset="2"/>
              <a:buChar char="q"/>
            </a:pPr>
            <a:r>
              <a:rPr lang="pl-PL" dirty="0" smtClean="0"/>
              <a:t>odwołanie od wypowiedzenia umowy o pracę,</a:t>
            </a:r>
          </a:p>
          <a:p>
            <a:pPr algn="just">
              <a:buFont typeface="Wingdings" panose="05000000000000000000" pitchFamily="2" charset="2"/>
              <a:buChar char="q"/>
            </a:pPr>
            <a:r>
              <a:rPr lang="pl-PL" dirty="0" smtClean="0"/>
              <a:t>sprawy dotyczące rozwiązania umowy o pracę bez wypowiedzenia</a:t>
            </a:r>
          </a:p>
          <a:p>
            <a:pPr marL="0" indent="0">
              <a:buNone/>
            </a:pPr>
            <a:endParaRPr lang="pl-PL" dirty="0" smtClean="0"/>
          </a:p>
          <a:p>
            <a:pPr marL="0" indent="0" algn="just">
              <a:buNone/>
            </a:pPr>
            <a:r>
              <a:rPr lang="pl-PL" dirty="0" smtClean="0"/>
              <a:t>Uprzednio – tylko uznanie wypowiedzenia za bezskuteczne.  </a:t>
            </a: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23556"/>
      </p:ext>
    </p:extLst>
  </p:cSld>
  <p:clrMapOvr>
    <a:masterClrMapping/>
  </p:clrMapOvr>
  <p:transition>
    <p:push dir="d"/>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127"/>
            <a:ext cx="7886700" cy="815912"/>
          </a:xfrm>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latin typeface="+mn-lt"/>
              </a:rPr>
              <a:t>Działanie tylko na wniosek</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grpSp>
        <p:nvGrpSpPr>
          <p:cNvPr id="3" name="Grupa 2"/>
          <p:cNvGrpSpPr/>
          <p:nvPr/>
        </p:nvGrpSpPr>
        <p:grpSpPr>
          <a:xfrm>
            <a:off x="265176" y="1069848"/>
            <a:ext cx="8558784" cy="5266944"/>
            <a:chOff x="265176" y="1799177"/>
            <a:chExt cx="8558784" cy="4347780"/>
          </a:xfrm>
        </p:grpSpPr>
        <p:sp>
          <p:nvSpPr>
            <p:cNvPr id="4" name="Dowolny kształt 3"/>
            <p:cNvSpPr/>
            <p:nvPr/>
          </p:nvSpPr>
          <p:spPr>
            <a:xfrm>
              <a:off x="265176" y="1799177"/>
              <a:ext cx="8558784" cy="954719"/>
            </a:xfrm>
            <a:custGeom>
              <a:avLst/>
              <a:gdLst>
                <a:gd name="connsiteX0" fmla="*/ 0 w 8558784"/>
                <a:gd name="connsiteY0" fmla="*/ 159123 h 954719"/>
                <a:gd name="connsiteX1" fmla="*/ 159123 w 8558784"/>
                <a:gd name="connsiteY1" fmla="*/ 0 h 954719"/>
                <a:gd name="connsiteX2" fmla="*/ 8399661 w 8558784"/>
                <a:gd name="connsiteY2" fmla="*/ 0 h 954719"/>
                <a:gd name="connsiteX3" fmla="*/ 8558784 w 8558784"/>
                <a:gd name="connsiteY3" fmla="*/ 159123 h 954719"/>
                <a:gd name="connsiteX4" fmla="*/ 8558784 w 8558784"/>
                <a:gd name="connsiteY4" fmla="*/ 795596 h 954719"/>
                <a:gd name="connsiteX5" fmla="*/ 8399661 w 8558784"/>
                <a:gd name="connsiteY5" fmla="*/ 954719 h 954719"/>
                <a:gd name="connsiteX6" fmla="*/ 159123 w 8558784"/>
                <a:gd name="connsiteY6" fmla="*/ 954719 h 954719"/>
                <a:gd name="connsiteX7" fmla="*/ 0 w 8558784"/>
                <a:gd name="connsiteY7" fmla="*/ 795596 h 954719"/>
                <a:gd name="connsiteX8" fmla="*/ 0 w 8558784"/>
                <a:gd name="connsiteY8" fmla="*/ 159123 h 95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8784" h="954719">
                  <a:moveTo>
                    <a:pt x="0" y="159123"/>
                  </a:moveTo>
                  <a:cubicBezTo>
                    <a:pt x="0" y="71242"/>
                    <a:pt x="71242" y="0"/>
                    <a:pt x="159123" y="0"/>
                  </a:cubicBezTo>
                  <a:lnTo>
                    <a:pt x="8399661" y="0"/>
                  </a:lnTo>
                  <a:cubicBezTo>
                    <a:pt x="8487542" y="0"/>
                    <a:pt x="8558784" y="71242"/>
                    <a:pt x="8558784" y="159123"/>
                  </a:cubicBezTo>
                  <a:lnTo>
                    <a:pt x="8558784" y="795596"/>
                  </a:lnTo>
                  <a:cubicBezTo>
                    <a:pt x="8558784" y="883477"/>
                    <a:pt x="8487542" y="954719"/>
                    <a:pt x="8399661" y="954719"/>
                  </a:cubicBezTo>
                  <a:lnTo>
                    <a:pt x="159123" y="954719"/>
                  </a:lnTo>
                  <a:cubicBezTo>
                    <a:pt x="71242" y="954719"/>
                    <a:pt x="0" y="883477"/>
                    <a:pt x="0" y="795596"/>
                  </a:cubicBezTo>
                  <a:lnTo>
                    <a:pt x="0" y="159123"/>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8046" tIns="138046" rIns="138046" bIns="138046" numCol="1" spcCol="1270" anchor="ctr" anchorCtr="0">
              <a:noAutofit/>
            </a:bodyPr>
            <a:lstStyle/>
            <a:p>
              <a:pPr lvl="0" algn="just" defTabSz="1066800" rtl="0">
                <a:lnSpc>
                  <a:spcPct val="90000"/>
                </a:lnSpc>
                <a:spcBef>
                  <a:spcPct val="0"/>
                </a:spcBef>
                <a:spcAft>
                  <a:spcPct val="35000"/>
                </a:spcAft>
              </a:pPr>
              <a:r>
                <a:rPr lang="pl-PL" sz="2400" kern="1200" dirty="0" smtClean="0"/>
                <a:t>Przepis stosuje się tylko w sprawach, w których pracownik jest stroną powodową i w których pracownik złoży stosowny wniosek.</a:t>
              </a:r>
              <a:endParaRPr lang="pl-PL" sz="2400" kern="1200" dirty="0"/>
            </a:p>
          </p:txBody>
        </p:sp>
        <p:sp>
          <p:nvSpPr>
            <p:cNvPr id="7" name="Dowolny kształt 6"/>
            <p:cNvSpPr/>
            <p:nvPr/>
          </p:nvSpPr>
          <p:spPr>
            <a:xfrm>
              <a:off x="265176" y="2823017"/>
              <a:ext cx="8558784" cy="954719"/>
            </a:xfrm>
            <a:custGeom>
              <a:avLst/>
              <a:gdLst>
                <a:gd name="connsiteX0" fmla="*/ 0 w 8558784"/>
                <a:gd name="connsiteY0" fmla="*/ 159123 h 954719"/>
                <a:gd name="connsiteX1" fmla="*/ 159123 w 8558784"/>
                <a:gd name="connsiteY1" fmla="*/ 0 h 954719"/>
                <a:gd name="connsiteX2" fmla="*/ 8399661 w 8558784"/>
                <a:gd name="connsiteY2" fmla="*/ 0 h 954719"/>
                <a:gd name="connsiteX3" fmla="*/ 8558784 w 8558784"/>
                <a:gd name="connsiteY3" fmla="*/ 159123 h 954719"/>
                <a:gd name="connsiteX4" fmla="*/ 8558784 w 8558784"/>
                <a:gd name="connsiteY4" fmla="*/ 795596 h 954719"/>
                <a:gd name="connsiteX5" fmla="*/ 8399661 w 8558784"/>
                <a:gd name="connsiteY5" fmla="*/ 954719 h 954719"/>
                <a:gd name="connsiteX6" fmla="*/ 159123 w 8558784"/>
                <a:gd name="connsiteY6" fmla="*/ 954719 h 954719"/>
                <a:gd name="connsiteX7" fmla="*/ 0 w 8558784"/>
                <a:gd name="connsiteY7" fmla="*/ 795596 h 954719"/>
                <a:gd name="connsiteX8" fmla="*/ 0 w 8558784"/>
                <a:gd name="connsiteY8" fmla="*/ 159123 h 95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8784" h="954719">
                  <a:moveTo>
                    <a:pt x="0" y="159123"/>
                  </a:moveTo>
                  <a:cubicBezTo>
                    <a:pt x="0" y="71242"/>
                    <a:pt x="71242" y="0"/>
                    <a:pt x="159123" y="0"/>
                  </a:cubicBezTo>
                  <a:lnTo>
                    <a:pt x="8399661" y="0"/>
                  </a:lnTo>
                  <a:cubicBezTo>
                    <a:pt x="8487542" y="0"/>
                    <a:pt x="8558784" y="71242"/>
                    <a:pt x="8558784" y="159123"/>
                  </a:cubicBezTo>
                  <a:lnTo>
                    <a:pt x="8558784" y="795596"/>
                  </a:lnTo>
                  <a:cubicBezTo>
                    <a:pt x="8558784" y="883477"/>
                    <a:pt x="8487542" y="954719"/>
                    <a:pt x="8399661" y="954719"/>
                  </a:cubicBezTo>
                  <a:lnTo>
                    <a:pt x="159123" y="954719"/>
                  </a:lnTo>
                  <a:cubicBezTo>
                    <a:pt x="71242" y="954719"/>
                    <a:pt x="0" y="883477"/>
                    <a:pt x="0" y="795596"/>
                  </a:cubicBezTo>
                  <a:lnTo>
                    <a:pt x="0" y="159123"/>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8046" tIns="138046" rIns="138046" bIns="138046" numCol="1" spcCol="1270" anchor="ctr" anchorCtr="0">
              <a:noAutofit/>
            </a:bodyPr>
            <a:lstStyle/>
            <a:p>
              <a:pPr lvl="0" algn="l" defTabSz="1066800" rtl="0">
                <a:lnSpc>
                  <a:spcPct val="90000"/>
                </a:lnSpc>
                <a:spcBef>
                  <a:spcPct val="0"/>
                </a:spcBef>
                <a:spcAft>
                  <a:spcPct val="35000"/>
                </a:spcAft>
              </a:pPr>
              <a:r>
                <a:rPr lang="pl-PL" sz="2400" kern="1200" smtClean="0"/>
                <a:t>Sąd nie może nałożyć obowiązku dalszego zatrudnienia z urzędu. </a:t>
              </a:r>
              <a:endParaRPr lang="pl-PL" sz="2400" kern="1200"/>
            </a:p>
          </p:txBody>
        </p:sp>
        <p:sp>
          <p:nvSpPr>
            <p:cNvPr id="8" name="Dowolny kształt 7"/>
            <p:cNvSpPr/>
            <p:nvPr/>
          </p:nvSpPr>
          <p:spPr>
            <a:xfrm>
              <a:off x="265176" y="3846857"/>
              <a:ext cx="8558784" cy="954719"/>
            </a:xfrm>
            <a:custGeom>
              <a:avLst/>
              <a:gdLst>
                <a:gd name="connsiteX0" fmla="*/ 0 w 8558784"/>
                <a:gd name="connsiteY0" fmla="*/ 159123 h 954719"/>
                <a:gd name="connsiteX1" fmla="*/ 159123 w 8558784"/>
                <a:gd name="connsiteY1" fmla="*/ 0 h 954719"/>
                <a:gd name="connsiteX2" fmla="*/ 8399661 w 8558784"/>
                <a:gd name="connsiteY2" fmla="*/ 0 h 954719"/>
                <a:gd name="connsiteX3" fmla="*/ 8558784 w 8558784"/>
                <a:gd name="connsiteY3" fmla="*/ 159123 h 954719"/>
                <a:gd name="connsiteX4" fmla="*/ 8558784 w 8558784"/>
                <a:gd name="connsiteY4" fmla="*/ 795596 h 954719"/>
                <a:gd name="connsiteX5" fmla="*/ 8399661 w 8558784"/>
                <a:gd name="connsiteY5" fmla="*/ 954719 h 954719"/>
                <a:gd name="connsiteX6" fmla="*/ 159123 w 8558784"/>
                <a:gd name="connsiteY6" fmla="*/ 954719 h 954719"/>
                <a:gd name="connsiteX7" fmla="*/ 0 w 8558784"/>
                <a:gd name="connsiteY7" fmla="*/ 795596 h 954719"/>
                <a:gd name="connsiteX8" fmla="*/ 0 w 8558784"/>
                <a:gd name="connsiteY8" fmla="*/ 159123 h 95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8784" h="954719">
                  <a:moveTo>
                    <a:pt x="0" y="159123"/>
                  </a:moveTo>
                  <a:cubicBezTo>
                    <a:pt x="0" y="71242"/>
                    <a:pt x="71242" y="0"/>
                    <a:pt x="159123" y="0"/>
                  </a:cubicBezTo>
                  <a:lnTo>
                    <a:pt x="8399661" y="0"/>
                  </a:lnTo>
                  <a:cubicBezTo>
                    <a:pt x="8487542" y="0"/>
                    <a:pt x="8558784" y="71242"/>
                    <a:pt x="8558784" y="159123"/>
                  </a:cubicBezTo>
                  <a:lnTo>
                    <a:pt x="8558784" y="795596"/>
                  </a:lnTo>
                  <a:cubicBezTo>
                    <a:pt x="8558784" y="883477"/>
                    <a:pt x="8487542" y="954719"/>
                    <a:pt x="8399661" y="954719"/>
                  </a:cubicBezTo>
                  <a:lnTo>
                    <a:pt x="159123" y="954719"/>
                  </a:lnTo>
                  <a:cubicBezTo>
                    <a:pt x="71242" y="954719"/>
                    <a:pt x="0" y="883477"/>
                    <a:pt x="0" y="795596"/>
                  </a:cubicBezTo>
                  <a:lnTo>
                    <a:pt x="0" y="159123"/>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8046" tIns="138046" rIns="138046" bIns="138046" numCol="1" spcCol="1270" anchor="ctr" anchorCtr="0">
              <a:noAutofit/>
            </a:bodyPr>
            <a:lstStyle/>
            <a:p>
              <a:pPr lvl="0" algn="just" defTabSz="1066800" rtl="0">
                <a:lnSpc>
                  <a:spcPct val="90000"/>
                </a:lnSpc>
                <a:spcBef>
                  <a:spcPct val="0"/>
                </a:spcBef>
                <a:spcAft>
                  <a:spcPct val="35000"/>
                </a:spcAft>
              </a:pPr>
              <a:r>
                <a:rPr lang="pl-PL" sz="2400" kern="1200" dirty="0" smtClean="0"/>
                <a:t>W razie złożenia wniosku i braku rozstrzygnięcia możliwe jest złożenie wniosku o uzupełnienie wyroku – art. 350 k.p.c.,</a:t>
              </a:r>
              <a:endParaRPr lang="pl-PL" sz="2400" kern="1200" dirty="0"/>
            </a:p>
          </p:txBody>
        </p:sp>
        <p:sp>
          <p:nvSpPr>
            <p:cNvPr id="9" name="Dowolny kształt 8"/>
            <p:cNvSpPr/>
            <p:nvPr/>
          </p:nvSpPr>
          <p:spPr>
            <a:xfrm>
              <a:off x="265176" y="4870697"/>
              <a:ext cx="8558784" cy="1276260"/>
            </a:xfrm>
            <a:custGeom>
              <a:avLst/>
              <a:gdLst>
                <a:gd name="connsiteX0" fmla="*/ 0 w 8558784"/>
                <a:gd name="connsiteY0" fmla="*/ 212714 h 1276260"/>
                <a:gd name="connsiteX1" fmla="*/ 212714 w 8558784"/>
                <a:gd name="connsiteY1" fmla="*/ 0 h 1276260"/>
                <a:gd name="connsiteX2" fmla="*/ 8346070 w 8558784"/>
                <a:gd name="connsiteY2" fmla="*/ 0 h 1276260"/>
                <a:gd name="connsiteX3" fmla="*/ 8558784 w 8558784"/>
                <a:gd name="connsiteY3" fmla="*/ 212714 h 1276260"/>
                <a:gd name="connsiteX4" fmla="*/ 8558784 w 8558784"/>
                <a:gd name="connsiteY4" fmla="*/ 1063546 h 1276260"/>
                <a:gd name="connsiteX5" fmla="*/ 8346070 w 8558784"/>
                <a:gd name="connsiteY5" fmla="*/ 1276260 h 1276260"/>
                <a:gd name="connsiteX6" fmla="*/ 212714 w 8558784"/>
                <a:gd name="connsiteY6" fmla="*/ 1276260 h 1276260"/>
                <a:gd name="connsiteX7" fmla="*/ 0 w 8558784"/>
                <a:gd name="connsiteY7" fmla="*/ 1063546 h 1276260"/>
                <a:gd name="connsiteX8" fmla="*/ 0 w 8558784"/>
                <a:gd name="connsiteY8" fmla="*/ 212714 h 12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58784" h="1276260">
                  <a:moveTo>
                    <a:pt x="0" y="212714"/>
                  </a:moveTo>
                  <a:cubicBezTo>
                    <a:pt x="0" y="95235"/>
                    <a:pt x="95235" y="0"/>
                    <a:pt x="212714" y="0"/>
                  </a:cubicBezTo>
                  <a:lnTo>
                    <a:pt x="8346070" y="0"/>
                  </a:lnTo>
                  <a:cubicBezTo>
                    <a:pt x="8463549" y="0"/>
                    <a:pt x="8558784" y="95235"/>
                    <a:pt x="8558784" y="212714"/>
                  </a:cubicBezTo>
                  <a:lnTo>
                    <a:pt x="8558784" y="1063546"/>
                  </a:lnTo>
                  <a:cubicBezTo>
                    <a:pt x="8558784" y="1181025"/>
                    <a:pt x="8463549" y="1276260"/>
                    <a:pt x="8346070" y="1276260"/>
                  </a:cubicBezTo>
                  <a:lnTo>
                    <a:pt x="212714" y="1276260"/>
                  </a:lnTo>
                  <a:cubicBezTo>
                    <a:pt x="95235" y="1276260"/>
                    <a:pt x="0" y="1181025"/>
                    <a:pt x="0" y="1063546"/>
                  </a:cubicBezTo>
                  <a:lnTo>
                    <a:pt x="0" y="21271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53742" tIns="153742" rIns="153742" bIns="153742" numCol="1" spcCol="1270" anchor="ctr" anchorCtr="0">
              <a:noAutofit/>
            </a:bodyPr>
            <a:lstStyle/>
            <a:p>
              <a:pPr lvl="0" algn="just" defTabSz="1066800" rtl="0">
                <a:lnSpc>
                  <a:spcPct val="90000"/>
                </a:lnSpc>
                <a:spcBef>
                  <a:spcPct val="0"/>
                </a:spcBef>
                <a:spcAft>
                  <a:spcPct val="35000"/>
                </a:spcAft>
              </a:pPr>
              <a:r>
                <a:rPr lang="pl-PL" sz="2400" kern="1200" dirty="0" smtClean="0"/>
                <a:t>Wniosek może być złożony już w pozwie albo w toku postepowania – aż do zamknięcia rozprawy.  </a:t>
              </a:r>
              <a:endParaRPr lang="pl-PL" sz="2400" kern="1200" dirty="0"/>
            </a:p>
          </p:txBody>
        </p:sp>
      </p:grpSp>
      <p:pic>
        <p:nvPicPr>
          <p:cNvPr id="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5334105"/>
      </p:ext>
    </p:extLst>
  </p:cSld>
  <p:clrMapOvr>
    <a:masterClrMapping/>
  </p:clrMapOvr>
  <p:transition>
    <p:push dir="d"/>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latin typeface="+mn-lt"/>
              </a:rPr>
              <a:t>Związanie sądu wnioskiem:</a:t>
            </a:r>
            <a:r>
              <a:rPr lang="pl-PL" sz="2800" b="1" dirty="0" smtClean="0">
                <a:solidFill>
                  <a:schemeClr val="accent3">
                    <a:lumMod val="50000"/>
                  </a:schemeClr>
                </a:solidFill>
                <a:latin typeface="+mn-lt"/>
              </a:rPr>
              <a:t> „może</a:t>
            </a:r>
            <a:r>
              <a:rPr lang="pl-PL" sz="2800" b="1" dirty="0" smtClean="0">
                <a:latin typeface="+mn-lt"/>
              </a:rPr>
              <a:t>” </a:t>
            </a:r>
            <a:endParaRPr lang="pl-PL" sz="2800" b="1" dirty="0">
              <a:latin typeface="+mn-lt"/>
            </a:endParaRPr>
          </a:p>
        </p:txBody>
      </p:sp>
      <p:grpSp>
        <p:nvGrpSpPr>
          <p:cNvPr id="6" name="Grupa 5"/>
          <p:cNvGrpSpPr/>
          <p:nvPr/>
        </p:nvGrpSpPr>
        <p:grpSpPr>
          <a:xfrm>
            <a:off x="457200" y="1268760"/>
            <a:ext cx="8229600" cy="5184576"/>
            <a:chOff x="457200" y="2237062"/>
            <a:chExt cx="8229600" cy="3252238"/>
          </a:xfrm>
        </p:grpSpPr>
        <p:sp>
          <p:nvSpPr>
            <p:cNvPr id="7" name="Dowolny kształt 6"/>
            <p:cNvSpPr/>
            <p:nvPr/>
          </p:nvSpPr>
          <p:spPr>
            <a:xfrm>
              <a:off x="457200" y="2237062"/>
              <a:ext cx="8229600" cy="1076578"/>
            </a:xfrm>
            <a:custGeom>
              <a:avLst/>
              <a:gdLst>
                <a:gd name="connsiteX0" fmla="*/ 0 w 8229600"/>
                <a:gd name="connsiteY0" fmla="*/ 179433 h 1076578"/>
                <a:gd name="connsiteX1" fmla="*/ 179433 w 8229600"/>
                <a:gd name="connsiteY1" fmla="*/ 0 h 1076578"/>
                <a:gd name="connsiteX2" fmla="*/ 8050167 w 8229600"/>
                <a:gd name="connsiteY2" fmla="*/ 0 h 1076578"/>
                <a:gd name="connsiteX3" fmla="*/ 8229600 w 8229600"/>
                <a:gd name="connsiteY3" fmla="*/ 179433 h 1076578"/>
                <a:gd name="connsiteX4" fmla="*/ 8229600 w 8229600"/>
                <a:gd name="connsiteY4" fmla="*/ 897145 h 1076578"/>
                <a:gd name="connsiteX5" fmla="*/ 8050167 w 8229600"/>
                <a:gd name="connsiteY5" fmla="*/ 1076578 h 1076578"/>
                <a:gd name="connsiteX6" fmla="*/ 179433 w 8229600"/>
                <a:gd name="connsiteY6" fmla="*/ 1076578 h 1076578"/>
                <a:gd name="connsiteX7" fmla="*/ 0 w 8229600"/>
                <a:gd name="connsiteY7" fmla="*/ 897145 h 1076578"/>
                <a:gd name="connsiteX8" fmla="*/ 0 w 8229600"/>
                <a:gd name="connsiteY8" fmla="*/ 179433 h 10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076578">
                  <a:moveTo>
                    <a:pt x="0" y="179433"/>
                  </a:moveTo>
                  <a:cubicBezTo>
                    <a:pt x="0" y="80335"/>
                    <a:pt x="80335" y="0"/>
                    <a:pt x="179433" y="0"/>
                  </a:cubicBezTo>
                  <a:lnTo>
                    <a:pt x="8050167" y="0"/>
                  </a:lnTo>
                  <a:cubicBezTo>
                    <a:pt x="8149265" y="0"/>
                    <a:pt x="8229600" y="80335"/>
                    <a:pt x="8229600" y="179433"/>
                  </a:cubicBezTo>
                  <a:lnTo>
                    <a:pt x="8229600" y="897145"/>
                  </a:lnTo>
                  <a:cubicBezTo>
                    <a:pt x="8229600" y="996243"/>
                    <a:pt x="8149265" y="1076578"/>
                    <a:pt x="8050167" y="1076578"/>
                  </a:cubicBezTo>
                  <a:lnTo>
                    <a:pt x="179433" y="1076578"/>
                  </a:lnTo>
                  <a:cubicBezTo>
                    <a:pt x="80335" y="1076578"/>
                    <a:pt x="0" y="996243"/>
                    <a:pt x="0" y="897145"/>
                  </a:cubicBezTo>
                  <a:lnTo>
                    <a:pt x="0" y="179433"/>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17324" tIns="117324" rIns="117324" bIns="117324" numCol="1" spcCol="1270" anchor="ctr" anchorCtr="0">
              <a:noAutofit/>
            </a:bodyPr>
            <a:lstStyle/>
            <a:p>
              <a:pPr lvl="0" algn="just" defTabSz="755650" rtl="0">
                <a:lnSpc>
                  <a:spcPct val="90000"/>
                </a:lnSpc>
                <a:spcBef>
                  <a:spcPct val="0"/>
                </a:spcBef>
                <a:spcAft>
                  <a:spcPct val="35000"/>
                </a:spcAft>
              </a:pPr>
              <a:r>
                <a:rPr lang="pl-PL" sz="2400" kern="1200" smtClean="0"/>
                <a:t>przepis nie precyzuje okoliczności, które sąd powinien wziąć pod uwagę przy podejmowaniu decyzji o skorzystaniu z tej możliwości, </a:t>
              </a:r>
              <a:endParaRPr lang="pl-PL" sz="2400" kern="1200"/>
            </a:p>
          </p:txBody>
        </p:sp>
        <p:sp>
          <p:nvSpPr>
            <p:cNvPr id="8" name="Dowolny kształt 7"/>
            <p:cNvSpPr/>
            <p:nvPr/>
          </p:nvSpPr>
          <p:spPr>
            <a:xfrm>
              <a:off x="457200" y="3362600"/>
              <a:ext cx="8229600" cy="676260"/>
            </a:xfrm>
            <a:custGeom>
              <a:avLst/>
              <a:gdLst>
                <a:gd name="connsiteX0" fmla="*/ 0 w 8229600"/>
                <a:gd name="connsiteY0" fmla="*/ 112712 h 676260"/>
                <a:gd name="connsiteX1" fmla="*/ 112712 w 8229600"/>
                <a:gd name="connsiteY1" fmla="*/ 0 h 676260"/>
                <a:gd name="connsiteX2" fmla="*/ 8116888 w 8229600"/>
                <a:gd name="connsiteY2" fmla="*/ 0 h 676260"/>
                <a:gd name="connsiteX3" fmla="*/ 8229600 w 8229600"/>
                <a:gd name="connsiteY3" fmla="*/ 112712 h 676260"/>
                <a:gd name="connsiteX4" fmla="*/ 8229600 w 8229600"/>
                <a:gd name="connsiteY4" fmla="*/ 563548 h 676260"/>
                <a:gd name="connsiteX5" fmla="*/ 8116888 w 8229600"/>
                <a:gd name="connsiteY5" fmla="*/ 676260 h 676260"/>
                <a:gd name="connsiteX6" fmla="*/ 112712 w 8229600"/>
                <a:gd name="connsiteY6" fmla="*/ 676260 h 676260"/>
                <a:gd name="connsiteX7" fmla="*/ 0 w 8229600"/>
                <a:gd name="connsiteY7" fmla="*/ 563548 h 676260"/>
                <a:gd name="connsiteX8" fmla="*/ 0 w 8229600"/>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76260">
                  <a:moveTo>
                    <a:pt x="0" y="112712"/>
                  </a:moveTo>
                  <a:cubicBezTo>
                    <a:pt x="0" y="50463"/>
                    <a:pt x="50463" y="0"/>
                    <a:pt x="112712" y="0"/>
                  </a:cubicBezTo>
                  <a:lnTo>
                    <a:pt x="8116888" y="0"/>
                  </a:lnTo>
                  <a:cubicBezTo>
                    <a:pt x="8179137" y="0"/>
                    <a:pt x="8229600" y="50463"/>
                    <a:pt x="8229600" y="112712"/>
                  </a:cubicBezTo>
                  <a:lnTo>
                    <a:pt x="8229600" y="563548"/>
                  </a:lnTo>
                  <a:cubicBezTo>
                    <a:pt x="8229600" y="625797"/>
                    <a:pt x="8179137" y="676260"/>
                    <a:pt x="8116888" y="676260"/>
                  </a:cubicBezTo>
                  <a:lnTo>
                    <a:pt x="112712" y="676260"/>
                  </a:lnTo>
                  <a:cubicBezTo>
                    <a:pt x="50463" y="676260"/>
                    <a:pt x="0" y="625797"/>
                    <a:pt x="0" y="563548"/>
                  </a:cubicBezTo>
                  <a:lnTo>
                    <a:pt x="0" y="11271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782" tIns="97782" rIns="97782" bIns="97782" numCol="1" spcCol="1270" anchor="ctr" anchorCtr="0">
              <a:noAutofit/>
            </a:bodyPr>
            <a:lstStyle/>
            <a:p>
              <a:pPr lvl="0" algn="just" defTabSz="755650" rtl="0">
                <a:lnSpc>
                  <a:spcPct val="90000"/>
                </a:lnSpc>
                <a:spcBef>
                  <a:spcPct val="0"/>
                </a:spcBef>
                <a:spcAft>
                  <a:spcPct val="35000"/>
                </a:spcAft>
              </a:pPr>
              <a:r>
                <a:rPr lang="pl-PL" sz="2400" kern="1200" smtClean="0"/>
                <a:t>może i powinien uwzględniać wszystkie faktyczne i prawne okoliczności sprawy,</a:t>
              </a:r>
              <a:endParaRPr lang="pl-PL" sz="2400" kern="1200"/>
            </a:p>
          </p:txBody>
        </p:sp>
        <p:sp>
          <p:nvSpPr>
            <p:cNvPr id="9" name="Dowolny kształt 8"/>
            <p:cNvSpPr/>
            <p:nvPr/>
          </p:nvSpPr>
          <p:spPr>
            <a:xfrm>
              <a:off x="457200" y="4087820"/>
              <a:ext cx="8229600" cy="676260"/>
            </a:xfrm>
            <a:custGeom>
              <a:avLst/>
              <a:gdLst>
                <a:gd name="connsiteX0" fmla="*/ 0 w 8229600"/>
                <a:gd name="connsiteY0" fmla="*/ 112712 h 676260"/>
                <a:gd name="connsiteX1" fmla="*/ 112712 w 8229600"/>
                <a:gd name="connsiteY1" fmla="*/ 0 h 676260"/>
                <a:gd name="connsiteX2" fmla="*/ 8116888 w 8229600"/>
                <a:gd name="connsiteY2" fmla="*/ 0 h 676260"/>
                <a:gd name="connsiteX3" fmla="*/ 8229600 w 8229600"/>
                <a:gd name="connsiteY3" fmla="*/ 112712 h 676260"/>
                <a:gd name="connsiteX4" fmla="*/ 8229600 w 8229600"/>
                <a:gd name="connsiteY4" fmla="*/ 563548 h 676260"/>
                <a:gd name="connsiteX5" fmla="*/ 8116888 w 8229600"/>
                <a:gd name="connsiteY5" fmla="*/ 676260 h 676260"/>
                <a:gd name="connsiteX6" fmla="*/ 112712 w 8229600"/>
                <a:gd name="connsiteY6" fmla="*/ 676260 h 676260"/>
                <a:gd name="connsiteX7" fmla="*/ 0 w 8229600"/>
                <a:gd name="connsiteY7" fmla="*/ 563548 h 676260"/>
                <a:gd name="connsiteX8" fmla="*/ 0 w 8229600"/>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76260">
                  <a:moveTo>
                    <a:pt x="0" y="112712"/>
                  </a:moveTo>
                  <a:cubicBezTo>
                    <a:pt x="0" y="50463"/>
                    <a:pt x="50463" y="0"/>
                    <a:pt x="112712" y="0"/>
                  </a:cubicBezTo>
                  <a:lnTo>
                    <a:pt x="8116888" y="0"/>
                  </a:lnTo>
                  <a:cubicBezTo>
                    <a:pt x="8179137" y="0"/>
                    <a:pt x="8229600" y="50463"/>
                    <a:pt x="8229600" y="112712"/>
                  </a:cubicBezTo>
                  <a:lnTo>
                    <a:pt x="8229600" y="563548"/>
                  </a:lnTo>
                  <a:cubicBezTo>
                    <a:pt x="8229600" y="625797"/>
                    <a:pt x="8179137" y="676260"/>
                    <a:pt x="8116888" y="676260"/>
                  </a:cubicBezTo>
                  <a:lnTo>
                    <a:pt x="112712" y="676260"/>
                  </a:lnTo>
                  <a:cubicBezTo>
                    <a:pt x="50463" y="676260"/>
                    <a:pt x="0" y="625797"/>
                    <a:pt x="0" y="563548"/>
                  </a:cubicBezTo>
                  <a:lnTo>
                    <a:pt x="0" y="11271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782" tIns="97782" rIns="97782" bIns="97782" numCol="1" spcCol="1270" anchor="ctr" anchorCtr="0">
              <a:noAutofit/>
            </a:bodyPr>
            <a:lstStyle/>
            <a:p>
              <a:pPr lvl="0" algn="just" defTabSz="755650" rtl="0">
                <a:lnSpc>
                  <a:spcPct val="90000"/>
                </a:lnSpc>
                <a:spcBef>
                  <a:spcPct val="0"/>
                </a:spcBef>
                <a:spcAft>
                  <a:spcPct val="35000"/>
                </a:spcAft>
              </a:pPr>
              <a:r>
                <a:rPr lang="pl-PL" sz="2400" kern="1200" smtClean="0"/>
                <a:t>regułą powinno być nałożenie na pracodawcę obowiązku dalszego zatrudnienia pracownika, chyba że sprzeciwiają się temu szczególne okoliczności indywidulanego przypadku</a:t>
              </a:r>
              <a:endParaRPr lang="pl-PL" sz="2400" kern="1200"/>
            </a:p>
          </p:txBody>
        </p:sp>
        <p:sp>
          <p:nvSpPr>
            <p:cNvPr id="10" name="Dowolny kształt 9"/>
            <p:cNvSpPr/>
            <p:nvPr/>
          </p:nvSpPr>
          <p:spPr>
            <a:xfrm>
              <a:off x="457200" y="4813040"/>
              <a:ext cx="8229600" cy="676260"/>
            </a:xfrm>
            <a:custGeom>
              <a:avLst/>
              <a:gdLst>
                <a:gd name="connsiteX0" fmla="*/ 0 w 8229600"/>
                <a:gd name="connsiteY0" fmla="*/ 112712 h 676260"/>
                <a:gd name="connsiteX1" fmla="*/ 112712 w 8229600"/>
                <a:gd name="connsiteY1" fmla="*/ 0 h 676260"/>
                <a:gd name="connsiteX2" fmla="*/ 8116888 w 8229600"/>
                <a:gd name="connsiteY2" fmla="*/ 0 h 676260"/>
                <a:gd name="connsiteX3" fmla="*/ 8229600 w 8229600"/>
                <a:gd name="connsiteY3" fmla="*/ 112712 h 676260"/>
                <a:gd name="connsiteX4" fmla="*/ 8229600 w 8229600"/>
                <a:gd name="connsiteY4" fmla="*/ 563548 h 676260"/>
                <a:gd name="connsiteX5" fmla="*/ 8116888 w 8229600"/>
                <a:gd name="connsiteY5" fmla="*/ 676260 h 676260"/>
                <a:gd name="connsiteX6" fmla="*/ 112712 w 8229600"/>
                <a:gd name="connsiteY6" fmla="*/ 676260 h 676260"/>
                <a:gd name="connsiteX7" fmla="*/ 0 w 8229600"/>
                <a:gd name="connsiteY7" fmla="*/ 563548 h 676260"/>
                <a:gd name="connsiteX8" fmla="*/ 0 w 8229600"/>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76260">
                  <a:moveTo>
                    <a:pt x="0" y="112712"/>
                  </a:moveTo>
                  <a:cubicBezTo>
                    <a:pt x="0" y="50463"/>
                    <a:pt x="50463" y="0"/>
                    <a:pt x="112712" y="0"/>
                  </a:cubicBezTo>
                  <a:lnTo>
                    <a:pt x="8116888" y="0"/>
                  </a:lnTo>
                  <a:cubicBezTo>
                    <a:pt x="8179137" y="0"/>
                    <a:pt x="8229600" y="50463"/>
                    <a:pt x="8229600" y="112712"/>
                  </a:cubicBezTo>
                  <a:lnTo>
                    <a:pt x="8229600" y="563548"/>
                  </a:lnTo>
                  <a:cubicBezTo>
                    <a:pt x="8229600" y="625797"/>
                    <a:pt x="8179137" y="676260"/>
                    <a:pt x="8116888" y="676260"/>
                  </a:cubicBezTo>
                  <a:lnTo>
                    <a:pt x="112712" y="676260"/>
                  </a:lnTo>
                  <a:cubicBezTo>
                    <a:pt x="50463" y="676260"/>
                    <a:pt x="0" y="625797"/>
                    <a:pt x="0" y="563548"/>
                  </a:cubicBezTo>
                  <a:lnTo>
                    <a:pt x="0" y="11271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782" tIns="97782" rIns="97782" bIns="97782" numCol="1" spcCol="1270" anchor="ctr" anchorCtr="0">
              <a:noAutofit/>
            </a:bodyPr>
            <a:lstStyle/>
            <a:p>
              <a:pPr lvl="0" algn="just" defTabSz="755650" rtl="0">
                <a:lnSpc>
                  <a:spcPct val="90000"/>
                </a:lnSpc>
                <a:spcBef>
                  <a:spcPct val="0"/>
                </a:spcBef>
                <a:spcAft>
                  <a:spcPct val="35000"/>
                </a:spcAft>
              </a:pPr>
              <a:r>
                <a:rPr lang="pl-PL" sz="2400" kern="1200" smtClean="0"/>
                <a:t>muszą to być inne okoliczności, niż te z art. 45 § 2 k.p.</a:t>
              </a:r>
              <a:endParaRPr lang="pl-PL" sz="2400" kern="1200"/>
            </a:p>
          </p:txBody>
        </p:sp>
      </p:gr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8040138"/>
      </p:ext>
    </p:extLst>
  </p:cSld>
  <p:clrMapOvr>
    <a:masterClrMapping/>
  </p:clrMapOvr>
  <p:transition>
    <p:push dir="d"/>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latin typeface="+mn-lt"/>
              </a:rPr>
              <a:t>Wykonanie wyroku</a:t>
            </a:r>
          </a:p>
        </p:txBody>
      </p:sp>
      <p:grpSp>
        <p:nvGrpSpPr>
          <p:cNvPr id="3" name="Grupa 2"/>
          <p:cNvGrpSpPr/>
          <p:nvPr/>
        </p:nvGrpSpPr>
        <p:grpSpPr>
          <a:xfrm>
            <a:off x="283464" y="1453896"/>
            <a:ext cx="8595360" cy="4928616"/>
            <a:chOff x="283464" y="1945626"/>
            <a:chExt cx="8595360" cy="3858480"/>
          </a:xfrm>
        </p:grpSpPr>
        <p:sp>
          <p:nvSpPr>
            <p:cNvPr id="4" name="Dowolny kształt 3"/>
            <p:cNvSpPr/>
            <p:nvPr/>
          </p:nvSpPr>
          <p:spPr>
            <a:xfrm>
              <a:off x="283464" y="1945626"/>
              <a:ext cx="8595360" cy="914940"/>
            </a:xfrm>
            <a:custGeom>
              <a:avLst/>
              <a:gdLst>
                <a:gd name="connsiteX0" fmla="*/ 0 w 8595360"/>
                <a:gd name="connsiteY0" fmla="*/ 152493 h 914940"/>
                <a:gd name="connsiteX1" fmla="*/ 152493 w 8595360"/>
                <a:gd name="connsiteY1" fmla="*/ 0 h 914940"/>
                <a:gd name="connsiteX2" fmla="*/ 8442867 w 8595360"/>
                <a:gd name="connsiteY2" fmla="*/ 0 h 914940"/>
                <a:gd name="connsiteX3" fmla="*/ 8595360 w 8595360"/>
                <a:gd name="connsiteY3" fmla="*/ 152493 h 914940"/>
                <a:gd name="connsiteX4" fmla="*/ 8595360 w 8595360"/>
                <a:gd name="connsiteY4" fmla="*/ 762447 h 914940"/>
                <a:gd name="connsiteX5" fmla="*/ 8442867 w 8595360"/>
                <a:gd name="connsiteY5" fmla="*/ 914940 h 914940"/>
                <a:gd name="connsiteX6" fmla="*/ 152493 w 8595360"/>
                <a:gd name="connsiteY6" fmla="*/ 914940 h 914940"/>
                <a:gd name="connsiteX7" fmla="*/ 0 w 8595360"/>
                <a:gd name="connsiteY7" fmla="*/ 762447 h 914940"/>
                <a:gd name="connsiteX8" fmla="*/ 0 w 8595360"/>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95360" h="914940">
                  <a:moveTo>
                    <a:pt x="0" y="152493"/>
                  </a:moveTo>
                  <a:cubicBezTo>
                    <a:pt x="0" y="68273"/>
                    <a:pt x="68273" y="0"/>
                    <a:pt x="152493" y="0"/>
                  </a:cubicBezTo>
                  <a:lnTo>
                    <a:pt x="8442867" y="0"/>
                  </a:lnTo>
                  <a:cubicBezTo>
                    <a:pt x="8527087" y="0"/>
                    <a:pt x="8595360" y="68273"/>
                    <a:pt x="8595360" y="152493"/>
                  </a:cubicBezTo>
                  <a:lnTo>
                    <a:pt x="8595360" y="762447"/>
                  </a:lnTo>
                  <a:cubicBezTo>
                    <a:pt x="8595360" y="846667"/>
                    <a:pt x="8527087" y="914940"/>
                    <a:pt x="8442867"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2294" tIns="132294" rIns="132294" bIns="132294" numCol="1" spcCol="1270" anchor="ctr" anchorCtr="0">
              <a:noAutofit/>
            </a:bodyPr>
            <a:lstStyle/>
            <a:p>
              <a:pPr lvl="0" algn="just" defTabSz="1022350" rtl="0">
                <a:lnSpc>
                  <a:spcPct val="90000"/>
                </a:lnSpc>
                <a:spcBef>
                  <a:spcPct val="0"/>
                </a:spcBef>
                <a:spcAft>
                  <a:spcPct val="35000"/>
                </a:spcAft>
              </a:pPr>
              <a:r>
                <a:rPr lang="pl-PL" sz="2500" kern="1200" dirty="0" smtClean="0"/>
                <a:t>uzasadnione jest odpowiednie stosowanie art. 48 </a:t>
              </a:r>
              <a:r>
                <a:rPr lang="pl-PL" sz="2500" kern="1200" dirty="0" err="1" smtClean="0"/>
                <a:t>k.p</a:t>
              </a:r>
              <a:r>
                <a:rPr lang="pl-PL" sz="2500" kern="1200" dirty="0" smtClean="0"/>
                <a:t>. (termin 7 dni biegnie od następnego dnia po wydaniu wyroku – zob. II PK 368/15)</a:t>
              </a:r>
              <a:endParaRPr lang="pl-PL" sz="2500" kern="1200" dirty="0"/>
            </a:p>
          </p:txBody>
        </p:sp>
        <p:sp>
          <p:nvSpPr>
            <p:cNvPr id="7" name="Dowolny kształt 6"/>
            <p:cNvSpPr/>
            <p:nvPr/>
          </p:nvSpPr>
          <p:spPr>
            <a:xfrm>
              <a:off x="283464" y="2926806"/>
              <a:ext cx="8595360" cy="914940"/>
            </a:xfrm>
            <a:custGeom>
              <a:avLst/>
              <a:gdLst>
                <a:gd name="connsiteX0" fmla="*/ 0 w 8595360"/>
                <a:gd name="connsiteY0" fmla="*/ 152493 h 914940"/>
                <a:gd name="connsiteX1" fmla="*/ 152493 w 8595360"/>
                <a:gd name="connsiteY1" fmla="*/ 0 h 914940"/>
                <a:gd name="connsiteX2" fmla="*/ 8442867 w 8595360"/>
                <a:gd name="connsiteY2" fmla="*/ 0 h 914940"/>
                <a:gd name="connsiteX3" fmla="*/ 8595360 w 8595360"/>
                <a:gd name="connsiteY3" fmla="*/ 152493 h 914940"/>
                <a:gd name="connsiteX4" fmla="*/ 8595360 w 8595360"/>
                <a:gd name="connsiteY4" fmla="*/ 762447 h 914940"/>
                <a:gd name="connsiteX5" fmla="*/ 8442867 w 8595360"/>
                <a:gd name="connsiteY5" fmla="*/ 914940 h 914940"/>
                <a:gd name="connsiteX6" fmla="*/ 152493 w 8595360"/>
                <a:gd name="connsiteY6" fmla="*/ 914940 h 914940"/>
                <a:gd name="connsiteX7" fmla="*/ 0 w 8595360"/>
                <a:gd name="connsiteY7" fmla="*/ 762447 h 914940"/>
                <a:gd name="connsiteX8" fmla="*/ 0 w 8595360"/>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95360" h="914940">
                  <a:moveTo>
                    <a:pt x="0" y="152493"/>
                  </a:moveTo>
                  <a:cubicBezTo>
                    <a:pt x="0" y="68273"/>
                    <a:pt x="68273" y="0"/>
                    <a:pt x="152493" y="0"/>
                  </a:cubicBezTo>
                  <a:lnTo>
                    <a:pt x="8442867" y="0"/>
                  </a:lnTo>
                  <a:cubicBezTo>
                    <a:pt x="8527087" y="0"/>
                    <a:pt x="8595360" y="68273"/>
                    <a:pt x="8595360" y="152493"/>
                  </a:cubicBezTo>
                  <a:lnTo>
                    <a:pt x="8595360" y="762447"/>
                  </a:lnTo>
                  <a:cubicBezTo>
                    <a:pt x="8595360" y="846667"/>
                    <a:pt x="8527087" y="914940"/>
                    <a:pt x="8442867"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2294" tIns="132294" rIns="132294" bIns="132294" numCol="1" spcCol="1270" anchor="ctr" anchorCtr="0">
              <a:noAutofit/>
            </a:bodyPr>
            <a:lstStyle/>
            <a:p>
              <a:pPr lvl="0" algn="just" defTabSz="1022350" rtl="0">
                <a:lnSpc>
                  <a:spcPct val="90000"/>
                </a:lnSpc>
                <a:spcBef>
                  <a:spcPct val="0"/>
                </a:spcBef>
                <a:spcAft>
                  <a:spcPct val="35000"/>
                </a:spcAft>
              </a:pPr>
              <a:r>
                <a:rPr lang="pl-PL" sz="2500" kern="1200" smtClean="0"/>
                <a:t>sytuacja uregulowana w tym przepisie ma charakter analogiczny,   </a:t>
              </a:r>
              <a:endParaRPr lang="pl-PL" sz="2500" kern="1200"/>
            </a:p>
          </p:txBody>
        </p:sp>
        <p:sp>
          <p:nvSpPr>
            <p:cNvPr id="8" name="Dowolny kształt 7"/>
            <p:cNvSpPr/>
            <p:nvPr/>
          </p:nvSpPr>
          <p:spPr>
            <a:xfrm>
              <a:off x="283464" y="3907986"/>
              <a:ext cx="8595360" cy="914940"/>
            </a:xfrm>
            <a:custGeom>
              <a:avLst/>
              <a:gdLst>
                <a:gd name="connsiteX0" fmla="*/ 0 w 8595360"/>
                <a:gd name="connsiteY0" fmla="*/ 152493 h 914940"/>
                <a:gd name="connsiteX1" fmla="*/ 152493 w 8595360"/>
                <a:gd name="connsiteY1" fmla="*/ 0 h 914940"/>
                <a:gd name="connsiteX2" fmla="*/ 8442867 w 8595360"/>
                <a:gd name="connsiteY2" fmla="*/ 0 h 914940"/>
                <a:gd name="connsiteX3" fmla="*/ 8595360 w 8595360"/>
                <a:gd name="connsiteY3" fmla="*/ 152493 h 914940"/>
                <a:gd name="connsiteX4" fmla="*/ 8595360 w 8595360"/>
                <a:gd name="connsiteY4" fmla="*/ 762447 h 914940"/>
                <a:gd name="connsiteX5" fmla="*/ 8442867 w 8595360"/>
                <a:gd name="connsiteY5" fmla="*/ 914940 h 914940"/>
                <a:gd name="connsiteX6" fmla="*/ 152493 w 8595360"/>
                <a:gd name="connsiteY6" fmla="*/ 914940 h 914940"/>
                <a:gd name="connsiteX7" fmla="*/ 0 w 8595360"/>
                <a:gd name="connsiteY7" fmla="*/ 762447 h 914940"/>
                <a:gd name="connsiteX8" fmla="*/ 0 w 8595360"/>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95360" h="914940">
                  <a:moveTo>
                    <a:pt x="0" y="152493"/>
                  </a:moveTo>
                  <a:cubicBezTo>
                    <a:pt x="0" y="68273"/>
                    <a:pt x="68273" y="0"/>
                    <a:pt x="152493" y="0"/>
                  </a:cubicBezTo>
                  <a:lnTo>
                    <a:pt x="8442867" y="0"/>
                  </a:lnTo>
                  <a:cubicBezTo>
                    <a:pt x="8527087" y="0"/>
                    <a:pt x="8595360" y="68273"/>
                    <a:pt x="8595360" y="152493"/>
                  </a:cubicBezTo>
                  <a:lnTo>
                    <a:pt x="8595360" y="762447"/>
                  </a:lnTo>
                  <a:cubicBezTo>
                    <a:pt x="8595360" y="846667"/>
                    <a:pt x="8527087" y="914940"/>
                    <a:pt x="8442867"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2294" tIns="132294" rIns="132294" bIns="132294" numCol="1" spcCol="1270" anchor="ctr" anchorCtr="0">
              <a:noAutofit/>
            </a:bodyPr>
            <a:lstStyle/>
            <a:p>
              <a:pPr lvl="0" algn="just" defTabSz="1022350" rtl="0">
                <a:lnSpc>
                  <a:spcPct val="90000"/>
                </a:lnSpc>
                <a:spcBef>
                  <a:spcPct val="0"/>
                </a:spcBef>
                <a:spcAft>
                  <a:spcPct val="35000"/>
                </a:spcAft>
              </a:pPr>
              <a:r>
                <a:rPr lang="pl-PL" sz="2500" kern="1200" dirty="0" smtClean="0"/>
                <a:t>rozwiązanie z art. 48 </a:t>
              </a:r>
              <a:r>
                <a:rPr lang="pl-PL" sz="2500" kern="1200" dirty="0" err="1" smtClean="0"/>
                <a:t>k.p</a:t>
              </a:r>
              <a:r>
                <a:rPr lang="pl-PL" sz="2500" kern="1200" dirty="0" smtClean="0"/>
                <a:t>. będzie wpływać </a:t>
              </a:r>
              <a:r>
                <a:rPr lang="pl-PL" sz="2500" kern="1200" dirty="0" err="1" smtClean="0"/>
                <a:t>porządkująco</a:t>
              </a:r>
              <a:r>
                <a:rPr lang="pl-PL" sz="2500" kern="1200" dirty="0" smtClean="0"/>
                <a:t> na stosunek pracy,</a:t>
              </a:r>
              <a:endParaRPr lang="pl-PL" sz="2500" kern="1200" dirty="0"/>
            </a:p>
          </p:txBody>
        </p:sp>
        <p:sp>
          <p:nvSpPr>
            <p:cNvPr id="9" name="Dowolny kształt 8"/>
            <p:cNvSpPr/>
            <p:nvPr/>
          </p:nvSpPr>
          <p:spPr>
            <a:xfrm>
              <a:off x="283464" y="4889166"/>
              <a:ext cx="8595360" cy="914940"/>
            </a:xfrm>
            <a:custGeom>
              <a:avLst/>
              <a:gdLst>
                <a:gd name="connsiteX0" fmla="*/ 0 w 8595360"/>
                <a:gd name="connsiteY0" fmla="*/ 152493 h 914940"/>
                <a:gd name="connsiteX1" fmla="*/ 152493 w 8595360"/>
                <a:gd name="connsiteY1" fmla="*/ 0 h 914940"/>
                <a:gd name="connsiteX2" fmla="*/ 8442867 w 8595360"/>
                <a:gd name="connsiteY2" fmla="*/ 0 h 914940"/>
                <a:gd name="connsiteX3" fmla="*/ 8595360 w 8595360"/>
                <a:gd name="connsiteY3" fmla="*/ 152493 h 914940"/>
                <a:gd name="connsiteX4" fmla="*/ 8595360 w 8595360"/>
                <a:gd name="connsiteY4" fmla="*/ 762447 h 914940"/>
                <a:gd name="connsiteX5" fmla="*/ 8442867 w 8595360"/>
                <a:gd name="connsiteY5" fmla="*/ 914940 h 914940"/>
                <a:gd name="connsiteX6" fmla="*/ 152493 w 8595360"/>
                <a:gd name="connsiteY6" fmla="*/ 914940 h 914940"/>
                <a:gd name="connsiteX7" fmla="*/ 0 w 8595360"/>
                <a:gd name="connsiteY7" fmla="*/ 762447 h 914940"/>
                <a:gd name="connsiteX8" fmla="*/ 0 w 8595360"/>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95360" h="914940">
                  <a:moveTo>
                    <a:pt x="0" y="152493"/>
                  </a:moveTo>
                  <a:cubicBezTo>
                    <a:pt x="0" y="68273"/>
                    <a:pt x="68273" y="0"/>
                    <a:pt x="152493" y="0"/>
                  </a:cubicBezTo>
                  <a:lnTo>
                    <a:pt x="8442867" y="0"/>
                  </a:lnTo>
                  <a:cubicBezTo>
                    <a:pt x="8527087" y="0"/>
                    <a:pt x="8595360" y="68273"/>
                    <a:pt x="8595360" y="152493"/>
                  </a:cubicBezTo>
                  <a:lnTo>
                    <a:pt x="8595360" y="762447"/>
                  </a:lnTo>
                  <a:cubicBezTo>
                    <a:pt x="8595360" y="846667"/>
                    <a:pt x="8527087" y="914940"/>
                    <a:pt x="8442867"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32294" tIns="132294" rIns="132294" bIns="132294" numCol="1" spcCol="1270" anchor="ctr" anchorCtr="0">
              <a:noAutofit/>
            </a:bodyPr>
            <a:lstStyle/>
            <a:p>
              <a:pPr lvl="0" algn="just" defTabSz="1022350" rtl="0">
                <a:lnSpc>
                  <a:spcPct val="90000"/>
                </a:lnSpc>
                <a:spcBef>
                  <a:spcPct val="0"/>
                </a:spcBef>
                <a:spcAft>
                  <a:spcPct val="35000"/>
                </a:spcAft>
              </a:pPr>
              <a:r>
                <a:rPr lang="pl-PL" sz="2500" kern="1200" dirty="0" smtClean="0"/>
                <a:t>zgłoszenie gotowości do pracy skutkuje reaktywacją stosunku pracy na warunkach dotychczasowej umowy o pracę - I BP 12/08</a:t>
              </a:r>
              <a:endParaRPr lang="pl-PL" sz="2500" kern="1200" dirty="0"/>
            </a:p>
          </p:txBody>
        </p:sp>
      </p:grpSp>
      <p:pic>
        <p:nvPicPr>
          <p:cNvPr id="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6498990"/>
      </p:ext>
    </p:extLst>
  </p:cSld>
  <p:clrMapOvr>
    <a:masterClrMapping/>
  </p:clrMapOvr>
  <p:transition>
    <p:push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Informacja podatkowa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lnSpcReduction="10000"/>
          </a:bodyPr>
          <a:lstStyle/>
          <a:p>
            <a:pPr marL="0" indent="0">
              <a:buNone/>
            </a:pPr>
            <a:endParaRPr lang="pl-PL" dirty="0" smtClean="0">
              <a:effectLst/>
            </a:endParaRPr>
          </a:p>
          <a:p>
            <a:pPr marL="0" indent="0">
              <a:buNone/>
            </a:pPr>
            <a:r>
              <a:rPr lang="pl-PL" b="1" dirty="0" smtClean="0">
                <a:effectLst/>
              </a:rPr>
              <a:t>I PKN 960/00, Wyrok Sądu Najwyższego z dnia 28 marca 2002 r.</a:t>
            </a:r>
          </a:p>
          <a:p>
            <a:pPr marL="0" indent="0">
              <a:buNone/>
            </a:pPr>
            <a:endParaRPr lang="pl-PL" dirty="0" smtClean="0">
              <a:effectLst/>
            </a:endParaRPr>
          </a:p>
          <a:p>
            <a:pPr marL="0" indent="0" algn="just">
              <a:buNone/>
            </a:pPr>
            <a:r>
              <a:rPr lang="pl-PL" dirty="0" smtClean="0">
                <a:effectLst/>
              </a:rPr>
              <a:t>Niedopuszczalna jest droga sądowa dochodzenia roszczenia o wydanie przez pracodawcę informacji podatkowej o uzyskanych ze stosunku pracy dochodach i pobranych zaliczkach na podatek dochodowy.</a:t>
            </a:r>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460328"/>
      </p:ext>
    </p:extLst>
  </p:cSld>
  <p:clrMapOvr>
    <a:masterClrMapping/>
  </p:clrMapOvr>
  <p:transition>
    <p:push dir="d"/>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Moment prawomocności wyroku</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lgn="just">
              <a:buNone/>
            </a:pPr>
            <a:r>
              <a:rPr lang="pl-PL" sz="4000" dirty="0"/>
              <a:t>Czy konieczne jest zgłoszenie gotowości do pracy w trybie art. 48 </a:t>
            </a:r>
            <a:r>
              <a:rPr lang="pl-PL" sz="4000" dirty="0" err="1"/>
              <a:t>k.p</a:t>
            </a:r>
            <a:r>
              <a:rPr lang="pl-PL" sz="4000" dirty="0"/>
              <a:t>., skoro pracownik już pozostaje w zatrudnieniu?</a:t>
            </a:r>
          </a:p>
          <a:p>
            <a:pPr marL="0" indent="0">
              <a:buNone/>
            </a:pPr>
            <a:r>
              <a:rPr lang="pl-PL" dirty="0" smtClean="0"/>
              <a:t> </a:t>
            </a:r>
          </a:p>
          <a:p>
            <a:pPr marL="0" indent="0">
              <a:buNone/>
            </a:pPr>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6559551"/>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359143"/>
      </p:ext>
    </p:extLst>
  </p:cSld>
  <p:clrMapOvr>
    <a:masterClrMapping/>
  </p:clrMapOvr>
  <p:transition>
    <p:push dir="d"/>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rPr>
              <a:t>Przedwczesność powództwa o sprostowanie świadectwa pracy</a:t>
            </a:r>
            <a:endParaRPr lang="pl-PL" dirty="0"/>
          </a:p>
        </p:txBody>
      </p:sp>
      <p:sp>
        <p:nvSpPr>
          <p:cNvPr id="3" name="Symbol zastępczy zawartości 2"/>
          <p:cNvSpPr>
            <a:spLocks noGrp="1"/>
          </p:cNvSpPr>
          <p:nvPr>
            <p:ph idx="1"/>
          </p:nvPr>
        </p:nvSpPr>
        <p:spPr/>
        <p:txBody>
          <a:bodyPr/>
          <a:lstStyle/>
          <a:p>
            <a:pPr marL="0" indent="0" algn="just">
              <a:buNone/>
            </a:pPr>
            <a:r>
              <a:rPr lang="pl-PL" sz="2400" dirty="0"/>
              <a:t>§ 7 ust. </a:t>
            </a:r>
            <a:r>
              <a:rPr lang="pl-PL" sz="2400" dirty="0" smtClean="0"/>
              <a:t>4 rozporządzenia </a:t>
            </a:r>
            <a:r>
              <a:rPr lang="pl-PL" sz="2400" dirty="0"/>
              <a:t>Ministra Rodziny, Pracy i Polityki Społecznej z dnia 30 grudnia 2016 r. w sprawie świadectwa pracy </a:t>
            </a:r>
            <a:r>
              <a:rPr lang="pl-PL" sz="2400" dirty="0" smtClean="0"/>
              <a:t>(Dz</a:t>
            </a:r>
            <a:r>
              <a:rPr lang="pl-PL" sz="2400" dirty="0"/>
              <a:t>. U. z 2018 r</a:t>
            </a:r>
            <a:r>
              <a:rPr lang="pl-PL" sz="2400" dirty="0" smtClean="0"/>
              <a:t>., </a:t>
            </a:r>
            <a:r>
              <a:rPr lang="pl-PL" sz="2400" dirty="0"/>
              <a:t>poz. 1289 </a:t>
            </a:r>
            <a:r>
              <a:rPr lang="pl-PL" sz="2400" dirty="0" smtClean="0"/>
              <a:t>ze zm.)</a:t>
            </a:r>
          </a:p>
          <a:p>
            <a:pPr marL="0" indent="0" algn="just">
              <a:buNone/>
            </a:pPr>
            <a:r>
              <a:rPr lang="pl-PL" sz="2400" dirty="0" smtClean="0"/>
              <a:t>Jeżeli </a:t>
            </a:r>
            <a:r>
              <a:rPr lang="pl-PL" sz="2400" dirty="0"/>
              <a:t>orzeczenie, o którym mowa w ust. </a:t>
            </a:r>
            <a:r>
              <a:rPr lang="pl-PL" sz="2400" dirty="0" smtClean="0"/>
              <a:t>3 (przywrócenie do pracy lub odszkodowanie) , </a:t>
            </a:r>
            <a:r>
              <a:rPr lang="pl-PL" sz="2400" dirty="0"/>
              <a:t>zostało wydane w związku z rozwiązaniem przez pracodawcę umowy o pracę bez wypowiedzenia z winy pracownika, z naruszeniem przepisów o rozwiązywaniu w tym trybie umów o pracę, </a:t>
            </a:r>
            <a:r>
              <a:rPr lang="pl-PL" sz="2400" b="1" dirty="0"/>
              <a:t>pracodawca wydaje </a:t>
            </a:r>
            <a:r>
              <a:rPr lang="pl-PL" sz="2400" b="1" dirty="0" smtClean="0"/>
              <a:t>pracownikowi </a:t>
            </a:r>
            <a:r>
              <a:rPr lang="pl-PL" sz="2400" b="1" dirty="0"/>
              <a:t>7 dni od dnia uprawomocnienia się orzeczenia sądu w tej </a:t>
            </a:r>
            <a:r>
              <a:rPr lang="pl-PL" sz="2400" b="1" dirty="0" smtClean="0"/>
              <a:t>sprawie nowe </a:t>
            </a:r>
            <a:r>
              <a:rPr lang="pl-PL" sz="2400" b="1" dirty="0"/>
              <a:t>świadectwo pracy zawierające informację o rozwiązaniu umowy o pracę za wypowiedzeniem dokonanym przez pracodawcę</a:t>
            </a:r>
            <a:r>
              <a:rPr lang="pl-PL" sz="2400" b="1" dirty="0" smtClean="0"/>
              <a:t>.</a:t>
            </a:r>
            <a:endParaRPr lang="pl-PL" sz="2400" b="1" dirty="0"/>
          </a:p>
        </p:txBody>
      </p:sp>
      <p:pic>
        <p:nvPicPr>
          <p:cNvPr id="4" name="Picture 4" descr="C:\Program Files (x86)\Microsoft Office\MEDIA\OFFICE12\Lines\BD10307_.gif">
            <a:extLst>
              <a:ext uri="{FF2B5EF4-FFF2-40B4-BE49-F238E27FC236}">
                <a16:creationId xmlns:a16="http://schemas.microsoft.com/office/drawing/2014/main" id="{2F9285A7-FE67-498C-BE8E-FD69492ACB2A}"/>
              </a:ext>
            </a:extLst>
          </p:cNvPr>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3544117066"/>
      </p:ext>
    </p:extLst>
  </p:cSld>
  <p:clrMapOvr>
    <a:masterClrMapping/>
  </p:clrMapOvr>
  <p:transition>
    <p:push dir="d"/>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Tylko wniesienie powództwa z art. 45 lub art. 56 </a:t>
            </a:r>
            <a:r>
              <a:rPr lang="pl-PL" sz="3600" b="1" dirty="0" err="1" smtClean="0">
                <a:solidFill>
                  <a:schemeClr val="accent3">
                    <a:lumMod val="50000"/>
                  </a:schemeClr>
                </a:solidFill>
                <a:effectLst>
                  <a:outerShdw blurRad="38100" dist="38100" dir="2700000" algn="tl">
                    <a:srgbClr val="000000">
                      <a:alpha val="43137"/>
                    </a:srgbClr>
                  </a:outerShdw>
                </a:effectLst>
              </a:rPr>
              <a:t>k.p</a:t>
            </a:r>
            <a:r>
              <a:rPr lang="pl-PL" sz="3600" b="1" dirty="0" smtClean="0">
                <a:solidFill>
                  <a:schemeClr val="accent3">
                    <a:lumMod val="50000"/>
                  </a:schemeClr>
                </a:solidFill>
                <a:effectLst>
                  <a:outerShdw blurRad="38100" dist="38100" dir="2700000" algn="tl">
                    <a:srgbClr val="000000">
                      <a:alpha val="43137"/>
                    </a:srgbClr>
                  </a:outerShdw>
                </a:effectLst>
              </a:rPr>
              <a:t>.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r>
              <a:rPr lang="pl-PL" sz="2800" dirty="0"/>
              <a:t>I PZP 4/09 </a:t>
            </a:r>
          </a:p>
          <a:p>
            <a:pPr marL="0" indent="0" algn="just">
              <a:buNone/>
            </a:pPr>
            <a:r>
              <a:rPr lang="pl-PL" sz="2800" dirty="0" smtClean="0"/>
              <a:t>Pracownik </a:t>
            </a:r>
            <a:r>
              <a:rPr lang="pl-PL" sz="2800" dirty="0"/>
              <a:t>nie może skutecznie dochodzić sprostowania świadectwa pracy w części dotyczącej stwierdzenia, że stosunek pracy został rozwiązany przez pracodawcę bez wypowiedzenia z winy pracownika, kwestionując zgodność z prawem tego rozwiązania, bez wystąpienia z powództwem o roszczenia z tytułu niezgodnego z prawem rozwiązania stosunku pracy na podstawie art. 56 </a:t>
            </a:r>
            <a:r>
              <a:rPr lang="pl-PL" sz="2800" dirty="0" err="1"/>
              <a:t>k.p</a:t>
            </a:r>
            <a:r>
              <a:rPr lang="pl-PL" sz="2800" dirty="0"/>
              <a:t>.</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2F9285A7-FE67-498C-BE8E-FD69492ACB2A}"/>
              </a:ext>
            </a:extLst>
          </p:cNvPr>
          <p:cNvPicPr>
            <a:picLocks noChangeAspect="1" noChangeArrowheads="1"/>
          </p:cNvPicPr>
          <p:nvPr/>
        </p:nvPicPr>
        <p:blipFill>
          <a:blip r:embed="rId2" cstate="print"/>
          <a:srcRect/>
          <a:stretch>
            <a:fillRect/>
          </a:stretch>
        </p:blipFill>
        <p:spPr bwMode="auto">
          <a:xfrm>
            <a:off x="0" y="6527514"/>
            <a:ext cx="9144000" cy="152400"/>
          </a:xfrm>
          <a:prstGeom prst="rect">
            <a:avLst/>
          </a:prstGeom>
          <a:noFill/>
          <a:ln w="9525">
            <a:noFill/>
            <a:miter lim="800000"/>
            <a:headEnd/>
            <a:tailEnd/>
          </a:ln>
        </p:spPr>
      </p:pic>
    </p:spTree>
    <p:extLst>
      <p:ext uri="{BB962C8B-B14F-4D97-AF65-F5344CB8AC3E}">
        <p14:creationId xmlns:p14="http://schemas.microsoft.com/office/powerpoint/2010/main" val="254019814"/>
      </p:ext>
    </p:extLst>
  </p:cSld>
  <p:clrMapOvr>
    <a:masterClrMapping/>
  </p:clrMapOvr>
  <p:transition>
    <p:push dir="d"/>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9"/>
          </a:xfrm>
        </p:spPr>
        <p:txBody>
          <a:bodyPr>
            <a:normAutofit/>
          </a:bodyPr>
          <a:lstStyle/>
          <a:p>
            <a:pPr marL="0" indent="0" algn="ctr">
              <a:buNone/>
            </a:pPr>
            <a:endParaRPr lang="pl-PL" sz="3000" dirty="0"/>
          </a:p>
          <a:p>
            <a:pPr marL="0" indent="0" algn="ctr">
              <a:buNone/>
            </a:pPr>
            <a:endParaRPr lang="pl-PL" sz="3600" b="1" dirty="0" smtClean="0">
              <a:solidFill>
                <a:schemeClr val="accent6">
                  <a:lumMod val="50000"/>
                </a:schemeClr>
              </a:solidFill>
              <a:effectLst>
                <a:outerShdw blurRad="38100" dist="38100" dir="2700000" algn="tl">
                  <a:srgbClr val="000000">
                    <a:alpha val="43137"/>
                  </a:srgbClr>
                </a:outerShdw>
              </a:effectLst>
            </a:endParaRPr>
          </a:p>
          <a:p>
            <a:pPr marL="0" indent="0" algn="ctr">
              <a:buNone/>
            </a:pPr>
            <a:r>
              <a:rPr lang="pl-PL" sz="4400" b="1" dirty="0" smtClean="0">
                <a:solidFill>
                  <a:schemeClr val="accent3">
                    <a:lumMod val="50000"/>
                  </a:schemeClr>
                </a:solidFill>
                <a:effectLst>
                  <a:outerShdw blurRad="38100" dist="38100" dir="2700000" algn="tl">
                    <a:srgbClr val="000000">
                      <a:alpha val="43137"/>
                    </a:srgbClr>
                  </a:outerShdw>
                </a:effectLst>
              </a:rPr>
              <a:t>Uwagi </a:t>
            </a:r>
            <a:r>
              <a:rPr lang="pl-PL" sz="4400" b="1" dirty="0">
                <a:solidFill>
                  <a:schemeClr val="accent3">
                    <a:lumMod val="50000"/>
                  </a:schemeClr>
                </a:solidFill>
                <a:effectLst>
                  <a:outerShdw blurRad="38100" dist="38100" dir="2700000" algn="tl">
                    <a:srgbClr val="000000">
                      <a:alpha val="43137"/>
                    </a:srgbClr>
                  </a:outerShdw>
                </a:effectLst>
              </a:rPr>
              <a:t>dotyczące treści ugody sądowej </a:t>
            </a:r>
            <a:r>
              <a:rPr lang="pl-PL" sz="4400" b="1" dirty="0" smtClean="0">
                <a:solidFill>
                  <a:schemeClr val="accent3">
                    <a:lumMod val="50000"/>
                  </a:schemeClr>
                </a:solidFill>
                <a:effectLst>
                  <a:outerShdw blurRad="38100" dist="38100" dir="2700000" algn="tl">
                    <a:srgbClr val="000000">
                      <a:alpha val="43137"/>
                    </a:srgbClr>
                  </a:outerShdw>
                </a:effectLst>
              </a:rPr>
              <a:t>w sprawach z zakresu prawa pracy </a:t>
            </a:r>
            <a:endParaRPr lang="pl-PL" sz="4400" b="1" dirty="0">
              <a:solidFill>
                <a:schemeClr val="accent3">
                  <a:lumMod val="50000"/>
                </a:schemeClr>
              </a:solidFill>
              <a:effectLst>
                <a:outerShdw blurRad="38100" dist="38100" dir="2700000" algn="tl">
                  <a:srgbClr val="000000">
                    <a:alpha val="43137"/>
                  </a:srgbClr>
                </a:outerShdw>
              </a:effectLst>
            </a:endParaRP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 y="638132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272058"/>
      </p:ext>
    </p:extLst>
  </p:cSld>
  <p:clrMapOvr>
    <a:masterClrMapping/>
  </p:clrMapOvr>
  <p:transition>
    <p:push dir="d"/>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700" b="1" dirty="0">
                <a:solidFill>
                  <a:schemeClr val="accent3">
                    <a:lumMod val="50000"/>
                  </a:schemeClr>
                </a:solidFill>
                <a:effectLst>
                  <a:outerShdw blurRad="38100" dist="38100" dir="2700000" algn="tl">
                    <a:srgbClr val="000000">
                      <a:alpha val="43137"/>
                    </a:srgbClr>
                  </a:outerShdw>
                </a:effectLst>
                <a:latin typeface="+mn-lt"/>
              </a:rPr>
              <a:t>Sposób sformułowania ugody </a:t>
            </a:r>
          </a:p>
        </p:txBody>
      </p:sp>
      <p:grpSp>
        <p:nvGrpSpPr>
          <p:cNvPr id="5" name="Grupa 4"/>
          <p:cNvGrpSpPr/>
          <p:nvPr/>
        </p:nvGrpSpPr>
        <p:grpSpPr>
          <a:xfrm>
            <a:off x="628650" y="1196752"/>
            <a:ext cx="8033004" cy="5256584"/>
            <a:chOff x="838200" y="1947815"/>
            <a:chExt cx="10710672" cy="2877300"/>
          </a:xfrm>
        </p:grpSpPr>
        <p:sp>
          <p:nvSpPr>
            <p:cNvPr id="6" name="Dowolny kształt 5"/>
            <p:cNvSpPr/>
            <p:nvPr/>
          </p:nvSpPr>
          <p:spPr>
            <a:xfrm>
              <a:off x="838200" y="1947815"/>
              <a:ext cx="10710672" cy="914940"/>
            </a:xfrm>
            <a:custGeom>
              <a:avLst/>
              <a:gdLst>
                <a:gd name="connsiteX0" fmla="*/ 0 w 10710672"/>
                <a:gd name="connsiteY0" fmla="*/ 152493 h 914940"/>
                <a:gd name="connsiteX1" fmla="*/ 152493 w 10710672"/>
                <a:gd name="connsiteY1" fmla="*/ 0 h 914940"/>
                <a:gd name="connsiteX2" fmla="*/ 10558179 w 10710672"/>
                <a:gd name="connsiteY2" fmla="*/ 0 h 914940"/>
                <a:gd name="connsiteX3" fmla="*/ 10710672 w 10710672"/>
                <a:gd name="connsiteY3" fmla="*/ 152493 h 914940"/>
                <a:gd name="connsiteX4" fmla="*/ 10710672 w 10710672"/>
                <a:gd name="connsiteY4" fmla="*/ 762447 h 914940"/>
                <a:gd name="connsiteX5" fmla="*/ 10558179 w 10710672"/>
                <a:gd name="connsiteY5" fmla="*/ 914940 h 914940"/>
                <a:gd name="connsiteX6" fmla="*/ 152493 w 10710672"/>
                <a:gd name="connsiteY6" fmla="*/ 914940 h 914940"/>
                <a:gd name="connsiteX7" fmla="*/ 0 w 10710672"/>
                <a:gd name="connsiteY7" fmla="*/ 762447 h 914940"/>
                <a:gd name="connsiteX8" fmla="*/ 0 w 10710672"/>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0672" h="914940">
                  <a:moveTo>
                    <a:pt x="0" y="152493"/>
                  </a:moveTo>
                  <a:cubicBezTo>
                    <a:pt x="0" y="68273"/>
                    <a:pt x="68273" y="0"/>
                    <a:pt x="152493" y="0"/>
                  </a:cubicBezTo>
                  <a:lnTo>
                    <a:pt x="10558179" y="0"/>
                  </a:lnTo>
                  <a:cubicBezTo>
                    <a:pt x="10642399" y="0"/>
                    <a:pt x="10710672" y="68273"/>
                    <a:pt x="10710672" y="152493"/>
                  </a:cubicBezTo>
                  <a:lnTo>
                    <a:pt x="10710672" y="762447"/>
                  </a:lnTo>
                  <a:cubicBezTo>
                    <a:pt x="10710672" y="846667"/>
                    <a:pt x="10642399" y="914940"/>
                    <a:pt x="10558179"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9221" tIns="99221" rIns="99221" bIns="99221" numCol="1" spcCol="1270" anchor="ctr" anchorCtr="0">
              <a:noAutofit/>
            </a:bodyPr>
            <a:lstStyle/>
            <a:p>
              <a:pPr algn="just" defTabSz="766763">
                <a:lnSpc>
                  <a:spcPct val="90000"/>
                </a:lnSpc>
                <a:spcAft>
                  <a:spcPct val="35000"/>
                </a:spcAft>
              </a:pPr>
              <a:r>
                <a:rPr lang="pl-PL" sz="2400" dirty="0"/>
                <a:t>ugoda powinna być kompletna, zawierać precyzyjne zapisy, pozbawiona błędów i nie powinna nastręczać kłopotów przy jej wykonaniu - III PZP 25/72</a:t>
              </a:r>
            </a:p>
          </p:txBody>
        </p:sp>
        <p:sp>
          <p:nvSpPr>
            <p:cNvPr id="7" name="Dowolny kształt 6"/>
            <p:cNvSpPr/>
            <p:nvPr/>
          </p:nvSpPr>
          <p:spPr>
            <a:xfrm>
              <a:off x="838200" y="2928995"/>
              <a:ext cx="10710672" cy="914940"/>
            </a:xfrm>
            <a:custGeom>
              <a:avLst/>
              <a:gdLst>
                <a:gd name="connsiteX0" fmla="*/ 0 w 10710672"/>
                <a:gd name="connsiteY0" fmla="*/ 152493 h 914940"/>
                <a:gd name="connsiteX1" fmla="*/ 152493 w 10710672"/>
                <a:gd name="connsiteY1" fmla="*/ 0 h 914940"/>
                <a:gd name="connsiteX2" fmla="*/ 10558179 w 10710672"/>
                <a:gd name="connsiteY2" fmla="*/ 0 h 914940"/>
                <a:gd name="connsiteX3" fmla="*/ 10710672 w 10710672"/>
                <a:gd name="connsiteY3" fmla="*/ 152493 h 914940"/>
                <a:gd name="connsiteX4" fmla="*/ 10710672 w 10710672"/>
                <a:gd name="connsiteY4" fmla="*/ 762447 h 914940"/>
                <a:gd name="connsiteX5" fmla="*/ 10558179 w 10710672"/>
                <a:gd name="connsiteY5" fmla="*/ 914940 h 914940"/>
                <a:gd name="connsiteX6" fmla="*/ 152493 w 10710672"/>
                <a:gd name="connsiteY6" fmla="*/ 914940 h 914940"/>
                <a:gd name="connsiteX7" fmla="*/ 0 w 10710672"/>
                <a:gd name="connsiteY7" fmla="*/ 762447 h 914940"/>
                <a:gd name="connsiteX8" fmla="*/ 0 w 10710672"/>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0672" h="914940">
                  <a:moveTo>
                    <a:pt x="0" y="152493"/>
                  </a:moveTo>
                  <a:cubicBezTo>
                    <a:pt x="0" y="68273"/>
                    <a:pt x="68273" y="0"/>
                    <a:pt x="152493" y="0"/>
                  </a:cubicBezTo>
                  <a:lnTo>
                    <a:pt x="10558179" y="0"/>
                  </a:lnTo>
                  <a:cubicBezTo>
                    <a:pt x="10642399" y="0"/>
                    <a:pt x="10710672" y="68273"/>
                    <a:pt x="10710672" y="152493"/>
                  </a:cubicBezTo>
                  <a:lnTo>
                    <a:pt x="10710672" y="762447"/>
                  </a:lnTo>
                  <a:cubicBezTo>
                    <a:pt x="10710672" y="846667"/>
                    <a:pt x="10642399" y="914940"/>
                    <a:pt x="10558179"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9221" tIns="99221" rIns="99221" bIns="99221" numCol="1" spcCol="1270" anchor="ctr" anchorCtr="0">
              <a:noAutofit/>
            </a:bodyPr>
            <a:lstStyle/>
            <a:p>
              <a:pPr algn="just" defTabSz="766763">
                <a:lnSpc>
                  <a:spcPct val="90000"/>
                </a:lnSpc>
                <a:spcAft>
                  <a:spcPct val="35000"/>
                </a:spcAft>
              </a:pPr>
              <a:r>
                <a:rPr lang="pl-PL" sz="2400" dirty="0"/>
                <a:t>ugoda powinna być sformułowana w taki sposób, aby mogła po nadaniu jej klauzuli wykonalności stanowić tytuł wykonawczy (art. 777 § 1 pkt 1 k.p.c.)</a:t>
              </a:r>
            </a:p>
          </p:txBody>
        </p:sp>
        <p:sp>
          <p:nvSpPr>
            <p:cNvPr id="8" name="Dowolny kształt 7"/>
            <p:cNvSpPr/>
            <p:nvPr/>
          </p:nvSpPr>
          <p:spPr>
            <a:xfrm>
              <a:off x="838200" y="3910175"/>
              <a:ext cx="10710672" cy="914940"/>
            </a:xfrm>
            <a:custGeom>
              <a:avLst/>
              <a:gdLst>
                <a:gd name="connsiteX0" fmla="*/ 0 w 10710672"/>
                <a:gd name="connsiteY0" fmla="*/ 152493 h 914940"/>
                <a:gd name="connsiteX1" fmla="*/ 152493 w 10710672"/>
                <a:gd name="connsiteY1" fmla="*/ 0 h 914940"/>
                <a:gd name="connsiteX2" fmla="*/ 10558179 w 10710672"/>
                <a:gd name="connsiteY2" fmla="*/ 0 h 914940"/>
                <a:gd name="connsiteX3" fmla="*/ 10710672 w 10710672"/>
                <a:gd name="connsiteY3" fmla="*/ 152493 h 914940"/>
                <a:gd name="connsiteX4" fmla="*/ 10710672 w 10710672"/>
                <a:gd name="connsiteY4" fmla="*/ 762447 h 914940"/>
                <a:gd name="connsiteX5" fmla="*/ 10558179 w 10710672"/>
                <a:gd name="connsiteY5" fmla="*/ 914940 h 914940"/>
                <a:gd name="connsiteX6" fmla="*/ 152493 w 10710672"/>
                <a:gd name="connsiteY6" fmla="*/ 914940 h 914940"/>
                <a:gd name="connsiteX7" fmla="*/ 0 w 10710672"/>
                <a:gd name="connsiteY7" fmla="*/ 762447 h 914940"/>
                <a:gd name="connsiteX8" fmla="*/ 0 w 10710672"/>
                <a:gd name="connsiteY8" fmla="*/ 152493 h 91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10672" h="914940">
                  <a:moveTo>
                    <a:pt x="0" y="152493"/>
                  </a:moveTo>
                  <a:cubicBezTo>
                    <a:pt x="0" y="68273"/>
                    <a:pt x="68273" y="0"/>
                    <a:pt x="152493" y="0"/>
                  </a:cubicBezTo>
                  <a:lnTo>
                    <a:pt x="10558179" y="0"/>
                  </a:lnTo>
                  <a:cubicBezTo>
                    <a:pt x="10642399" y="0"/>
                    <a:pt x="10710672" y="68273"/>
                    <a:pt x="10710672" y="152493"/>
                  </a:cubicBezTo>
                  <a:lnTo>
                    <a:pt x="10710672" y="762447"/>
                  </a:lnTo>
                  <a:cubicBezTo>
                    <a:pt x="10710672" y="846667"/>
                    <a:pt x="10642399" y="914940"/>
                    <a:pt x="10558179" y="914940"/>
                  </a:cubicBezTo>
                  <a:lnTo>
                    <a:pt x="152493" y="914940"/>
                  </a:lnTo>
                  <a:cubicBezTo>
                    <a:pt x="68273" y="914940"/>
                    <a:pt x="0" y="846667"/>
                    <a:pt x="0" y="762447"/>
                  </a:cubicBezTo>
                  <a:lnTo>
                    <a:pt x="0" y="152493"/>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9221" tIns="99221" rIns="99221" bIns="99221" numCol="1" spcCol="1270" anchor="ctr" anchorCtr="0">
              <a:noAutofit/>
            </a:bodyPr>
            <a:lstStyle/>
            <a:p>
              <a:pPr algn="just" defTabSz="766763">
                <a:lnSpc>
                  <a:spcPct val="90000"/>
                </a:lnSpc>
                <a:spcAft>
                  <a:spcPct val="35000"/>
                </a:spcAft>
              </a:pPr>
              <a:r>
                <a:rPr lang="pl-PL" sz="2400" dirty="0"/>
                <a:t>powinna określać rodzaj oraz wysokość spełnianego świadczenia, jego termin, wskazanie, kto i na czyją rzecz ma je spełnić </a:t>
              </a:r>
            </a:p>
          </p:txBody>
        </p:sp>
      </p:grpSp>
      <p:pic>
        <p:nvPicPr>
          <p:cNvPr id="1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2"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1574692"/>
      </p:ext>
    </p:extLst>
  </p:cSld>
  <p:clrMapOvr>
    <a:masterClrMapping/>
  </p:clrMapOvr>
  <p:transition>
    <p:push dir="d"/>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latin typeface="+mn-lt"/>
              </a:rPr>
              <a:t>Oznaczenie stron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marL="0" indent="0" algn="just">
              <a:buNone/>
            </a:pPr>
            <a:r>
              <a:rPr lang="pl-PL" dirty="0"/>
              <a:t>	</a:t>
            </a:r>
            <a:r>
              <a:rPr lang="pl-PL" sz="3200" dirty="0"/>
              <a:t>Nieodzownym elementem ugody sądowej, podobnie jak i tytułu egzekucyjnego w postaci wyroku (art. 325 </a:t>
            </a:r>
            <a:r>
              <a:rPr lang="pl-PL" sz="3200" dirty="0" smtClean="0"/>
              <a:t>k.p.c.), </a:t>
            </a:r>
            <a:r>
              <a:rPr lang="pl-PL" sz="3200" dirty="0"/>
              <a:t>jest oznaczenie stron. W przypadku ugody wymóg ten rysuje się z tym większą ostrożnością jeżeli zważyć, że nie może być ona poddana wykładni, ani też ulec sprostowaniu.</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5"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645583"/>
      </p:ext>
    </p:extLst>
  </p:cSld>
  <p:clrMapOvr>
    <a:masterClrMapping/>
  </p:clrMapOvr>
  <p:transition>
    <p:push dir="d"/>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260648"/>
            <a:ext cx="7886700" cy="576064"/>
          </a:xfrm>
        </p:spPr>
        <p:txBody>
          <a:bodyPr>
            <a:normAutofit fontScale="90000"/>
          </a:bodyPr>
          <a:lstStyle/>
          <a:p>
            <a:pPr algn="ctr"/>
            <a:r>
              <a:rPr lang="pl-PL" sz="2700" b="1" dirty="0">
                <a:solidFill>
                  <a:schemeClr val="accent3">
                    <a:lumMod val="50000"/>
                  </a:schemeClr>
                </a:solidFill>
                <a:effectLst>
                  <a:outerShdw blurRad="38100" dist="38100" dir="2700000" algn="tl">
                    <a:srgbClr val="000000">
                      <a:alpha val="43137"/>
                    </a:srgbClr>
                  </a:outerShdw>
                </a:effectLst>
                <a:latin typeface="+mn-lt"/>
              </a:rPr>
              <a:t>Zakres ugody (ważne w kontekście </a:t>
            </a:r>
            <a:r>
              <a:rPr lang="pl-PL" sz="2700" b="1" i="1" dirty="0">
                <a:solidFill>
                  <a:schemeClr val="accent3">
                    <a:lumMod val="50000"/>
                  </a:schemeClr>
                </a:solidFill>
                <a:effectLst>
                  <a:outerShdw blurRad="38100" dist="38100" dir="2700000" algn="tl">
                    <a:srgbClr val="000000">
                      <a:alpha val="43137"/>
                    </a:srgbClr>
                  </a:outerShdw>
                </a:effectLst>
                <a:latin typeface="+mn-lt"/>
              </a:rPr>
              <a:t>res transactae</a:t>
            </a:r>
            <a:r>
              <a:rPr lang="pl-PL" sz="2700" b="1" dirty="0">
                <a:solidFill>
                  <a:schemeClr val="accent3">
                    <a:lumMod val="50000"/>
                  </a:schemeClr>
                </a:solidFill>
                <a:effectLst>
                  <a:outerShdw blurRad="38100" dist="38100" dir="2700000" algn="tl">
                    <a:srgbClr val="000000">
                      <a:alpha val="43137"/>
                    </a:srgbClr>
                  </a:outerShdw>
                </a:effectLst>
                <a:latin typeface="+mn-lt"/>
              </a:rPr>
              <a:t>)</a:t>
            </a:r>
            <a:r>
              <a:rPr lang="pl-PL" b="1" dirty="0" smtClean="0">
                <a:solidFill>
                  <a:schemeClr val="accent3">
                    <a:lumMod val="50000"/>
                  </a:schemeClr>
                </a:solidFill>
                <a:effectLst>
                  <a:outerShdw blurRad="38100" dist="38100" dir="2700000" algn="tl">
                    <a:srgbClr val="000000">
                      <a:alpha val="43137"/>
                    </a:srgbClr>
                  </a:outerShdw>
                </a:effectLst>
                <a:latin typeface="+mn-lt"/>
              </a:rPr>
              <a:t>  </a:t>
            </a:r>
            <a:endParaRPr lang="pl-PL" dirty="0">
              <a:solidFill>
                <a:schemeClr val="accent3">
                  <a:lumMod val="50000"/>
                </a:schemeClr>
              </a:solidFill>
            </a:endParaRPr>
          </a:p>
        </p:txBody>
      </p:sp>
      <p:grpSp>
        <p:nvGrpSpPr>
          <p:cNvPr id="8" name="Grupa 7"/>
          <p:cNvGrpSpPr/>
          <p:nvPr/>
        </p:nvGrpSpPr>
        <p:grpSpPr>
          <a:xfrm>
            <a:off x="233172" y="836712"/>
            <a:ext cx="8510778" cy="5400600"/>
            <a:chOff x="310896" y="1763503"/>
            <a:chExt cx="11347704" cy="3820388"/>
          </a:xfrm>
        </p:grpSpPr>
        <p:sp>
          <p:nvSpPr>
            <p:cNvPr id="9" name="Dowolny kształt 8"/>
            <p:cNvSpPr/>
            <p:nvPr/>
          </p:nvSpPr>
          <p:spPr>
            <a:xfrm>
              <a:off x="310896" y="1763503"/>
              <a:ext cx="11347704" cy="1232281"/>
            </a:xfrm>
            <a:custGeom>
              <a:avLst/>
              <a:gdLst>
                <a:gd name="connsiteX0" fmla="*/ 0 w 11347704"/>
                <a:gd name="connsiteY0" fmla="*/ 205384 h 1232281"/>
                <a:gd name="connsiteX1" fmla="*/ 205384 w 11347704"/>
                <a:gd name="connsiteY1" fmla="*/ 0 h 1232281"/>
                <a:gd name="connsiteX2" fmla="*/ 11142320 w 11347704"/>
                <a:gd name="connsiteY2" fmla="*/ 0 h 1232281"/>
                <a:gd name="connsiteX3" fmla="*/ 11347704 w 11347704"/>
                <a:gd name="connsiteY3" fmla="*/ 205384 h 1232281"/>
                <a:gd name="connsiteX4" fmla="*/ 11347704 w 11347704"/>
                <a:gd name="connsiteY4" fmla="*/ 1026897 h 1232281"/>
                <a:gd name="connsiteX5" fmla="*/ 11142320 w 11347704"/>
                <a:gd name="connsiteY5" fmla="*/ 1232281 h 1232281"/>
                <a:gd name="connsiteX6" fmla="*/ 205384 w 11347704"/>
                <a:gd name="connsiteY6" fmla="*/ 1232281 h 1232281"/>
                <a:gd name="connsiteX7" fmla="*/ 0 w 11347704"/>
                <a:gd name="connsiteY7" fmla="*/ 1026897 h 1232281"/>
                <a:gd name="connsiteX8" fmla="*/ 0 w 11347704"/>
                <a:gd name="connsiteY8" fmla="*/ 205384 h 123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7704" h="1232281">
                  <a:moveTo>
                    <a:pt x="0" y="205384"/>
                  </a:moveTo>
                  <a:cubicBezTo>
                    <a:pt x="0" y="91954"/>
                    <a:pt x="91954" y="0"/>
                    <a:pt x="205384" y="0"/>
                  </a:cubicBezTo>
                  <a:lnTo>
                    <a:pt x="11142320" y="0"/>
                  </a:lnTo>
                  <a:cubicBezTo>
                    <a:pt x="11255750" y="0"/>
                    <a:pt x="11347704" y="91954"/>
                    <a:pt x="11347704" y="205384"/>
                  </a:cubicBezTo>
                  <a:lnTo>
                    <a:pt x="11347704" y="1026897"/>
                  </a:lnTo>
                  <a:cubicBezTo>
                    <a:pt x="11347704" y="1140327"/>
                    <a:pt x="11255750" y="1232281"/>
                    <a:pt x="11142320" y="1232281"/>
                  </a:cubicBezTo>
                  <a:lnTo>
                    <a:pt x="205384" y="1232281"/>
                  </a:lnTo>
                  <a:cubicBezTo>
                    <a:pt x="91954" y="1232281"/>
                    <a:pt x="0" y="1140327"/>
                    <a:pt x="0" y="1026897"/>
                  </a:cubicBezTo>
                  <a:lnTo>
                    <a:pt x="0" y="205384"/>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7981" tIns="107981" rIns="107981" bIns="107981" numCol="1" spcCol="1270" anchor="ctr" anchorCtr="0">
              <a:noAutofit/>
            </a:bodyPr>
            <a:lstStyle/>
            <a:p>
              <a:pPr algn="just" defTabSz="733425">
                <a:lnSpc>
                  <a:spcPct val="90000"/>
                </a:lnSpc>
                <a:spcAft>
                  <a:spcPct val="35000"/>
                </a:spcAft>
              </a:pPr>
              <a:r>
                <a:rPr lang="pl-PL" sz="2400" dirty="0"/>
                <a:t>ugoda powinna nawiązywać do przedmiotu sporu sprawy, w której jest zawierana (</a:t>
              </a:r>
              <a:r>
                <a:rPr lang="pl-PL" sz="2400" i="1" dirty="0"/>
                <a:t>„na całkowite zaspokojenie roszczeń dochodzonych w niniejszym procesie”</a:t>
              </a:r>
              <a:r>
                <a:rPr lang="pl-PL" sz="2400" dirty="0"/>
                <a:t>) </a:t>
              </a:r>
            </a:p>
          </p:txBody>
        </p:sp>
        <p:sp>
          <p:nvSpPr>
            <p:cNvPr id="10" name="Dowolny kształt 9"/>
            <p:cNvSpPr/>
            <p:nvPr/>
          </p:nvSpPr>
          <p:spPr>
            <a:xfrm>
              <a:off x="310896" y="3059144"/>
              <a:ext cx="11347704" cy="1230693"/>
            </a:xfrm>
            <a:custGeom>
              <a:avLst/>
              <a:gdLst>
                <a:gd name="connsiteX0" fmla="*/ 0 w 11347704"/>
                <a:gd name="connsiteY0" fmla="*/ 205120 h 1230693"/>
                <a:gd name="connsiteX1" fmla="*/ 205120 w 11347704"/>
                <a:gd name="connsiteY1" fmla="*/ 0 h 1230693"/>
                <a:gd name="connsiteX2" fmla="*/ 11142584 w 11347704"/>
                <a:gd name="connsiteY2" fmla="*/ 0 h 1230693"/>
                <a:gd name="connsiteX3" fmla="*/ 11347704 w 11347704"/>
                <a:gd name="connsiteY3" fmla="*/ 205120 h 1230693"/>
                <a:gd name="connsiteX4" fmla="*/ 11347704 w 11347704"/>
                <a:gd name="connsiteY4" fmla="*/ 1025573 h 1230693"/>
                <a:gd name="connsiteX5" fmla="*/ 11142584 w 11347704"/>
                <a:gd name="connsiteY5" fmla="*/ 1230693 h 1230693"/>
                <a:gd name="connsiteX6" fmla="*/ 205120 w 11347704"/>
                <a:gd name="connsiteY6" fmla="*/ 1230693 h 1230693"/>
                <a:gd name="connsiteX7" fmla="*/ 0 w 11347704"/>
                <a:gd name="connsiteY7" fmla="*/ 1025573 h 1230693"/>
                <a:gd name="connsiteX8" fmla="*/ 0 w 11347704"/>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7704" h="1230693">
                  <a:moveTo>
                    <a:pt x="0" y="205120"/>
                  </a:moveTo>
                  <a:cubicBezTo>
                    <a:pt x="0" y="91835"/>
                    <a:pt x="91835" y="0"/>
                    <a:pt x="205120" y="0"/>
                  </a:cubicBezTo>
                  <a:lnTo>
                    <a:pt x="11142584" y="0"/>
                  </a:lnTo>
                  <a:cubicBezTo>
                    <a:pt x="11255869" y="0"/>
                    <a:pt x="11347704" y="91835"/>
                    <a:pt x="11347704" y="205120"/>
                  </a:cubicBezTo>
                  <a:lnTo>
                    <a:pt x="11347704" y="1025573"/>
                  </a:lnTo>
                  <a:cubicBezTo>
                    <a:pt x="11347704" y="1138858"/>
                    <a:pt x="11255869" y="1230693"/>
                    <a:pt x="11142584" y="1230693"/>
                  </a:cubicBezTo>
                  <a:lnTo>
                    <a:pt x="205120" y="1230693"/>
                  </a:lnTo>
                  <a:cubicBezTo>
                    <a:pt x="91835" y="1230693"/>
                    <a:pt x="0" y="1138858"/>
                    <a:pt x="0" y="1025573"/>
                  </a:cubicBezTo>
                  <a:lnTo>
                    <a:pt x="0" y="205120"/>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400" dirty="0"/>
                <a:t>powinna określać, czy jej zawarcie wyczerpuje wszystkie roszczenia stron w danej sprawy, czy tylko część</a:t>
              </a:r>
            </a:p>
          </p:txBody>
        </p:sp>
        <p:sp>
          <p:nvSpPr>
            <p:cNvPr id="11" name="Dowolny kształt 10"/>
            <p:cNvSpPr/>
            <p:nvPr/>
          </p:nvSpPr>
          <p:spPr>
            <a:xfrm>
              <a:off x="310896" y="4353198"/>
              <a:ext cx="11347704" cy="1230693"/>
            </a:xfrm>
            <a:custGeom>
              <a:avLst/>
              <a:gdLst>
                <a:gd name="connsiteX0" fmla="*/ 0 w 11347704"/>
                <a:gd name="connsiteY0" fmla="*/ 205120 h 1230693"/>
                <a:gd name="connsiteX1" fmla="*/ 205120 w 11347704"/>
                <a:gd name="connsiteY1" fmla="*/ 0 h 1230693"/>
                <a:gd name="connsiteX2" fmla="*/ 11142584 w 11347704"/>
                <a:gd name="connsiteY2" fmla="*/ 0 h 1230693"/>
                <a:gd name="connsiteX3" fmla="*/ 11347704 w 11347704"/>
                <a:gd name="connsiteY3" fmla="*/ 205120 h 1230693"/>
                <a:gd name="connsiteX4" fmla="*/ 11347704 w 11347704"/>
                <a:gd name="connsiteY4" fmla="*/ 1025573 h 1230693"/>
                <a:gd name="connsiteX5" fmla="*/ 11142584 w 11347704"/>
                <a:gd name="connsiteY5" fmla="*/ 1230693 h 1230693"/>
                <a:gd name="connsiteX6" fmla="*/ 205120 w 11347704"/>
                <a:gd name="connsiteY6" fmla="*/ 1230693 h 1230693"/>
                <a:gd name="connsiteX7" fmla="*/ 0 w 11347704"/>
                <a:gd name="connsiteY7" fmla="*/ 1025573 h 1230693"/>
                <a:gd name="connsiteX8" fmla="*/ 0 w 11347704"/>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7704" h="1230693">
                  <a:moveTo>
                    <a:pt x="0" y="205120"/>
                  </a:moveTo>
                  <a:cubicBezTo>
                    <a:pt x="0" y="91835"/>
                    <a:pt x="91835" y="0"/>
                    <a:pt x="205120" y="0"/>
                  </a:cubicBezTo>
                  <a:lnTo>
                    <a:pt x="11142584" y="0"/>
                  </a:lnTo>
                  <a:cubicBezTo>
                    <a:pt x="11255869" y="0"/>
                    <a:pt x="11347704" y="91835"/>
                    <a:pt x="11347704" y="205120"/>
                  </a:cubicBezTo>
                  <a:lnTo>
                    <a:pt x="11347704" y="1025573"/>
                  </a:lnTo>
                  <a:cubicBezTo>
                    <a:pt x="11347704" y="1138858"/>
                    <a:pt x="11255869" y="1230693"/>
                    <a:pt x="11142584" y="1230693"/>
                  </a:cubicBezTo>
                  <a:lnTo>
                    <a:pt x="205120" y="1230693"/>
                  </a:lnTo>
                  <a:cubicBezTo>
                    <a:pt x="91835" y="1230693"/>
                    <a:pt x="0" y="1138858"/>
                    <a:pt x="0" y="1025573"/>
                  </a:cubicBezTo>
                  <a:lnTo>
                    <a:pt x="0" y="205120"/>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400" dirty="0"/>
                <a:t>jeżeli została zawarta ugoda, a z jej treści nie wynika, iż objęto nią jedynie część łączącego strony stosunku prawnego (np. tylko niektóre z roszczeń), należy przyjąć, iż strony uregulowały wszystkie jego elementy (II CSK 98/09, II CSK 375/17, II CSK 538/17 – dot. ugód sądowych i pozasądowych)</a:t>
              </a:r>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8420244"/>
      </p:ext>
    </p:extLst>
  </p:cSld>
  <p:clrMapOvr>
    <a:masterClrMapping/>
  </p:clrMapOvr>
  <p:transition>
    <p:push dir="d"/>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44624"/>
            <a:ext cx="7886700" cy="936104"/>
          </a:xfrm>
        </p:spPr>
        <p:txBody>
          <a:bodyPr>
            <a:noAutofit/>
          </a:bodyPr>
          <a:lstStyle/>
          <a:p>
            <a:r>
              <a:rPr lang="pl-PL" sz="2100" b="1" dirty="0">
                <a:solidFill>
                  <a:schemeClr val="accent3">
                    <a:lumMod val="50000"/>
                  </a:schemeClr>
                </a:solidFill>
                <a:effectLst>
                  <a:outerShdw blurRad="38100" dist="38100" dir="2700000" algn="tl">
                    <a:srgbClr val="000000">
                      <a:alpha val="43137"/>
                    </a:srgbClr>
                  </a:outerShdw>
                </a:effectLst>
                <a:latin typeface="+mn-lt"/>
              </a:rPr>
              <a:t>„Niniejsza ugoda wyczerpuje wszelkie roszczenia stron związane ze stosunkiem pracy” – zapis bardzo wątpliwy </a:t>
            </a:r>
          </a:p>
        </p:txBody>
      </p:sp>
      <p:grpSp>
        <p:nvGrpSpPr>
          <p:cNvPr id="6" name="Grupa 5"/>
          <p:cNvGrpSpPr/>
          <p:nvPr/>
        </p:nvGrpSpPr>
        <p:grpSpPr>
          <a:xfrm>
            <a:off x="179512" y="908720"/>
            <a:ext cx="8749604" cy="5472608"/>
            <a:chOff x="838200" y="2325887"/>
            <a:chExt cx="10515600" cy="3350813"/>
          </a:xfrm>
        </p:grpSpPr>
        <p:sp>
          <p:nvSpPr>
            <p:cNvPr id="7" name="Dowolny kształt 6"/>
            <p:cNvSpPr/>
            <p:nvPr/>
          </p:nvSpPr>
          <p:spPr>
            <a:xfrm>
              <a:off x="838200" y="2325887"/>
              <a:ext cx="10515600" cy="794503"/>
            </a:xfrm>
            <a:custGeom>
              <a:avLst/>
              <a:gdLst>
                <a:gd name="connsiteX0" fmla="*/ 0 w 10515600"/>
                <a:gd name="connsiteY0" fmla="*/ 132420 h 794503"/>
                <a:gd name="connsiteX1" fmla="*/ 132420 w 10515600"/>
                <a:gd name="connsiteY1" fmla="*/ 0 h 794503"/>
                <a:gd name="connsiteX2" fmla="*/ 10383180 w 10515600"/>
                <a:gd name="connsiteY2" fmla="*/ 0 h 794503"/>
                <a:gd name="connsiteX3" fmla="*/ 10515600 w 10515600"/>
                <a:gd name="connsiteY3" fmla="*/ 132420 h 794503"/>
                <a:gd name="connsiteX4" fmla="*/ 10515600 w 10515600"/>
                <a:gd name="connsiteY4" fmla="*/ 662083 h 794503"/>
                <a:gd name="connsiteX5" fmla="*/ 10383180 w 10515600"/>
                <a:gd name="connsiteY5" fmla="*/ 794503 h 794503"/>
                <a:gd name="connsiteX6" fmla="*/ 132420 w 10515600"/>
                <a:gd name="connsiteY6" fmla="*/ 794503 h 794503"/>
                <a:gd name="connsiteX7" fmla="*/ 0 w 10515600"/>
                <a:gd name="connsiteY7" fmla="*/ 662083 h 794503"/>
                <a:gd name="connsiteX8" fmla="*/ 0 w 10515600"/>
                <a:gd name="connsiteY8" fmla="*/ 132420 h 79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94503">
                  <a:moveTo>
                    <a:pt x="0" y="132420"/>
                  </a:moveTo>
                  <a:cubicBezTo>
                    <a:pt x="0" y="59286"/>
                    <a:pt x="59286" y="0"/>
                    <a:pt x="132420" y="0"/>
                  </a:cubicBezTo>
                  <a:lnTo>
                    <a:pt x="10383180" y="0"/>
                  </a:lnTo>
                  <a:cubicBezTo>
                    <a:pt x="10456314" y="0"/>
                    <a:pt x="10515600" y="59286"/>
                    <a:pt x="10515600" y="132420"/>
                  </a:cubicBezTo>
                  <a:lnTo>
                    <a:pt x="10515600" y="662083"/>
                  </a:lnTo>
                  <a:cubicBezTo>
                    <a:pt x="10515600" y="735217"/>
                    <a:pt x="10456314" y="794503"/>
                    <a:pt x="10383180" y="794503"/>
                  </a:cubicBezTo>
                  <a:lnTo>
                    <a:pt x="132420" y="794503"/>
                  </a:lnTo>
                  <a:cubicBezTo>
                    <a:pt x="59286" y="794503"/>
                    <a:pt x="0" y="735217"/>
                    <a:pt x="0" y="662083"/>
                  </a:cubicBezTo>
                  <a:lnTo>
                    <a:pt x="0" y="1324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86238" tIns="86238" rIns="86238" bIns="86238" numCol="1" spcCol="1270" anchor="ctr" anchorCtr="0">
              <a:noAutofit/>
            </a:bodyPr>
            <a:lstStyle/>
            <a:p>
              <a:pPr algn="just" defTabSz="666750">
                <a:lnSpc>
                  <a:spcPct val="90000"/>
                </a:lnSpc>
                <a:spcAft>
                  <a:spcPct val="35000"/>
                </a:spcAft>
              </a:pPr>
              <a:r>
                <a:rPr lang="pl-PL" dirty="0"/>
                <a:t>wprowadzenie takiego zapisu do ugody budzi wątpliwości z uwagi na szeroki zakres roszczeń, które mogą wynikać ze stosunku pracy (także tych, co do których ugoda jest niedopuszczalna) </a:t>
              </a:r>
            </a:p>
          </p:txBody>
        </p:sp>
        <p:sp>
          <p:nvSpPr>
            <p:cNvPr id="8" name="Dowolny kształt 7"/>
            <p:cNvSpPr/>
            <p:nvPr/>
          </p:nvSpPr>
          <p:spPr>
            <a:xfrm>
              <a:off x="838200" y="3177990"/>
              <a:ext cx="10515600" cy="794503"/>
            </a:xfrm>
            <a:custGeom>
              <a:avLst/>
              <a:gdLst>
                <a:gd name="connsiteX0" fmla="*/ 0 w 10515600"/>
                <a:gd name="connsiteY0" fmla="*/ 132420 h 794503"/>
                <a:gd name="connsiteX1" fmla="*/ 132420 w 10515600"/>
                <a:gd name="connsiteY1" fmla="*/ 0 h 794503"/>
                <a:gd name="connsiteX2" fmla="*/ 10383180 w 10515600"/>
                <a:gd name="connsiteY2" fmla="*/ 0 h 794503"/>
                <a:gd name="connsiteX3" fmla="*/ 10515600 w 10515600"/>
                <a:gd name="connsiteY3" fmla="*/ 132420 h 794503"/>
                <a:gd name="connsiteX4" fmla="*/ 10515600 w 10515600"/>
                <a:gd name="connsiteY4" fmla="*/ 662083 h 794503"/>
                <a:gd name="connsiteX5" fmla="*/ 10383180 w 10515600"/>
                <a:gd name="connsiteY5" fmla="*/ 794503 h 794503"/>
                <a:gd name="connsiteX6" fmla="*/ 132420 w 10515600"/>
                <a:gd name="connsiteY6" fmla="*/ 794503 h 794503"/>
                <a:gd name="connsiteX7" fmla="*/ 0 w 10515600"/>
                <a:gd name="connsiteY7" fmla="*/ 662083 h 794503"/>
                <a:gd name="connsiteX8" fmla="*/ 0 w 10515600"/>
                <a:gd name="connsiteY8" fmla="*/ 132420 h 79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94503">
                  <a:moveTo>
                    <a:pt x="0" y="132420"/>
                  </a:moveTo>
                  <a:cubicBezTo>
                    <a:pt x="0" y="59286"/>
                    <a:pt x="59286" y="0"/>
                    <a:pt x="132420" y="0"/>
                  </a:cubicBezTo>
                  <a:lnTo>
                    <a:pt x="10383180" y="0"/>
                  </a:lnTo>
                  <a:cubicBezTo>
                    <a:pt x="10456314" y="0"/>
                    <a:pt x="10515600" y="59286"/>
                    <a:pt x="10515600" y="132420"/>
                  </a:cubicBezTo>
                  <a:lnTo>
                    <a:pt x="10515600" y="662083"/>
                  </a:lnTo>
                  <a:cubicBezTo>
                    <a:pt x="10515600" y="735217"/>
                    <a:pt x="10456314" y="794503"/>
                    <a:pt x="10383180" y="794503"/>
                  </a:cubicBezTo>
                  <a:lnTo>
                    <a:pt x="132420" y="794503"/>
                  </a:lnTo>
                  <a:cubicBezTo>
                    <a:pt x="59286" y="794503"/>
                    <a:pt x="0" y="735217"/>
                    <a:pt x="0" y="662083"/>
                  </a:cubicBezTo>
                  <a:lnTo>
                    <a:pt x="0" y="1324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86238" tIns="86238" rIns="86238" bIns="86238" numCol="1" spcCol="1270" anchor="ctr" anchorCtr="0">
              <a:noAutofit/>
            </a:bodyPr>
            <a:lstStyle/>
            <a:p>
              <a:pPr algn="just" defTabSz="666750">
                <a:lnSpc>
                  <a:spcPct val="90000"/>
                </a:lnSpc>
                <a:spcAft>
                  <a:spcPct val="35000"/>
                </a:spcAft>
              </a:pPr>
              <a:r>
                <a:rPr lang="pl-PL" dirty="0"/>
                <a:t>w ten sposób ugoda dotyczy nie tylko roszczeń będących przedmiotem sprawy, ale wszelkich roszczeń, które mogą wyniknąć z danego stosunku pracy – w istocie zwolnienie z długu przyszłego z art. 508 k.c.  </a:t>
              </a:r>
            </a:p>
          </p:txBody>
        </p:sp>
        <p:sp>
          <p:nvSpPr>
            <p:cNvPr id="9" name="Dowolny kształt 8"/>
            <p:cNvSpPr/>
            <p:nvPr/>
          </p:nvSpPr>
          <p:spPr>
            <a:xfrm>
              <a:off x="838200" y="4030094"/>
              <a:ext cx="10515600" cy="794503"/>
            </a:xfrm>
            <a:custGeom>
              <a:avLst/>
              <a:gdLst>
                <a:gd name="connsiteX0" fmla="*/ 0 w 10515600"/>
                <a:gd name="connsiteY0" fmla="*/ 132420 h 794503"/>
                <a:gd name="connsiteX1" fmla="*/ 132420 w 10515600"/>
                <a:gd name="connsiteY1" fmla="*/ 0 h 794503"/>
                <a:gd name="connsiteX2" fmla="*/ 10383180 w 10515600"/>
                <a:gd name="connsiteY2" fmla="*/ 0 h 794503"/>
                <a:gd name="connsiteX3" fmla="*/ 10515600 w 10515600"/>
                <a:gd name="connsiteY3" fmla="*/ 132420 h 794503"/>
                <a:gd name="connsiteX4" fmla="*/ 10515600 w 10515600"/>
                <a:gd name="connsiteY4" fmla="*/ 662083 h 794503"/>
                <a:gd name="connsiteX5" fmla="*/ 10383180 w 10515600"/>
                <a:gd name="connsiteY5" fmla="*/ 794503 h 794503"/>
                <a:gd name="connsiteX6" fmla="*/ 132420 w 10515600"/>
                <a:gd name="connsiteY6" fmla="*/ 794503 h 794503"/>
                <a:gd name="connsiteX7" fmla="*/ 0 w 10515600"/>
                <a:gd name="connsiteY7" fmla="*/ 662083 h 794503"/>
                <a:gd name="connsiteX8" fmla="*/ 0 w 10515600"/>
                <a:gd name="connsiteY8" fmla="*/ 132420 h 79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94503">
                  <a:moveTo>
                    <a:pt x="0" y="132420"/>
                  </a:moveTo>
                  <a:cubicBezTo>
                    <a:pt x="0" y="59286"/>
                    <a:pt x="59286" y="0"/>
                    <a:pt x="132420" y="0"/>
                  </a:cubicBezTo>
                  <a:lnTo>
                    <a:pt x="10383180" y="0"/>
                  </a:lnTo>
                  <a:cubicBezTo>
                    <a:pt x="10456314" y="0"/>
                    <a:pt x="10515600" y="59286"/>
                    <a:pt x="10515600" y="132420"/>
                  </a:cubicBezTo>
                  <a:lnTo>
                    <a:pt x="10515600" y="662083"/>
                  </a:lnTo>
                  <a:cubicBezTo>
                    <a:pt x="10515600" y="735217"/>
                    <a:pt x="10456314" y="794503"/>
                    <a:pt x="10383180" y="794503"/>
                  </a:cubicBezTo>
                  <a:lnTo>
                    <a:pt x="132420" y="794503"/>
                  </a:lnTo>
                  <a:cubicBezTo>
                    <a:pt x="59286" y="794503"/>
                    <a:pt x="0" y="735217"/>
                    <a:pt x="0" y="662083"/>
                  </a:cubicBezTo>
                  <a:lnTo>
                    <a:pt x="0" y="1324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86238" tIns="86238" rIns="86238" bIns="86238" numCol="1" spcCol="1270" anchor="ctr" anchorCtr="0">
              <a:noAutofit/>
            </a:bodyPr>
            <a:lstStyle/>
            <a:p>
              <a:pPr algn="just" defTabSz="666750">
                <a:lnSpc>
                  <a:spcPct val="90000"/>
                </a:lnSpc>
                <a:spcAft>
                  <a:spcPct val="35000"/>
                </a:spcAft>
              </a:pPr>
              <a:r>
                <a:rPr lang="pl-PL" dirty="0"/>
                <a:t>zwolnienie z długu przyszłego wymaga dostatecznego sprecyzowania obowiązku świadczenia, od którego dłużnik ma być zwolniony; przewidywania dotyczące możliwości powstania długu powinny być oparte na określonej, dostatecznie ukształtowanej sytuacji prawnej - I CSK 125/08, I PK 171/12</a:t>
              </a:r>
            </a:p>
          </p:txBody>
        </p:sp>
        <p:sp>
          <p:nvSpPr>
            <p:cNvPr id="10" name="Dowolny kształt 9"/>
            <p:cNvSpPr/>
            <p:nvPr/>
          </p:nvSpPr>
          <p:spPr>
            <a:xfrm>
              <a:off x="838200" y="4882197"/>
              <a:ext cx="10515600" cy="794503"/>
            </a:xfrm>
            <a:custGeom>
              <a:avLst/>
              <a:gdLst>
                <a:gd name="connsiteX0" fmla="*/ 0 w 10515600"/>
                <a:gd name="connsiteY0" fmla="*/ 132420 h 794503"/>
                <a:gd name="connsiteX1" fmla="*/ 132420 w 10515600"/>
                <a:gd name="connsiteY1" fmla="*/ 0 h 794503"/>
                <a:gd name="connsiteX2" fmla="*/ 10383180 w 10515600"/>
                <a:gd name="connsiteY2" fmla="*/ 0 h 794503"/>
                <a:gd name="connsiteX3" fmla="*/ 10515600 w 10515600"/>
                <a:gd name="connsiteY3" fmla="*/ 132420 h 794503"/>
                <a:gd name="connsiteX4" fmla="*/ 10515600 w 10515600"/>
                <a:gd name="connsiteY4" fmla="*/ 662083 h 794503"/>
                <a:gd name="connsiteX5" fmla="*/ 10383180 w 10515600"/>
                <a:gd name="connsiteY5" fmla="*/ 794503 h 794503"/>
                <a:gd name="connsiteX6" fmla="*/ 132420 w 10515600"/>
                <a:gd name="connsiteY6" fmla="*/ 794503 h 794503"/>
                <a:gd name="connsiteX7" fmla="*/ 0 w 10515600"/>
                <a:gd name="connsiteY7" fmla="*/ 662083 h 794503"/>
                <a:gd name="connsiteX8" fmla="*/ 0 w 10515600"/>
                <a:gd name="connsiteY8" fmla="*/ 132420 h 79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94503">
                  <a:moveTo>
                    <a:pt x="0" y="132420"/>
                  </a:moveTo>
                  <a:cubicBezTo>
                    <a:pt x="0" y="59286"/>
                    <a:pt x="59286" y="0"/>
                    <a:pt x="132420" y="0"/>
                  </a:cubicBezTo>
                  <a:lnTo>
                    <a:pt x="10383180" y="0"/>
                  </a:lnTo>
                  <a:cubicBezTo>
                    <a:pt x="10456314" y="0"/>
                    <a:pt x="10515600" y="59286"/>
                    <a:pt x="10515600" y="132420"/>
                  </a:cubicBezTo>
                  <a:lnTo>
                    <a:pt x="10515600" y="662083"/>
                  </a:lnTo>
                  <a:cubicBezTo>
                    <a:pt x="10515600" y="735217"/>
                    <a:pt x="10456314" y="794503"/>
                    <a:pt x="10383180" y="794503"/>
                  </a:cubicBezTo>
                  <a:lnTo>
                    <a:pt x="132420" y="794503"/>
                  </a:lnTo>
                  <a:cubicBezTo>
                    <a:pt x="59286" y="794503"/>
                    <a:pt x="0" y="735217"/>
                    <a:pt x="0" y="662083"/>
                  </a:cubicBezTo>
                  <a:lnTo>
                    <a:pt x="0" y="132420"/>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86238" tIns="86238" rIns="86238" bIns="86238" numCol="1" spcCol="1270" anchor="ctr" anchorCtr="0">
              <a:noAutofit/>
            </a:bodyPr>
            <a:lstStyle/>
            <a:p>
              <a:pPr algn="just" defTabSz="666750">
                <a:lnSpc>
                  <a:spcPct val="90000"/>
                </a:lnSpc>
                <a:spcAft>
                  <a:spcPct val="35000"/>
                </a:spcAft>
              </a:pPr>
              <a:r>
                <a:rPr lang="pl-PL" dirty="0"/>
                <a:t>w zakresie roszczeń nieskonkretyzowanych nie może zostać osiągnięty ujęty w art. 917 k.c. cel ugody - nie ma stanu niepewności co do roszczeń, ani sporu, nawet o charakterze potencjalnym, a także nie jest możliwe przeprowadzenie oceny ważności i dopuszczalności ugody</a:t>
              </a:r>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042157"/>
      </p:ext>
    </p:extLst>
  </p:cSld>
  <p:clrMapOvr>
    <a:masterClrMapping/>
  </p:clrMapOvr>
  <p:transition>
    <p:push dir="d"/>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r>
              <a:rPr lang="pl-PL" sz="2700" b="1" dirty="0">
                <a:solidFill>
                  <a:schemeClr val="accent3">
                    <a:lumMod val="50000"/>
                  </a:schemeClr>
                </a:solidFill>
                <a:effectLst>
                  <a:outerShdw blurRad="38100" dist="38100" dir="2700000" algn="tl">
                    <a:srgbClr val="000000">
                      <a:alpha val="43137"/>
                    </a:srgbClr>
                  </a:outerShdw>
                </a:effectLst>
                <a:latin typeface="+mn-lt"/>
              </a:rPr>
              <a:t>„zrzeczenie się wszelkich roszczeń finansowych w stosunku do pozwanego”</a:t>
            </a:r>
          </a:p>
        </p:txBody>
      </p:sp>
      <p:sp>
        <p:nvSpPr>
          <p:cNvPr id="3" name="Symbol zastępczy zawartości 2"/>
          <p:cNvSpPr>
            <a:spLocks noGrp="1"/>
          </p:cNvSpPr>
          <p:nvPr>
            <p:ph idx="1"/>
          </p:nvPr>
        </p:nvSpPr>
        <p:spPr/>
        <p:txBody>
          <a:bodyPr>
            <a:normAutofit/>
          </a:bodyPr>
          <a:lstStyle/>
          <a:p>
            <a:pPr marL="0" indent="0">
              <a:buNone/>
            </a:pPr>
            <a:r>
              <a:rPr lang="pl-PL" dirty="0"/>
              <a:t>I PKN 503/99 </a:t>
            </a:r>
          </a:p>
          <a:p>
            <a:pPr marL="0" indent="0" algn="just">
              <a:buNone/>
            </a:pPr>
            <a:r>
              <a:rPr lang="pl-PL" dirty="0" smtClean="0"/>
              <a:t>Ocena</a:t>
            </a:r>
            <a:r>
              <a:rPr lang="pl-PL" dirty="0"/>
              <a:t>, czy zawarte w treści ugody sądowej oświadczenie pracownika dotyczące </a:t>
            </a:r>
            <a:r>
              <a:rPr lang="pl-PL" dirty="0" smtClean="0"/>
              <a:t>„zrzeczenia </a:t>
            </a:r>
            <a:r>
              <a:rPr lang="pl-PL" dirty="0"/>
              <a:t>się wszelkich roszczeń </a:t>
            </a:r>
            <a:r>
              <a:rPr lang="pl-PL" dirty="0" smtClean="0"/>
              <a:t>finansowych” </a:t>
            </a:r>
            <a:r>
              <a:rPr lang="pl-PL" dirty="0"/>
              <a:t>w stosunku do pracodawcy, narusza bezwzględnie obowiązujący przepis art. 84 </a:t>
            </a:r>
            <a:r>
              <a:rPr lang="pl-PL" dirty="0" smtClean="0"/>
              <a:t>k.p., </a:t>
            </a:r>
            <a:r>
              <a:rPr lang="pl-PL" dirty="0"/>
              <a:t>a w związku z tym, czy cała ugoda sądowa (lub tylko jej część - zgodnie z art. 58 § 3 </a:t>
            </a:r>
            <a:r>
              <a:rPr lang="pl-PL" dirty="0" smtClean="0"/>
              <a:t>k.c.) </a:t>
            </a:r>
            <a:r>
              <a:rPr lang="pl-PL" dirty="0"/>
              <a:t>jest dotknięta nieważnością, musi być poprzedzona ustaleniem rzeczywistej treści ugody</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604828"/>
      </p:ext>
    </p:extLst>
  </p:cSld>
  <p:clrMapOvr>
    <a:masterClrMapping/>
  </p:clrMapOvr>
  <p:transition>
    <p:push dir="d"/>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pPr algn="ctr"/>
            <a:r>
              <a:rPr lang="pl-PL" sz="2100" b="1" dirty="0">
                <a:solidFill>
                  <a:schemeClr val="accent3">
                    <a:lumMod val="50000"/>
                  </a:schemeClr>
                </a:solidFill>
                <a:effectLst>
                  <a:outerShdw blurRad="38100" dist="38100" dir="2700000" algn="tl">
                    <a:srgbClr val="000000">
                      <a:alpha val="43137"/>
                    </a:srgbClr>
                  </a:outerShdw>
                </a:effectLst>
                <a:latin typeface="+mn-lt"/>
              </a:rPr>
              <a:t>Wyjaśnienie treści ugody – tylko w trybie art. 65 k.c. (np. I PK 120/13)</a:t>
            </a:r>
            <a:endParaRPr lang="pl-PL" sz="3000" dirty="0">
              <a:solidFill>
                <a:schemeClr val="accent3">
                  <a:lumMod val="50000"/>
                </a:schemeClr>
              </a:solidFill>
              <a:latin typeface="+mn-lt"/>
            </a:endParaRPr>
          </a:p>
        </p:txBody>
      </p:sp>
      <p:grpSp>
        <p:nvGrpSpPr>
          <p:cNvPr id="6" name="Grupa 5"/>
          <p:cNvGrpSpPr/>
          <p:nvPr/>
        </p:nvGrpSpPr>
        <p:grpSpPr>
          <a:xfrm>
            <a:off x="457200" y="1196752"/>
            <a:ext cx="8355330" cy="4896544"/>
            <a:chOff x="838200" y="3259334"/>
            <a:chExt cx="10515600" cy="2251800"/>
          </a:xfrm>
        </p:grpSpPr>
        <p:sp>
          <p:nvSpPr>
            <p:cNvPr id="8" name="Dowolny kształt 7"/>
            <p:cNvSpPr/>
            <p:nvPr/>
          </p:nvSpPr>
          <p:spPr>
            <a:xfrm>
              <a:off x="838200" y="3259334"/>
              <a:ext cx="10515600" cy="716040"/>
            </a:xfrm>
            <a:custGeom>
              <a:avLst/>
              <a:gdLst>
                <a:gd name="connsiteX0" fmla="*/ 0 w 10515600"/>
                <a:gd name="connsiteY0" fmla="*/ 119342 h 716040"/>
                <a:gd name="connsiteX1" fmla="*/ 119342 w 10515600"/>
                <a:gd name="connsiteY1" fmla="*/ 0 h 716040"/>
                <a:gd name="connsiteX2" fmla="*/ 10396258 w 10515600"/>
                <a:gd name="connsiteY2" fmla="*/ 0 h 716040"/>
                <a:gd name="connsiteX3" fmla="*/ 10515600 w 10515600"/>
                <a:gd name="connsiteY3" fmla="*/ 119342 h 716040"/>
                <a:gd name="connsiteX4" fmla="*/ 10515600 w 10515600"/>
                <a:gd name="connsiteY4" fmla="*/ 596698 h 716040"/>
                <a:gd name="connsiteX5" fmla="*/ 10396258 w 10515600"/>
                <a:gd name="connsiteY5" fmla="*/ 716040 h 716040"/>
                <a:gd name="connsiteX6" fmla="*/ 119342 w 10515600"/>
                <a:gd name="connsiteY6" fmla="*/ 716040 h 716040"/>
                <a:gd name="connsiteX7" fmla="*/ 0 w 10515600"/>
                <a:gd name="connsiteY7" fmla="*/ 596698 h 716040"/>
                <a:gd name="connsiteX8" fmla="*/ 0 w 10515600"/>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16040">
                  <a:moveTo>
                    <a:pt x="0" y="119342"/>
                  </a:moveTo>
                  <a:cubicBezTo>
                    <a:pt x="0" y="53431"/>
                    <a:pt x="53431" y="0"/>
                    <a:pt x="119342" y="0"/>
                  </a:cubicBezTo>
                  <a:lnTo>
                    <a:pt x="10396258" y="0"/>
                  </a:lnTo>
                  <a:cubicBezTo>
                    <a:pt x="10462169" y="0"/>
                    <a:pt x="10515600" y="53431"/>
                    <a:pt x="10515600" y="119342"/>
                  </a:cubicBezTo>
                  <a:lnTo>
                    <a:pt x="10515600" y="596698"/>
                  </a:lnTo>
                  <a:cubicBezTo>
                    <a:pt x="10515600" y="662609"/>
                    <a:pt x="10462169" y="716040"/>
                    <a:pt x="10396258" y="716040"/>
                  </a:cubicBezTo>
                  <a:lnTo>
                    <a:pt x="119342" y="716040"/>
                  </a:lnTo>
                  <a:cubicBezTo>
                    <a:pt x="53431" y="716040"/>
                    <a:pt x="0" y="662609"/>
                    <a:pt x="0" y="596698"/>
                  </a:cubicBezTo>
                  <a:lnTo>
                    <a:pt x="0" y="119342"/>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7651" tIns="77651" rIns="77651" bIns="77651" numCol="1" spcCol="1270" anchor="ctr" anchorCtr="0">
              <a:noAutofit/>
            </a:bodyPr>
            <a:lstStyle/>
            <a:p>
              <a:pPr algn="just" defTabSz="600075">
                <a:lnSpc>
                  <a:spcPct val="90000"/>
                </a:lnSpc>
                <a:spcAft>
                  <a:spcPct val="35000"/>
                </a:spcAft>
              </a:pPr>
              <a:r>
                <a:rPr lang="pl-PL" sz="2400" dirty="0"/>
                <a:t>Treść ugody musi być jasna – nie jest dopuszczalne późniejsze rozstrzyganie wątpliwości co do oświadczeń stron w drodze postanowienia sądu, tak jak usuwane są wątpliwości co do treści wyroku (wykładnia wyroku - art. 352 k.p.c.)</a:t>
              </a:r>
            </a:p>
          </p:txBody>
        </p:sp>
        <p:sp>
          <p:nvSpPr>
            <p:cNvPr id="9" name="Dowolny kształt 8"/>
            <p:cNvSpPr/>
            <p:nvPr/>
          </p:nvSpPr>
          <p:spPr>
            <a:xfrm>
              <a:off x="838200" y="4027214"/>
              <a:ext cx="10515600" cy="716040"/>
            </a:xfrm>
            <a:custGeom>
              <a:avLst/>
              <a:gdLst>
                <a:gd name="connsiteX0" fmla="*/ 0 w 10515600"/>
                <a:gd name="connsiteY0" fmla="*/ 119342 h 716040"/>
                <a:gd name="connsiteX1" fmla="*/ 119342 w 10515600"/>
                <a:gd name="connsiteY1" fmla="*/ 0 h 716040"/>
                <a:gd name="connsiteX2" fmla="*/ 10396258 w 10515600"/>
                <a:gd name="connsiteY2" fmla="*/ 0 h 716040"/>
                <a:gd name="connsiteX3" fmla="*/ 10515600 w 10515600"/>
                <a:gd name="connsiteY3" fmla="*/ 119342 h 716040"/>
                <a:gd name="connsiteX4" fmla="*/ 10515600 w 10515600"/>
                <a:gd name="connsiteY4" fmla="*/ 596698 h 716040"/>
                <a:gd name="connsiteX5" fmla="*/ 10396258 w 10515600"/>
                <a:gd name="connsiteY5" fmla="*/ 716040 h 716040"/>
                <a:gd name="connsiteX6" fmla="*/ 119342 w 10515600"/>
                <a:gd name="connsiteY6" fmla="*/ 716040 h 716040"/>
                <a:gd name="connsiteX7" fmla="*/ 0 w 10515600"/>
                <a:gd name="connsiteY7" fmla="*/ 596698 h 716040"/>
                <a:gd name="connsiteX8" fmla="*/ 0 w 10515600"/>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16040">
                  <a:moveTo>
                    <a:pt x="0" y="119342"/>
                  </a:moveTo>
                  <a:cubicBezTo>
                    <a:pt x="0" y="53431"/>
                    <a:pt x="53431" y="0"/>
                    <a:pt x="119342" y="0"/>
                  </a:cubicBezTo>
                  <a:lnTo>
                    <a:pt x="10396258" y="0"/>
                  </a:lnTo>
                  <a:cubicBezTo>
                    <a:pt x="10462169" y="0"/>
                    <a:pt x="10515600" y="53431"/>
                    <a:pt x="10515600" y="119342"/>
                  </a:cubicBezTo>
                  <a:lnTo>
                    <a:pt x="10515600" y="596698"/>
                  </a:lnTo>
                  <a:cubicBezTo>
                    <a:pt x="10515600" y="662609"/>
                    <a:pt x="10462169" y="716040"/>
                    <a:pt x="10396258" y="716040"/>
                  </a:cubicBezTo>
                  <a:lnTo>
                    <a:pt x="119342" y="716040"/>
                  </a:lnTo>
                  <a:cubicBezTo>
                    <a:pt x="53431" y="716040"/>
                    <a:pt x="0" y="662609"/>
                    <a:pt x="0" y="596698"/>
                  </a:cubicBezTo>
                  <a:lnTo>
                    <a:pt x="0" y="119342"/>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7651" tIns="77651" rIns="77651" bIns="77651" numCol="1" spcCol="1270" anchor="ctr" anchorCtr="0">
              <a:noAutofit/>
            </a:bodyPr>
            <a:lstStyle/>
            <a:p>
              <a:pPr algn="just" defTabSz="600075">
                <a:lnSpc>
                  <a:spcPct val="90000"/>
                </a:lnSpc>
                <a:spcAft>
                  <a:spcPct val="35000"/>
                </a:spcAft>
              </a:pPr>
              <a:r>
                <a:rPr lang="pl-PL" sz="2400" dirty="0"/>
                <a:t>Nie jest dopuszczalny wniosek o uzupełnienie ugody - III CRN 415/72 i jej sprostowanie. </a:t>
              </a:r>
            </a:p>
          </p:txBody>
        </p:sp>
        <p:sp>
          <p:nvSpPr>
            <p:cNvPr id="10" name="Dowolny kształt 9"/>
            <p:cNvSpPr/>
            <p:nvPr/>
          </p:nvSpPr>
          <p:spPr>
            <a:xfrm>
              <a:off x="838200" y="4795094"/>
              <a:ext cx="10515600" cy="716040"/>
            </a:xfrm>
            <a:custGeom>
              <a:avLst/>
              <a:gdLst>
                <a:gd name="connsiteX0" fmla="*/ 0 w 10515600"/>
                <a:gd name="connsiteY0" fmla="*/ 119342 h 716040"/>
                <a:gd name="connsiteX1" fmla="*/ 119342 w 10515600"/>
                <a:gd name="connsiteY1" fmla="*/ 0 h 716040"/>
                <a:gd name="connsiteX2" fmla="*/ 10396258 w 10515600"/>
                <a:gd name="connsiteY2" fmla="*/ 0 h 716040"/>
                <a:gd name="connsiteX3" fmla="*/ 10515600 w 10515600"/>
                <a:gd name="connsiteY3" fmla="*/ 119342 h 716040"/>
                <a:gd name="connsiteX4" fmla="*/ 10515600 w 10515600"/>
                <a:gd name="connsiteY4" fmla="*/ 596698 h 716040"/>
                <a:gd name="connsiteX5" fmla="*/ 10396258 w 10515600"/>
                <a:gd name="connsiteY5" fmla="*/ 716040 h 716040"/>
                <a:gd name="connsiteX6" fmla="*/ 119342 w 10515600"/>
                <a:gd name="connsiteY6" fmla="*/ 716040 h 716040"/>
                <a:gd name="connsiteX7" fmla="*/ 0 w 10515600"/>
                <a:gd name="connsiteY7" fmla="*/ 596698 h 716040"/>
                <a:gd name="connsiteX8" fmla="*/ 0 w 10515600"/>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716040">
                  <a:moveTo>
                    <a:pt x="0" y="119342"/>
                  </a:moveTo>
                  <a:cubicBezTo>
                    <a:pt x="0" y="53431"/>
                    <a:pt x="53431" y="0"/>
                    <a:pt x="119342" y="0"/>
                  </a:cubicBezTo>
                  <a:lnTo>
                    <a:pt x="10396258" y="0"/>
                  </a:lnTo>
                  <a:cubicBezTo>
                    <a:pt x="10462169" y="0"/>
                    <a:pt x="10515600" y="53431"/>
                    <a:pt x="10515600" y="119342"/>
                  </a:cubicBezTo>
                  <a:lnTo>
                    <a:pt x="10515600" y="596698"/>
                  </a:lnTo>
                  <a:cubicBezTo>
                    <a:pt x="10515600" y="662609"/>
                    <a:pt x="10462169" y="716040"/>
                    <a:pt x="10396258" y="716040"/>
                  </a:cubicBezTo>
                  <a:lnTo>
                    <a:pt x="119342" y="716040"/>
                  </a:lnTo>
                  <a:cubicBezTo>
                    <a:pt x="53431" y="716040"/>
                    <a:pt x="0" y="662609"/>
                    <a:pt x="0" y="596698"/>
                  </a:cubicBezTo>
                  <a:lnTo>
                    <a:pt x="0" y="119342"/>
                  </a:lnTo>
                  <a:close/>
                </a:path>
              </a:pathLst>
            </a:custGeom>
            <a:scene3d>
              <a:camera prst="orthographicFront"/>
              <a:lightRig rig="flat" dir="t"/>
            </a:scene3d>
            <a:sp3d prstMaterial="dkEdge">
              <a:bevelT w="8200" h="38100"/>
            </a:sp3d>
          </p:spPr>
          <p:style>
            <a:lnRef idx="0">
              <a:schemeClr val="accent6">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77651" tIns="77651" rIns="77651" bIns="77651" numCol="1" spcCol="1270" anchor="ctr" anchorCtr="0">
              <a:noAutofit/>
            </a:bodyPr>
            <a:lstStyle/>
            <a:p>
              <a:pPr algn="just"/>
              <a:r>
                <a:rPr lang="pl-PL" sz="2400" dirty="0"/>
                <a:t>Ugoda, jak każda umowa, podlega wykładni przy zastosowaniu reguł określonych w art. 65 § 2 k.c.  </a:t>
              </a:r>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5" y="638132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093161"/>
      </p:ext>
    </p:extLst>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Szczególna ochrona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algn="just"/>
            <a:r>
              <a:rPr lang="pl-PL" b="1" dirty="0" smtClean="0"/>
              <a:t>Postanowienie Sądu Najwyższego z </a:t>
            </a:r>
            <a:r>
              <a:rPr lang="pl-PL" b="1" dirty="0"/>
              <a:t>dnia 8 marca 2010 r</a:t>
            </a:r>
            <a:r>
              <a:rPr lang="pl-PL" b="1" dirty="0" smtClean="0"/>
              <a:t>., II </a:t>
            </a:r>
            <a:r>
              <a:rPr lang="pl-PL" b="1" dirty="0"/>
              <a:t>PK 240/09</a:t>
            </a:r>
          </a:p>
          <a:p>
            <a:endParaRPr lang="pl-PL" dirty="0"/>
          </a:p>
          <a:p>
            <a:pPr marL="0" indent="0" algn="just">
              <a:buNone/>
            </a:pPr>
            <a:r>
              <a:rPr lang="pl-PL" dirty="0"/>
              <a:t>W sprawie z powództwa pracownika przeciwko pracodawcy o ustalenie podlegania szczególnej ochronie trwałości stosunku pracy (art. 189 k.p.c.) droga sądowa jest dopuszczalna (art. 1, art. 2 § 1, art. 476 § 1 pkt 1 k.p.c.).</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5"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187828"/>
      </p:ext>
    </p:extLst>
  </p:cSld>
  <p:clrMapOvr>
    <a:masterClrMapping/>
  </p:clrMapOvr>
  <p:transition>
    <p:push dir="d"/>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700" b="1" dirty="0">
                <a:solidFill>
                  <a:schemeClr val="accent3">
                    <a:lumMod val="50000"/>
                  </a:schemeClr>
                </a:solidFill>
                <a:effectLst>
                  <a:outerShdw blurRad="38100" dist="38100" dir="2700000" algn="tl">
                    <a:srgbClr val="000000">
                      <a:alpha val="43137"/>
                    </a:srgbClr>
                  </a:outerShdw>
                </a:effectLst>
                <a:latin typeface="+mn-lt"/>
              </a:rPr>
              <a:t>Elementy dodatkowe </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q"/>
            </a:pPr>
            <a:r>
              <a:rPr lang="pl-PL" sz="2700" dirty="0"/>
              <a:t>warunek lub termin, </a:t>
            </a:r>
          </a:p>
          <a:p>
            <a:pPr algn="just">
              <a:buFont typeface="Wingdings" panose="05000000000000000000" pitchFamily="2" charset="2"/>
              <a:buChar char="q"/>
            </a:pPr>
            <a:r>
              <a:rPr lang="pl-PL" sz="2700" dirty="0"/>
              <a:t>kara umowna,</a:t>
            </a:r>
          </a:p>
          <a:p>
            <a:pPr algn="just">
              <a:buFont typeface="Wingdings" panose="05000000000000000000" pitchFamily="2" charset="2"/>
              <a:buChar char="q"/>
            </a:pPr>
            <a:r>
              <a:rPr lang="pl-PL" sz="2700" dirty="0"/>
              <a:t>umowne prawo odstąpienia, </a:t>
            </a:r>
          </a:p>
          <a:p>
            <a:pPr algn="just">
              <a:buFont typeface="Wingdings" panose="05000000000000000000" pitchFamily="2" charset="2"/>
              <a:buChar char="q"/>
            </a:pPr>
            <a:r>
              <a:rPr lang="pl-PL" sz="2700" dirty="0"/>
              <a:t>w przypadku rat – </a:t>
            </a:r>
            <a:r>
              <a:rPr lang="pl-PL" sz="2700" i="1" dirty="0"/>
              <a:t>„cała dotychczas niezapłacona kwota staje się wymagalna” </a:t>
            </a:r>
            <a:r>
              <a:rPr lang="pl-PL" sz="2700" dirty="0"/>
              <a:t>(warunek rozwiązujący co do części postanowień ugody) </a:t>
            </a:r>
          </a:p>
          <a:p>
            <a:pPr marL="0" indent="0" algn="just">
              <a:buNone/>
            </a:pP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9759200"/>
      </p:ext>
    </p:extLst>
  </p:cSld>
  <p:clrMapOvr>
    <a:masterClrMapping/>
  </p:clrMapOvr>
  <p:transition>
    <p:push dir="d"/>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1"/>
            <a:ext cx="7886700" cy="764704"/>
          </a:xfrm>
        </p:spPr>
        <p:txBody>
          <a:bodyPr>
            <a:normAutofit/>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Szczegółowe wskazania co do treści ugody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106130775"/>
              </p:ext>
            </p:extLst>
          </p:nvPr>
        </p:nvGraphicFramePr>
        <p:xfrm>
          <a:off x="253746" y="908720"/>
          <a:ext cx="868908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041704"/>
      </p:ext>
    </p:extLst>
  </p:cSld>
  <p:clrMapOvr>
    <a:masterClrMapping/>
  </p:clrMapOvr>
  <p:transition>
    <p:push dir="d"/>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Sprecyzowanie „netto” czy „brutto”</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a:xfrm>
            <a:off x="457200" y="1124744"/>
            <a:ext cx="8058150" cy="4365229"/>
          </a:xfrm>
        </p:spPr>
        <p:txBody>
          <a:bodyPr>
            <a:noAutofit/>
          </a:bodyPr>
          <a:lstStyle/>
          <a:p>
            <a:pPr algn="just"/>
            <a:r>
              <a:rPr lang="pl-PL" dirty="0" smtClean="0"/>
              <a:t>sąd </a:t>
            </a:r>
            <a:r>
              <a:rPr lang="pl-PL" dirty="0"/>
              <a:t>pracy, zasądzając wynagrodzenie za pracę, nie odlicza od niego zaliczki na podatek dochodowy oraz składek na ubezpieczenie </a:t>
            </a:r>
            <a:r>
              <a:rPr lang="pl-PL" dirty="0" smtClean="0"/>
              <a:t>społeczne – </a:t>
            </a:r>
            <a:r>
              <a:rPr lang="pl-PL" dirty="0"/>
              <a:t>III ZP </a:t>
            </a:r>
            <a:r>
              <a:rPr lang="pl-PL" dirty="0" smtClean="0"/>
              <a:t>13/01, </a:t>
            </a:r>
          </a:p>
          <a:p>
            <a:pPr algn="just"/>
            <a:r>
              <a:rPr lang="pl-PL" dirty="0" smtClean="0"/>
              <a:t>w </a:t>
            </a:r>
            <a:r>
              <a:rPr lang="pl-PL" dirty="0"/>
              <a:t>wyrokach wydawanych przez sąd pracy nie jest konieczne zastrzeganie, że określona należność ma wartość </a:t>
            </a:r>
            <a:r>
              <a:rPr lang="pl-PL" dirty="0" smtClean="0"/>
              <a:t>„brutto” </a:t>
            </a:r>
            <a:r>
              <a:rPr lang="pl-PL" dirty="0"/>
              <a:t>lub </a:t>
            </a:r>
            <a:r>
              <a:rPr lang="pl-PL" dirty="0" smtClean="0"/>
              <a:t>„netto” (przyjmuje </a:t>
            </a:r>
            <a:r>
              <a:rPr lang="pl-PL" dirty="0"/>
              <a:t>się, że sąd pracy zasądza kwoty bez </a:t>
            </a:r>
            <a:r>
              <a:rPr lang="pl-PL" dirty="0" smtClean="0"/>
              <a:t>odliczeń),</a:t>
            </a:r>
          </a:p>
          <a:p>
            <a:pPr algn="just"/>
            <a:r>
              <a:rPr lang="pl-PL" dirty="0"/>
              <a:t>ustalenie wynagrodzenia w kwocie netto nie narusza zasad polskiego prawa pracy, a w szczególności art. 18 § 2 k.p. i art. 87 k.p. </a:t>
            </a:r>
            <a:r>
              <a:rPr lang="pl-PL" dirty="0" smtClean="0"/>
              <a:t>- III </a:t>
            </a:r>
            <a:r>
              <a:rPr lang="pl-PL" dirty="0"/>
              <a:t>PK 139/15</a:t>
            </a:r>
          </a:p>
          <a:p>
            <a:pPr algn="just"/>
            <a:r>
              <a:rPr lang="pl-PL" b="1" dirty="0" smtClean="0"/>
              <a:t>w ugodzie należy określić „netto” czy „brutto”, inaczej komornik przyjmie „brutto”</a:t>
            </a:r>
            <a:endParaRPr lang="pl-PL" b="1"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228776"/>
      </p:ext>
    </p:extLst>
  </p:cSld>
  <p:clrMapOvr>
    <a:masterClrMapping/>
  </p:clrMapOvr>
  <p:transition>
    <p:push dir="d"/>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700" b="1" dirty="0">
                <a:solidFill>
                  <a:schemeClr val="accent3">
                    <a:lumMod val="50000"/>
                  </a:schemeClr>
                </a:solidFill>
                <a:effectLst>
                  <a:outerShdw blurRad="38100" dist="38100" dir="2700000" algn="tl">
                    <a:srgbClr val="000000">
                      <a:alpha val="43137"/>
                    </a:srgbClr>
                  </a:outerShdw>
                </a:effectLst>
                <a:latin typeface="+mn-lt"/>
              </a:rPr>
              <a:t>Określenie tytułu świadczenia pracowniczego</a:t>
            </a:r>
          </a:p>
        </p:txBody>
      </p:sp>
      <p:sp>
        <p:nvSpPr>
          <p:cNvPr id="3" name="Symbol zastępczy zawartości 2"/>
          <p:cNvSpPr>
            <a:spLocks noGrp="1"/>
          </p:cNvSpPr>
          <p:nvPr>
            <p:ph idx="1"/>
          </p:nvPr>
        </p:nvSpPr>
        <p:spPr/>
        <p:txBody>
          <a:bodyPr/>
          <a:lstStyle/>
          <a:p>
            <a:pPr marL="0" indent="0" algn="just">
              <a:buNone/>
            </a:pPr>
            <a:r>
              <a:rPr lang="pl-PL" dirty="0" smtClean="0"/>
              <a:t>§</a:t>
            </a:r>
            <a:r>
              <a:rPr lang="pl-PL" dirty="0"/>
              <a:t>  </a:t>
            </a:r>
            <a:r>
              <a:rPr lang="pl-PL" dirty="0" smtClean="0"/>
              <a:t>182 rozporządzenie </a:t>
            </a:r>
            <a:r>
              <a:rPr lang="pl-PL" dirty="0"/>
              <a:t>Ministra Sprawiedliwości z dnia 18 czerwca 2019 r. - Regulamin urzędowania sądów powszechnych (Dz. U. poz. 1141).</a:t>
            </a:r>
          </a:p>
          <a:p>
            <a:pPr marL="0" indent="0" algn="just">
              <a:buNone/>
            </a:pPr>
            <a:endParaRPr lang="pl-PL" dirty="0" smtClean="0"/>
          </a:p>
          <a:p>
            <a:pPr marL="0" indent="0" algn="just">
              <a:buNone/>
            </a:pPr>
            <a:r>
              <a:rPr lang="pl-PL" dirty="0" smtClean="0"/>
              <a:t>Jeżeli </a:t>
            </a:r>
            <a:r>
              <a:rPr lang="pl-PL" dirty="0"/>
              <a:t>w orzeczeniu zasądzono należność, której ze względu na jej rodzaj przysługuje pierwszeństwo egzekucji, sąd wymienia w sentencji orzeczenia także rodzaj należności.</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5484787"/>
      </p:ext>
    </p:extLst>
  </p:cSld>
  <p:clrMapOvr>
    <a:masterClrMapping/>
  </p:clrMapOvr>
  <p:transition>
    <p:push dir="d"/>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400" b="1" dirty="0">
                <a:solidFill>
                  <a:schemeClr val="accent3">
                    <a:lumMod val="50000"/>
                  </a:schemeClr>
                </a:solidFill>
                <a:effectLst>
                  <a:outerShdw blurRad="38100" dist="38100" dir="2700000" algn="tl">
                    <a:srgbClr val="000000">
                      <a:alpha val="43137"/>
                    </a:srgbClr>
                  </a:outerShdw>
                </a:effectLst>
                <a:latin typeface="+mn-lt"/>
              </a:rPr>
              <a:t>Zapisy dotyczące wydania nowego świadectwa pracy wskutek ugody</a:t>
            </a:r>
            <a:r>
              <a:rPr lang="pl-PL" sz="2700" b="1" dirty="0">
                <a:solidFill>
                  <a:schemeClr val="accent3">
                    <a:lumMod val="50000"/>
                  </a:schemeClr>
                </a:solidFill>
                <a:effectLst>
                  <a:outerShdw blurRad="38100" dist="38100" dir="2700000" algn="tl">
                    <a:srgbClr val="000000">
                      <a:alpha val="43137"/>
                    </a:srgbClr>
                  </a:outerShdw>
                </a:effectLst>
                <a:latin typeface="+mn-lt"/>
              </a:rPr>
              <a:t> </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 7 ust. 4a </a:t>
            </a:r>
            <a:r>
              <a:rPr lang="pl-PL" dirty="0" smtClean="0"/>
              <a:t>rozporządzenia </a:t>
            </a:r>
            <a:r>
              <a:rPr lang="pl-PL" dirty="0"/>
              <a:t>Ministra Rodziny, Pracy i Polityki Społecznej z dnia 30 grudnia 2016 r. w sprawie świadectwa pracy (</a:t>
            </a:r>
            <a:r>
              <a:rPr lang="pl-PL" dirty="0" err="1"/>
              <a:t>t.j</a:t>
            </a:r>
            <a:r>
              <a:rPr lang="pl-PL" dirty="0"/>
              <a:t>. Dz. U. z 2018 r. poz. </a:t>
            </a:r>
            <a:r>
              <a:rPr lang="pl-PL" dirty="0" smtClean="0"/>
              <a:t>1289 ze zm.)</a:t>
            </a:r>
          </a:p>
          <a:p>
            <a:pPr marL="0" indent="0" algn="just">
              <a:buNone/>
            </a:pPr>
            <a:r>
              <a:rPr lang="pl-PL" dirty="0" smtClean="0"/>
              <a:t>W </a:t>
            </a:r>
            <a:r>
              <a:rPr lang="pl-PL" dirty="0"/>
              <a:t>razie zawarcia ugody skutkującej koniecznością wydania pracownikowi nowego </a:t>
            </a:r>
            <a:r>
              <a:rPr lang="pl-PL" i="1" dirty="0"/>
              <a:t>świadectwa pracy</a:t>
            </a:r>
            <a:r>
              <a:rPr lang="pl-PL" dirty="0"/>
              <a:t> pracodawca wydaje pracownikowi nowe </a:t>
            </a:r>
            <a:r>
              <a:rPr lang="pl-PL" i="1" dirty="0"/>
              <a:t>świadectwo pracy</a:t>
            </a:r>
            <a:r>
              <a:rPr lang="pl-PL" dirty="0"/>
              <a:t> w ciągu 7 dni </a:t>
            </a:r>
            <a:r>
              <a:rPr lang="pl-PL" b="1" dirty="0"/>
              <a:t>od dnia zawarcia lub zatwierdzenia ugody przez sąd</a:t>
            </a:r>
            <a:r>
              <a:rPr lang="pl-PL" dirty="0"/>
              <a:t>.</a:t>
            </a:r>
          </a:p>
          <a:p>
            <a:pPr marL="0" indent="0">
              <a:buNone/>
            </a:pPr>
            <a:endParaRPr lang="pl-PL" dirty="0" smtClean="0"/>
          </a:p>
          <a:p>
            <a:pPr marL="0" indent="0" algn="just">
              <a:buNone/>
            </a:pPr>
            <a:r>
              <a:rPr lang="pl-PL" dirty="0" smtClean="0"/>
              <a:t>Nie jest to termin ustawowy, więc wydaje się, że możliwa jest modyfikacja na mocy ugody. </a:t>
            </a:r>
          </a:p>
          <a:p>
            <a:pPr marL="0" indent="0" algn="just">
              <a:buNone/>
            </a:pPr>
            <a:r>
              <a:rPr lang="pl-PL" dirty="0" smtClean="0"/>
              <a:t>Bardzo często przyjmuje się 7 dni, lecz od dnia prawomocności postanowienia umarzającego postępowanie, w którym zawarto ugodę sądową. </a:t>
            </a:r>
          </a:p>
          <a:p>
            <a:pPr marL="0" indent="0" algn="just">
              <a:buNone/>
            </a:pPr>
            <a:endParaRPr lang="pl-PL" dirty="0" smtClean="0"/>
          </a:p>
          <a:p>
            <a:pPr marL="0" indent="0" algn="just">
              <a:buNone/>
            </a:pP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9621061"/>
      </p:ext>
    </p:extLst>
  </p:cSld>
  <p:clrMapOvr>
    <a:masterClrMapping/>
  </p:clrMapOvr>
  <p:transition>
    <p:push dir="d"/>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endParaRPr lang="pl-PL" dirty="0"/>
          </a:p>
          <a:p>
            <a:pPr marL="0" indent="0" algn="ctr">
              <a:buNone/>
            </a:pPr>
            <a:r>
              <a:rPr lang="pl-PL" sz="4000" b="1" dirty="0">
                <a:solidFill>
                  <a:schemeClr val="accent3">
                    <a:lumMod val="50000"/>
                  </a:schemeClr>
                </a:solidFill>
                <a:effectLst>
                  <a:outerShdw blurRad="38100" dist="38100" dir="2700000" algn="tl">
                    <a:srgbClr val="000000">
                      <a:alpha val="43137"/>
                    </a:srgbClr>
                  </a:outerShdw>
                </a:effectLst>
              </a:rPr>
              <a:t>Dopuszczalność i ważność ugody sądowej </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5672384"/>
      </p:ext>
    </p:extLst>
  </p:cSld>
  <p:clrMapOvr>
    <a:masterClrMapping/>
  </p:clrMapOvr>
  <p:transition>
    <p:push dir="d"/>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700" b="1" dirty="0">
                <a:solidFill>
                  <a:schemeClr val="accent3">
                    <a:lumMod val="50000"/>
                  </a:schemeClr>
                </a:solidFill>
                <a:effectLst>
                  <a:outerShdw blurRad="38100" dist="38100" dir="2700000" algn="tl">
                    <a:srgbClr val="000000">
                      <a:alpha val="43137"/>
                    </a:srgbClr>
                  </a:outerShdw>
                </a:effectLst>
                <a:latin typeface="+mn-lt"/>
              </a:rPr>
              <a:t>Dwojaka natura ugody sądowej – I PKN 451/00</a:t>
            </a:r>
            <a:r>
              <a:rPr lang="pl-PL" b="1" dirty="0" smtClean="0">
                <a:solidFill>
                  <a:schemeClr val="accent3">
                    <a:lumMod val="50000"/>
                  </a:schemeClr>
                </a:solidFill>
                <a:effectLst>
                  <a:outerShdw blurRad="38100" dist="38100" dir="2700000" algn="tl">
                    <a:srgbClr val="000000">
                      <a:alpha val="43137"/>
                    </a:srgbClr>
                  </a:outerShdw>
                </a:effectLst>
                <a:latin typeface="+mn-lt"/>
              </a:rPr>
              <a:t>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q"/>
            </a:pPr>
            <a:r>
              <a:rPr lang="pl-PL" dirty="0"/>
              <a:t>Zawarcie ugody w toku postępowania przed sądem jest aktem prawnym, na który składają się dwa elementy: </a:t>
            </a:r>
            <a:r>
              <a:rPr lang="pl-PL" b="1" dirty="0"/>
              <a:t>materialnoprawny i procesowy. </a:t>
            </a:r>
          </a:p>
          <a:p>
            <a:pPr algn="just">
              <a:buFont typeface="Wingdings" panose="05000000000000000000" pitchFamily="2" charset="2"/>
              <a:buChar char="q"/>
            </a:pPr>
            <a:r>
              <a:rPr lang="pl-PL" dirty="0"/>
              <a:t>Oświadczenia materialnoprawne i procesowe stron zawarte w ugodzie sądowej </a:t>
            </a:r>
            <a:r>
              <a:rPr lang="pl-PL" b="1" dirty="0"/>
              <a:t>ocenia się według przepisów tej gałęzi prawa, do której oświadczenie należy. </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9" y="636109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911679"/>
      </p:ext>
    </p:extLst>
  </p:cSld>
  <p:clrMapOvr>
    <a:masterClrMapping/>
  </p:clrMapOvr>
  <p:transition>
    <p:push dir="d"/>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Przesłanki ważności i dopuszczalności ugody </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a:xfrm>
            <a:off x="628650" y="836712"/>
            <a:ext cx="8170164" cy="5400600"/>
          </a:xfrm>
        </p:spPr>
        <p:txBody>
          <a:bodyPr>
            <a:noAutofit/>
          </a:bodyPr>
          <a:lstStyle/>
          <a:p>
            <a:pPr algn="just">
              <a:buFont typeface="Wingdings" panose="05000000000000000000" pitchFamily="2" charset="2"/>
              <a:buChar char="q"/>
            </a:pPr>
            <a:r>
              <a:rPr lang="pl-PL" dirty="0"/>
              <a:t>Do czasu prawomocnego zakończenie postępowania w sprawie możliwe jest rozważanie skutków procesowych zawarcia ugody, w tym zwłaszcza umorzenia postępowania, ale także poddanie badaniu jej skutków materialnoprawnych. </a:t>
            </a:r>
          </a:p>
          <a:p>
            <a:pPr algn="just">
              <a:buFont typeface="Wingdings" panose="05000000000000000000" pitchFamily="2" charset="2"/>
              <a:buChar char="q"/>
            </a:pPr>
            <a:r>
              <a:rPr lang="pl-PL" dirty="0"/>
              <a:t>Ocena ważności i dopuszczalności ugody sądowej w sprawach z zakresu pracy powinna być dokonywana w świetle przesłanek przewidzianych w art. 203 § 4 k.p.c. (w związku z art. 223 § 2 k.p.c.) i art. 469 k.p.c.:</a:t>
            </a:r>
          </a:p>
          <a:p>
            <a:pPr marL="385763" indent="19050">
              <a:buFont typeface="+mj-lt"/>
              <a:buAutoNum type="arabicParenR"/>
            </a:pPr>
            <a:r>
              <a:rPr lang="pl-PL" b="1" dirty="0"/>
              <a:t>czy czynność ta jest zgodna z prawem,</a:t>
            </a:r>
          </a:p>
          <a:p>
            <a:pPr marL="385763" indent="19050">
              <a:buFont typeface="+mj-lt"/>
              <a:buAutoNum type="arabicParenR"/>
            </a:pPr>
            <a:r>
              <a:rPr lang="pl-PL" b="1" dirty="0"/>
              <a:t>czy jest zgodna z zasadami współżycia społecznego,</a:t>
            </a:r>
          </a:p>
          <a:p>
            <a:pPr marL="385763" indent="19050">
              <a:buFont typeface="+mj-lt"/>
              <a:buAutoNum type="arabicParenR"/>
            </a:pPr>
            <a:r>
              <a:rPr lang="pl-PL" b="1" dirty="0"/>
              <a:t>czy nie zmierza do obejścia prawa oraz</a:t>
            </a:r>
          </a:p>
          <a:p>
            <a:pPr marL="385763" indent="19050">
              <a:buFont typeface="+mj-lt"/>
              <a:buAutoNum type="arabicParenR"/>
            </a:pPr>
            <a:r>
              <a:rPr lang="pl-PL" b="1" dirty="0"/>
              <a:t>czy nie narusza słusznego interesu pracownika</a:t>
            </a:r>
            <a:r>
              <a:rPr lang="pl-PL" b="1" dirty="0" smtClean="0"/>
              <a:t>.</a:t>
            </a:r>
            <a:endParaRPr lang="pl-PL" b="1"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5"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944787"/>
      </p:ext>
    </p:extLst>
  </p:cSld>
  <p:clrMapOvr>
    <a:masterClrMapping/>
  </p:clrMapOvr>
  <p:transition>
    <p:push dir="d"/>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Interes stron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lgn="just"/>
            <a:r>
              <a:rPr lang="pl-PL" sz="2700" dirty="0"/>
              <a:t>I CKN 1087/97</a:t>
            </a:r>
          </a:p>
          <a:p>
            <a:pPr algn="just"/>
            <a:r>
              <a:rPr lang="pl-PL" sz="2700" dirty="0"/>
              <a:t>Stosownie do postanowień art. 223 k.p.c. w związku z art. 203 § 4 k.p.c. </a:t>
            </a:r>
            <a:r>
              <a:rPr lang="pl-PL" sz="2700" b="1" dirty="0"/>
              <a:t>zgodność ugody sądowej z interesem stron pozostaje poza kontrolą sądu, przed którym ugodę taką zawarto</a:t>
            </a:r>
            <a:r>
              <a:rPr lang="pl-PL" sz="2700"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524393"/>
      </p:ext>
    </p:extLst>
  </p:cSld>
  <p:clrMapOvr>
    <a:masterClrMapping/>
  </p:clrMapOvr>
  <p:transition>
    <p:push dir="d"/>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Niedopuszczalność ugody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just"/>
            <a:r>
              <a:rPr lang="pl-PL" sz="2700" dirty="0"/>
              <a:t>I CKN 1087/97</a:t>
            </a:r>
          </a:p>
          <a:p>
            <a:pPr marL="0" indent="0" algn="just">
              <a:buNone/>
            </a:pPr>
            <a:endParaRPr lang="pl-PL" sz="2700" dirty="0"/>
          </a:p>
          <a:p>
            <a:pPr marL="0" indent="0" algn="just">
              <a:buNone/>
            </a:pPr>
            <a:r>
              <a:rPr lang="pl-PL" sz="2700" dirty="0"/>
              <a:t>W razie uznania ugody za niedopuszczalną, sąd wydaje postanowienie, na które stronom nie służy zażalenie.</a:t>
            </a:r>
            <a:r>
              <a:rPr lang="pl-PL" dirty="0" smtClean="0"/>
              <a:t> </a:t>
            </a: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21469"/>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154018"/>
      </p:ext>
    </p:extLst>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nieważności zakładowego układu zbiorowego pracy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marL="0" indent="0" algn="just">
              <a:buNone/>
            </a:pPr>
            <a:r>
              <a:rPr lang="pl-PL" b="1" dirty="0" smtClean="0"/>
              <a:t>Uchwała Sądu Najwyższego 7 sędziów z </a:t>
            </a:r>
            <a:r>
              <a:rPr lang="pl-PL" b="1" dirty="0"/>
              <a:t>dnia 23 maja 2001 r</a:t>
            </a:r>
            <a:r>
              <a:rPr lang="pl-PL" b="1" dirty="0" smtClean="0"/>
              <a:t>., III </a:t>
            </a:r>
            <a:r>
              <a:rPr lang="pl-PL" b="1" dirty="0"/>
              <a:t>ZP 17/00</a:t>
            </a:r>
          </a:p>
          <a:p>
            <a:endParaRPr lang="pl-PL" dirty="0"/>
          </a:p>
          <a:p>
            <a:pPr marL="0" indent="0" algn="just">
              <a:buNone/>
            </a:pPr>
            <a:r>
              <a:rPr lang="pl-PL" sz="2700" dirty="0"/>
              <a:t>Droga sądowa o ustalenie nieważności zakładowego układu zbiorowego pracy po jego rejestracji jest niedopuszczalna.</a:t>
            </a:r>
          </a:p>
          <a:p>
            <a:endParaRPr lang="pl-PL" dirty="0"/>
          </a:p>
          <a:p>
            <a:endParaRPr lang="pl-PL" dirty="0"/>
          </a:p>
        </p:txBody>
      </p:sp>
      <p:pic>
        <p:nvPicPr>
          <p:cNvPr id="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547104"/>
      </p:ext>
    </p:extLst>
  </p:cSld>
  <p:clrMapOvr>
    <a:masterClrMapping/>
  </p:clrMapOvr>
  <p:transition>
    <p:push dir="d"/>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Autofit/>
          </a:bodyPr>
          <a:lstStyle/>
          <a:p>
            <a:r>
              <a:rPr lang="pl-PL" sz="2100" b="1" dirty="0">
                <a:solidFill>
                  <a:schemeClr val="accent3">
                    <a:lumMod val="50000"/>
                  </a:schemeClr>
                </a:solidFill>
                <a:effectLst>
                  <a:outerShdw blurRad="38100" dist="38100" dir="2700000" algn="tl">
                    <a:srgbClr val="000000">
                      <a:alpha val="43137"/>
                    </a:srgbClr>
                  </a:outerShdw>
                </a:effectLst>
                <a:latin typeface="+mn-lt"/>
              </a:rPr>
              <a:t>Skutki zawarcia ugody z naruszeniem art. 203 § 4 k.p.c. i art. 469 k.p.c</a:t>
            </a:r>
            <a:r>
              <a:rPr lang="pl-PL" sz="2100" b="1" dirty="0">
                <a:solidFill>
                  <a:schemeClr val="accent6">
                    <a:lumMod val="50000"/>
                  </a:schemeClr>
                </a:solidFill>
                <a:effectLst>
                  <a:outerShdw blurRad="38100" dist="38100" dir="2700000" algn="tl">
                    <a:srgbClr val="000000">
                      <a:alpha val="43137"/>
                    </a:srgbClr>
                  </a:outerShdw>
                </a:effectLst>
                <a:latin typeface="+mn-lt"/>
              </a:rPr>
              <a:t>.</a:t>
            </a:r>
            <a:r>
              <a:rPr lang="pl-PL" sz="2700" b="1" dirty="0">
                <a:solidFill>
                  <a:schemeClr val="accent6">
                    <a:lumMod val="50000"/>
                  </a:schemeClr>
                </a:solidFill>
                <a:effectLst>
                  <a:outerShdw blurRad="38100" dist="38100" dir="2700000" algn="tl">
                    <a:srgbClr val="000000">
                      <a:alpha val="43137"/>
                    </a:srgbClr>
                  </a:outerShdw>
                </a:effectLst>
                <a:latin typeface="+mn-lt"/>
              </a:rPr>
              <a:t/>
            </a:r>
            <a:br>
              <a:rPr lang="pl-PL" sz="2700" b="1" dirty="0">
                <a:solidFill>
                  <a:schemeClr val="accent6">
                    <a:lumMod val="50000"/>
                  </a:schemeClr>
                </a:solidFill>
                <a:effectLst>
                  <a:outerShdw blurRad="38100" dist="38100" dir="2700000" algn="tl">
                    <a:srgbClr val="000000">
                      <a:alpha val="43137"/>
                    </a:srgbClr>
                  </a:outerShdw>
                </a:effectLst>
                <a:latin typeface="+mn-lt"/>
              </a:rPr>
            </a:br>
            <a:r>
              <a:rPr lang="pl-PL" sz="2700" b="1" dirty="0">
                <a:solidFill>
                  <a:schemeClr val="accent6">
                    <a:lumMod val="50000"/>
                  </a:schemeClr>
                </a:solidFill>
                <a:effectLst>
                  <a:outerShdw blurRad="38100" dist="38100" dir="2700000" algn="tl">
                    <a:srgbClr val="000000">
                      <a:alpha val="43137"/>
                    </a:srgbClr>
                  </a:outerShdw>
                </a:effectLst>
                <a:latin typeface="+mn-lt"/>
              </a:rPr>
              <a:t> </a:t>
            </a:r>
          </a:p>
        </p:txBody>
      </p:sp>
      <p:graphicFrame>
        <p:nvGraphicFramePr>
          <p:cNvPr id="11" name="Symbol zastępczy zawartości 10"/>
          <p:cNvGraphicFramePr>
            <a:graphicFrameLocks noGrp="1"/>
          </p:cNvGraphicFramePr>
          <p:nvPr>
            <p:ph idx="1"/>
            <p:extLst>
              <p:ext uri="{D42A27DB-BD31-4B8C-83A1-F6EECF244321}">
                <p14:modId xmlns:p14="http://schemas.microsoft.com/office/powerpoint/2010/main" val="1157321046"/>
              </p:ext>
            </p:extLst>
          </p:nvPr>
        </p:nvGraphicFramePr>
        <p:xfrm>
          <a:off x="0" y="908720"/>
          <a:ext cx="889248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2168763"/>
      </p:ext>
    </p:extLst>
  </p:cSld>
  <p:clrMapOvr>
    <a:masterClrMapping/>
  </p:clrMapOvr>
  <p:transition>
    <p:push dir="d"/>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Słuszny interes pracownika</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grpSp>
        <p:nvGrpSpPr>
          <p:cNvPr id="6" name="Grupa 5"/>
          <p:cNvGrpSpPr/>
          <p:nvPr/>
        </p:nvGrpSpPr>
        <p:grpSpPr>
          <a:xfrm>
            <a:off x="539552" y="1196752"/>
            <a:ext cx="8327842" cy="5112567"/>
            <a:chOff x="838200" y="1958511"/>
            <a:chExt cx="10984992" cy="3818800"/>
          </a:xfrm>
        </p:grpSpPr>
        <p:sp>
          <p:nvSpPr>
            <p:cNvPr id="7" name="Dowolny kształt 6"/>
            <p:cNvSpPr/>
            <p:nvPr/>
          </p:nvSpPr>
          <p:spPr>
            <a:xfrm>
              <a:off x="838200" y="1958511"/>
              <a:ext cx="10984992" cy="1230693"/>
            </a:xfrm>
            <a:custGeom>
              <a:avLst/>
              <a:gdLst>
                <a:gd name="connsiteX0" fmla="*/ 0 w 10984992"/>
                <a:gd name="connsiteY0" fmla="*/ 205120 h 1230693"/>
                <a:gd name="connsiteX1" fmla="*/ 205120 w 10984992"/>
                <a:gd name="connsiteY1" fmla="*/ 0 h 1230693"/>
                <a:gd name="connsiteX2" fmla="*/ 10779872 w 10984992"/>
                <a:gd name="connsiteY2" fmla="*/ 0 h 1230693"/>
                <a:gd name="connsiteX3" fmla="*/ 10984992 w 10984992"/>
                <a:gd name="connsiteY3" fmla="*/ 205120 h 1230693"/>
                <a:gd name="connsiteX4" fmla="*/ 10984992 w 10984992"/>
                <a:gd name="connsiteY4" fmla="*/ 1025573 h 1230693"/>
                <a:gd name="connsiteX5" fmla="*/ 10779872 w 10984992"/>
                <a:gd name="connsiteY5" fmla="*/ 1230693 h 1230693"/>
                <a:gd name="connsiteX6" fmla="*/ 205120 w 10984992"/>
                <a:gd name="connsiteY6" fmla="*/ 1230693 h 1230693"/>
                <a:gd name="connsiteX7" fmla="*/ 0 w 10984992"/>
                <a:gd name="connsiteY7" fmla="*/ 1025573 h 1230693"/>
                <a:gd name="connsiteX8" fmla="*/ 0 w 10984992"/>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84992" h="1230693">
                  <a:moveTo>
                    <a:pt x="0" y="205120"/>
                  </a:moveTo>
                  <a:cubicBezTo>
                    <a:pt x="0" y="91835"/>
                    <a:pt x="91835" y="0"/>
                    <a:pt x="205120" y="0"/>
                  </a:cubicBezTo>
                  <a:lnTo>
                    <a:pt x="10779872" y="0"/>
                  </a:lnTo>
                  <a:cubicBezTo>
                    <a:pt x="10893157" y="0"/>
                    <a:pt x="10984992" y="91835"/>
                    <a:pt x="10984992" y="205120"/>
                  </a:cubicBezTo>
                  <a:lnTo>
                    <a:pt x="10984992" y="1025573"/>
                  </a:lnTo>
                  <a:cubicBezTo>
                    <a:pt x="10984992" y="1138858"/>
                    <a:pt x="10893157" y="1230693"/>
                    <a:pt x="10779872" y="1230693"/>
                  </a:cubicBezTo>
                  <a:lnTo>
                    <a:pt x="205120" y="1230693"/>
                  </a:lnTo>
                  <a:cubicBezTo>
                    <a:pt x="91835" y="1230693"/>
                    <a:pt x="0" y="1138858"/>
                    <a:pt x="0" y="1025573"/>
                  </a:cubicBezTo>
                  <a:lnTo>
                    <a:pt x="0" y="20512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000" dirty="0"/>
                <a:t>Słuszny interes pracownika stanowi samodzielne kryterium oceny dopuszczalności zawarcia ugody sądowej - I PKN 172/01</a:t>
              </a:r>
            </a:p>
          </p:txBody>
        </p:sp>
        <p:sp>
          <p:nvSpPr>
            <p:cNvPr id="8" name="Dowolny kształt 7"/>
            <p:cNvSpPr/>
            <p:nvPr/>
          </p:nvSpPr>
          <p:spPr>
            <a:xfrm>
              <a:off x="838200" y="3252565"/>
              <a:ext cx="10984992" cy="1230693"/>
            </a:xfrm>
            <a:custGeom>
              <a:avLst/>
              <a:gdLst>
                <a:gd name="connsiteX0" fmla="*/ 0 w 10984992"/>
                <a:gd name="connsiteY0" fmla="*/ 205120 h 1230693"/>
                <a:gd name="connsiteX1" fmla="*/ 205120 w 10984992"/>
                <a:gd name="connsiteY1" fmla="*/ 0 h 1230693"/>
                <a:gd name="connsiteX2" fmla="*/ 10779872 w 10984992"/>
                <a:gd name="connsiteY2" fmla="*/ 0 h 1230693"/>
                <a:gd name="connsiteX3" fmla="*/ 10984992 w 10984992"/>
                <a:gd name="connsiteY3" fmla="*/ 205120 h 1230693"/>
                <a:gd name="connsiteX4" fmla="*/ 10984992 w 10984992"/>
                <a:gd name="connsiteY4" fmla="*/ 1025573 h 1230693"/>
                <a:gd name="connsiteX5" fmla="*/ 10779872 w 10984992"/>
                <a:gd name="connsiteY5" fmla="*/ 1230693 h 1230693"/>
                <a:gd name="connsiteX6" fmla="*/ 205120 w 10984992"/>
                <a:gd name="connsiteY6" fmla="*/ 1230693 h 1230693"/>
                <a:gd name="connsiteX7" fmla="*/ 0 w 10984992"/>
                <a:gd name="connsiteY7" fmla="*/ 1025573 h 1230693"/>
                <a:gd name="connsiteX8" fmla="*/ 0 w 10984992"/>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84992" h="1230693">
                  <a:moveTo>
                    <a:pt x="0" y="205120"/>
                  </a:moveTo>
                  <a:cubicBezTo>
                    <a:pt x="0" y="91835"/>
                    <a:pt x="91835" y="0"/>
                    <a:pt x="205120" y="0"/>
                  </a:cubicBezTo>
                  <a:lnTo>
                    <a:pt x="10779872" y="0"/>
                  </a:lnTo>
                  <a:cubicBezTo>
                    <a:pt x="10893157" y="0"/>
                    <a:pt x="10984992" y="91835"/>
                    <a:pt x="10984992" y="205120"/>
                  </a:cubicBezTo>
                  <a:lnTo>
                    <a:pt x="10984992" y="1025573"/>
                  </a:lnTo>
                  <a:cubicBezTo>
                    <a:pt x="10984992" y="1138858"/>
                    <a:pt x="10893157" y="1230693"/>
                    <a:pt x="10779872" y="1230693"/>
                  </a:cubicBezTo>
                  <a:lnTo>
                    <a:pt x="205120" y="1230693"/>
                  </a:lnTo>
                  <a:cubicBezTo>
                    <a:pt x="91835" y="1230693"/>
                    <a:pt x="0" y="1138858"/>
                    <a:pt x="0" y="1025573"/>
                  </a:cubicBezTo>
                  <a:lnTo>
                    <a:pt x="0" y="20512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000" dirty="0"/>
                <a:t>Kontrola zawieranej ugody powinna obejmować nie tylko samą treść zamierzanego porozumienia, ale także całość stosunku prawnego, który ma być uregulowany między stronami - pkt IV uchw. III PZP 43/69</a:t>
              </a:r>
            </a:p>
          </p:txBody>
        </p:sp>
        <p:sp>
          <p:nvSpPr>
            <p:cNvPr id="9" name="Dowolny kształt 8"/>
            <p:cNvSpPr/>
            <p:nvPr/>
          </p:nvSpPr>
          <p:spPr>
            <a:xfrm>
              <a:off x="838200" y="4546618"/>
              <a:ext cx="10984992" cy="1230693"/>
            </a:xfrm>
            <a:custGeom>
              <a:avLst/>
              <a:gdLst>
                <a:gd name="connsiteX0" fmla="*/ 0 w 10984992"/>
                <a:gd name="connsiteY0" fmla="*/ 205120 h 1230693"/>
                <a:gd name="connsiteX1" fmla="*/ 205120 w 10984992"/>
                <a:gd name="connsiteY1" fmla="*/ 0 h 1230693"/>
                <a:gd name="connsiteX2" fmla="*/ 10779872 w 10984992"/>
                <a:gd name="connsiteY2" fmla="*/ 0 h 1230693"/>
                <a:gd name="connsiteX3" fmla="*/ 10984992 w 10984992"/>
                <a:gd name="connsiteY3" fmla="*/ 205120 h 1230693"/>
                <a:gd name="connsiteX4" fmla="*/ 10984992 w 10984992"/>
                <a:gd name="connsiteY4" fmla="*/ 1025573 h 1230693"/>
                <a:gd name="connsiteX5" fmla="*/ 10779872 w 10984992"/>
                <a:gd name="connsiteY5" fmla="*/ 1230693 h 1230693"/>
                <a:gd name="connsiteX6" fmla="*/ 205120 w 10984992"/>
                <a:gd name="connsiteY6" fmla="*/ 1230693 h 1230693"/>
                <a:gd name="connsiteX7" fmla="*/ 0 w 10984992"/>
                <a:gd name="connsiteY7" fmla="*/ 1025573 h 1230693"/>
                <a:gd name="connsiteX8" fmla="*/ 0 w 10984992"/>
                <a:gd name="connsiteY8" fmla="*/ 205120 h 1230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84992" h="1230693">
                  <a:moveTo>
                    <a:pt x="0" y="205120"/>
                  </a:moveTo>
                  <a:cubicBezTo>
                    <a:pt x="0" y="91835"/>
                    <a:pt x="91835" y="0"/>
                    <a:pt x="205120" y="0"/>
                  </a:cubicBezTo>
                  <a:lnTo>
                    <a:pt x="10779872" y="0"/>
                  </a:lnTo>
                  <a:cubicBezTo>
                    <a:pt x="10893157" y="0"/>
                    <a:pt x="10984992" y="91835"/>
                    <a:pt x="10984992" y="205120"/>
                  </a:cubicBezTo>
                  <a:lnTo>
                    <a:pt x="10984992" y="1025573"/>
                  </a:lnTo>
                  <a:cubicBezTo>
                    <a:pt x="10984992" y="1138858"/>
                    <a:pt x="10893157" y="1230693"/>
                    <a:pt x="10779872" y="1230693"/>
                  </a:cubicBezTo>
                  <a:lnTo>
                    <a:pt x="205120" y="1230693"/>
                  </a:lnTo>
                  <a:cubicBezTo>
                    <a:pt x="91835" y="1230693"/>
                    <a:pt x="0" y="1138858"/>
                    <a:pt x="0" y="1025573"/>
                  </a:cubicBezTo>
                  <a:lnTo>
                    <a:pt x="0" y="20512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107923" tIns="107923" rIns="107923" bIns="107923" numCol="1" spcCol="1270" anchor="ctr" anchorCtr="0">
              <a:noAutofit/>
            </a:bodyPr>
            <a:lstStyle/>
            <a:p>
              <a:pPr algn="just" defTabSz="733425">
                <a:lnSpc>
                  <a:spcPct val="90000"/>
                </a:lnSpc>
                <a:spcAft>
                  <a:spcPct val="35000"/>
                </a:spcAft>
              </a:pPr>
              <a:r>
                <a:rPr lang="pl-PL" sz="2000" dirty="0"/>
                <a:t>Ocena sądu, czy treść ugody nie narusza słusznego interesu pracownika powinna być dokonywana w płaszczyźnie obiektywnej w konfrontacji z oceną zasadności roszczeń pracownika wynikających z przytoczonych przez niego okoliczności faktycznych -  I PK 51/10, I PKN 313/00 </a:t>
              </a:r>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048690"/>
      </p:ext>
    </p:extLst>
  </p:cSld>
  <p:clrMapOvr>
    <a:masterClrMapping/>
  </p:clrMapOvr>
  <p:transition>
    <p:push dir="d"/>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Fachowa reprezentacja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q"/>
            </a:pPr>
            <a:r>
              <a:rPr lang="pl-PL" sz="3200" dirty="0"/>
              <a:t>I PKN 172/01</a:t>
            </a:r>
          </a:p>
          <a:p>
            <a:pPr algn="just">
              <a:buFont typeface="Wingdings" panose="05000000000000000000" pitchFamily="2" charset="2"/>
              <a:buChar char="q"/>
            </a:pPr>
            <a:r>
              <a:rPr lang="pl-PL" sz="3200" dirty="0"/>
              <a:t>Obowiązku oceny ugody w płaszczyźnie słusznego interesu pracownika nie wyłącza okoliczność, że pracownik jest reprezentowany przez profesjonalnego pełnomocnika, który w jego imieniu zawiera ugodę. </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8"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331913"/>
      </p:ext>
    </p:extLst>
  </p:cSld>
  <p:clrMapOvr>
    <a:masterClrMapping/>
  </p:clrMapOvr>
  <p:transition>
    <p:push dir="d"/>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Słuszny interes to nie zawsze wszystko, co się należy </a:t>
            </a:r>
            <a:r>
              <a:rPr lang="pl-PL" b="1" dirty="0" smtClean="0">
                <a:solidFill>
                  <a:schemeClr val="accent3">
                    <a:lumMod val="50000"/>
                  </a:schemeClr>
                </a:solidFill>
                <a:effectLst>
                  <a:outerShdw blurRad="38100" dist="38100" dir="2700000" algn="tl">
                    <a:srgbClr val="000000">
                      <a:alpha val="43137"/>
                    </a:srgbClr>
                  </a:outerShdw>
                </a:effectLst>
                <a:latin typeface="+mn-lt"/>
              </a:rPr>
              <a:t> </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p:txBody>
          <a:bodyPr>
            <a:normAutofit/>
          </a:bodyPr>
          <a:lstStyle/>
          <a:p>
            <a:r>
              <a:rPr lang="pl-PL" sz="2700" dirty="0"/>
              <a:t>I PKN 313/00 </a:t>
            </a:r>
          </a:p>
          <a:p>
            <a:pPr marL="0" indent="0">
              <a:buNone/>
            </a:pPr>
            <a:endParaRPr lang="pl-PL" sz="2700" dirty="0"/>
          </a:p>
          <a:p>
            <a:pPr marL="0" indent="0" algn="just">
              <a:buNone/>
            </a:pPr>
            <a:r>
              <a:rPr lang="pl-PL" sz="2700" dirty="0"/>
              <a:t>Słuszny interes pracownika w rozumieniu art. 469 k.p.c. nie musi być utożsamiany z uzyskaniem należnego świadczenia w pełnej wysokości.</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9561109"/>
      </p:ext>
    </p:extLst>
  </p:cSld>
  <p:clrMapOvr>
    <a:masterClrMapping/>
  </p:clrMapOvr>
  <p:transition>
    <p:push dir="d"/>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700" b="1" dirty="0">
                <a:solidFill>
                  <a:schemeClr val="accent3">
                    <a:lumMod val="50000"/>
                  </a:schemeClr>
                </a:solidFill>
                <a:effectLst>
                  <a:outerShdw blurRad="38100" dist="38100" dir="2700000" algn="tl">
                    <a:srgbClr val="000000">
                      <a:alpha val="43137"/>
                    </a:srgbClr>
                  </a:outerShdw>
                </a:effectLst>
                <a:latin typeface="+mn-lt"/>
              </a:rPr>
              <a:t>Zmiana sposobu rozwiązania umowy o pracę</a:t>
            </a:r>
            <a:endParaRPr lang="pl-PL" sz="2700"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marL="0" indent="0" algn="just">
              <a:buNone/>
            </a:pPr>
            <a:endParaRPr lang="pl-PL" dirty="0" smtClean="0"/>
          </a:p>
          <a:p>
            <a:pPr marL="0" indent="0" algn="just">
              <a:buNone/>
            </a:pPr>
            <a:r>
              <a:rPr lang="pl-PL" dirty="0"/>
              <a:t>Dopuszczalne jest zawarcie ugody sądowej, na mocy której strony przekształcają </a:t>
            </a:r>
            <a:r>
              <a:rPr lang="pl-PL" b="1" dirty="0"/>
              <a:t>rozwiązanie umowy o pracę bez wypowiedzenia na rozwiązanie umowy o pracę w drodze porozumienia</a:t>
            </a:r>
            <a:r>
              <a:rPr lang="pl-PL" dirty="0"/>
              <a:t>, także bez zmiany daty rozwiązania umowy, jeżeli oświadczenie pracodawcy o wcześniejszym rozwiązaniu tej umowy zostało skutecznie odwołane, a zawarcie ugody nie jest sprzeczne z prawem, zasadami współżycia społecznego i słusznym interesem stron (III PZP 60/86, III PZP 28/88).</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737212"/>
      </p:ext>
    </p:extLst>
  </p:cSld>
  <p:clrMapOvr>
    <a:masterClrMapping/>
  </p:clrMapOvr>
  <p:transition>
    <p:push dir="d"/>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700" b="1" dirty="0">
                <a:solidFill>
                  <a:schemeClr val="accent3">
                    <a:lumMod val="50000"/>
                  </a:schemeClr>
                </a:solidFill>
                <a:effectLst>
                  <a:outerShdw blurRad="38100" dist="38100" dir="2700000" algn="tl">
                    <a:srgbClr val="000000">
                      <a:alpha val="43137"/>
                    </a:srgbClr>
                  </a:outerShdw>
                </a:effectLst>
                <a:latin typeface="+mn-lt"/>
              </a:rPr>
              <a:t>Zamiana przywrócenia do pracy na odszkodowanie </a:t>
            </a:r>
          </a:p>
        </p:txBody>
      </p:sp>
      <p:sp>
        <p:nvSpPr>
          <p:cNvPr id="3" name="Symbol zastępczy zawartości 2"/>
          <p:cNvSpPr>
            <a:spLocks noGrp="1"/>
          </p:cNvSpPr>
          <p:nvPr>
            <p:ph idx="1"/>
          </p:nvPr>
        </p:nvSpPr>
        <p:spPr/>
        <p:txBody>
          <a:bodyPr>
            <a:normAutofit/>
          </a:bodyPr>
          <a:lstStyle/>
          <a:p>
            <a:pPr marL="0" indent="0">
              <a:buNone/>
            </a:pPr>
            <a:endParaRPr lang="pl-PL" b="1" dirty="0"/>
          </a:p>
          <a:p>
            <a:pPr algn="just"/>
            <a:r>
              <a:rPr lang="pl-PL" dirty="0"/>
              <a:t>W sprawie o uznanie wypowiedzenia umowy o pracę za bezskuteczne dopuszczalne jest zawarcie ugody zapewniającej powodowi odpowiednie </a:t>
            </a:r>
            <a:r>
              <a:rPr lang="pl-PL" dirty="0" smtClean="0"/>
              <a:t>odszkodowanie - I </a:t>
            </a:r>
            <a:r>
              <a:rPr lang="pl-PL" dirty="0"/>
              <a:t>PKN </a:t>
            </a:r>
            <a:r>
              <a:rPr lang="pl-PL" dirty="0" smtClean="0"/>
              <a:t>183/99.</a:t>
            </a:r>
            <a:endParaRPr lang="pl-PL" dirty="0"/>
          </a:p>
          <a:p>
            <a:pPr algn="just"/>
            <a:r>
              <a:rPr lang="pl-PL" dirty="0" smtClean="0"/>
              <a:t>Z </a:t>
            </a:r>
            <a:r>
              <a:rPr lang="pl-PL" dirty="0"/>
              <a:t>reguły nie jest zgodne z interesem </a:t>
            </a:r>
            <a:r>
              <a:rPr lang="pl-PL" b="1" dirty="0"/>
              <a:t>pracownicy w ciąży</a:t>
            </a:r>
            <a:r>
              <a:rPr lang="pl-PL" dirty="0"/>
              <a:t>, podlegającej szczególnej ochronie, uzyskanie w wyniku ugody sądowej odszkodowania w wysokości jednomiesięcznego wynagrodzenia zamiast przywrócenia do pracy </a:t>
            </a:r>
            <a:r>
              <a:rPr lang="pl-PL" dirty="0" smtClean="0"/>
              <a:t>– I PKN 172/01</a:t>
            </a: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9309811"/>
      </p:ext>
    </p:extLst>
  </p:cSld>
  <p:clrMapOvr>
    <a:masterClrMapping/>
  </p:clrMapOvr>
  <p:transition>
    <p:push dir="d"/>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Ekwiwalent za urlop w ugodzie </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p:txBody>
          <a:bodyPr/>
          <a:lstStyle/>
          <a:p>
            <a:pPr marL="0" indent="0" algn="just">
              <a:buNone/>
            </a:pPr>
            <a:r>
              <a:rPr lang="pl-PL" sz="2700" dirty="0"/>
              <a:t>Pracownik może zrzec się ekwiwalentu za niewykorzystany urlop, jeżeli przez zawarcie ugody uniknął poważnych konsekwencji natury moralnej i majątkowej, jakie ponosi pracownik, z którym rozwiązano niezwłocznie umowę o pracę z jego winy (I PRN 106/81, I PKN 313/00).</a:t>
            </a:r>
            <a:r>
              <a:rPr lang="pl-PL" dirty="0" smtClean="0"/>
              <a:t> </a:t>
            </a:r>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46"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5180082"/>
      </p:ext>
    </p:extLst>
  </p:cSld>
  <p:clrMapOvr>
    <a:masterClrMapping/>
  </p:clrMapOvr>
  <p:transition>
    <p:push dir="d"/>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latin typeface="+mn-lt"/>
              </a:rPr>
              <a:t>Ugoda sądowa a przepis art. 84 k.p.</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676923847"/>
              </p:ext>
            </p:extLst>
          </p:nvPr>
        </p:nvGraphicFramePr>
        <p:xfrm>
          <a:off x="628650" y="1907653"/>
          <a:ext cx="8104449" cy="358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833727"/>
      </p:ext>
    </p:extLst>
  </p:cSld>
  <p:clrMapOvr>
    <a:masterClrMapping/>
  </p:clrMapOvr>
  <p:transition>
    <p:push dir="d"/>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solidFill>
                  <a:schemeClr val="accent6">
                    <a:lumMod val="50000"/>
                  </a:schemeClr>
                </a:solidFill>
                <a:effectLst>
                  <a:outerShdw blurRad="38100" dist="38100" dir="2700000" algn="tl">
                    <a:srgbClr val="000000">
                      <a:alpha val="43137"/>
                    </a:srgbClr>
                  </a:outerShdw>
                </a:effectLst>
                <a:latin typeface="+mn-lt"/>
              </a:rPr>
              <a:t>Bezwzględny charakter zakazu zrzeczenia się – art. 84 k.p.</a:t>
            </a:r>
          </a:p>
        </p:txBody>
      </p:sp>
      <p:sp>
        <p:nvSpPr>
          <p:cNvPr id="6" name="Dowolny kształt 5"/>
          <p:cNvSpPr/>
          <p:nvPr/>
        </p:nvSpPr>
        <p:spPr>
          <a:xfrm>
            <a:off x="457200" y="1988840"/>
            <a:ext cx="8585522" cy="3384376"/>
          </a:xfrm>
          <a:custGeom>
            <a:avLst/>
            <a:gdLst>
              <a:gd name="connsiteX0" fmla="*/ 0 w 8585522"/>
              <a:gd name="connsiteY0" fmla="*/ 138123 h 828723"/>
              <a:gd name="connsiteX1" fmla="*/ 138123 w 8585522"/>
              <a:gd name="connsiteY1" fmla="*/ 0 h 828723"/>
              <a:gd name="connsiteX2" fmla="*/ 8447399 w 8585522"/>
              <a:gd name="connsiteY2" fmla="*/ 0 h 828723"/>
              <a:gd name="connsiteX3" fmla="*/ 8585522 w 8585522"/>
              <a:gd name="connsiteY3" fmla="*/ 138123 h 828723"/>
              <a:gd name="connsiteX4" fmla="*/ 8585522 w 8585522"/>
              <a:gd name="connsiteY4" fmla="*/ 690600 h 828723"/>
              <a:gd name="connsiteX5" fmla="*/ 8447399 w 8585522"/>
              <a:gd name="connsiteY5" fmla="*/ 828723 h 828723"/>
              <a:gd name="connsiteX6" fmla="*/ 138123 w 8585522"/>
              <a:gd name="connsiteY6" fmla="*/ 828723 h 828723"/>
              <a:gd name="connsiteX7" fmla="*/ 0 w 8585522"/>
              <a:gd name="connsiteY7" fmla="*/ 690600 h 828723"/>
              <a:gd name="connsiteX8" fmla="*/ 0 w 8585522"/>
              <a:gd name="connsiteY8" fmla="*/ 138123 h 82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85522" h="828723">
                <a:moveTo>
                  <a:pt x="0" y="138123"/>
                </a:moveTo>
                <a:cubicBezTo>
                  <a:pt x="0" y="61840"/>
                  <a:pt x="61840" y="0"/>
                  <a:pt x="138123" y="0"/>
                </a:cubicBezTo>
                <a:lnTo>
                  <a:pt x="8447399" y="0"/>
                </a:lnTo>
                <a:cubicBezTo>
                  <a:pt x="8523682" y="0"/>
                  <a:pt x="8585522" y="61840"/>
                  <a:pt x="8585522" y="138123"/>
                </a:cubicBezTo>
                <a:lnTo>
                  <a:pt x="8585522" y="690600"/>
                </a:lnTo>
                <a:cubicBezTo>
                  <a:pt x="8585522" y="766883"/>
                  <a:pt x="8523682" y="828723"/>
                  <a:pt x="8447399" y="828723"/>
                </a:cubicBezTo>
                <a:lnTo>
                  <a:pt x="138123" y="828723"/>
                </a:lnTo>
                <a:cubicBezTo>
                  <a:pt x="61840" y="828723"/>
                  <a:pt x="0" y="766883"/>
                  <a:pt x="0" y="690600"/>
                </a:cubicBezTo>
                <a:lnTo>
                  <a:pt x="0" y="138123"/>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1895" tIns="131895" rIns="131895" bIns="131895" numCol="1" spcCol="1270" anchor="ctr" anchorCtr="0">
            <a:noAutofit/>
          </a:bodyPr>
          <a:lstStyle/>
          <a:p>
            <a:pPr lvl="0" algn="just" defTabSz="1066800">
              <a:lnSpc>
                <a:spcPct val="90000"/>
              </a:lnSpc>
              <a:spcAft>
                <a:spcPct val="35000"/>
              </a:spcAft>
            </a:pPr>
            <a:r>
              <a:rPr lang="pl-PL" sz="2400" b="1" kern="1200" dirty="0" smtClean="0"/>
              <a:t>Zakaz zrzeczenia się prawa do wynagrodzenia z art. 84 KP ma bezwzględny charakter i dotyczy także ugody sądowej – II PK 161/05, </a:t>
            </a:r>
            <a:r>
              <a:rPr lang="nn-NO" sz="2400" b="1" dirty="0" smtClean="0"/>
              <a:t>I </a:t>
            </a:r>
            <a:r>
              <a:rPr lang="nn-NO" sz="2400" b="1" dirty="0"/>
              <a:t>PK 517/02, II PK 235/04, I PK 89/09</a:t>
            </a:r>
            <a:endParaRPr lang="pl-PL" sz="2400" b="1" kern="1200"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81"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7254505"/>
      </p:ext>
    </p:extLst>
  </p:cSld>
  <p:clrMapOvr>
    <a:masterClrMapping/>
  </p:clrMapOvr>
  <p:transition>
    <p:push dir="d"/>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260648"/>
            <a:ext cx="7886700" cy="504056"/>
          </a:xfrm>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latin typeface="+mn-lt"/>
              </a:rPr>
              <a:t>Chyba nadmierny rygoryzm</a:t>
            </a:r>
            <a:r>
              <a:rPr lang="pl-PL" dirty="0" smtClean="0">
                <a:solidFill>
                  <a:schemeClr val="accent3">
                    <a:lumMod val="50000"/>
                  </a:schemeClr>
                </a:solidFill>
                <a:latin typeface="+mn-lt"/>
              </a:rPr>
              <a:t> </a:t>
            </a:r>
            <a:endParaRPr lang="pl-PL" dirty="0">
              <a:solidFill>
                <a:schemeClr val="accent3">
                  <a:lumMod val="50000"/>
                </a:schemeClr>
              </a:solidFill>
              <a:latin typeface="+mn-lt"/>
            </a:endParaRPr>
          </a:p>
        </p:txBody>
      </p:sp>
      <p:sp>
        <p:nvSpPr>
          <p:cNvPr id="3" name="Symbol zastępczy zawartości 2"/>
          <p:cNvSpPr>
            <a:spLocks noGrp="1"/>
          </p:cNvSpPr>
          <p:nvPr>
            <p:ph idx="1"/>
          </p:nvPr>
        </p:nvSpPr>
        <p:spPr>
          <a:xfrm>
            <a:off x="425196" y="1052736"/>
            <a:ext cx="8090154" cy="5400600"/>
          </a:xfrm>
        </p:spPr>
        <p:txBody>
          <a:bodyPr>
            <a:normAutofit fontScale="85000" lnSpcReduction="20000"/>
          </a:bodyPr>
          <a:lstStyle/>
          <a:p>
            <a:pPr marL="0" indent="0" algn="just">
              <a:lnSpc>
                <a:spcPct val="120000"/>
              </a:lnSpc>
              <a:spcBef>
                <a:spcPts val="0"/>
              </a:spcBef>
              <a:buNone/>
            </a:pPr>
            <a:r>
              <a:rPr lang="pl-PL" dirty="0" smtClean="0"/>
              <a:t>	W literaturze podnosi się, że pogląd ten jest zbyt </a:t>
            </a:r>
            <a:r>
              <a:rPr lang="pl-PL" dirty="0"/>
              <a:t>rygorystyczny, zwłaszcza w odniesieniu do ugody sądowej lub ugody zawartej przed </a:t>
            </a:r>
            <a:r>
              <a:rPr lang="pl-PL" dirty="0" smtClean="0"/>
              <a:t>mediatorem, </a:t>
            </a:r>
            <a:r>
              <a:rPr lang="pl-PL" dirty="0"/>
              <a:t>której treść podlega kontroli sądu z punktu widzenia jej zgodności ze słusznym </a:t>
            </a:r>
            <a:r>
              <a:rPr lang="pl-PL" dirty="0" smtClean="0"/>
              <a:t>interesem pracownika </a:t>
            </a:r>
            <a:r>
              <a:rPr lang="pl-PL" dirty="0"/>
              <a:t>(art. 469 k.p.c.). </a:t>
            </a:r>
            <a:endParaRPr lang="pl-PL" dirty="0" smtClean="0"/>
          </a:p>
          <a:p>
            <a:pPr marL="0" indent="0" algn="just">
              <a:lnSpc>
                <a:spcPct val="120000"/>
              </a:lnSpc>
              <a:spcBef>
                <a:spcPts val="0"/>
              </a:spcBef>
              <a:buNone/>
            </a:pPr>
            <a:r>
              <a:rPr lang="pl-PL" dirty="0" smtClean="0"/>
              <a:t>	Taka </a:t>
            </a:r>
            <a:r>
              <a:rPr lang="pl-PL" dirty="0"/>
              <a:t>interpretacja prawa w niektórych sytuacjach </a:t>
            </a:r>
            <a:r>
              <a:rPr lang="pl-PL" dirty="0" smtClean="0"/>
              <a:t>jest wręcz </a:t>
            </a:r>
            <a:r>
              <a:rPr lang="pl-PL" dirty="0"/>
              <a:t>sprzeczna ze słusznym interesem pracownika. Pracownik, który nie może zrezygnować z żadnych </a:t>
            </a:r>
            <a:r>
              <a:rPr lang="pl-PL" dirty="0" smtClean="0"/>
              <a:t>uprawnień płacowych</a:t>
            </a:r>
            <a:r>
              <a:rPr lang="pl-PL" dirty="0"/>
              <a:t>, także w części, może się bowiem znaleźć przez to na z góry przegranej pozycji negocjacyjnej, </a:t>
            </a:r>
            <a:r>
              <a:rPr lang="pl-PL" dirty="0" smtClean="0"/>
              <a:t>nawet wówczas</a:t>
            </a:r>
            <a:r>
              <a:rPr lang="pl-PL" dirty="0"/>
              <a:t>, gdy ocenia, iż mógłby je zamienić na inne korzyści, które w danej sytuacji życiowej są dla niego </a:t>
            </a:r>
            <a:r>
              <a:rPr lang="pl-PL" dirty="0" smtClean="0"/>
              <a:t>niepomiernie ważniejsze</a:t>
            </a:r>
            <a:r>
              <a:rPr lang="pl-PL" dirty="0"/>
              <a:t>. Istota ugody polega bowiem na czynieniu sobie wzajemnych ustępstw. </a:t>
            </a:r>
            <a:endParaRPr lang="pl-PL" dirty="0" smtClean="0"/>
          </a:p>
          <a:p>
            <a:pPr marL="0" indent="0" algn="just">
              <a:lnSpc>
                <a:spcPct val="120000"/>
              </a:lnSpc>
              <a:spcBef>
                <a:spcPts val="0"/>
              </a:spcBef>
              <a:buNone/>
            </a:pPr>
            <a:r>
              <a:rPr lang="pl-PL" dirty="0" smtClean="0"/>
              <a:t>	</a:t>
            </a:r>
            <a:r>
              <a:rPr lang="pl-PL" b="1" dirty="0" smtClean="0"/>
              <a:t>Niemożność </a:t>
            </a:r>
            <a:r>
              <a:rPr lang="pl-PL" b="1" dirty="0"/>
              <a:t>rezygnacji </a:t>
            </a:r>
            <a:r>
              <a:rPr lang="pl-PL" b="1" dirty="0" smtClean="0"/>
              <a:t>przez pracownika </a:t>
            </a:r>
            <a:r>
              <a:rPr lang="pl-PL" b="1" dirty="0"/>
              <a:t>z żadnych uprawnień płacowych często prowadzi zaś do tego, że </a:t>
            </a:r>
            <a:r>
              <a:rPr lang="pl-PL" b="1" i="1" dirty="0"/>
              <a:t>de facto </a:t>
            </a:r>
            <a:r>
              <a:rPr lang="pl-PL" b="1" dirty="0"/>
              <a:t>nie ma on pracodawcy nic </a:t>
            </a:r>
            <a:r>
              <a:rPr lang="pl-PL" b="1" dirty="0" smtClean="0"/>
              <a:t>do zaoferowania.</a:t>
            </a:r>
            <a:endParaRPr lang="pl-PL" b="1" dirty="0"/>
          </a:p>
          <a:p>
            <a:pPr marL="0" indent="0" algn="just">
              <a:lnSpc>
                <a:spcPct val="120000"/>
              </a:lnSpc>
              <a:spcBef>
                <a:spcPts val="0"/>
              </a:spcBef>
              <a:buNone/>
            </a:pPr>
            <a:endParaRPr lang="pl-PL" sz="1575" dirty="0"/>
          </a:p>
          <a:p>
            <a:pPr marL="0" indent="0" algn="just">
              <a:lnSpc>
                <a:spcPct val="120000"/>
              </a:lnSpc>
              <a:spcBef>
                <a:spcPts val="0"/>
              </a:spcBef>
              <a:buNone/>
            </a:pPr>
            <a:r>
              <a:rPr lang="pl-PL" sz="1575" dirty="0"/>
              <a:t>(Jaśkowski Kazimierz, Maniewska Eliza, Komentarz aktualizowany do Kodeksu pracy, komentarz do art. 84 k.p., t. 3, Lex)</a:t>
            </a:r>
            <a:r>
              <a:rPr lang="pl-PL" dirty="0" smtClean="0"/>
              <a:t>  </a:t>
            </a:r>
            <a:endParaRPr lang="pl-PL" dirty="0"/>
          </a:p>
          <a:p>
            <a:pPr marL="0" indent="0" algn="just">
              <a:lnSpc>
                <a:spcPct val="120000"/>
              </a:lnSpc>
              <a:spcBef>
                <a:spcPts val="0"/>
              </a:spcBef>
              <a:buNone/>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1026247424"/>
      </p:ext>
    </p:extLst>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Notatki służbowe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92500" lnSpcReduction="10000"/>
          </a:bodyPr>
          <a:lstStyle/>
          <a:p>
            <a:pPr algn="just"/>
            <a:r>
              <a:rPr lang="pl-PL" b="1" dirty="0" smtClean="0"/>
              <a:t>Postanowienie Sądu Najwyższego z </a:t>
            </a:r>
            <a:r>
              <a:rPr lang="pl-PL" b="1" dirty="0"/>
              <a:t>dnia 16 marca 2000 r</a:t>
            </a:r>
            <a:r>
              <a:rPr lang="pl-PL" b="1" dirty="0" smtClean="0"/>
              <a:t>., I </a:t>
            </a:r>
            <a:r>
              <a:rPr lang="pl-PL" b="1" dirty="0"/>
              <a:t>PKN 672/99</a:t>
            </a:r>
          </a:p>
          <a:p>
            <a:endParaRPr lang="pl-PL" dirty="0"/>
          </a:p>
          <a:p>
            <a:pPr marL="0" indent="0" algn="just">
              <a:buNone/>
            </a:pPr>
            <a:r>
              <a:rPr lang="pl-PL" dirty="0" smtClean="0"/>
              <a:t>Domaganie </a:t>
            </a:r>
            <a:r>
              <a:rPr lang="pl-PL" dirty="0"/>
              <a:t>się od pracodawcy aby zaniechał sporządzania tzw. notatek służbowych, a więc zachowania mającego prawną doniosłość w świetle przepisów prawa pracy </a:t>
            </a:r>
            <a:r>
              <a:rPr lang="pl-PL" dirty="0" smtClean="0"/>
              <a:t>o zasadach prowadzenia dokumentacji zatrudnieniowej, jest sprawą o roszczenie ze stosunku pracy (art. 476 § 1 pkt 1 KPC).</a:t>
            </a:r>
          </a:p>
          <a:p>
            <a:endParaRPr lang="pl-PL" dirty="0" smtClean="0"/>
          </a:p>
          <a:p>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6031066"/>
      </p:ext>
    </p:extLst>
  </p:cSld>
  <p:clrMapOvr>
    <a:masterClrMapping/>
  </p:clrMapOvr>
  <p:transition>
    <p:push dir="d"/>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188640"/>
            <a:ext cx="7886700" cy="432048"/>
          </a:xfrm>
        </p:spPr>
        <p:txBody>
          <a:bodyPr>
            <a:normAutofit fontScale="90000"/>
          </a:bodyPr>
          <a:lstStyle/>
          <a:p>
            <a:r>
              <a:rPr lang="pl-PL" sz="2400" b="1" dirty="0">
                <a:solidFill>
                  <a:schemeClr val="accent3">
                    <a:lumMod val="50000"/>
                  </a:schemeClr>
                </a:solidFill>
                <a:effectLst>
                  <a:outerShdw blurRad="38100" dist="38100" dir="2700000" algn="tl">
                    <a:srgbClr val="000000">
                      <a:alpha val="43137"/>
                    </a:srgbClr>
                  </a:outerShdw>
                </a:effectLst>
                <a:latin typeface="+mn-lt"/>
              </a:rPr>
              <a:t>art. 84 k.p. a art. 469 k.p.c. (słuszny interes pracownika) </a:t>
            </a:r>
          </a:p>
        </p:txBody>
      </p:sp>
      <p:sp>
        <p:nvSpPr>
          <p:cNvPr id="3" name="Symbol zastępczy zawartości 2"/>
          <p:cNvSpPr>
            <a:spLocks noGrp="1"/>
          </p:cNvSpPr>
          <p:nvPr>
            <p:ph idx="1"/>
          </p:nvPr>
        </p:nvSpPr>
        <p:spPr>
          <a:xfrm>
            <a:off x="251520" y="836712"/>
            <a:ext cx="8785098" cy="5400600"/>
          </a:xfrm>
        </p:spPr>
        <p:txBody>
          <a:bodyPr>
            <a:normAutofit fontScale="85000" lnSpcReduction="20000"/>
          </a:bodyPr>
          <a:lstStyle/>
          <a:p>
            <a:pPr algn="just">
              <a:buFont typeface="Wingdings" panose="05000000000000000000" pitchFamily="2" charset="2"/>
              <a:buChar char="q"/>
            </a:pPr>
            <a:r>
              <a:rPr lang="pl-PL" dirty="0"/>
              <a:t>Można </a:t>
            </a:r>
            <a:r>
              <a:rPr lang="pl-PL" dirty="0" smtClean="0"/>
              <a:t>założyć </a:t>
            </a:r>
            <a:r>
              <a:rPr lang="pl-PL" dirty="0"/>
              <a:t>występowanie swoistej konkurencyjności pomiędzy wskazanymi przepisami. </a:t>
            </a:r>
            <a:endParaRPr lang="pl-PL" dirty="0" smtClean="0"/>
          </a:p>
          <a:p>
            <a:pPr algn="just">
              <a:buFont typeface="Wingdings" panose="05000000000000000000" pitchFamily="2" charset="2"/>
              <a:buChar char="q"/>
            </a:pPr>
            <a:r>
              <a:rPr lang="pl-PL" b="1" dirty="0" smtClean="0"/>
              <a:t>Sąd </a:t>
            </a:r>
            <a:r>
              <a:rPr lang="pl-PL" b="1" dirty="0"/>
              <a:t>powinien uwzględnić regułę określoną w przepisie art. 84 k.p. (ujęcie statyczne), jednak nakaz ten ma znaczenie jedynie w sytuacji, gdy zasadność wynagrodzenia pracownika nie budzi wątpliwości (ujęcie kinetyczne). </a:t>
            </a:r>
            <a:endParaRPr lang="pl-PL" b="1" dirty="0" smtClean="0"/>
          </a:p>
          <a:p>
            <a:pPr algn="just">
              <a:buFont typeface="Wingdings" panose="05000000000000000000" pitchFamily="2" charset="2"/>
              <a:buChar char="q"/>
            </a:pPr>
            <a:r>
              <a:rPr lang="pl-PL" b="1" dirty="0" smtClean="0"/>
              <a:t>Inaczej </a:t>
            </a:r>
            <a:r>
              <a:rPr lang="pl-PL" b="1" dirty="0"/>
              <a:t>rzecz się ma, gdy roszczenie płacowe pracownika nie jest jasne, a przede wszystkim jest dowodowo dyskusyjne, wtedy pierwszoplanowe znaczenie będzie miała ocena słusznego interesu </a:t>
            </a:r>
            <a:r>
              <a:rPr lang="pl-PL" b="1" dirty="0" smtClean="0"/>
              <a:t>pracownika.</a:t>
            </a:r>
          </a:p>
          <a:p>
            <a:pPr algn="just">
              <a:buFont typeface="Wingdings" panose="05000000000000000000" pitchFamily="2" charset="2"/>
              <a:buChar char="q"/>
            </a:pPr>
            <a:r>
              <a:rPr lang="pl-PL" dirty="0" smtClean="0"/>
              <a:t>Postrzeganie </a:t>
            </a:r>
            <a:r>
              <a:rPr lang="pl-PL" dirty="0"/>
              <a:t>przepisu art. 469 k.p.c. (w zw. z art. 223 § 2 i art. 203 § 4 k.p.c.) w tych kategoriach zapewnia równowagę pomiędzy </a:t>
            </a:r>
            <a:r>
              <a:rPr lang="pl-PL" dirty="0" smtClean="0"/>
              <a:t>funkcją </a:t>
            </a:r>
            <a:r>
              <a:rPr lang="pl-PL" dirty="0"/>
              <a:t>ochronną właściwą prawu pracy i zasadami, którymi rządzi się proces cywilny. </a:t>
            </a:r>
            <a:endParaRPr lang="pl-PL" dirty="0" smtClean="0"/>
          </a:p>
          <a:p>
            <a:pPr algn="just">
              <a:buFont typeface="Wingdings" panose="05000000000000000000" pitchFamily="2" charset="2"/>
              <a:buChar char="q"/>
            </a:pPr>
            <a:r>
              <a:rPr lang="pl-PL" dirty="0" smtClean="0"/>
              <a:t>Dopuszczalność </a:t>
            </a:r>
            <a:r>
              <a:rPr lang="pl-PL" dirty="0"/>
              <a:t>zawarcia ugody sądowej, której przedmiotem jest wynagrodzenie za pracę, powinna być oceniana w sposób zindywidualizowany, przy uwzględnieniu procesowych i materialnoprawnych </a:t>
            </a:r>
            <a:r>
              <a:rPr lang="pl-PL" dirty="0" smtClean="0"/>
              <a:t>uwarunkowań.</a:t>
            </a:r>
            <a:endParaRPr lang="pl-PL" dirty="0"/>
          </a:p>
          <a:p>
            <a:pPr marL="0" indent="0">
              <a:buNone/>
            </a:pPr>
            <a:endParaRPr lang="pl-PL" b="1" dirty="0" smtClean="0"/>
          </a:p>
          <a:p>
            <a:pPr marL="0" indent="0" algn="just">
              <a:buNone/>
            </a:pPr>
            <a:r>
              <a:rPr lang="pl-PL" b="1" dirty="0"/>
              <a:t>Zbigniew </a:t>
            </a:r>
            <a:r>
              <a:rPr lang="pl-PL" b="1" dirty="0" smtClean="0"/>
              <a:t>Góral (</a:t>
            </a:r>
            <a:r>
              <a:rPr lang="pl-PL" b="1" dirty="0"/>
              <a:t>red.), Rozstrzyganie indywidualnych sporów ze stosunku </a:t>
            </a:r>
            <a:r>
              <a:rPr lang="pl-PL" b="1" dirty="0" smtClean="0"/>
              <a:t>pracy (rozdział „Ugodowe zakończenie sporu”  - autor Piotr Prusinowski)  </a:t>
            </a:r>
            <a:endParaRPr lang="pl-PL" b="1" dirty="0"/>
          </a:p>
          <a:p>
            <a:r>
              <a:rPr lang="pl-PL" dirty="0" smtClean="0"/>
              <a:t>odmiennie SN w </a:t>
            </a:r>
            <a:r>
              <a:rPr lang="pl-PL" b="1" dirty="0"/>
              <a:t>I PK </a:t>
            </a:r>
            <a:r>
              <a:rPr lang="pl-PL" b="1" dirty="0" smtClean="0"/>
              <a:t>89/09 na tle wynagrodzenia za pracę w godzinach nadliczbowych </a:t>
            </a:r>
            <a:endParaRPr lang="pl-PL" b="1"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 y="650168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407756"/>
      </p:ext>
    </p:extLst>
  </p:cSld>
  <p:clrMapOvr>
    <a:masterClrMapping/>
  </p:clrMapOvr>
  <p:transition>
    <p:push dir="d"/>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solidFill>
                  <a:schemeClr val="accent6">
                    <a:lumMod val="50000"/>
                  </a:schemeClr>
                </a:solidFill>
                <a:effectLst>
                  <a:outerShdw blurRad="38100" dist="38100" dir="2700000" algn="tl">
                    <a:srgbClr val="000000">
                      <a:alpha val="43137"/>
                    </a:srgbClr>
                  </a:outerShdw>
                </a:effectLst>
                <a:latin typeface="+mn-lt"/>
              </a:rPr>
              <a:t>Przedmiot zakazu z art. 84 k.p. - wynagrodzenie za pracę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604344594"/>
              </p:ext>
            </p:extLst>
          </p:nvPr>
        </p:nvGraphicFramePr>
        <p:xfrm>
          <a:off x="493776" y="1268760"/>
          <a:ext cx="824331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841217"/>
      </p:ext>
    </p:extLst>
  </p:cSld>
  <p:clrMapOvr>
    <a:masterClrMapping/>
  </p:clrMapOvr>
  <p:transition>
    <p:push dir="d"/>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5900" y="188640"/>
            <a:ext cx="6172200" cy="792088"/>
          </a:xfrm>
        </p:spPr>
        <p:txBody>
          <a:bodyPr>
            <a:noAutofit/>
          </a:bodyPr>
          <a:lstStyle/>
          <a:p>
            <a:pPr lvl="0"/>
            <a:r>
              <a:rPr lang="pl-PL" sz="2700" b="1" dirty="0">
                <a:solidFill>
                  <a:schemeClr val="accent3">
                    <a:lumMod val="50000"/>
                  </a:schemeClr>
                </a:solidFill>
                <a:effectLst>
                  <a:outerShdw blurRad="38100" dist="38100" dir="2700000" algn="tl">
                    <a:srgbClr val="000000">
                      <a:alpha val="43137"/>
                    </a:srgbClr>
                  </a:outerShdw>
                </a:effectLst>
                <a:latin typeface="+mn-lt"/>
              </a:rPr>
              <a:t>inne należności jako przedmiot ochrony </a:t>
            </a:r>
          </a:p>
        </p:txBody>
      </p:sp>
      <p:grpSp>
        <p:nvGrpSpPr>
          <p:cNvPr id="3" name="Grupa 2"/>
          <p:cNvGrpSpPr/>
          <p:nvPr/>
        </p:nvGrpSpPr>
        <p:grpSpPr>
          <a:xfrm>
            <a:off x="107504" y="1124745"/>
            <a:ext cx="8712968" cy="5256584"/>
            <a:chOff x="107504" y="1591219"/>
            <a:chExt cx="8712968" cy="4035601"/>
          </a:xfrm>
        </p:grpSpPr>
        <p:sp>
          <p:nvSpPr>
            <p:cNvPr id="5" name="Dowolny kształt 4"/>
            <p:cNvSpPr/>
            <p:nvPr/>
          </p:nvSpPr>
          <p:spPr>
            <a:xfrm>
              <a:off x="107504" y="1591219"/>
              <a:ext cx="8712968" cy="795600"/>
            </a:xfrm>
            <a:custGeom>
              <a:avLst/>
              <a:gdLst>
                <a:gd name="connsiteX0" fmla="*/ 0 w 8712968"/>
                <a:gd name="connsiteY0" fmla="*/ 132603 h 795600"/>
                <a:gd name="connsiteX1" fmla="*/ 132603 w 8712968"/>
                <a:gd name="connsiteY1" fmla="*/ 0 h 795600"/>
                <a:gd name="connsiteX2" fmla="*/ 8580365 w 8712968"/>
                <a:gd name="connsiteY2" fmla="*/ 0 h 795600"/>
                <a:gd name="connsiteX3" fmla="*/ 8712968 w 8712968"/>
                <a:gd name="connsiteY3" fmla="*/ 132603 h 795600"/>
                <a:gd name="connsiteX4" fmla="*/ 8712968 w 8712968"/>
                <a:gd name="connsiteY4" fmla="*/ 662997 h 795600"/>
                <a:gd name="connsiteX5" fmla="*/ 8580365 w 8712968"/>
                <a:gd name="connsiteY5" fmla="*/ 795600 h 795600"/>
                <a:gd name="connsiteX6" fmla="*/ 132603 w 8712968"/>
                <a:gd name="connsiteY6" fmla="*/ 795600 h 795600"/>
                <a:gd name="connsiteX7" fmla="*/ 0 w 8712968"/>
                <a:gd name="connsiteY7" fmla="*/ 662997 h 795600"/>
                <a:gd name="connsiteX8" fmla="*/ 0 w 8712968"/>
                <a:gd name="connsiteY8" fmla="*/ 132603 h 7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2968" h="795600">
                  <a:moveTo>
                    <a:pt x="0" y="132603"/>
                  </a:moveTo>
                  <a:cubicBezTo>
                    <a:pt x="0" y="59368"/>
                    <a:pt x="59368" y="0"/>
                    <a:pt x="132603" y="0"/>
                  </a:cubicBezTo>
                  <a:lnTo>
                    <a:pt x="8580365" y="0"/>
                  </a:lnTo>
                  <a:cubicBezTo>
                    <a:pt x="8653600" y="0"/>
                    <a:pt x="8712968" y="59368"/>
                    <a:pt x="8712968" y="132603"/>
                  </a:cubicBezTo>
                  <a:lnTo>
                    <a:pt x="8712968" y="662997"/>
                  </a:lnTo>
                  <a:cubicBezTo>
                    <a:pt x="8712968" y="736232"/>
                    <a:pt x="8653600" y="795600"/>
                    <a:pt x="8580365" y="795600"/>
                  </a:cubicBezTo>
                  <a:lnTo>
                    <a:pt x="132603" y="795600"/>
                  </a:lnTo>
                  <a:cubicBezTo>
                    <a:pt x="59368" y="795600"/>
                    <a:pt x="0" y="736232"/>
                    <a:pt x="0" y="662997"/>
                  </a:cubicBezTo>
                  <a:lnTo>
                    <a:pt x="0" y="13260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0278" tIns="130278" rIns="130278" bIns="130278" numCol="1" spcCol="1270" anchor="ctr" anchorCtr="0">
              <a:noAutofit/>
            </a:bodyPr>
            <a:lstStyle/>
            <a:p>
              <a:pPr lvl="0" algn="just" defTabSz="1066800" rtl="0">
                <a:lnSpc>
                  <a:spcPct val="90000"/>
                </a:lnSpc>
                <a:spcBef>
                  <a:spcPct val="0"/>
                </a:spcBef>
                <a:spcAft>
                  <a:spcPct val="35000"/>
                </a:spcAft>
              </a:pPr>
              <a:r>
                <a:rPr lang="pl-PL" sz="2400" kern="1200" dirty="0" smtClean="0"/>
                <a:t>ekwiwalent pieniężny wypłacany w zamian za deputat węglowy </a:t>
              </a:r>
              <a:r>
                <a:rPr lang="pl-PL" sz="2400" b="0" kern="1200" dirty="0" smtClean="0"/>
                <a:t>- III PZP 36/86</a:t>
              </a:r>
              <a:endParaRPr lang="pl-PL" sz="2400" kern="1200" dirty="0"/>
            </a:p>
          </p:txBody>
        </p:sp>
        <p:sp>
          <p:nvSpPr>
            <p:cNvPr id="6" name="Dowolny kształt 5"/>
            <p:cNvSpPr/>
            <p:nvPr/>
          </p:nvSpPr>
          <p:spPr>
            <a:xfrm>
              <a:off x="107504" y="2401219"/>
              <a:ext cx="8712968" cy="795600"/>
            </a:xfrm>
            <a:custGeom>
              <a:avLst/>
              <a:gdLst>
                <a:gd name="connsiteX0" fmla="*/ 0 w 8712968"/>
                <a:gd name="connsiteY0" fmla="*/ 132603 h 795600"/>
                <a:gd name="connsiteX1" fmla="*/ 132603 w 8712968"/>
                <a:gd name="connsiteY1" fmla="*/ 0 h 795600"/>
                <a:gd name="connsiteX2" fmla="*/ 8580365 w 8712968"/>
                <a:gd name="connsiteY2" fmla="*/ 0 h 795600"/>
                <a:gd name="connsiteX3" fmla="*/ 8712968 w 8712968"/>
                <a:gd name="connsiteY3" fmla="*/ 132603 h 795600"/>
                <a:gd name="connsiteX4" fmla="*/ 8712968 w 8712968"/>
                <a:gd name="connsiteY4" fmla="*/ 662997 h 795600"/>
                <a:gd name="connsiteX5" fmla="*/ 8580365 w 8712968"/>
                <a:gd name="connsiteY5" fmla="*/ 795600 h 795600"/>
                <a:gd name="connsiteX6" fmla="*/ 132603 w 8712968"/>
                <a:gd name="connsiteY6" fmla="*/ 795600 h 795600"/>
                <a:gd name="connsiteX7" fmla="*/ 0 w 8712968"/>
                <a:gd name="connsiteY7" fmla="*/ 662997 h 795600"/>
                <a:gd name="connsiteX8" fmla="*/ 0 w 8712968"/>
                <a:gd name="connsiteY8" fmla="*/ 132603 h 7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2968" h="795600">
                  <a:moveTo>
                    <a:pt x="0" y="132603"/>
                  </a:moveTo>
                  <a:cubicBezTo>
                    <a:pt x="0" y="59368"/>
                    <a:pt x="59368" y="0"/>
                    <a:pt x="132603" y="0"/>
                  </a:cubicBezTo>
                  <a:lnTo>
                    <a:pt x="8580365" y="0"/>
                  </a:lnTo>
                  <a:cubicBezTo>
                    <a:pt x="8653600" y="0"/>
                    <a:pt x="8712968" y="59368"/>
                    <a:pt x="8712968" y="132603"/>
                  </a:cubicBezTo>
                  <a:lnTo>
                    <a:pt x="8712968" y="662997"/>
                  </a:lnTo>
                  <a:cubicBezTo>
                    <a:pt x="8712968" y="736232"/>
                    <a:pt x="8653600" y="795600"/>
                    <a:pt x="8580365" y="795600"/>
                  </a:cubicBezTo>
                  <a:lnTo>
                    <a:pt x="132603" y="795600"/>
                  </a:lnTo>
                  <a:cubicBezTo>
                    <a:pt x="59368" y="795600"/>
                    <a:pt x="0" y="736232"/>
                    <a:pt x="0" y="662997"/>
                  </a:cubicBezTo>
                  <a:lnTo>
                    <a:pt x="0" y="13260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0278" tIns="130278" rIns="130278" bIns="130278" numCol="1" spcCol="1270" anchor="ctr" anchorCtr="0">
              <a:noAutofit/>
            </a:bodyPr>
            <a:lstStyle/>
            <a:p>
              <a:pPr lvl="0" algn="just" defTabSz="1066800" rtl="0">
                <a:lnSpc>
                  <a:spcPct val="90000"/>
                </a:lnSpc>
                <a:spcBef>
                  <a:spcPct val="0"/>
                </a:spcBef>
                <a:spcAft>
                  <a:spcPct val="35000"/>
                </a:spcAft>
              </a:pPr>
              <a:r>
                <a:rPr lang="pl-PL" sz="2400" kern="1200" dirty="0" smtClean="0"/>
                <a:t>dodatki do wynagrodzenia  np. dodatek stażowy - I PRN 158/77</a:t>
              </a:r>
              <a:endParaRPr lang="pl-PL" sz="2400" kern="1200" dirty="0"/>
            </a:p>
          </p:txBody>
        </p:sp>
        <p:sp>
          <p:nvSpPr>
            <p:cNvPr id="8" name="Dowolny kształt 7"/>
            <p:cNvSpPr/>
            <p:nvPr/>
          </p:nvSpPr>
          <p:spPr>
            <a:xfrm>
              <a:off x="107504" y="3211220"/>
              <a:ext cx="8712968" cy="795600"/>
            </a:xfrm>
            <a:custGeom>
              <a:avLst/>
              <a:gdLst>
                <a:gd name="connsiteX0" fmla="*/ 0 w 8712968"/>
                <a:gd name="connsiteY0" fmla="*/ 132603 h 795600"/>
                <a:gd name="connsiteX1" fmla="*/ 132603 w 8712968"/>
                <a:gd name="connsiteY1" fmla="*/ 0 h 795600"/>
                <a:gd name="connsiteX2" fmla="*/ 8580365 w 8712968"/>
                <a:gd name="connsiteY2" fmla="*/ 0 h 795600"/>
                <a:gd name="connsiteX3" fmla="*/ 8712968 w 8712968"/>
                <a:gd name="connsiteY3" fmla="*/ 132603 h 795600"/>
                <a:gd name="connsiteX4" fmla="*/ 8712968 w 8712968"/>
                <a:gd name="connsiteY4" fmla="*/ 662997 h 795600"/>
                <a:gd name="connsiteX5" fmla="*/ 8580365 w 8712968"/>
                <a:gd name="connsiteY5" fmla="*/ 795600 h 795600"/>
                <a:gd name="connsiteX6" fmla="*/ 132603 w 8712968"/>
                <a:gd name="connsiteY6" fmla="*/ 795600 h 795600"/>
                <a:gd name="connsiteX7" fmla="*/ 0 w 8712968"/>
                <a:gd name="connsiteY7" fmla="*/ 662997 h 795600"/>
                <a:gd name="connsiteX8" fmla="*/ 0 w 8712968"/>
                <a:gd name="connsiteY8" fmla="*/ 132603 h 7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2968" h="795600">
                  <a:moveTo>
                    <a:pt x="0" y="132603"/>
                  </a:moveTo>
                  <a:cubicBezTo>
                    <a:pt x="0" y="59368"/>
                    <a:pt x="59368" y="0"/>
                    <a:pt x="132603" y="0"/>
                  </a:cubicBezTo>
                  <a:lnTo>
                    <a:pt x="8580365" y="0"/>
                  </a:lnTo>
                  <a:cubicBezTo>
                    <a:pt x="8653600" y="0"/>
                    <a:pt x="8712968" y="59368"/>
                    <a:pt x="8712968" y="132603"/>
                  </a:cubicBezTo>
                  <a:lnTo>
                    <a:pt x="8712968" y="662997"/>
                  </a:lnTo>
                  <a:cubicBezTo>
                    <a:pt x="8712968" y="736232"/>
                    <a:pt x="8653600" y="795600"/>
                    <a:pt x="8580365" y="795600"/>
                  </a:cubicBezTo>
                  <a:lnTo>
                    <a:pt x="132603" y="795600"/>
                  </a:lnTo>
                  <a:cubicBezTo>
                    <a:pt x="59368" y="795600"/>
                    <a:pt x="0" y="736232"/>
                    <a:pt x="0" y="662997"/>
                  </a:cubicBezTo>
                  <a:lnTo>
                    <a:pt x="0" y="13260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0278" tIns="130278" rIns="130278" bIns="130278" numCol="1" spcCol="1270" anchor="ctr" anchorCtr="0">
              <a:noAutofit/>
            </a:bodyPr>
            <a:lstStyle/>
            <a:p>
              <a:pPr lvl="0" algn="just" defTabSz="1066800" rtl="0">
                <a:lnSpc>
                  <a:spcPct val="90000"/>
                </a:lnSpc>
                <a:spcBef>
                  <a:spcPct val="0"/>
                </a:spcBef>
                <a:spcAft>
                  <a:spcPct val="35000"/>
                </a:spcAft>
              </a:pPr>
              <a:r>
                <a:rPr lang="pl-PL" sz="2400" kern="1200" dirty="0" smtClean="0"/>
                <a:t>ekwiwalent za urlop - I PR 43/80 (ale zob. też wyżej I PRN 106/81, I PKN 313/00)</a:t>
              </a:r>
              <a:endParaRPr lang="pl-PL" sz="2400" kern="1200" dirty="0"/>
            </a:p>
          </p:txBody>
        </p:sp>
        <p:sp>
          <p:nvSpPr>
            <p:cNvPr id="9" name="Dowolny kształt 8"/>
            <p:cNvSpPr/>
            <p:nvPr/>
          </p:nvSpPr>
          <p:spPr>
            <a:xfrm>
              <a:off x="107504" y="4021220"/>
              <a:ext cx="8712968" cy="795600"/>
            </a:xfrm>
            <a:custGeom>
              <a:avLst/>
              <a:gdLst>
                <a:gd name="connsiteX0" fmla="*/ 0 w 8712968"/>
                <a:gd name="connsiteY0" fmla="*/ 132603 h 795600"/>
                <a:gd name="connsiteX1" fmla="*/ 132603 w 8712968"/>
                <a:gd name="connsiteY1" fmla="*/ 0 h 795600"/>
                <a:gd name="connsiteX2" fmla="*/ 8580365 w 8712968"/>
                <a:gd name="connsiteY2" fmla="*/ 0 h 795600"/>
                <a:gd name="connsiteX3" fmla="*/ 8712968 w 8712968"/>
                <a:gd name="connsiteY3" fmla="*/ 132603 h 795600"/>
                <a:gd name="connsiteX4" fmla="*/ 8712968 w 8712968"/>
                <a:gd name="connsiteY4" fmla="*/ 662997 h 795600"/>
                <a:gd name="connsiteX5" fmla="*/ 8580365 w 8712968"/>
                <a:gd name="connsiteY5" fmla="*/ 795600 h 795600"/>
                <a:gd name="connsiteX6" fmla="*/ 132603 w 8712968"/>
                <a:gd name="connsiteY6" fmla="*/ 795600 h 795600"/>
                <a:gd name="connsiteX7" fmla="*/ 0 w 8712968"/>
                <a:gd name="connsiteY7" fmla="*/ 662997 h 795600"/>
                <a:gd name="connsiteX8" fmla="*/ 0 w 8712968"/>
                <a:gd name="connsiteY8" fmla="*/ 132603 h 7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2968" h="795600">
                  <a:moveTo>
                    <a:pt x="0" y="132603"/>
                  </a:moveTo>
                  <a:cubicBezTo>
                    <a:pt x="0" y="59368"/>
                    <a:pt x="59368" y="0"/>
                    <a:pt x="132603" y="0"/>
                  </a:cubicBezTo>
                  <a:lnTo>
                    <a:pt x="8580365" y="0"/>
                  </a:lnTo>
                  <a:cubicBezTo>
                    <a:pt x="8653600" y="0"/>
                    <a:pt x="8712968" y="59368"/>
                    <a:pt x="8712968" y="132603"/>
                  </a:cubicBezTo>
                  <a:lnTo>
                    <a:pt x="8712968" y="662997"/>
                  </a:lnTo>
                  <a:cubicBezTo>
                    <a:pt x="8712968" y="736232"/>
                    <a:pt x="8653600" y="795600"/>
                    <a:pt x="8580365" y="795600"/>
                  </a:cubicBezTo>
                  <a:lnTo>
                    <a:pt x="132603" y="795600"/>
                  </a:lnTo>
                  <a:cubicBezTo>
                    <a:pt x="59368" y="795600"/>
                    <a:pt x="0" y="736232"/>
                    <a:pt x="0" y="662997"/>
                  </a:cubicBezTo>
                  <a:lnTo>
                    <a:pt x="0" y="13260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0278" tIns="130278" rIns="130278" bIns="130278" numCol="1" spcCol="1270" anchor="ctr" anchorCtr="0">
              <a:noAutofit/>
            </a:bodyPr>
            <a:lstStyle/>
            <a:p>
              <a:pPr lvl="0" algn="just" defTabSz="1066800" rtl="0">
                <a:lnSpc>
                  <a:spcPct val="90000"/>
                </a:lnSpc>
                <a:spcBef>
                  <a:spcPct val="0"/>
                </a:spcBef>
                <a:spcAft>
                  <a:spcPct val="35000"/>
                </a:spcAft>
              </a:pPr>
              <a:r>
                <a:rPr lang="pl-PL" sz="2400" kern="1200" dirty="0" smtClean="0"/>
                <a:t>odprawy z tytułu rozwiązania stosunku pracy z przyczyn niedotyczących pracownika  - </a:t>
              </a:r>
            </a:p>
            <a:p>
              <a:pPr lvl="0" algn="just" defTabSz="1066800" rtl="0">
                <a:lnSpc>
                  <a:spcPct val="90000"/>
                </a:lnSpc>
                <a:spcBef>
                  <a:spcPct val="0"/>
                </a:spcBef>
                <a:spcAft>
                  <a:spcPct val="35000"/>
                </a:spcAft>
              </a:pPr>
              <a:r>
                <a:rPr lang="pl-PL" sz="2400" kern="1200" dirty="0" smtClean="0"/>
                <a:t>I PK 76/16</a:t>
              </a:r>
              <a:endParaRPr lang="pl-PL" sz="2400" kern="1200" dirty="0"/>
            </a:p>
          </p:txBody>
        </p:sp>
        <p:sp>
          <p:nvSpPr>
            <p:cNvPr id="10" name="Dowolny kształt 9"/>
            <p:cNvSpPr/>
            <p:nvPr/>
          </p:nvSpPr>
          <p:spPr>
            <a:xfrm>
              <a:off x="107504" y="4831220"/>
              <a:ext cx="8712968" cy="795600"/>
            </a:xfrm>
            <a:custGeom>
              <a:avLst/>
              <a:gdLst>
                <a:gd name="connsiteX0" fmla="*/ 0 w 8712968"/>
                <a:gd name="connsiteY0" fmla="*/ 132603 h 795600"/>
                <a:gd name="connsiteX1" fmla="*/ 132603 w 8712968"/>
                <a:gd name="connsiteY1" fmla="*/ 0 h 795600"/>
                <a:gd name="connsiteX2" fmla="*/ 8580365 w 8712968"/>
                <a:gd name="connsiteY2" fmla="*/ 0 h 795600"/>
                <a:gd name="connsiteX3" fmla="*/ 8712968 w 8712968"/>
                <a:gd name="connsiteY3" fmla="*/ 132603 h 795600"/>
                <a:gd name="connsiteX4" fmla="*/ 8712968 w 8712968"/>
                <a:gd name="connsiteY4" fmla="*/ 662997 h 795600"/>
                <a:gd name="connsiteX5" fmla="*/ 8580365 w 8712968"/>
                <a:gd name="connsiteY5" fmla="*/ 795600 h 795600"/>
                <a:gd name="connsiteX6" fmla="*/ 132603 w 8712968"/>
                <a:gd name="connsiteY6" fmla="*/ 795600 h 795600"/>
                <a:gd name="connsiteX7" fmla="*/ 0 w 8712968"/>
                <a:gd name="connsiteY7" fmla="*/ 662997 h 795600"/>
                <a:gd name="connsiteX8" fmla="*/ 0 w 8712968"/>
                <a:gd name="connsiteY8" fmla="*/ 132603 h 7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2968" h="795600">
                  <a:moveTo>
                    <a:pt x="0" y="132603"/>
                  </a:moveTo>
                  <a:cubicBezTo>
                    <a:pt x="0" y="59368"/>
                    <a:pt x="59368" y="0"/>
                    <a:pt x="132603" y="0"/>
                  </a:cubicBezTo>
                  <a:lnTo>
                    <a:pt x="8580365" y="0"/>
                  </a:lnTo>
                  <a:cubicBezTo>
                    <a:pt x="8653600" y="0"/>
                    <a:pt x="8712968" y="59368"/>
                    <a:pt x="8712968" y="132603"/>
                  </a:cubicBezTo>
                  <a:lnTo>
                    <a:pt x="8712968" y="662997"/>
                  </a:lnTo>
                  <a:cubicBezTo>
                    <a:pt x="8712968" y="736232"/>
                    <a:pt x="8653600" y="795600"/>
                    <a:pt x="8580365" y="795600"/>
                  </a:cubicBezTo>
                  <a:lnTo>
                    <a:pt x="132603" y="795600"/>
                  </a:lnTo>
                  <a:cubicBezTo>
                    <a:pt x="59368" y="795600"/>
                    <a:pt x="0" y="736232"/>
                    <a:pt x="0" y="662997"/>
                  </a:cubicBezTo>
                  <a:lnTo>
                    <a:pt x="0" y="13260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0278" tIns="130278" rIns="130278" bIns="130278" numCol="1" spcCol="1270" anchor="ctr" anchorCtr="0">
              <a:noAutofit/>
            </a:bodyPr>
            <a:lstStyle/>
            <a:p>
              <a:pPr lvl="0" algn="just" defTabSz="1066800" rtl="0">
                <a:lnSpc>
                  <a:spcPct val="90000"/>
                </a:lnSpc>
                <a:spcBef>
                  <a:spcPct val="0"/>
                </a:spcBef>
                <a:spcAft>
                  <a:spcPct val="35000"/>
                </a:spcAft>
              </a:pPr>
              <a:r>
                <a:rPr lang="pl-PL" sz="2400" kern="1200" dirty="0" smtClean="0"/>
                <a:t>odprawa emerytalna i rentowa - </a:t>
              </a:r>
              <a:r>
                <a:rPr lang="nn-NO" sz="2400" kern="1200" dirty="0" smtClean="0"/>
                <a:t>I PK 110/16, II PK 235/04, I PK 229/11</a:t>
              </a:r>
              <a:r>
                <a:rPr lang="pl-PL" sz="2400" kern="1200" dirty="0" smtClean="0"/>
                <a:t> </a:t>
              </a:r>
              <a:endParaRPr lang="pl-PL" sz="2400" kern="1200" dirty="0"/>
            </a:p>
          </p:txBody>
        </p:sp>
      </p:gr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203"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1240847598"/>
      </p:ext>
    </p:extLst>
  </p:cSld>
  <p:clrMapOvr>
    <a:masterClrMapping/>
  </p:clrMapOvr>
  <p:transition>
    <p:push dir="d"/>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700" b="1" dirty="0">
                <a:solidFill>
                  <a:schemeClr val="accent3">
                    <a:lumMod val="50000"/>
                  </a:schemeClr>
                </a:solidFill>
                <a:effectLst>
                  <a:outerShdw blurRad="38100" dist="38100" dir="2700000" algn="tl">
                    <a:srgbClr val="000000">
                      <a:alpha val="43137"/>
                    </a:srgbClr>
                  </a:outerShdw>
                </a:effectLst>
                <a:latin typeface="+mn-lt"/>
              </a:rPr>
              <a:t>Odszkodowanie z tytułu dyskryminacji - art. 18</a:t>
            </a:r>
            <a:r>
              <a:rPr lang="pl-PL" sz="2700" b="1" baseline="30000" dirty="0">
                <a:solidFill>
                  <a:schemeClr val="accent3">
                    <a:lumMod val="50000"/>
                  </a:schemeClr>
                </a:solidFill>
                <a:effectLst>
                  <a:outerShdw blurRad="38100" dist="38100" dir="2700000" algn="tl">
                    <a:srgbClr val="000000">
                      <a:alpha val="43137"/>
                    </a:srgbClr>
                  </a:outerShdw>
                </a:effectLst>
                <a:latin typeface="+mn-lt"/>
              </a:rPr>
              <a:t>3d</a:t>
            </a:r>
            <a:r>
              <a:rPr lang="pl-PL" sz="2700" b="1" dirty="0">
                <a:solidFill>
                  <a:schemeClr val="accent3">
                    <a:lumMod val="50000"/>
                  </a:schemeClr>
                </a:solidFill>
                <a:effectLst>
                  <a:outerShdw blurRad="38100" dist="38100" dir="2700000" algn="tl">
                    <a:srgbClr val="000000">
                      <a:alpha val="43137"/>
                    </a:srgbClr>
                  </a:outerShdw>
                </a:effectLst>
                <a:latin typeface="+mn-lt"/>
              </a:rPr>
              <a:t> k.p.</a:t>
            </a:r>
          </a:p>
        </p:txBody>
      </p:sp>
      <p:sp>
        <p:nvSpPr>
          <p:cNvPr id="3" name="Symbol zastępczy zawartości 2"/>
          <p:cNvSpPr>
            <a:spLocks noGrp="1"/>
          </p:cNvSpPr>
          <p:nvPr>
            <p:ph idx="1"/>
          </p:nvPr>
        </p:nvSpPr>
        <p:spPr/>
        <p:txBody>
          <a:bodyPr>
            <a:normAutofit/>
          </a:bodyPr>
          <a:lstStyle/>
          <a:p>
            <a:pPr>
              <a:buNone/>
            </a:pPr>
            <a:r>
              <a:rPr lang="pl-PL" b="1" dirty="0" smtClean="0"/>
              <a:t>I PK 48/12</a:t>
            </a:r>
          </a:p>
          <a:p>
            <a:pPr algn="just">
              <a:buFont typeface="Wingdings" pitchFamily="2" charset="2"/>
              <a:buChar char="ü"/>
            </a:pPr>
            <a:r>
              <a:rPr lang="pl-PL" sz="2700" dirty="0"/>
              <a:t>roszczeń z tytułu nierównego traktowania nie można się zrzec, mimo że nie jest ono elementem wynagrodzenia,</a:t>
            </a:r>
          </a:p>
          <a:p>
            <a:pPr algn="just">
              <a:buFont typeface="Wingdings" pitchFamily="2" charset="2"/>
              <a:buChar char="ü"/>
            </a:pPr>
            <a:r>
              <a:rPr lang="pl-PL" sz="2700" dirty="0"/>
              <a:t>normy dotyczące zakazu dyskryminacji, w tym art. 18</a:t>
            </a:r>
            <a:r>
              <a:rPr lang="pl-PL" sz="2700" baseline="30000" dirty="0"/>
              <a:t>3d</a:t>
            </a:r>
            <a:r>
              <a:rPr lang="pl-PL" sz="2700" dirty="0"/>
              <a:t> k.p., mają charakter bezwzględnie obowiązujący</a:t>
            </a:r>
            <a:r>
              <a:rPr lang="pl-PL" sz="2700" b="1" dirty="0">
                <a:solidFill>
                  <a:schemeClr val="accent3">
                    <a:lumMod val="50000"/>
                  </a:schemeClr>
                </a:solidFill>
                <a:effectLst>
                  <a:outerShdw blurRad="38100" dist="38100" dir="2700000" algn="tl">
                    <a:srgbClr val="000000">
                      <a:alpha val="43137"/>
                    </a:srgbClr>
                  </a:outerShdw>
                </a:effectLst>
              </a:rPr>
              <a:t> </a:t>
            </a:r>
          </a:p>
          <a:p>
            <a:pPr marL="0" indent="0" algn="just">
              <a:buNone/>
            </a:pPr>
            <a:endParaRPr lang="pl-PL" sz="2700" dirty="0"/>
          </a:p>
          <a:p>
            <a:pPr marL="0" indent="0" algn="just">
              <a:buNone/>
            </a:pPr>
            <a:r>
              <a:rPr lang="pl-PL" sz="1950" dirty="0"/>
              <a:t>art. 18</a:t>
            </a:r>
            <a:r>
              <a:rPr lang="pl-PL" sz="1950" baseline="30000" dirty="0"/>
              <a:t>3d</a:t>
            </a:r>
            <a:r>
              <a:rPr lang="pl-PL" sz="1950" dirty="0"/>
              <a:t> </a:t>
            </a:r>
            <a:r>
              <a:rPr lang="pl-PL" sz="1950" dirty="0" err="1"/>
              <a:t>k.p</a:t>
            </a:r>
            <a:r>
              <a:rPr lang="pl-PL" sz="1950" dirty="0"/>
              <a:t>. </a:t>
            </a:r>
          </a:p>
          <a:p>
            <a:pPr marL="0" indent="0" algn="just">
              <a:buNone/>
            </a:pPr>
            <a:r>
              <a:rPr lang="pl-PL" sz="1950" dirty="0"/>
              <a:t>Osoba, wobec której pracodawca naruszył zasadę równego traktowania w zatrudnieniu, ma prawo do odszkodowania w wysokości nie niższej niż minimalne wynagrodzenie za pracę, ustalane na podstawie odrębnych przepisów. </a:t>
            </a:r>
          </a:p>
          <a:p>
            <a:endParaRPr lang="pl-PL" dirty="0"/>
          </a:p>
        </p:txBody>
      </p:sp>
      <p:pic>
        <p:nvPicPr>
          <p:cNvPr id="5"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25355"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2599912166"/>
      </p:ext>
    </p:extLst>
  </p:cSld>
  <p:clrMapOvr>
    <a:masterClrMapping/>
  </p:clrMapOvr>
  <p:transition>
    <p:push dir="d"/>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498" y="260648"/>
            <a:ext cx="8202168" cy="1368152"/>
          </a:xfrm>
        </p:spPr>
        <p:txBody>
          <a:bodyPr>
            <a:noAutofit/>
          </a:bodyPr>
          <a:lstStyle/>
          <a:p>
            <a:pPr algn="just"/>
            <a:r>
              <a:rPr lang="pl-PL" sz="2800" b="1" dirty="0">
                <a:solidFill>
                  <a:schemeClr val="accent3">
                    <a:lumMod val="50000"/>
                  </a:schemeClr>
                </a:solidFill>
                <a:effectLst>
                  <a:outerShdw blurRad="38100" dist="38100" dir="2700000" algn="tl">
                    <a:srgbClr val="000000">
                      <a:alpha val="43137"/>
                    </a:srgbClr>
                  </a:outerShdw>
                </a:effectLst>
                <a:latin typeface="+mn-lt"/>
              </a:rPr>
              <a:t>Świadczenie o charakterze niewynagrodzeniowym (nie objęte art. 84 k.p.) – brak cechy wzajemności i ekwiwalentności</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103958563"/>
              </p:ext>
            </p:extLst>
          </p:nvPr>
        </p:nvGraphicFramePr>
        <p:xfrm>
          <a:off x="555498" y="1920240"/>
          <a:ext cx="8202168" cy="4461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0" y="6571589"/>
            <a:ext cx="9144000" cy="152400"/>
          </a:xfrm>
          <a:prstGeom prst="rect">
            <a:avLst/>
          </a:prstGeom>
          <a:noFill/>
          <a:ln w="9525">
            <a:noFill/>
            <a:miter lim="800000"/>
            <a:headEnd/>
            <a:tailEnd/>
          </a:ln>
        </p:spPr>
      </p:pic>
    </p:spTree>
    <p:extLst>
      <p:ext uri="{BB962C8B-B14F-4D97-AF65-F5344CB8AC3E}">
        <p14:creationId xmlns:p14="http://schemas.microsoft.com/office/powerpoint/2010/main" val="1083038894"/>
      </p:ext>
    </p:extLst>
  </p:cSld>
  <p:clrMapOvr>
    <a:masterClrMapping/>
  </p:clrMapOvr>
  <p:transition>
    <p:push dir="d"/>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solidFill>
                  <a:schemeClr val="accent6">
                    <a:lumMod val="50000"/>
                  </a:schemeClr>
                </a:solidFill>
                <a:effectLst>
                  <a:outerShdw blurRad="38100" dist="38100" dir="2700000" algn="tl">
                    <a:srgbClr val="000000">
                      <a:alpha val="43137"/>
                    </a:srgbClr>
                  </a:outerShdw>
                </a:effectLst>
                <a:latin typeface="+mn-lt"/>
              </a:rPr>
              <a:t>Odsetki z tytułu opóźnienia w wypłacie wynagrodzenia  - II PK 185/08</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973044695"/>
              </p:ext>
            </p:extLst>
          </p:nvPr>
        </p:nvGraphicFramePr>
        <p:xfrm>
          <a:off x="384048" y="1417638"/>
          <a:ext cx="8318754" cy="4747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15416"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2045037922"/>
      </p:ext>
    </p:extLst>
  </p:cSld>
  <p:clrMapOvr>
    <a:masterClrMapping/>
  </p:clrMapOvr>
  <p:transition>
    <p:push dir="d"/>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latin typeface="+mn-lt"/>
              </a:rPr>
              <a:t>Nadużycie prawa </a:t>
            </a:r>
            <a:endParaRPr lang="pl-PL" b="1"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a:bodyPr>
          <a:lstStyle/>
          <a:p>
            <a:pPr algn="just"/>
            <a:r>
              <a:rPr lang="pl-PL" dirty="0"/>
              <a:t>I BP </a:t>
            </a:r>
            <a:r>
              <a:rPr lang="pl-PL" dirty="0" smtClean="0"/>
              <a:t>12/06 - Porozumienie </a:t>
            </a:r>
            <a:r>
              <a:rPr lang="pl-PL" dirty="0"/>
              <a:t>stron stosunku pracy o zrzeczeniu się przez pracownika nagrody jubileuszowej jest nieważne na podstawie art. 58 </a:t>
            </a:r>
            <a:r>
              <a:rPr lang="pl-PL" dirty="0" smtClean="0"/>
              <a:t>k.c. Żądanie </a:t>
            </a:r>
            <a:r>
              <a:rPr lang="pl-PL" dirty="0"/>
              <a:t>zapłaty tej nagrody podlega ocenie w świetle art. 8 </a:t>
            </a:r>
            <a:r>
              <a:rPr lang="pl-PL" dirty="0" smtClean="0"/>
              <a:t>k.p. </a:t>
            </a:r>
            <a:r>
              <a:rPr lang="pl-PL" sz="1275" dirty="0"/>
              <a:t>(Jak wynika z ustaleń Sądu Rejonowego powód "wyprosił" sobie u pracodawcy zwolnienie go z pracy z przyczyn dotyczących zakładu pracy (a nie np. z powodu długotrwałej absencji chorobowej) i w tym celu, aby pracodawca uległ jego prośbie, sam zaproponował, że zrezygnuje z nagrody jubileuszowej. Po naleganiach ze strony powoda pracodawca rozwiązał umowę o pracę w okolicznościach pozwalających powodowi nabyć uprawnienia do świadczenia przedemerytalnego)</a:t>
            </a:r>
          </a:p>
          <a:p>
            <a:pPr marL="0" indent="0" algn="just">
              <a:buNone/>
            </a:pPr>
            <a:endParaRPr lang="pl-PL" sz="1275" dirty="0"/>
          </a:p>
          <a:p>
            <a:pPr algn="just"/>
            <a:r>
              <a:rPr lang="pl-PL" dirty="0" smtClean="0"/>
              <a:t>PK 89/09 - Żądanie </a:t>
            </a:r>
            <a:r>
              <a:rPr lang="pl-PL" dirty="0"/>
              <a:t>zapłaty wynagrodzenia za pracę, którego pracownik zrzekł się w nieważnej ugodzie (porozumieniu rozwiązującym umowę o pracę), </a:t>
            </a:r>
            <a:r>
              <a:rPr lang="pl-PL" b="1" dirty="0"/>
              <a:t>może stanowić nadużycie prawa </a:t>
            </a:r>
            <a:r>
              <a:rPr lang="pl-PL" dirty="0"/>
              <a:t>(art. 8 k.p.) jako postępowanie nieuczciwe, naruszające zasady zaufania i lojalności wobec pracodawcy.</a:t>
            </a:r>
          </a:p>
          <a:p>
            <a:endParaRPr lang="pl-PL" dirty="0"/>
          </a:p>
          <a:p>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10"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831291"/>
      </p:ext>
    </p:extLst>
  </p:cSld>
  <p:clrMapOvr>
    <a:masterClrMapping/>
  </p:clrMapOvr>
  <p:transition>
    <p:push dir="d"/>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lstStyle/>
          <a:p>
            <a:endParaRPr lang="pl-PL" altLang="pl-PL"/>
          </a:p>
        </p:txBody>
      </p:sp>
      <p:sp>
        <p:nvSpPr>
          <p:cNvPr id="31747" name="Symbol zastępczy zawartości 2"/>
          <p:cNvSpPr>
            <a:spLocks noGrp="1"/>
          </p:cNvSpPr>
          <p:nvPr>
            <p:ph idx="1"/>
          </p:nvPr>
        </p:nvSpPr>
        <p:spPr/>
        <p:txBody>
          <a:bodyPr/>
          <a:lstStyle/>
          <a:p>
            <a:pPr marL="0" indent="0">
              <a:buFont typeface="Arial" panose="020B0604020202020204" pitchFamily="34" charset="0"/>
              <a:buNone/>
              <a:defRPr/>
            </a:pPr>
            <a:endParaRPr lang="pl-PL" altLang="pl-PL" dirty="0"/>
          </a:p>
          <a:p>
            <a:pPr marL="0" indent="0">
              <a:buFont typeface="Arial" panose="020B0604020202020204" pitchFamily="34" charset="0"/>
              <a:buNone/>
              <a:defRPr/>
            </a:pPr>
            <a:endParaRPr lang="pl-PL" altLang="pl-PL" dirty="0"/>
          </a:p>
          <a:p>
            <a:pPr marL="0" indent="0" algn="ctr">
              <a:buFont typeface="Arial" panose="020B0604020202020204" pitchFamily="34" charset="0"/>
              <a:buNone/>
              <a:defRPr/>
            </a:pPr>
            <a:r>
              <a:rPr lang="pl-PL" altLang="pl-PL" sz="6000" b="1" dirty="0">
                <a:solidFill>
                  <a:schemeClr val="accent3">
                    <a:lumMod val="50000"/>
                  </a:schemeClr>
                </a:solidFill>
                <a:effectLst>
                  <a:outerShdw blurRad="38100" dist="38100" dir="2700000" algn="tl">
                    <a:srgbClr val="000000">
                      <a:alpha val="43137"/>
                    </a:srgbClr>
                  </a:outerShdw>
                </a:effectLst>
              </a:rPr>
              <a:t>Koszty procesu </a:t>
            </a:r>
          </a:p>
        </p:txBody>
      </p:sp>
      <p:pic>
        <p:nvPicPr>
          <p:cNvPr id="3174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0825" y="549275"/>
            <a:ext cx="8569325" cy="1223963"/>
          </a:xfrm>
        </p:spPr>
        <p:txBody>
          <a:bodyPr>
            <a:normAutofit fontScale="90000"/>
          </a:bodyPr>
          <a:lstStyle/>
          <a:p>
            <a:pPr>
              <a:defRPr/>
            </a:pPr>
            <a:r>
              <a:rPr lang="pl-PL" sz="3100" b="1" dirty="0" smtClean="0">
                <a:solidFill>
                  <a:schemeClr val="accent3">
                    <a:lumMod val="50000"/>
                  </a:schemeClr>
                </a:solidFill>
                <a:effectLst>
                  <a:outerShdw blurRad="38100" dist="38100" dir="2700000" algn="tl">
                    <a:srgbClr val="000000">
                      <a:alpha val="43137"/>
                    </a:srgbClr>
                  </a:outerShdw>
                </a:effectLst>
              </a:rPr>
              <a:t>Opłata skarbowa – art. 2 ust. 1 lit. f  ustawy z 16 listopada 2006 r.  opłacie skarbowej </a:t>
            </a:r>
            <a:br>
              <a:rPr lang="pl-PL" sz="3100" b="1" dirty="0" smtClean="0">
                <a:solidFill>
                  <a:schemeClr val="accent3">
                    <a:lumMod val="50000"/>
                  </a:schemeClr>
                </a:solidFill>
                <a:effectLst>
                  <a:outerShdw blurRad="38100" dist="38100" dir="2700000" algn="tl">
                    <a:srgbClr val="000000">
                      <a:alpha val="43137"/>
                    </a:srgbClr>
                  </a:outerShdw>
                </a:effectLst>
              </a:rPr>
            </a:br>
            <a:r>
              <a:rPr lang="pl-PL" sz="3100" b="1" dirty="0" smtClean="0">
                <a:solidFill>
                  <a:schemeClr val="accent3">
                    <a:lumMod val="50000"/>
                  </a:schemeClr>
                </a:solidFill>
                <a:effectLst>
                  <a:outerShdw blurRad="38100" dist="38100" dir="2700000" algn="tl">
                    <a:srgbClr val="000000">
                      <a:alpha val="43137"/>
                    </a:srgbClr>
                  </a:outerShdw>
                </a:effectLst>
              </a:rPr>
              <a:t>(Dz. U. z 2016 r., poz. 1827 ze zm.) </a:t>
            </a:r>
            <a:r>
              <a:rPr lang="pl-PL" dirty="0" smtClean="0"/>
              <a:t/>
            </a:r>
            <a:br>
              <a:rPr lang="pl-PL" dirty="0" smtClean="0"/>
            </a:br>
            <a:endParaRPr lang="pl-PL" dirty="0"/>
          </a:p>
        </p:txBody>
      </p:sp>
      <p:sp>
        <p:nvSpPr>
          <p:cNvPr id="3" name="Symbol zastępczy zawartości 2"/>
          <p:cNvSpPr>
            <a:spLocks noGrp="1"/>
          </p:cNvSpPr>
          <p:nvPr>
            <p:ph idx="1"/>
          </p:nvPr>
        </p:nvSpPr>
        <p:spPr>
          <a:xfrm>
            <a:off x="457200" y="1844675"/>
            <a:ext cx="8435975" cy="4281488"/>
          </a:xfrm>
        </p:spPr>
        <p:txBody>
          <a:bodyPr>
            <a:normAutofit fontScale="92500" lnSpcReduction="20000"/>
          </a:bodyPr>
          <a:lstStyle/>
          <a:p>
            <a:pPr marL="0" indent="0" algn="just">
              <a:buFont typeface="Arial" charset="0"/>
              <a:buNone/>
              <a:defRPr/>
            </a:pPr>
            <a:r>
              <a:rPr lang="pl-PL" b="1" dirty="0" smtClean="0"/>
              <a:t>Nie podlega opłacie skarbowej złożenie dokumentu stwierdzającego udzielenie pełnomocnictwa lub prokury albo jego odpisu, wypisu lub kopii w sprawach:</a:t>
            </a:r>
          </a:p>
          <a:p>
            <a:pPr algn="just">
              <a:buFont typeface="Arial" charset="0"/>
              <a:buNone/>
              <a:defRPr/>
            </a:pPr>
            <a:endParaRPr lang="pl-PL" dirty="0" smtClean="0"/>
          </a:p>
          <a:p>
            <a:pPr algn="just">
              <a:buFont typeface="Arial" charset="0"/>
              <a:buNone/>
              <a:defRPr/>
            </a:pPr>
            <a:r>
              <a:rPr lang="pl-PL" dirty="0" smtClean="0"/>
              <a:t>f)	</a:t>
            </a:r>
            <a:r>
              <a:rPr lang="pl-PL" b="1" dirty="0" smtClean="0"/>
              <a:t>zatrudnienia, wynagrodzeń za pracę.</a:t>
            </a:r>
          </a:p>
          <a:p>
            <a:pPr>
              <a:buFont typeface="Arial" panose="020B0604020202020204" pitchFamily="34" charset="0"/>
              <a:buNone/>
              <a:defRPr/>
            </a:pPr>
            <a:endParaRPr lang="pl-PL" dirty="0" smtClean="0"/>
          </a:p>
          <a:p>
            <a:pPr marL="0" indent="0" algn="just">
              <a:buNone/>
              <a:defRPr/>
            </a:pPr>
            <a:r>
              <a:rPr lang="pl-PL" sz="2400" dirty="0"/>
              <a:t>III PK 81/18 </a:t>
            </a:r>
            <a:r>
              <a:rPr lang="pl-PL" sz="2400" dirty="0" smtClean="0"/>
              <a:t>- złożenie dokumentu stwierdzającego udzielenie pełnomocnictwa w sprawie dotyczącej przywrócenia do pracy nie podlega opłacie skarbowej. Opłata taka nie wchodzi w skład niezbędnych kosztów procesu, o których mowa w art. 98 § 1 k.p.c.</a:t>
            </a:r>
          </a:p>
          <a:p>
            <a:pPr>
              <a:buFont typeface="Arial" panose="020B0604020202020204" pitchFamily="34" charset="0"/>
              <a:buNone/>
              <a:defRPr/>
            </a:pPr>
            <a:endParaRPr lang="pl-PL" sz="2400" dirty="0"/>
          </a:p>
        </p:txBody>
      </p:sp>
      <p:pic>
        <p:nvPicPr>
          <p:cNvPr id="26010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7592338"/>
      </p:ext>
    </p:extLst>
  </p:cSld>
  <p:clrMapOvr>
    <a:masterClrMapping/>
  </p:clrMapOvr>
  <p:transition>
    <p:push dir="d"/>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260350"/>
            <a:ext cx="7886700" cy="647700"/>
          </a:xfrm>
        </p:spPr>
        <p:txBody>
          <a:bodyPr>
            <a:noAutofit/>
          </a:bodyPr>
          <a:lstStyle/>
          <a:p>
            <a:pPr>
              <a:defRPr/>
            </a:pPr>
            <a:r>
              <a:rPr lang="pl-PL" sz="2400" b="1" dirty="0">
                <a:solidFill>
                  <a:schemeClr val="accent3">
                    <a:lumMod val="50000"/>
                  </a:schemeClr>
                </a:solidFill>
                <a:effectLst>
                  <a:outerShdw blurRad="38100" dist="38100" dir="2700000" algn="tl">
                    <a:srgbClr val="000000">
                      <a:alpha val="43137"/>
                    </a:srgbClr>
                  </a:outerShdw>
                </a:effectLst>
                <a:latin typeface="+mn-lt"/>
              </a:rPr>
              <a:t>brak obowiązku zapłaty kosztów sądowych po stronie pracownika</a:t>
            </a:r>
            <a:endParaRPr lang="pl-PL" sz="3600" dirty="0">
              <a:solidFill>
                <a:schemeClr val="accent3">
                  <a:lumMod val="50000"/>
                </a:schemeClr>
              </a:solidFill>
              <a:latin typeface="+mn-lt"/>
            </a:endParaRPr>
          </a:p>
        </p:txBody>
      </p:sp>
      <p:grpSp>
        <p:nvGrpSpPr>
          <p:cNvPr id="9219" name="Grupa 2"/>
          <p:cNvGrpSpPr>
            <a:grpSpLocks/>
          </p:cNvGrpSpPr>
          <p:nvPr/>
        </p:nvGrpSpPr>
        <p:grpSpPr bwMode="auto">
          <a:xfrm>
            <a:off x="628650" y="1052513"/>
            <a:ext cx="8231188" cy="5545137"/>
            <a:chOff x="838200" y="1755476"/>
            <a:chExt cx="10975848" cy="4019322"/>
          </a:xfrm>
        </p:grpSpPr>
        <p:sp>
          <p:nvSpPr>
            <p:cNvPr id="6" name="Dowolny kształt 5"/>
            <p:cNvSpPr/>
            <p:nvPr/>
          </p:nvSpPr>
          <p:spPr>
            <a:xfrm>
              <a:off x="838200" y="1755476"/>
              <a:ext cx="10975848" cy="1820374"/>
            </a:xfrm>
            <a:custGeom>
              <a:avLst/>
              <a:gdLst>
                <a:gd name="connsiteX0" fmla="*/ 0 w 10975848"/>
                <a:gd name="connsiteY0" fmla="*/ 303447 h 1820644"/>
                <a:gd name="connsiteX1" fmla="*/ 303447 w 10975848"/>
                <a:gd name="connsiteY1" fmla="*/ 0 h 1820644"/>
                <a:gd name="connsiteX2" fmla="*/ 10672401 w 10975848"/>
                <a:gd name="connsiteY2" fmla="*/ 0 h 1820644"/>
                <a:gd name="connsiteX3" fmla="*/ 10975848 w 10975848"/>
                <a:gd name="connsiteY3" fmla="*/ 303447 h 1820644"/>
                <a:gd name="connsiteX4" fmla="*/ 10975848 w 10975848"/>
                <a:gd name="connsiteY4" fmla="*/ 1517197 h 1820644"/>
                <a:gd name="connsiteX5" fmla="*/ 10672401 w 10975848"/>
                <a:gd name="connsiteY5" fmla="*/ 1820644 h 1820644"/>
                <a:gd name="connsiteX6" fmla="*/ 303447 w 10975848"/>
                <a:gd name="connsiteY6" fmla="*/ 1820644 h 1820644"/>
                <a:gd name="connsiteX7" fmla="*/ 0 w 10975848"/>
                <a:gd name="connsiteY7" fmla="*/ 1517197 h 1820644"/>
                <a:gd name="connsiteX8" fmla="*/ 0 w 10975848"/>
                <a:gd name="connsiteY8" fmla="*/ 303447 h 182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5848" h="1820644">
                  <a:moveTo>
                    <a:pt x="0" y="303447"/>
                  </a:moveTo>
                  <a:cubicBezTo>
                    <a:pt x="0" y="135858"/>
                    <a:pt x="135858" y="0"/>
                    <a:pt x="303447" y="0"/>
                  </a:cubicBezTo>
                  <a:lnTo>
                    <a:pt x="10672401" y="0"/>
                  </a:lnTo>
                  <a:cubicBezTo>
                    <a:pt x="10839990" y="0"/>
                    <a:pt x="10975848" y="135858"/>
                    <a:pt x="10975848" y="303447"/>
                  </a:cubicBezTo>
                  <a:lnTo>
                    <a:pt x="10975848" y="1517197"/>
                  </a:lnTo>
                  <a:cubicBezTo>
                    <a:pt x="10975848" y="1684786"/>
                    <a:pt x="10839990" y="1820644"/>
                    <a:pt x="10672401" y="1820644"/>
                  </a:cubicBezTo>
                  <a:lnTo>
                    <a:pt x="303447" y="1820644"/>
                  </a:lnTo>
                  <a:cubicBezTo>
                    <a:pt x="135858" y="1820644"/>
                    <a:pt x="0" y="1684786"/>
                    <a:pt x="0" y="1517197"/>
                  </a:cubicBezTo>
                  <a:lnTo>
                    <a:pt x="0" y="303447"/>
                  </a:lnTo>
                  <a:close/>
                </a:path>
              </a:pathLst>
            </a:custGeom>
          </p:spPr>
          <p:style>
            <a:lnRef idx="2">
              <a:schemeClr val="accent3"/>
            </a:lnRef>
            <a:fillRef idx="1">
              <a:schemeClr val="lt1"/>
            </a:fillRef>
            <a:effectRef idx="0">
              <a:schemeClr val="accent3"/>
            </a:effectRef>
            <a:fontRef idx="minor">
              <a:schemeClr val="dk1"/>
            </a:fontRef>
          </p:style>
          <p:txBody>
            <a:bodyPr lIns="135238" tIns="135238" rIns="135238" bIns="135238" spcCol="1270" anchor="ctr"/>
            <a:lstStyle/>
            <a:p>
              <a:pPr algn="just" defTabSz="800100" eaLnBrk="1" fontAlgn="auto" hangingPunct="1">
                <a:lnSpc>
                  <a:spcPct val="90000"/>
                </a:lnSpc>
                <a:spcAft>
                  <a:spcPct val="35000"/>
                </a:spcAft>
                <a:defRPr/>
              </a:pPr>
              <a:r>
                <a:rPr lang="pl-PL" sz="2300" dirty="0">
                  <a:solidFill>
                    <a:prstClr val="black">
                      <a:hueOff val="0"/>
                      <a:satOff val="0"/>
                      <a:lumOff val="0"/>
                      <a:alphaOff val="0"/>
                    </a:prstClr>
                  </a:solidFill>
                </a:rPr>
                <a:t>art. 96 ust. 1 pkt 4 ustawy o kosztach sądowych w sprawach cywilnych</a:t>
              </a:r>
            </a:p>
            <a:p>
              <a:pPr algn="just" defTabSz="800100" eaLnBrk="1" fontAlgn="auto" hangingPunct="1">
                <a:lnSpc>
                  <a:spcPct val="90000"/>
                </a:lnSpc>
                <a:spcAft>
                  <a:spcPct val="35000"/>
                </a:spcAft>
                <a:defRPr/>
              </a:pPr>
              <a:r>
                <a:rPr lang="pl-PL" sz="2300" dirty="0">
                  <a:solidFill>
                    <a:prstClr val="black">
                      <a:hueOff val="0"/>
                      <a:satOff val="0"/>
                      <a:lumOff val="0"/>
                      <a:alphaOff val="0"/>
                    </a:prstClr>
                  </a:solidFill>
                </a:rPr>
                <a:t>Nie mają obowiązku uiszczenia kosztów sądowych pracownik wnoszący powództwo lub strona wnosząca odwołanie do sądu pracy i ubezpieczeń społecznych, z zastrzeżeniem art. 35.</a:t>
              </a:r>
            </a:p>
          </p:txBody>
        </p:sp>
        <p:sp>
          <p:nvSpPr>
            <p:cNvPr id="7" name="Dowolny kształt 6"/>
            <p:cNvSpPr/>
            <p:nvPr/>
          </p:nvSpPr>
          <p:spPr>
            <a:xfrm>
              <a:off x="838200" y="3588508"/>
              <a:ext cx="10975848" cy="2186290"/>
            </a:xfrm>
            <a:custGeom>
              <a:avLst/>
              <a:gdLst>
                <a:gd name="connsiteX0" fmla="*/ 0 w 10975848"/>
                <a:gd name="connsiteY0" fmla="*/ 364318 h 2185866"/>
                <a:gd name="connsiteX1" fmla="*/ 364318 w 10975848"/>
                <a:gd name="connsiteY1" fmla="*/ 0 h 2185866"/>
                <a:gd name="connsiteX2" fmla="*/ 10611530 w 10975848"/>
                <a:gd name="connsiteY2" fmla="*/ 0 h 2185866"/>
                <a:gd name="connsiteX3" fmla="*/ 10975848 w 10975848"/>
                <a:gd name="connsiteY3" fmla="*/ 364318 h 2185866"/>
                <a:gd name="connsiteX4" fmla="*/ 10975848 w 10975848"/>
                <a:gd name="connsiteY4" fmla="*/ 1821548 h 2185866"/>
                <a:gd name="connsiteX5" fmla="*/ 10611530 w 10975848"/>
                <a:gd name="connsiteY5" fmla="*/ 2185866 h 2185866"/>
                <a:gd name="connsiteX6" fmla="*/ 364318 w 10975848"/>
                <a:gd name="connsiteY6" fmla="*/ 2185866 h 2185866"/>
                <a:gd name="connsiteX7" fmla="*/ 0 w 10975848"/>
                <a:gd name="connsiteY7" fmla="*/ 1821548 h 2185866"/>
                <a:gd name="connsiteX8" fmla="*/ 0 w 10975848"/>
                <a:gd name="connsiteY8" fmla="*/ 364318 h 21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5848" h="2185866">
                  <a:moveTo>
                    <a:pt x="0" y="364318"/>
                  </a:moveTo>
                  <a:cubicBezTo>
                    <a:pt x="0" y="163111"/>
                    <a:pt x="163111" y="0"/>
                    <a:pt x="364318" y="0"/>
                  </a:cubicBezTo>
                  <a:lnTo>
                    <a:pt x="10611530" y="0"/>
                  </a:lnTo>
                  <a:cubicBezTo>
                    <a:pt x="10812737" y="0"/>
                    <a:pt x="10975848" y="163111"/>
                    <a:pt x="10975848" y="364318"/>
                  </a:cubicBezTo>
                  <a:lnTo>
                    <a:pt x="10975848" y="1821548"/>
                  </a:lnTo>
                  <a:cubicBezTo>
                    <a:pt x="10975848" y="2022755"/>
                    <a:pt x="10812737" y="2185866"/>
                    <a:pt x="10611530" y="2185866"/>
                  </a:cubicBezTo>
                  <a:lnTo>
                    <a:pt x="364318" y="2185866"/>
                  </a:lnTo>
                  <a:cubicBezTo>
                    <a:pt x="163111" y="2185866"/>
                    <a:pt x="0" y="2022755"/>
                    <a:pt x="0" y="1821548"/>
                  </a:cubicBezTo>
                  <a:lnTo>
                    <a:pt x="0" y="364318"/>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48609" tIns="148609" rIns="148609" bIns="148609" spcCol="1270" anchor="ctr"/>
            <a:lstStyle/>
            <a:p>
              <a:pPr defTabSz="800100" eaLnBrk="1" fontAlgn="auto" hangingPunct="1">
                <a:lnSpc>
                  <a:spcPct val="90000"/>
                </a:lnSpc>
                <a:spcAft>
                  <a:spcPct val="35000"/>
                </a:spcAft>
                <a:defRPr/>
              </a:pPr>
              <a:r>
                <a:rPr lang="pl-PL" sz="2300" dirty="0">
                  <a:solidFill>
                    <a:prstClr val="black">
                      <a:hueOff val="0"/>
                      <a:satOff val="0"/>
                      <a:lumOff val="0"/>
                      <a:alphaOff val="0"/>
                    </a:prstClr>
                  </a:solidFill>
                </a:rPr>
                <a:t>art.  35 ust. 1. </a:t>
              </a:r>
            </a:p>
            <a:p>
              <a:pPr algn="just" defTabSz="800100" eaLnBrk="1" fontAlgn="auto" hangingPunct="1">
                <a:lnSpc>
                  <a:spcPct val="90000"/>
                </a:lnSpc>
                <a:spcAft>
                  <a:spcPct val="35000"/>
                </a:spcAft>
                <a:defRPr/>
              </a:pPr>
              <a:r>
                <a:rPr lang="pl-PL" sz="2300" dirty="0">
                  <a:solidFill>
                    <a:prstClr val="black">
                      <a:hueOff val="0"/>
                      <a:satOff val="0"/>
                      <a:lumOff val="0"/>
                      <a:alphaOff val="0"/>
                    </a:prstClr>
                  </a:solidFill>
                </a:rPr>
                <a:t>W sprawach z zakresu prawa pracy od pracodawcy pobiera się opłatę podstawową wyłącznie od apelacji, zażalenia, skargi kasacyjnej i skargi o stwierdzenie niezgodności z prawem prawomocnego orzeczenia. </a:t>
              </a:r>
            </a:p>
            <a:p>
              <a:pPr algn="just" defTabSz="800100" eaLnBrk="1" fontAlgn="auto" hangingPunct="1">
                <a:lnSpc>
                  <a:spcPct val="90000"/>
                </a:lnSpc>
                <a:spcAft>
                  <a:spcPct val="35000"/>
                </a:spcAft>
                <a:defRPr/>
              </a:pPr>
              <a:r>
                <a:rPr lang="pl-PL" sz="2300" b="1" dirty="0">
                  <a:solidFill>
                    <a:prstClr val="black">
                      <a:hueOff val="0"/>
                      <a:satOff val="0"/>
                      <a:lumOff val="0"/>
                      <a:alphaOff val="0"/>
                    </a:prstClr>
                  </a:solidFill>
                </a:rPr>
                <a:t>Jednakże w sprawach, w których wartość przedmiotu sporu przewyższa kwotę 50 000 złotych, od pracownika i pracodawcy pobiera się opłatę stosunkową od wszystkich podlegających opłacie pism.</a:t>
              </a:r>
            </a:p>
          </p:txBody>
        </p:sp>
      </p:grpSp>
      <p:pic>
        <p:nvPicPr>
          <p:cNvPr id="922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3769926"/>
      </p:ext>
    </p:extLst>
  </p:cSld>
  <p:clrMapOvr>
    <a:masterClrMapping/>
  </p:clrMapOvr>
  <p:transition>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Sądy pracy jako sądy powszechne </a:t>
            </a:r>
            <a:endParaRPr lang="pl-PL"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80481843"/>
              </p:ext>
            </p:extLst>
          </p:nvPr>
        </p:nvGraphicFramePr>
        <p:xfrm>
          <a:off x="323528" y="1484784"/>
          <a:ext cx="8568952" cy="4968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15"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6706353"/>
      </p:ext>
    </p:extLst>
  </p:cSld>
  <p:clrMapOvr>
    <a:masterClrMapping/>
  </p:clrMapOvr>
  <p:transition>
    <p:push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Kazus</a:t>
            </a:r>
            <a:r>
              <a:rPr lang="pl-PL" sz="3600" dirty="0" smtClean="0">
                <a:solidFill>
                  <a:schemeClr val="accent3">
                    <a:lumMod val="50000"/>
                  </a:schemeClr>
                </a:solidFill>
              </a:rPr>
              <a:t> </a:t>
            </a:r>
            <a:endParaRPr lang="pl-PL" sz="3600" dirty="0">
              <a:solidFill>
                <a:schemeClr val="accent3">
                  <a:lumMod val="50000"/>
                </a:schemeClr>
              </a:solidFill>
            </a:endParaRPr>
          </a:p>
        </p:txBody>
      </p:sp>
      <p:sp>
        <p:nvSpPr>
          <p:cNvPr id="3" name="Symbol zastępczy zawartości 2"/>
          <p:cNvSpPr>
            <a:spLocks noGrp="1"/>
          </p:cNvSpPr>
          <p:nvPr>
            <p:ph idx="1"/>
          </p:nvPr>
        </p:nvSpPr>
        <p:spPr>
          <a:xfrm>
            <a:off x="395536" y="1417638"/>
            <a:ext cx="8119814" cy="4891681"/>
          </a:xfrm>
        </p:spPr>
        <p:txBody>
          <a:bodyPr>
            <a:normAutofit fontScale="32500" lnSpcReduction="20000"/>
          </a:bodyPr>
          <a:lstStyle/>
          <a:p>
            <a:pPr marL="0" indent="0" algn="just">
              <a:buNone/>
            </a:pPr>
            <a:r>
              <a:rPr lang="pl-PL" sz="8400" dirty="0" smtClean="0">
                <a:latin typeface="+mj-lt"/>
              </a:rPr>
              <a:t>	Jacek </a:t>
            </a:r>
            <a:r>
              <a:rPr lang="pl-PL" sz="8400" dirty="0">
                <a:latin typeface="+mj-lt"/>
              </a:rPr>
              <a:t>B. domagał się w pozwie, by Rektor Politechniki W. zobowiązany został przez Sąd do udzielenia mu informacji o dacie powzięcia wiadomości "o rozpowszechnianiu przez powoda nieuzasadnionych twierdzeń na temat złej woli i niekompetencji Dziekana Wydziału Informatyki i Zarządzania Politechniki W. w zakresie załatwiania spraw studenckich zawartych w piśmie Komitetu Uczelnianego Samorządu Studenckiego z dnia 2 </a:t>
            </a:r>
            <a:r>
              <a:rPr lang="pl-PL" sz="8400" dirty="0" smtClean="0">
                <a:latin typeface="+mj-lt"/>
              </a:rPr>
              <a:t>grudnia </a:t>
            </a:r>
            <a:r>
              <a:rPr lang="pl-PL" sz="8400" dirty="0">
                <a:latin typeface="+mj-lt"/>
              </a:rPr>
              <a:t>1996 r., sygnowanym podpisem mgr inż. Jacka B.". </a:t>
            </a:r>
            <a:endParaRPr lang="pl-PL" sz="8400" dirty="0" smtClean="0">
              <a:latin typeface="+mj-lt"/>
            </a:endParaRPr>
          </a:p>
          <a:p>
            <a:pPr marL="0" indent="0" algn="just">
              <a:buNone/>
            </a:pPr>
            <a:r>
              <a:rPr lang="pl-PL" sz="8400" dirty="0">
                <a:latin typeface="+mj-lt"/>
              </a:rPr>
              <a:t>	</a:t>
            </a:r>
            <a:r>
              <a:rPr lang="pl-PL" sz="8400" dirty="0" smtClean="0">
                <a:latin typeface="+mj-lt"/>
              </a:rPr>
              <a:t>Sąd </a:t>
            </a:r>
            <a:r>
              <a:rPr lang="pl-PL" sz="8400" dirty="0">
                <a:latin typeface="+mj-lt"/>
              </a:rPr>
              <a:t>Pracy i Ubezpieczeń Społecznych, przyjmując że sprawa nie jest sprawą z zakresu prawa pracy, przekazał ją do rozpoznania Rektorowi Politechniki W. z powołaniem się na art. 464 k.p.c.</a:t>
            </a:r>
          </a:p>
          <a:p>
            <a:pPr marL="0" indent="0" algn="ctr">
              <a:buNone/>
            </a:pPr>
            <a:endParaRPr lang="pl-PL" b="1" i="0" u="none" strike="noStrike" baseline="0" dirty="0" smtClean="0">
              <a:latin typeface="+mj-lt"/>
            </a:endParaRP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959289"/>
      </p:ext>
    </p:extLst>
  </p:cSld>
  <p:clrMapOvr>
    <a:masterClrMapping/>
  </p:clrMapOvr>
  <p:transition>
    <p:push dir="d"/>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7800"/>
          </a:xfrm>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Wydatki </a:t>
            </a:r>
            <a:endParaRPr lang="pl-PL" b="1" dirty="0">
              <a:solidFill>
                <a:schemeClr val="accent3">
                  <a:lumMod val="50000"/>
                </a:schemeClr>
              </a:solidFill>
              <a:effectLst>
                <a:outerShdw blurRad="38100" dist="38100" dir="2700000" algn="tl">
                  <a:srgbClr val="000000">
                    <a:alpha val="43137"/>
                  </a:srgbClr>
                </a:outerShdw>
              </a:effectLst>
            </a:endParaRPr>
          </a:p>
        </p:txBody>
      </p:sp>
      <p:grpSp>
        <p:nvGrpSpPr>
          <p:cNvPr id="6" name="Grupa 5"/>
          <p:cNvGrpSpPr/>
          <p:nvPr/>
        </p:nvGrpSpPr>
        <p:grpSpPr>
          <a:xfrm>
            <a:off x="457200" y="1052438"/>
            <a:ext cx="8229600" cy="5328890"/>
            <a:chOff x="457200" y="1514403"/>
            <a:chExt cx="8229600" cy="4404960"/>
          </a:xfrm>
        </p:grpSpPr>
        <p:sp>
          <p:nvSpPr>
            <p:cNvPr id="7" name="Dowolny kształt 6"/>
            <p:cNvSpPr/>
            <p:nvPr/>
          </p:nvSpPr>
          <p:spPr>
            <a:xfrm>
              <a:off x="457200" y="1514403"/>
              <a:ext cx="8229600" cy="2162160"/>
            </a:xfrm>
            <a:custGeom>
              <a:avLst/>
              <a:gdLst>
                <a:gd name="connsiteX0" fmla="*/ 0 w 8229600"/>
                <a:gd name="connsiteY0" fmla="*/ 360367 h 2162160"/>
                <a:gd name="connsiteX1" fmla="*/ 360367 w 8229600"/>
                <a:gd name="connsiteY1" fmla="*/ 0 h 2162160"/>
                <a:gd name="connsiteX2" fmla="*/ 7869233 w 8229600"/>
                <a:gd name="connsiteY2" fmla="*/ 0 h 2162160"/>
                <a:gd name="connsiteX3" fmla="*/ 8229600 w 8229600"/>
                <a:gd name="connsiteY3" fmla="*/ 360367 h 2162160"/>
                <a:gd name="connsiteX4" fmla="*/ 8229600 w 8229600"/>
                <a:gd name="connsiteY4" fmla="*/ 1801793 h 2162160"/>
                <a:gd name="connsiteX5" fmla="*/ 7869233 w 8229600"/>
                <a:gd name="connsiteY5" fmla="*/ 2162160 h 2162160"/>
                <a:gd name="connsiteX6" fmla="*/ 360367 w 8229600"/>
                <a:gd name="connsiteY6" fmla="*/ 2162160 h 2162160"/>
                <a:gd name="connsiteX7" fmla="*/ 0 w 8229600"/>
                <a:gd name="connsiteY7" fmla="*/ 1801793 h 2162160"/>
                <a:gd name="connsiteX8" fmla="*/ 0 w 8229600"/>
                <a:gd name="connsiteY8" fmla="*/ 360367 h 2162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2162160">
                  <a:moveTo>
                    <a:pt x="0" y="360367"/>
                  </a:moveTo>
                  <a:cubicBezTo>
                    <a:pt x="0" y="161342"/>
                    <a:pt x="161342" y="0"/>
                    <a:pt x="360367" y="0"/>
                  </a:cubicBezTo>
                  <a:lnTo>
                    <a:pt x="7869233" y="0"/>
                  </a:lnTo>
                  <a:cubicBezTo>
                    <a:pt x="8068258" y="0"/>
                    <a:pt x="8229600" y="161342"/>
                    <a:pt x="8229600" y="360367"/>
                  </a:cubicBezTo>
                  <a:lnTo>
                    <a:pt x="8229600" y="1801793"/>
                  </a:lnTo>
                  <a:cubicBezTo>
                    <a:pt x="8229600" y="2000818"/>
                    <a:pt x="8068258" y="2162160"/>
                    <a:pt x="7869233" y="2162160"/>
                  </a:cubicBezTo>
                  <a:lnTo>
                    <a:pt x="360367" y="2162160"/>
                  </a:lnTo>
                  <a:cubicBezTo>
                    <a:pt x="161342" y="2162160"/>
                    <a:pt x="0" y="2000818"/>
                    <a:pt x="0" y="1801793"/>
                  </a:cubicBezTo>
                  <a:lnTo>
                    <a:pt x="0" y="360367"/>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212228" tIns="212228" rIns="212228" bIns="212228" numCol="1" spcCol="1270" anchor="ctr" anchorCtr="0">
              <a:noAutofit/>
            </a:bodyPr>
            <a:lstStyle/>
            <a:p>
              <a:pPr lvl="0" algn="just" defTabSz="1244600" rtl="0">
                <a:lnSpc>
                  <a:spcPct val="90000"/>
                </a:lnSpc>
                <a:spcBef>
                  <a:spcPct val="0"/>
                </a:spcBef>
                <a:spcAft>
                  <a:spcPct val="35000"/>
                </a:spcAft>
              </a:pPr>
              <a:r>
                <a:rPr lang="pl-PL" sz="2800" b="1" kern="1200" dirty="0" smtClean="0"/>
                <a:t>art. 97 </a:t>
              </a:r>
              <a:r>
                <a:rPr lang="pl-PL" sz="2800" b="1" kern="1200" dirty="0" err="1" smtClean="0"/>
                <a:t>zd</a:t>
              </a:r>
              <a:r>
                <a:rPr lang="pl-PL" sz="2800" b="1" kern="1200" dirty="0" smtClean="0"/>
                <a:t>. 1 </a:t>
              </a:r>
            </a:p>
            <a:p>
              <a:pPr lvl="0" algn="just" defTabSz="1244600" rtl="0">
                <a:lnSpc>
                  <a:spcPct val="90000"/>
                </a:lnSpc>
                <a:spcBef>
                  <a:spcPct val="0"/>
                </a:spcBef>
                <a:spcAft>
                  <a:spcPct val="35000"/>
                </a:spcAft>
              </a:pPr>
              <a:r>
                <a:rPr lang="pl-PL" sz="2800" kern="1200" dirty="0" smtClean="0"/>
                <a:t>W toku postępowania w sprawach z zakresu prawa pracy o roszczenia pracownika wydatki obciążające pracownika ponosi tymczasowo Skarb Państwa. </a:t>
              </a:r>
              <a:endParaRPr lang="pl-PL" sz="2800" kern="1200" dirty="0"/>
            </a:p>
          </p:txBody>
        </p:sp>
        <p:sp>
          <p:nvSpPr>
            <p:cNvPr id="8" name="Dowolny kształt 7"/>
            <p:cNvSpPr/>
            <p:nvPr/>
          </p:nvSpPr>
          <p:spPr>
            <a:xfrm>
              <a:off x="457200" y="3757203"/>
              <a:ext cx="8229600" cy="2162160"/>
            </a:xfrm>
            <a:custGeom>
              <a:avLst/>
              <a:gdLst>
                <a:gd name="connsiteX0" fmla="*/ 0 w 8229600"/>
                <a:gd name="connsiteY0" fmla="*/ 360367 h 2162160"/>
                <a:gd name="connsiteX1" fmla="*/ 360367 w 8229600"/>
                <a:gd name="connsiteY1" fmla="*/ 0 h 2162160"/>
                <a:gd name="connsiteX2" fmla="*/ 7869233 w 8229600"/>
                <a:gd name="connsiteY2" fmla="*/ 0 h 2162160"/>
                <a:gd name="connsiteX3" fmla="*/ 8229600 w 8229600"/>
                <a:gd name="connsiteY3" fmla="*/ 360367 h 2162160"/>
                <a:gd name="connsiteX4" fmla="*/ 8229600 w 8229600"/>
                <a:gd name="connsiteY4" fmla="*/ 1801793 h 2162160"/>
                <a:gd name="connsiteX5" fmla="*/ 7869233 w 8229600"/>
                <a:gd name="connsiteY5" fmla="*/ 2162160 h 2162160"/>
                <a:gd name="connsiteX6" fmla="*/ 360367 w 8229600"/>
                <a:gd name="connsiteY6" fmla="*/ 2162160 h 2162160"/>
                <a:gd name="connsiteX7" fmla="*/ 0 w 8229600"/>
                <a:gd name="connsiteY7" fmla="*/ 1801793 h 2162160"/>
                <a:gd name="connsiteX8" fmla="*/ 0 w 8229600"/>
                <a:gd name="connsiteY8" fmla="*/ 360367 h 2162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2162160">
                  <a:moveTo>
                    <a:pt x="0" y="360367"/>
                  </a:moveTo>
                  <a:cubicBezTo>
                    <a:pt x="0" y="161342"/>
                    <a:pt x="161342" y="0"/>
                    <a:pt x="360367" y="0"/>
                  </a:cubicBezTo>
                  <a:lnTo>
                    <a:pt x="7869233" y="0"/>
                  </a:lnTo>
                  <a:cubicBezTo>
                    <a:pt x="8068258" y="0"/>
                    <a:pt x="8229600" y="161342"/>
                    <a:pt x="8229600" y="360367"/>
                  </a:cubicBezTo>
                  <a:lnTo>
                    <a:pt x="8229600" y="1801793"/>
                  </a:lnTo>
                  <a:cubicBezTo>
                    <a:pt x="8229600" y="2000818"/>
                    <a:pt x="8068258" y="2162160"/>
                    <a:pt x="7869233" y="2162160"/>
                  </a:cubicBezTo>
                  <a:lnTo>
                    <a:pt x="360367" y="2162160"/>
                  </a:lnTo>
                  <a:cubicBezTo>
                    <a:pt x="161342" y="2162160"/>
                    <a:pt x="0" y="2000818"/>
                    <a:pt x="0" y="1801793"/>
                  </a:cubicBezTo>
                  <a:lnTo>
                    <a:pt x="0" y="360367"/>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212228" tIns="212228" rIns="212228" bIns="212228" numCol="1" spcCol="1270" anchor="ctr" anchorCtr="0">
              <a:noAutofit/>
            </a:bodyPr>
            <a:lstStyle/>
            <a:p>
              <a:pPr lvl="0" algn="just" defTabSz="1244600" rtl="0">
                <a:lnSpc>
                  <a:spcPct val="90000"/>
                </a:lnSpc>
                <a:spcBef>
                  <a:spcPct val="0"/>
                </a:spcBef>
                <a:spcAft>
                  <a:spcPct val="35000"/>
                </a:spcAft>
              </a:pPr>
              <a:r>
                <a:rPr lang="pl-PL" sz="2800" b="1" kern="1200" dirty="0" smtClean="0"/>
                <a:t>art. 5 ust. 1 pkt 1</a:t>
              </a:r>
            </a:p>
            <a:p>
              <a:pPr lvl="0" algn="just" defTabSz="1244600" rtl="0">
                <a:lnSpc>
                  <a:spcPct val="90000"/>
                </a:lnSpc>
                <a:spcBef>
                  <a:spcPct val="0"/>
                </a:spcBef>
                <a:spcAft>
                  <a:spcPct val="35000"/>
                </a:spcAft>
              </a:pPr>
              <a:r>
                <a:rPr lang="pl-PL" sz="2800" kern="1200" dirty="0" smtClean="0"/>
                <a:t>Wydatki obejmują w szczególności koszty podróży strony zwolnionej od kosztów sądowych związane z nakazanym przez sąd jej osobistym stawiennictwem.</a:t>
              </a:r>
              <a:endParaRPr lang="pl-PL" sz="2800" kern="1200" dirty="0"/>
            </a:p>
          </p:txBody>
        </p:sp>
      </p:gr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6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1870421"/>
      </p:ext>
    </p:extLst>
  </p:cSld>
  <p:clrMapOvr>
    <a:masterClrMapping/>
  </p:clrMapOvr>
  <p:transition>
    <p:push dir="d"/>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Rozliczenie opłaty i wydatków  </a:t>
            </a:r>
            <a:endParaRPr lang="pl-PL" b="1" dirty="0">
              <a:solidFill>
                <a:schemeClr val="accent3">
                  <a:lumMod val="50000"/>
                </a:schemeClr>
              </a:solidFill>
              <a:effectLst>
                <a:outerShdw blurRad="38100" dist="38100" dir="2700000" algn="tl">
                  <a:srgbClr val="000000">
                    <a:alpha val="43137"/>
                  </a:srgbClr>
                </a:outerShdw>
              </a:effectLst>
            </a:endParaRPr>
          </a:p>
        </p:txBody>
      </p:sp>
      <p:grpSp>
        <p:nvGrpSpPr>
          <p:cNvPr id="4" name="Grupa 3"/>
          <p:cNvGrpSpPr/>
          <p:nvPr/>
        </p:nvGrpSpPr>
        <p:grpSpPr>
          <a:xfrm>
            <a:off x="457200" y="1340768"/>
            <a:ext cx="8363272" cy="4824536"/>
            <a:chOff x="457200" y="1786934"/>
            <a:chExt cx="8363272" cy="3932203"/>
          </a:xfrm>
        </p:grpSpPr>
        <p:sp>
          <p:nvSpPr>
            <p:cNvPr id="5" name="Dowolny kształt 4"/>
            <p:cNvSpPr/>
            <p:nvPr/>
          </p:nvSpPr>
          <p:spPr>
            <a:xfrm>
              <a:off x="457200" y="1786934"/>
              <a:ext cx="8363272" cy="1340022"/>
            </a:xfrm>
            <a:custGeom>
              <a:avLst/>
              <a:gdLst>
                <a:gd name="connsiteX0" fmla="*/ 0 w 8363272"/>
                <a:gd name="connsiteY0" fmla="*/ 223341 h 1340022"/>
                <a:gd name="connsiteX1" fmla="*/ 223341 w 8363272"/>
                <a:gd name="connsiteY1" fmla="*/ 0 h 1340022"/>
                <a:gd name="connsiteX2" fmla="*/ 8139931 w 8363272"/>
                <a:gd name="connsiteY2" fmla="*/ 0 h 1340022"/>
                <a:gd name="connsiteX3" fmla="*/ 8363272 w 8363272"/>
                <a:gd name="connsiteY3" fmla="*/ 223341 h 1340022"/>
                <a:gd name="connsiteX4" fmla="*/ 8363272 w 8363272"/>
                <a:gd name="connsiteY4" fmla="*/ 1116681 h 1340022"/>
                <a:gd name="connsiteX5" fmla="*/ 8139931 w 8363272"/>
                <a:gd name="connsiteY5" fmla="*/ 1340022 h 1340022"/>
                <a:gd name="connsiteX6" fmla="*/ 223341 w 8363272"/>
                <a:gd name="connsiteY6" fmla="*/ 1340022 h 1340022"/>
                <a:gd name="connsiteX7" fmla="*/ 0 w 8363272"/>
                <a:gd name="connsiteY7" fmla="*/ 1116681 h 1340022"/>
                <a:gd name="connsiteX8" fmla="*/ 0 w 8363272"/>
                <a:gd name="connsiteY8" fmla="*/ 223341 h 134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3272" h="1340022">
                  <a:moveTo>
                    <a:pt x="0" y="223341"/>
                  </a:moveTo>
                  <a:cubicBezTo>
                    <a:pt x="0" y="99993"/>
                    <a:pt x="99993" y="0"/>
                    <a:pt x="223341" y="0"/>
                  </a:cubicBezTo>
                  <a:lnTo>
                    <a:pt x="8139931" y="0"/>
                  </a:lnTo>
                  <a:cubicBezTo>
                    <a:pt x="8263279" y="0"/>
                    <a:pt x="8363272" y="99993"/>
                    <a:pt x="8363272" y="223341"/>
                  </a:cubicBezTo>
                  <a:lnTo>
                    <a:pt x="8363272" y="1116681"/>
                  </a:lnTo>
                  <a:cubicBezTo>
                    <a:pt x="8363272" y="1240029"/>
                    <a:pt x="8263279" y="1340022"/>
                    <a:pt x="8139931" y="1340022"/>
                  </a:cubicBezTo>
                  <a:lnTo>
                    <a:pt x="223341" y="1340022"/>
                  </a:lnTo>
                  <a:cubicBezTo>
                    <a:pt x="99993" y="1340022"/>
                    <a:pt x="0" y="1240029"/>
                    <a:pt x="0" y="1116681"/>
                  </a:cubicBezTo>
                  <a:lnTo>
                    <a:pt x="0" y="223341"/>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72094" tIns="172094" rIns="172094" bIns="172094" numCol="1" spcCol="1270" anchor="ctr" anchorCtr="0">
              <a:noAutofit/>
            </a:bodyPr>
            <a:lstStyle/>
            <a:p>
              <a:pPr lvl="0" algn="just" defTabSz="1244600" rtl="0">
                <a:lnSpc>
                  <a:spcPct val="90000"/>
                </a:lnSpc>
                <a:spcBef>
                  <a:spcPct val="0"/>
                </a:spcBef>
                <a:spcAft>
                  <a:spcPct val="35000"/>
                </a:spcAft>
              </a:pPr>
              <a:r>
                <a:rPr lang="pl-PL" sz="2800" kern="1200" dirty="0" smtClean="0"/>
                <a:t>Rozliczenie opłaty i wydatków  następuje na podstawie art.  113 ust. 1 ustawy o kosztach sądowych w sprawach cywilnych.</a:t>
              </a:r>
              <a:endParaRPr lang="pl-PL" sz="2800" kern="1200" dirty="0"/>
            </a:p>
          </p:txBody>
        </p:sp>
        <p:sp>
          <p:nvSpPr>
            <p:cNvPr id="6" name="Dowolny kształt 5"/>
            <p:cNvSpPr/>
            <p:nvPr/>
          </p:nvSpPr>
          <p:spPr>
            <a:xfrm>
              <a:off x="457200" y="3311277"/>
              <a:ext cx="8363272" cy="2407860"/>
            </a:xfrm>
            <a:custGeom>
              <a:avLst/>
              <a:gdLst>
                <a:gd name="connsiteX0" fmla="*/ 0 w 8363272"/>
                <a:gd name="connsiteY0" fmla="*/ 401318 h 2407860"/>
                <a:gd name="connsiteX1" fmla="*/ 401318 w 8363272"/>
                <a:gd name="connsiteY1" fmla="*/ 0 h 2407860"/>
                <a:gd name="connsiteX2" fmla="*/ 7961954 w 8363272"/>
                <a:gd name="connsiteY2" fmla="*/ 0 h 2407860"/>
                <a:gd name="connsiteX3" fmla="*/ 8363272 w 8363272"/>
                <a:gd name="connsiteY3" fmla="*/ 401318 h 2407860"/>
                <a:gd name="connsiteX4" fmla="*/ 8363272 w 8363272"/>
                <a:gd name="connsiteY4" fmla="*/ 2006542 h 2407860"/>
                <a:gd name="connsiteX5" fmla="*/ 7961954 w 8363272"/>
                <a:gd name="connsiteY5" fmla="*/ 2407860 h 2407860"/>
                <a:gd name="connsiteX6" fmla="*/ 401318 w 8363272"/>
                <a:gd name="connsiteY6" fmla="*/ 2407860 h 2407860"/>
                <a:gd name="connsiteX7" fmla="*/ 0 w 8363272"/>
                <a:gd name="connsiteY7" fmla="*/ 2006542 h 2407860"/>
                <a:gd name="connsiteX8" fmla="*/ 0 w 8363272"/>
                <a:gd name="connsiteY8" fmla="*/ 401318 h 2407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63272" h="2407860">
                  <a:moveTo>
                    <a:pt x="0" y="401318"/>
                  </a:moveTo>
                  <a:cubicBezTo>
                    <a:pt x="0" y="179676"/>
                    <a:pt x="179676" y="0"/>
                    <a:pt x="401318" y="0"/>
                  </a:cubicBezTo>
                  <a:lnTo>
                    <a:pt x="7961954" y="0"/>
                  </a:lnTo>
                  <a:cubicBezTo>
                    <a:pt x="8183596" y="0"/>
                    <a:pt x="8363272" y="179676"/>
                    <a:pt x="8363272" y="401318"/>
                  </a:cubicBezTo>
                  <a:lnTo>
                    <a:pt x="8363272" y="2006542"/>
                  </a:lnTo>
                  <a:cubicBezTo>
                    <a:pt x="8363272" y="2228184"/>
                    <a:pt x="8183596" y="2407860"/>
                    <a:pt x="7961954" y="2407860"/>
                  </a:cubicBezTo>
                  <a:lnTo>
                    <a:pt x="401318" y="2407860"/>
                  </a:lnTo>
                  <a:cubicBezTo>
                    <a:pt x="179676" y="2407860"/>
                    <a:pt x="0" y="2228184"/>
                    <a:pt x="0" y="2006542"/>
                  </a:cubicBezTo>
                  <a:lnTo>
                    <a:pt x="0" y="401318"/>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224222" tIns="224222" rIns="224222" bIns="224222" numCol="1" spcCol="1270" anchor="ctr" anchorCtr="0">
              <a:noAutofit/>
            </a:bodyPr>
            <a:lstStyle/>
            <a:p>
              <a:pPr lvl="0" algn="just" defTabSz="1244600" rtl="0">
                <a:lnSpc>
                  <a:spcPct val="90000"/>
                </a:lnSpc>
                <a:spcBef>
                  <a:spcPct val="0"/>
                </a:spcBef>
                <a:spcAft>
                  <a:spcPct val="35000"/>
                </a:spcAft>
              </a:pPr>
              <a:r>
                <a:rPr lang="pl-PL" sz="2800" kern="1200" dirty="0" smtClean="0"/>
                <a:t>art. 97 </a:t>
              </a:r>
              <a:r>
                <a:rPr lang="pl-PL" sz="2800" kern="1200" dirty="0" err="1" smtClean="0"/>
                <a:t>zd</a:t>
              </a:r>
              <a:r>
                <a:rPr lang="pl-PL" sz="2800" kern="1200" dirty="0" smtClean="0"/>
                <a:t>. </a:t>
              </a:r>
              <a:r>
                <a:rPr lang="pl-PL" sz="2800" kern="1200" smtClean="0"/>
                <a:t>2 - Sąd </a:t>
              </a:r>
              <a:r>
                <a:rPr lang="pl-PL" sz="2800" kern="1200" dirty="0" smtClean="0"/>
                <a:t>pracy w orzeczeniu kończącym postępowanie w instancji rozstrzyga o tych wydatkach, stosując odpowiednio przepisy </a:t>
              </a:r>
              <a:r>
                <a:rPr lang="pl-PL" sz="2800" b="1" kern="1200" dirty="0" smtClean="0"/>
                <a:t>art. 113, z tym że obciążenie pracownika tymi wydatkami może nastąpić w wypadkach szczególnie uzasadnionych.</a:t>
              </a:r>
              <a:endParaRPr lang="pl-PL" sz="2800" kern="1200" dirty="0"/>
            </a:p>
          </p:txBody>
        </p:sp>
      </p:grpSp>
      <p:pic>
        <p:nvPicPr>
          <p:cNvPr id="3789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800" b="1" dirty="0">
                <a:solidFill>
                  <a:schemeClr val="accent3">
                    <a:lumMod val="50000"/>
                  </a:schemeClr>
                </a:solidFill>
                <a:effectLst>
                  <a:outerShdw blurRad="38100" dist="38100" dir="2700000" algn="tl">
                    <a:srgbClr val="000000">
                      <a:alpha val="43137"/>
                    </a:srgbClr>
                  </a:outerShdw>
                </a:effectLst>
                <a:latin typeface="+mn-lt"/>
              </a:rPr>
              <a:t>Odpowiednie stosowanie art. 113 ust. </a:t>
            </a:r>
            <a:r>
              <a:rPr lang="pl-PL" sz="2800" b="1" dirty="0" smtClean="0">
                <a:solidFill>
                  <a:schemeClr val="accent3">
                    <a:lumMod val="50000"/>
                  </a:schemeClr>
                </a:solidFill>
                <a:effectLst>
                  <a:outerShdw blurRad="38100" dist="38100" dir="2700000" algn="tl">
                    <a:srgbClr val="000000">
                      <a:alpha val="43137"/>
                    </a:srgbClr>
                  </a:outerShdw>
                </a:effectLst>
                <a:latin typeface="+mn-lt"/>
              </a:rPr>
              <a:t>1-5 </a:t>
            </a:r>
            <a:r>
              <a:rPr lang="pl-PL" sz="2800" b="1" dirty="0">
                <a:solidFill>
                  <a:schemeClr val="accent3">
                    <a:lumMod val="50000"/>
                  </a:schemeClr>
                </a:solidFill>
                <a:effectLst>
                  <a:outerShdw blurRad="38100" dist="38100" dir="2700000" algn="tl">
                    <a:srgbClr val="000000">
                      <a:alpha val="43137"/>
                    </a:srgbClr>
                  </a:outerShdw>
                </a:effectLst>
                <a:latin typeface="+mn-lt"/>
              </a:rPr>
              <a:t>ustawy o kosztach sądowych w sprawach </a:t>
            </a:r>
            <a:r>
              <a:rPr lang="pl-PL" sz="2800" b="1" dirty="0" smtClean="0">
                <a:solidFill>
                  <a:schemeClr val="accent3">
                    <a:lumMod val="50000"/>
                  </a:schemeClr>
                </a:solidFill>
                <a:effectLst>
                  <a:outerShdw blurRad="38100" dist="38100" dir="2700000" algn="tl">
                    <a:srgbClr val="000000">
                      <a:alpha val="43137"/>
                    </a:srgbClr>
                  </a:outerShdw>
                </a:effectLst>
                <a:latin typeface="+mn-lt"/>
              </a:rPr>
              <a:t>cywilnych</a:t>
            </a:r>
            <a:endParaRPr lang="pl-PL" sz="5400" dirty="0">
              <a:solidFill>
                <a:schemeClr val="accent3">
                  <a:lumMod val="50000"/>
                </a:schemeClr>
              </a:solidFill>
              <a:latin typeface="+mn-lt"/>
            </a:endParaRPr>
          </a:p>
        </p:txBody>
      </p:sp>
      <p:sp>
        <p:nvSpPr>
          <p:cNvPr id="3" name="Symbol zastępczy zawartości 2"/>
          <p:cNvSpPr>
            <a:spLocks noGrp="1"/>
          </p:cNvSpPr>
          <p:nvPr>
            <p:ph idx="1"/>
          </p:nvPr>
        </p:nvSpPr>
        <p:spPr>
          <a:xfrm>
            <a:off x="457200" y="1600200"/>
            <a:ext cx="8229600" cy="4565104"/>
          </a:xfrm>
        </p:spPr>
        <p:txBody>
          <a:bodyPr>
            <a:normAutofit fontScale="85000" lnSpcReduction="10000"/>
          </a:bodyPr>
          <a:lstStyle/>
          <a:p>
            <a:pPr marL="0" indent="0">
              <a:buNone/>
            </a:pPr>
            <a:r>
              <a:rPr lang="pl-PL" dirty="0" smtClean="0"/>
              <a:t>art. 113 ust. 1 </a:t>
            </a:r>
          </a:p>
          <a:p>
            <a:pPr marL="0" indent="0" algn="just">
              <a:buNone/>
            </a:pPr>
            <a:r>
              <a:rPr lang="pl-PL" altLang="pl-PL" dirty="0"/>
              <a:t>Kosztami sądowymi, których strona nie miała obowiązku uiścić lub których nie miał obowiązku uiścić kurator albo prokurator, sąd w orzeczeniu kończącym sprawę w instancji obciąży przeciwnika, jeżeli istnieją do tego podstawy, przy odpowiednim zastosowaniu zasad obowiązujących przy zwrocie kosztów procesu.</a:t>
            </a:r>
          </a:p>
          <a:p>
            <a:pPr marL="0" indent="0">
              <a:buNone/>
            </a:pPr>
            <a:r>
              <a:rPr lang="pl-PL" dirty="0" smtClean="0"/>
              <a:t>art</a:t>
            </a:r>
            <a:r>
              <a:rPr lang="pl-PL" dirty="0"/>
              <a:t>. 113 ust. </a:t>
            </a:r>
            <a:r>
              <a:rPr lang="pl-PL" dirty="0" smtClean="0"/>
              <a:t>4</a:t>
            </a:r>
            <a:endParaRPr lang="pl-PL" dirty="0"/>
          </a:p>
          <a:p>
            <a:pPr marL="0" indent="0" algn="just">
              <a:buNone/>
            </a:pPr>
            <a:r>
              <a:rPr lang="pl-PL" dirty="0" smtClean="0"/>
              <a:t>W </a:t>
            </a:r>
            <a:r>
              <a:rPr lang="pl-PL" dirty="0"/>
              <a:t>przypadkach szczególnie uzasadnionych sąd może odstąpić od przewidzianego w ust. 2–3a obciążenia kosztami. </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 y="6361527"/>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813315"/>
      </p:ext>
    </p:extLst>
  </p:cSld>
  <p:clrMapOvr>
    <a:masterClrMapping/>
  </p:clrMapOvr>
  <p:transition>
    <p:push dir="d"/>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a:xfrm>
            <a:off x="1485900" y="2448545"/>
            <a:ext cx="6172200" cy="1613297"/>
          </a:xfrm>
        </p:spPr>
        <p:txBody>
          <a:bodyPr>
            <a:normAutofit/>
          </a:bodyPr>
          <a:lstStyle/>
          <a:p>
            <a:pPr algn="ctr" eaLnBrk="1" hangingPunct="1">
              <a:defRPr/>
            </a:pPr>
            <a:r>
              <a:rPr lang="pl-PL" altLang="pl-PL" sz="4500" b="1" dirty="0">
                <a:solidFill>
                  <a:schemeClr val="accent3">
                    <a:lumMod val="50000"/>
                  </a:schemeClr>
                </a:solidFill>
                <a:effectLst>
                  <a:outerShdw blurRad="38100" dist="38100" dir="2700000" algn="tl">
                    <a:srgbClr val="C0C0C0"/>
                  </a:outerShdw>
                </a:effectLst>
                <a:latin typeface="+mn-lt"/>
              </a:rPr>
              <a:t>Dziękuję za uwagę </a:t>
            </a:r>
          </a:p>
        </p:txBody>
      </p:sp>
      <p:pic>
        <p:nvPicPr>
          <p:cNvPr id="3" name="j0214098.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6516291" y="4508897"/>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04" name="Picture 4" descr="C:\Program Files (x86)\Microsoft Office\MEDIA\OFFICE12\Lines\BD10307_.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8132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15577"/>
      </p:ext>
    </p:extLst>
  </p:cSld>
  <p:clrMapOvr>
    <a:masterClrMapping/>
  </p:clrMapOvr>
  <p:transition>
    <p:push dir="d"/>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15" fill="hold"/>
                                        <p:tgtEl>
                                          <p:spTgt spid="3"/>
                                        </p:tgtEl>
                                      </p:cBhvr>
                                    </p:cmd>
                                  </p:childTnLst>
                                </p:cTn>
                              </p:par>
                            </p:childTnLst>
                          </p:cTn>
                        </p:par>
                      </p:childTnLst>
                    </p:cTn>
                  </p:par>
                </p:childTnLst>
              </p:cTn>
              <p:nextCondLst>
                <p:cond evt="onClick" delay="0">
                  <p:tgtEl>
                    <p:spTgt spid="3"/>
                  </p:tgtEl>
                </p:cond>
              </p:nextCondLst>
            </p:seq>
            <p:audio>
              <p:cMediaNode vol="12195">
                <p:cTn id="7" fill="hold" display="0">
                  <p:stCondLst>
                    <p:cond delay="indefinite"/>
                  </p:stCondLst>
                  <p:endCondLst>
                    <p:cond evt="onStopAudio" delay="0">
                      <p:tgtEl>
                        <p:sldTgt/>
                      </p:tgtEl>
                    </p:cond>
                  </p:endCondLst>
                </p:cTn>
                <p:tgtEl>
                  <p:spTgt spid="3"/>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8650" y="1200151"/>
            <a:ext cx="7886700" cy="4289822"/>
          </a:xfrm>
        </p:spPr>
        <p:txBody>
          <a:bodyPr>
            <a:normAutofit fontScale="92500" lnSpcReduction="10000"/>
          </a:bodyPr>
          <a:lstStyle/>
          <a:p>
            <a:pPr marL="0" indent="0" algn="just">
              <a:buNone/>
            </a:pPr>
            <a:r>
              <a:rPr lang="pl-PL" b="1" i="0" u="none" strike="noStrike" baseline="0" dirty="0" smtClean="0">
                <a:solidFill>
                  <a:schemeClr val="accent3">
                    <a:lumMod val="50000"/>
                  </a:schemeClr>
                </a:solidFill>
                <a:effectLst>
                  <a:outerShdw blurRad="38100" dist="38100" dir="2700000" algn="tl">
                    <a:srgbClr val="000000">
                      <a:alpha val="43137"/>
                    </a:srgbClr>
                  </a:outerShdw>
                </a:effectLst>
              </a:rPr>
              <a:t>Żądanie udzielenia informacji </a:t>
            </a:r>
            <a:r>
              <a:rPr lang="pl-PL" b="1" i="0" u="none" strike="noStrike" baseline="0" dirty="0" smtClean="0">
                <a:solidFill>
                  <a:schemeClr val="accent3">
                    <a:lumMod val="50000"/>
                  </a:schemeClr>
                </a:solidFill>
              </a:rPr>
              <a:t> </a:t>
            </a:r>
          </a:p>
          <a:p>
            <a:pPr marL="0" indent="0" algn="just">
              <a:buNone/>
            </a:pPr>
            <a:endParaRPr lang="pl-PL" b="1" dirty="0">
              <a:solidFill>
                <a:schemeClr val="accent3">
                  <a:lumMod val="50000"/>
                </a:schemeClr>
              </a:solidFill>
            </a:endParaRPr>
          </a:p>
          <a:p>
            <a:pPr marL="0" indent="0" algn="just">
              <a:buNone/>
            </a:pPr>
            <a:endParaRPr lang="pl-PL" b="1" i="0" u="none" strike="noStrike" baseline="0" dirty="0" smtClean="0"/>
          </a:p>
          <a:p>
            <a:pPr marL="0" indent="0" algn="just">
              <a:buNone/>
            </a:pPr>
            <a:r>
              <a:rPr lang="pl-PL" b="1" i="0" u="none" strike="noStrike" baseline="0" dirty="0" smtClean="0"/>
              <a:t>Postanowienie </a:t>
            </a:r>
            <a:r>
              <a:rPr lang="pl-PL" b="0" i="0" u="none" strike="noStrike" baseline="0" dirty="0" smtClean="0"/>
              <a:t>Sądu Najwyższego z dnia 16 września 1999 r., </a:t>
            </a:r>
            <a:r>
              <a:rPr lang="pl-PL" b="1" i="0" u="none" strike="noStrike" baseline="0" dirty="0" smtClean="0"/>
              <a:t>I PKN 331/99</a:t>
            </a:r>
            <a:endParaRPr lang="pl-PL" b="0" i="0" u="none" strike="noStrike" baseline="0" dirty="0" smtClean="0"/>
          </a:p>
          <a:p>
            <a:pPr algn="just"/>
            <a:endParaRPr lang="pl-PL" sz="600" dirty="0"/>
          </a:p>
          <a:p>
            <a:pPr marL="0" indent="0" algn="just">
              <a:buNone/>
            </a:pPr>
            <a:r>
              <a:rPr lang="pl-PL" b="0" i="0" u="none" strike="noStrike" baseline="0" dirty="0" smtClean="0"/>
              <a:t>Pracownik może dochodzić przed sądem pracy nakazania udzielenia informacji mających istotne znaczenie dla jego sytuacji pracowniczej (art. 2 § 1 i 476 § 1 k.p.c.).</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4404609"/>
      </p:ext>
    </p:extLst>
  </p:cSld>
  <p:clrMapOvr>
    <a:masterClrMapping/>
  </p:clrMapOvr>
  <p:transition>
    <p:push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b="1" dirty="0" smtClean="0">
                <a:solidFill>
                  <a:schemeClr val="accent3">
                    <a:lumMod val="50000"/>
                  </a:schemeClr>
                </a:solidFill>
                <a:effectLst>
                  <a:outerShdw blurRad="38100" dist="38100" dir="2700000" algn="tl">
                    <a:srgbClr val="000000">
                      <a:alpha val="43137"/>
                    </a:srgbClr>
                  </a:outerShdw>
                </a:effectLst>
              </a:rPr>
              <a:t>Sprawy z zakresu prawa pracy </a:t>
            </a:r>
            <a:br>
              <a:rPr lang="pl-PL" sz="3200" b="1" dirty="0" smtClean="0">
                <a:solidFill>
                  <a:schemeClr val="accent3">
                    <a:lumMod val="50000"/>
                  </a:schemeClr>
                </a:solidFill>
                <a:effectLst>
                  <a:outerShdw blurRad="38100" dist="38100" dir="2700000" algn="tl">
                    <a:srgbClr val="000000">
                      <a:alpha val="43137"/>
                    </a:srgbClr>
                  </a:outerShdw>
                </a:effectLst>
              </a:rPr>
            </a:br>
            <a:r>
              <a:rPr lang="pl-PL" sz="3200" b="1" dirty="0" smtClean="0">
                <a:solidFill>
                  <a:schemeClr val="accent3">
                    <a:lumMod val="50000"/>
                  </a:schemeClr>
                </a:solidFill>
                <a:effectLst>
                  <a:outerShdw blurRad="38100" dist="38100" dir="2700000" algn="tl">
                    <a:srgbClr val="000000">
                      <a:alpha val="43137"/>
                    </a:srgbClr>
                  </a:outerShdw>
                </a:effectLst>
              </a:rPr>
              <a:t>- art.  476 § 1 k.p.c. </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Art. 476. </a:t>
            </a:r>
            <a:r>
              <a:rPr lang="pl-PL" dirty="0"/>
              <a:t>§ 1. Przez sprawy z zakresu prawa pracy rozumie się sprawy:</a:t>
            </a:r>
          </a:p>
          <a:p>
            <a:pPr marL="0" indent="0" algn="just">
              <a:buNone/>
            </a:pPr>
            <a:r>
              <a:rPr lang="pl-PL" dirty="0"/>
              <a:t>1</a:t>
            </a:r>
            <a:r>
              <a:rPr lang="pl-PL" dirty="0" smtClean="0"/>
              <a:t>) o </a:t>
            </a:r>
            <a:r>
              <a:rPr lang="pl-PL" dirty="0"/>
              <a:t>roszczenia ze stosunku pracy lub z nim związane;</a:t>
            </a:r>
          </a:p>
          <a:p>
            <a:pPr marL="0" indent="0" algn="just">
              <a:buNone/>
            </a:pPr>
            <a:r>
              <a:rPr lang="pl-PL" dirty="0"/>
              <a:t>1</a:t>
            </a:r>
            <a:r>
              <a:rPr lang="pl-PL" baseline="30000" dirty="0"/>
              <a:t>1</a:t>
            </a:r>
            <a:r>
              <a:rPr lang="pl-PL" dirty="0" smtClean="0"/>
              <a:t>) o </a:t>
            </a:r>
            <a:r>
              <a:rPr lang="pl-PL" dirty="0"/>
              <a:t>ustalenie istnienia stosunku pracy, jeżeli łączący strony stosunek prawny, wbrew zawartej między nimi umowie, ma cechy stosunku pracy;</a:t>
            </a:r>
          </a:p>
          <a:p>
            <a:pPr marL="0" indent="0" algn="just">
              <a:buNone/>
            </a:pPr>
            <a:r>
              <a:rPr lang="pl-PL" dirty="0"/>
              <a:t>2</a:t>
            </a:r>
            <a:r>
              <a:rPr lang="pl-PL" dirty="0" smtClean="0"/>
              <a:t>) o </a:t>
            </a:r>
            <a:r>
              <a:rPr lang="pl-PL" dirty="0"/>
              <a:t>roszczenia z innych stosunków prawnych, do których z mocy odrębnych przepisów stosuje się przepisy prawa pracy;</a:t>
            </a:r>
          </a:p>
          <a:p>
            <a:pPr marL="0" indent="0" algn="just">
              <a:buNone/>
            </a:pPr>
            <a:r>
              <a:rPr lang="pl-PL" dirty="0"/>
              <a:t>3</a:t>
            </a:r>
            <a:r>
              <a:rPr lang="pl-PL" dirty="0" smtClean="0"/>
              <a:t>) o </a:t>
            </a:r>
            <a:r>
              <a:rPr lang="pl-PL" dirty="0"/>
              <a:t>odszkodowania dochodzone od zakładu pracy na podstawie przepisów o świadczeniach z tytułu wypadków przy pracy i chorób zawodowych.</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32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845348"/>
      </p:ext>
    </p:extLst>
  </p:cSld>
  <p:clrMapOvr>
    <a:masterClrMapping/>
  </p:clrMapOvr>
  <p:transition>
    <p:push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b="1" dirty="0" smtClean="0">
                <a:solidFill>
                  <a:schemeClr val="accent3">
                    <a:lumMod val="50000"/>
                  </a:schemeClr>
                </a:solidFill>
                <a:effectLst>
                  <a:outerShdw blurRad="38100" dist="38100" dir="2700000" algn="tl">
                    <a:srgbClr val="000000">
                      <a:alpha val="43137"/>
                    </a:srgbClr>
                  </a:outerShdw>
                </a:effectLst>
              </a:rPr>
              <a:t>Cechy sprawy ze stosunku pracy </a:t>
            </a:r>
            <a:endParaRPr lang="pl-PL" sz="36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6" name="Symbol zastępczy zawartości 5"/>
          <p:cNvGraphicFramePr>
            <a:graphicFrameLocks noGrp="1"/>
          </p:cNvGraphicFramePr>
          <p:nvPr>
            <p:ph idx="1"/>
            <p:extLst/>
          </p:nvPr>
        </p:nvGraphicFramePr>
        <p:xfrm>
          <a:off x="628650" y="222646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599868"/>
      </p:ext>
    </p:extLst>
  </p:cSld>
  <p:clrMapOvr>
    <a:masterClrMapping/>
  </p:clrMapOvr>
  <p:transition>
    <p:push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accent3">
                    <a:lumMod val="50000"/>
                  </a:schemeClr>
                </a:solidFill>
                <a:effectLst>
                  <a:outerShdw blurRad="38100" dist="38100" dir="2700000" algn="tl">
                    <a:srgbClr val="000000">
                      <a:alpha val="43137"/>
                    </a:srgbClr>
                  </a:outerShdw>
                </a:effectLst>
              </a:rPr>
              <a:t>Spór ze stosunku pracy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endParaRPr lang="pl-PL" dirty="0" smtClean="0"/>
          </a:p>
          <a:p>
            <a:pPr marL="0" indent="0" algn="just">
              <a:buNone/>
            </a:pPr>
            <a:r>
              <a:rPr lang="pl-PL" dirty="0" smtClean="0"/>
              <a:t>Spór </a:t>
            </a:r>
            <a:r>
              <a:rPr lang="pl-PL" dirty="0"/>
              <a:t>o roszczenia powstałe ze stosunku pracy charakteryzuje się tym, że między roszczeniem a stosunkiem pracy musi występować wzajemna współzależność w tym znaczeniu, że spór nie mógłby powstać, gdyby między stronami nie istniał stosunek pracy (uchwała SN z dnia 5 sierpnia 1986 r., III PZP 48/86, </a:t>
            </a:r>
            <a:r>
              <a:rPr lang="pl-PL" dirty="0" err="1"/>
              <a:t>OSNCAPiUS</a:t>
            </a:r>
            <a:r>
              <a:rPr lang="pl-PL" dirty="0"/>
              <a:t> </a:t>
            </a:r>
            <a:r>
              <a:rPr lang="pl-PL" dirty="0" smtClean="0"/>
              <a:t>1987/7/94</a:t>
            </a:r>
            <a:r>
              <a:rPr lang="pl-PL" dirty="0"/>
              <a:t>).</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33"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244298"/>
      </p:ext>
    </p:extLst>
  </p:cSld>
  <p:clrMapOvr>
    <a:masterClrMapping/>
  </p:clrMapOvr>
  <p:transition>
    <p:push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smtClean="0">
                <a:solidFill>
                  <a:schemeClr val="accent3">
                    <a:lumMod val="50000"/>
                  </a:schemeClr>
                </a:solidFill>
                <a:effectLst>
                  <a:outerShdw blurRad="38100" dist="38100" dir="2700000" algn="tl">
                    <a:srgbClr val="000000">
                      <a:alpha val="43137"/>
                    </a:srgbClr>
                  </a:outerShdw>
                </a:effectLst>
              </a:rPr>
              <a:t>Najbardziej typowe sprawy </a:t>
            </a:r>
            <a:endParaRPr lang="pl-PL" sz="40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 </a:t>
            </a:r>
            <a:r>
              <a:rPr lang="pl-PL" dirty="0" smtClean="0"/>
              <a:t>o rozwiązanie </a:t>
            </a:r>
            <a:r>
              <a:rPr lang="pl-PL" dirty="0"/>
              <a:t>stosunku pracy,</a:t>
            </a:r>
          </a:p>
          <a:p>
            <a:pPr marL="0" indent="0">
              <a:buNone/>
            </a:pPr>
            <a:r>
              <a:rPr lang="pl-PL" dirty="0"/>
              <a:t>- </a:t>
            </a:r>
            <a:r>
              <a:rPr lang="pl-PL" dirty="0" smtClean="0"/>
              <a:t>o wynagrodzenie </a:t>
            </a:r>
            <a:r>
              <a:rPr lang="pl-PL" dirty="0"/>
              <a:t>za pracę,</a:t>
            </a:r>
          </a:p>
          <a:p>
            <a:pPr marL="0" indent="0">
              <a:buNone/>
            </a:pPr>
            <a:r>
              <a:rPr lang="pl-PL" dirty="0"/>
              <a:t>- </a:t>
            </a:r>
            <a:r>
              <a:rPr lang="pl-PL" dirty="0" smtClean="0"/>
              <a:t>o odprawy,</a:t>
            </a:r>
            <a:endParaRPr lang="pl-PL" dirty="0"/>
          </a:p>
          <a:p>
            <a:pPr marL="0" indent="0">
              <a:buNone/>
            </a:pPr>
            <a:r>
              <a:rPr lang="pl-PL" dirty="0"/>
              <a:t>- </a:t>
            </a:r>
            <a:r>
              <a:rPr lang="pl-PL" dirty="0" smtClean="0"/>
              <a:t>o ekwiwalent pieniężny </a:t>
            </a:r>
            <a:r>
              <a:rPr lang="pl-PL" dirty="0"/>
              <a:t>za urlop,</a:t>
            </a:r>
          </a:p>
          <a:p>
            <a:pPr marL="0" indent="0">
              <a:buNone/>
            </a:pPr>
            <a:r>
              <a:rPr lang="pl-PL" dirty="0"/>
              <a:t>- </a:t>
            </a:r>
            <a:r>
              <a:rPr lang="pl-PL" dirty="0" smtClean="0"/>
              <a:t>o udzielenie </a:t>
            </a:r>
            <a:r>
              <a:rPr lang="pl-PL" dirty="0"/>
              <a:t>urlopu,</a:t>
            </a:r>
          </a:p>
          <a:p>
            <a:pPr marL="0" indent="0">
              <a:buNone/>
            </a:pPr>
            <a:r>
              <a:rPr lang="pl-PL" dirty="0"/>
              <a:t>- </a:t>
            </a:r>
            <a:r>
              <a:rPr lang="pl-PL" dirty="0" smtClean="0"/>
              <a:t>o sprostowanie </a:t>
            </a:r>
            <a:r>
              <a:rPr lang="pl-PL" dirty="0"/>
              <a:t>lub </a:t>
            </a:r>
            <a:r>
              <a:rPr lang="pl-PL" dirty="0" smtClean="0"/>
              <a:t>wydanie </a:t>
            </a:r>
            <a:r>
              <a:rPr lang="pl-PL" dirty="0"/>
              <a:t>świadectwa pracy,</a:t>
            </a:r>
          </a:p>
          <a:p>
            <a:pPr marL="0" indent="0">
              <a:buNone/>
            </a:pPr>
            <a:r>
              <a:rPr lang="pl-PL" dirty="0"/>
              <a:t>- </a:t>
            </a:r>
            <a:r>
              <a:rPr lang="pl-PL" dirty="0" smtClean="0"/>
              <a:t>o uchylenie </a:t>
            </a:r>
            <a:r>
              <a:rPr lang="pl-PL" dirty="0"/>
              <a:t>kar porządkowych,</a:t>
            </a:r>
          </a:p>
          <a:p>
            <a:pPr marL="0" indent="0">
              <a:buNone/>
            </a:pPr>
            <a:r>
              <a:rPr lang="pl-PL" dirty="0"/>
              <a:t>- </a:t>
            </a:r>
            <a:r>
              <a:rPr lang="pl-PL" dirty="0" smtClean="0"/>
              <a:t>o odpowiedzialność materialną </a:t>
            </a:r>
            <a:r>
              <a:rPr lang="pl-PL" dirty="0"/>
              <a:t>pracownika,</a:t>
            </a:r>
          </a:p>
          <a:p>
            <a:pPr marL="0" indent="0">
              <a:buNone/>
            </a:pPr>
            <a:r>
              <a:rPr lang="pl-PL" dirty="0"/>
              <a:t>- </a:t>
            </a:r>
            <a:r>
              <a:rPr lang="pl-PL" dirty="0" smtClean="0"/>
              <a:t>o odpowiedzialność odszkodowawczą </a:t>
            </a:r>
            <a:r>
              <a:rPr lang="pl-PL" dirty="0"/>
              <a:t>pracodawcy,</a:t>
            </a:r>
          </a:p>
          <a:p>
            <a:pPr marL="0" indent="0">
              <a:buNone/>
            </a:pPr>
            <a:r>
              <a:rPr lang="pl-PL" dirty="0"/>
              <a:t>- </a:t>
            </a:r>
            <a:r>
              <a:rPr lang="pl-PL" dirty="0" smtClean="0"/>
              <a:t>o roszczenia wynikające z </a:t>
            </a:r>
            <a:r>
              <a:rPr lang="pl-PL" dirty="0" err="1" smtClean="0"/>
              <a:t>mobbingu</a:t>
            </a:r>
            <a:r>
              <a:rPr lang="pl-PL" dirty="0"/>
              <a:t>,</a:t>
            </a:r>
          </a:p>
          <a:p>
            <a:pPr marL="0" indent="0">
              <a:buNone/>
            </a:pPr>
            <a:r>
              <a:rPr lang="pl-PL" dirty="0"/>
              <a:t>- </a:t>
            </a:r>
            <a:r>
              <a:rPr lang="pl-PL" dirty="0" smtClean="0"/>
              <a:t>o roszczenia wynikające z ochrony </a:t>
            </a:r>
            <a:r>
              <a:rPr lang="pl-PL" dirty="0"/>
              <a:t>dóbr osobistych,</a:t>
            </a:r>
          </a:p>
          <a:p>
            <a:pPr marL="0" indent="0">
              <a:buNone/>
            </a:pPr>
            <a:r>
              <a:rPr lang="pl-PL" dirty="0"/>
              <a:t>- </a:t>
            </a:r>
            <a:r>
              <a:rPr lang="pl-PL" dirty="0" smtClean="0"/>
              <a:t>o roszczenia wynikające z naruszenia </a:t>
            </a:r>
            <a:r>
              <a:rPr lang="pl-PL" dirty="0"/>
              <a:t>zasady równego traktowania w </a:t>
            </a:r>
            <a:r>
              <a:rPr lang="pl-PL" dirty="0" smtClean="0"/>
              <a:t>zatrudnieniu</a:t>
            </a:r>
            <a:endParaRPr lang="pl-PL" dirty="0"/>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4725167"/>
      </p:ext>
    </p:extLst>
  </p:cSld>
  <p:clrMapOvr>
    <a:masterClrMapping/>
  </p:clrMapOvr>
  <p:transition>
    <p:push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700" b="1" dirty="0">
                <a:solidFill>
                  <a:schemeClr val="accent3">
                    <a:lumMod val="50000"/>
                  </a:schemeClr>
                </a:solidFill>
                <a:effectLst>
                  <a:outerShdw blurRad="38100" dist="38100" dir="2700000" algn="tl">
                    <a:srgbClr val="000000">
                      <a:alpha val="43137"/>
                    </a:srgbClr>
                  </a:outerShdw>
                </a:effectLst>
              </a:rPr>
              <a:t>Konieczność posiłkowego stosowania kodeksu cywilnego </a:t>
            </a:r>
            <a:endParaRPr lang="pl-PL" dirty="0">
              <a:solidFill>
                <a:schemeClr val="accent3">
                  <a:lumMod val="50000"/>
                </a:schemeClr>
              </a:solidFill>
            </a:endParaRPr>
          </a:p>
        </p:txBody>
      </p:sp>
      <p:sp>
        <p:nvSpPr>
          <p:cNvPr id="3" name="Symbol zastępczy zawartości 2"/>
          <p:cNvSpPr>
            <a:spLocks noGrp="1"/>
          </p:cNvSpPr>
          <p:nvPr>
            <p:ph idx="1"/>
          </p:nvPr>
        </p:nvSpPr>
        <p:spPr/>
        <p:txBody>
          <a:bodyPr>
            <a:normAutofit fontScale="85000" lnSpcReduction="10000"/>
          </a:bodyPr>
          <a:lstStyle/>
          <a:p>
            <a:pPr algn="just"/>
            <a:r>
              <a:rPr lang="pl-PL" dirty="0" smtClean="0"/>
              <a:t>nie przekreśla to charakteru sprawy jako sprawy z zakresu prawa pracy (III </a:t>
            </a:r>
            <a:r>
              <a:rPr lang="pl-PL" dirty="0"/>
              <a:t>PZ </a:t>
            </a:r>
            <a:r>
              <a:rPr lang="pl-PL" dirty="0" smtClean="0"/>
              <a:t>6/80)</a:t>
            </a:r>
          </a:p>
          <a:p>
            <a:pPr algn="just"/>
            <a:r>
              <a:rPr lang="pl-PL" dirty="0" smtClean="0"/>
              <a:t>np. sprawa </a:t>
            </a:r>
            <a:r>
              <a:rPr lang="pl-PL" dirty="0"/>
              <a:t>o zwrot pobranych świadczeń, dochodzone na podstawie przepisów kodeksu cywilnego o bezpodstawnym </a:t>
            </a:r>
            <a:r>
              <a:rPr lang="pl-PL" dirty="0" smtClean="0"/>
              <a:t>wzbogaceniu (II </a:t>
            </a:r>
            <a:r>
              <a:rPr lang="pl-PL" dirty="0"/>
              <a:t>PZP </a:t>
            </a:r>
            <a:r>
              <a:rPr lang="pl-PL" dirty="0" smtClean="0"/>
              <a:t>2/07) </a:t>
            </a:r>
          </a:p>
          <a:p>
            <a:pPr algn="just"/>
            <a:r>
              <a:rPr lang="pl-PL" dirty="0" smtClean="0"/>
              <a:t>np. sprawa </a:t>
            </a:r>
            <a:r>
              <a:rPr lang="pl-PL" dirty="0"/>
              <a:t>o odszkodowanie za niezgodne z prawem rozwiązanie umowy o pracę bez wypowiedzenia, dochodzone na podstawie przepisów kodeksu cywilnego (por. wyrok TK z dnia 27 listopada 2007 r., SK 18/05, OTK-A 2007, nr 10, poz. 128). </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664209"/>
      </p:ext>
    </p:extLst>
  </p:cSld>
  <p:clrMapOvr>
    <a:masterClrMapping/>
  </p:clrMapOvr>
  <p:transition>
    <p:push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188640"/>
            <a:ext cx="7886700" cy="682412"/>
          </a:xfrm>
        </p:spPr>
        <p:txBody>
          <a:bodyPr/>
          <a:lstStyle/>
          <a:p>
            <a:pPr algn="ctr"/>
            <a:r>
              <a:rPr lang="pl-PL" sz="3600" b="1" dirty="0" smtClean="0">
                <a:solidFill>
                  <a:schemeClr val="accent3">
                    <a:lumMod val="50000"/>
                  </a:schemeClr>
                </a:solidFill>
                <a:effectLst>
                  <a:outerShdw blurRad="38100" dist="38100" dir="2700000" algn="tl">
                    <a:srgbClr val="000000">
                      <a:alpha val="43137"/>
                    </a:srgbClr>
                  </a:outerShdw>
                </a:effectLst>
              </a:rPr>
              <a:t>Ustanie stosunku pracy a charakter sprawy</a:t>
            </a:r>
            <a:endParaRPr lang="pl-PL" sz="3600" dirty="0">
              <a:solidFill>
                <a:schemeClr val="accent3">
                  <a:lumMod val="50000"/>
                </a:schemeClr>
              </a:solidFill>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870589561"/>
              </p:ext>
            </p:extLst>
          </p:nvPr>
        </p:nvGraphicFramePr>
        <p:xfrm>
          <a:off x="628650" y="1124744"/>
          <a:ext cx="7886700" cy="518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84"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3299522"/>
      </p:ext>
    </p:extLst>
  </p:cSld>
  <p:clrMapOvr>
    <a:masterClrMapping/>
  </p:clrMapOvr>
  <p:transition>
    <p:push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brak elementu podmiotowego</a:t>
            </a:r>
            <a:r>
              <a:rPr lang="pl-PL" sz="3200" b="1" dirty="0" smtClean="0">
                <a:solidFill>
                  <a:schemeClr val="accent3">
                    <a:lumMod val="50000"/>
                  </a:schemeClr>
                </a:solidFill>
                <a:effectLst>
                  <a:outerShdw blurRad="38100" dist="38100" dir="2700000" algn="tl">
                    <a:srgbClr val="000000">
                      <a:alpha val="43137"/>
                    </a:srgbClr>
                  </a:outerShdw>
                </a:effectLst>
              </a:rPr>
              <a:t>, a charakter sprawy </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77500" lnSpcReduction="20000"/>
          </a:bodyPr>
          <a:lstStyle/>
          <a:p>
            <a:pPr algn="just"/>
            <a:r>
              <a:rPr lang="pl-PL" dirty="0"/>
              <a:t>brak w sprawie elementu podmiotowego, tj. występowania pracodawcy z jednej strony i pracownika lub byłego pracownika z drugiej strony, nie odbiera sam przez się sprawie charakteru sprawy ze stosunku pracy, jeśli charakter dochodzonego roszczenia ma cechy roszczenia mającego swe źródło w stosunku pracy </a:t>
            </a:r>
            <a:r>
              <a:rPr lang="pl-PL" dirty="0" smtClean="0"/>
              <a:t>(IV </a:t>
            </a:r>
            <a:r>
              <a:rPr lang="pl-PL" dirty="0"/>
              <a:t>PZP </a:t>
            </a:r>
            <a:r>
              <a:rPr lang="pl-PL" dirty="0" smtClean="0"/>
              <a:t>5/80),</a:t>
            </a:r>
          </a:p>
          <a:p>
            <a:endParaRPr lang="pl-PL" dirty="0"/>
          </a:p>
          <a:p>
            <a:pPr algn="just"/>
            <a:r>
              <a:rPr lang="pl-PL" b="1" dirty="0" smtClean="0"/>
              <a:t>np. </a:t>
            </a:r>
            <a:r>
              <a:rPr lang="pl-PL" dirty="0" smtClean="0"/>
              <a:t>sprawa </a:t>
            </a:r>
            <a:r>
              <a:rPr lang="pl-PL" dirty="0"/>
              <a:t>z powództwa nabywcy wierzytelności przysługującej pracodawcy przeciwko pracownikowi o zwrot nienależnie pobranego wynagrodzenia za pracę jest sprawą z zakresu prawa pracy (art. 476 § 1 k.p.c</a:t>
            </a:r>
            <a:r>
              <a:rPr lang="pl-PL" dirty="0" smtClean="0"/>
              <a:t>.) – II PZP 4/08.</a:t>
            </a:r>
            <a:endParaRPr lang="pl-PL" dirty="0"/>
          </a:p>
          <a:p>
            <a:endParaRPr lang="pl-PL" dirty="0"/>
          </a:p>
          <a:p>
            <a:pPr algn="just"/>
            <a:endParaRPr lang="pl-PL" dirty="0"/>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8326581"/>
      </p:ext>
    </p:extLst>
  </p:cSld>
  <p:clrMapOvr>
    <a:masterClrMapping/>
  </p:clrMapOvr>
  <p:transition>
    <p:push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b="1" dirty="0" smtClean="0">
                <a:solidFill>
                  <a:schemeClr val="accent3">
                    <a:lumMod val="50000"/>
                  </a:schemeClr>
                </a:solidFill>
                <a:effectLst>
                  <a:outerShdw blurRad="38100" dist="38100" dir="2700000" algn="tl">
                    <a:srgbClr val="000000">
                      <a:alpha val="43137"/>
                    </a:srgbClr>
                  </a:outerShdw>
                </a:effectLst>
              </a:rPr>
              <a:t>Przykładowe sprawy z zakresu prawa pracy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628650" y="1968052"/>
            <a:ext cx="7886700" cy="4485283"/>
          </a:xfrm>
        </p:spPr>
        <p:txBody>
          <a:bodyPr>
            <a:normAutofit fontScale="77500" lnSpcReduction="20000"/>
          </a:bodyPr>
          <a:lstStyle/>
          <a:p>
            <a:pPr marL="0" indent="0" algn="just">
              <a:buNone/>
            </a:pPr>
            <a:r>
              <a:rPr lang="pl-PL" b="1" dirty="0" smtClean="0"/>
              <a:t>roszczenia </a:t>
            </a:r>
            <a:r>
              <a:rPr lang="pl-PL" b="1" dirty="0"/>
              <a:t>wynikające z niewykonania (nienależytego wykonania) przez pracodawcę obowiązku prowadzenia dokumentacji w sprawach związanych ze stosunkiem pracy oraz akt osobowych (art. 94 pkt 9a </a:t>
            </a:r>
            <a:r>
              <a:rPr lang="pl-PL" b="1" dirty="0" err="1"/>
              <a:t>k.p</a:t>
            </a:r>
            <a:r>
              <a:rPr lang="pl-PL" b="1" dirty="0" smtClean="0"/>
              <a:t>.):</a:t>
            </a:r>
          </a:p>
          <a:p>
            <a:pPr algn="just"/>
            <a:r>
              <a:rPr lang="pl-PL" dirty="0" smtClean="0"/>
              <a:t>sprawy </a:t>
            </a:r>
            <a:r>
              <a:rPr lang="pl-PL" dirty="0"/>
              <a:t>o nakazanie wydania dokumentów, które kwalifikowane są jako sprawy o świadczenie, </a:t>
            </a:r>
          </a:p>
          <a:p>
            <a:pPr algn="just"/>
            <a:r>
              <a:rPr lang="pl-PL" dirty="0" smtClean="0"/>
              <a:t>sprawy </a:t>
            </a:r>
            <a:r>
              <a:rPr lang="pl-PL" dirty="0"/>
              <a:t>o nakazanie zaprzestania naruszania obowiązków (np. nakazanie usunięcia dokumentów), </a:t>
            </a:r>
            <a:endParaRPr lang="pl-PL" dirty="0" smtClean="0"/>
          </a:p>
          <a:p>
            <a:pPr algn="just"/>
            <a:r>
              <a:rPr lang="pl-PL" dirty="0" smtClean="0"/>
              <a:t>sprawy </a:t>
            </a:r>
            <a:r>
              <a:rPr lang="pl-PL" dirty="0"/>
              <a:t>o odszkodowanie za szkodę wyrządzoną naruszeniem obowiązków w zakresie gromadzenia, prowadzenia i wydawania dokumentacji </a:t>
            </a:r>
            <a:r>
              <a:rPr lang="pl-PL" dirty="0" smtClean="0"/>
              <a:t>pracowniczej </a:t>
            </a:r>
          </a:p>
          <a:p>
            <a:pPr marL="0" indent="0" algn="just">
              <a:buNone/>
            </a:pPr>
            <a:endParaRPr lang="pl-PL" dirty="0" smtClean="0"/>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3949122"/>
      </p:ext>
    </p:extLst>
  </p:cSld>
  <p:clrMapOvr>
    <a:masterClrMapping/>
  </p:clrMapOvr>
  <p:transition>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700" b="1" dirty="0">
                <a:solidFill>
                  <a:schemeClr val="accent3">
                    <a:lumMod val="50000"/>
                  </a:schemeClr>
                </a:solidFill>
                <a:effectLst>
                  <a:outerShdw blurRad="38100" dist="38100" dir="2700000" algn="tl">
                    <a:srgbClr val="000000">
                      <a:alpha val="43137"/>
                    </a:srgbClr>
                  </a:outerShdw>
                </a:effectLst>
              </a:rPr>
              <a:t>Struktura sądów pracy </a:t>
            </a:r>
            <a:br>
              <a:rPr lang="pl-PL" sz="2700" b="1" dirty="0">
                <a:solidFill>
                  <a:schemeClr val="accent3">
                    <a:lumMod val="50000"/>
                  </a:schemeClr>
                </a:solidFill>
                <a:effectLst>
                  <a:outerShdw blurRad="38100" dist="38100" dir="2700000" algn="tl">
                    <a:srgbClr val="000000">
                      <a:alpha val="43137"/>
                    </a:srgbClr>
                  </a:outerShdw>
                </a:effectLst>
              </a:rPr>
            </a:br>
            <a:r>
              <a:rPr lang="pl-PL" sz="2700" b="1" dirty="0">
                <a:solidFill>
                  <a:schemeClr val="accent3">
                    <a:lumMod val="50000"/>
                  </a:schemeClr>
                </a:solidFill>
                <a:effectLst>
                  <a:outerShdw blurRad="38100" dist="38100" dir="2700000" algn="tl">
                    <a:srgbClr val="000000">
                      <a:alpha val="43137"/>
                    </a:srgbClr>
                  </a:outerShdw>
                </a:effectLst>
              </a:rPr>
              <a:t>– ustawa o ustroju sądów powszechnych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936096559"/>
              </p:ext>
            </p:extLst>
          </p:nvPr>
        </p:nvGraphicFramePr>
        <p:xfrm>
          <a:off x="628650" y="1417638"/>
          <a:ext cx="7886700" cy="4819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518665"/>
      </p:ext>
    </p:extLst>
  </p:cSld>
  <p:clrMapOvr>
    <a:masterClrMapping/>
  </p:clrMapOvr>
  <p:transition>
    <p:push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sz="3600" b="1" dirty="0" smtClean="0">
                <a:solidFill>
                  <a:schemeClr val="accent3">
                    <a:lumMod val="50000"/>
                  </a:schemeClr>
                </a:solidFill>
                <a:effectLst>
                  <a:outerShdw blurRad="38100" dist="38100" dir="2700000" algn="tl">
                    <a:srgbClr val="000000">
                      <a:alpha val="43137"/>
                    </a:srgbClr>
                  </a:outerShdw>
                </a:effectLst>
              </a:rPr>
              <a:t>niezwrócenie pracownikowi świadectwa szkolnego</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	W </a:t>
            </a:r>
            <a:r>
              <a:rPr lang="pl-PL" dirty="0"/>
              <a:t>razie niezwrócenia pracownikowi świadectwa szkolnego lub innych dokumentów łączących się ze stosunkiem pracy pracownik może - jeżeli w związku z tym zaniedbaniem poniósł szkodę - domagać się odszkodowania od pracodawcy; roszczenie z tym związane należy uznać za roszczenie ze stosunku pracy. </a:t>
            </a:r>
            <a:endParaRPr lang="pl-PL" dirty="0" smtClean="0"/>
          </a:p>
          <a:p>
            <a:pPr marL="0" indent="0" algn="just">
              <a:buNone/>
            </a:pPr>
            <a:r>
              <a:rPr lang="pl-PL" dirty="0" smtClean="0"/>
              <a:t>	Jako </a:t>
            </a:r>
            <a:r>
              <a:rPr lang="pl-PL" dirty="0"/>
              <a:t>podstawę prawną dochodzonego roszczenia należy - wobec braku odpowiednich przepisów w kodeksie pracy - stosować na podstawie art. 300 </a:t>
            </a:r>
            <a:r>
              <a:rPr lang="pl-PL" dirty="0" err="1"/>
              <a:t>k.p</a:t>
            </a:r>
            <a:r>
              <a:rPr lang="pl-PL" dirty="0"/>
              <a:t>. przepisy kodeksu cywilnego, a w szczególności art. 471 k.c. </a:t>
            </a:r>
            <a:r>
              <a:rPr lang="pl-PL" dirty="0" smtClean="0"/>
              <a:t>(I </a:t>
            </a:r>
            <a:r>
              <a:rPr lang="pl-PL" dirty="0"/>
              <a:t>PR 130/76, </a:t>
            </a:r>
            <a:r>
              <a:rPr lang="pl-PL" dirty="0" smtClean="0"/>
              <a:t>I </a:t>
            </a:r>
            <a:r>
              <a:rPr lang="pl-PL" dirty="0"/>
              <a:t>PZ </a:t>
            </a:r>
            <a:r>
              <a:rPr lang="pl-PL" dirty="0" smtClean="0"/>
              <a:t>36/00).</a:t>
            </a:r>
            <a:endParaRPr lang="pl-PL" dirty="0"/>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2740319"/>
      </p:ext>
    </p:extLst>
  </p:cSld>
  <p:clrMapOvr>
    <a:masterClrMapping/>
  </p:clrMapOvr>
  <p:transition>
    <p:push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solidFill>
                  <a:schemeClr val="accent3">
                    <a:lumMod val="50000"/>
                  </a:schemeClr>
                </a:solidFill>
                <a:effectLst>
                  <a:outerShdw blurRad="38100" dist="38100" dir="2700000" algn="tl">
                    <a:srgbClr val="000000">
                      <a:alpha val="43137"/>
                    </a:srgbClr>
                  </a:outerShdw>
                </a:effectLst>
              </a:rPr>
              <a:t>Nieuzyskanie lub uzyskanie niższych świadczeń z ubezpieczenia społecznego </a:t>
            </a:r>
          </a:p>
        </p:txBody>
      </p:sp>
      <p:sp>
        <p:nvSpPr>
          <p:cNvPr id="3" name="Symbol zastępczy zawartości 2"/>
          <p:cNvSpPr>
            <a:spLocks noGrp="1"/>
          </p:cNvSpPr>
          <p:nvPr>
            <p:ph idx="1"/>
          </p:nvPr>
        </p:nvSpPr>
        <p:spPr>
          <a:xfrm>
            <a:off x="107504" y="1417638"/>
            <a:ext cx="8640960" cy="4891682"/>
          </a:xfrm>
        </p:spPr>
        <p:txBody>
          <a:bodyPr>
            <a:normAutofit fontScale="92500" lnSpcReduction="10000"/>
          </a:bodyPr>
          <a:lstStyle/>
          <a:p>
            <a:pPr algn="just"/>
            <a:r>
              <a:rPr lang="pl-PL" sz="2025" dirty="0"/>
              <a:t>art. 125 i 125a </a:t>
            </a:r>
            <a:r>
              <a:rPr lang="pl-PL" sz="2025" dirty="0" err="1"/>
              <a:t>u.e.r</a:t>
            </a:r>
            <a:r>
              <a:rPr lang="pl-PL" sz="2025" dirty="0"/>
              <a:t>. FUS (obowiązek współdziałania z pracownikiem w gromadzeniu dokumentacji niezbędnej do przyznania świadczenia; wydania pracownikowi lub organowi rentowemu zaświadczeń niezbędnych do ustalenia prawa do świadczeń i ich wysokości; przygotowania wniosku o emeryturę i przedłożenia go, za zgodą pracownika, organowi rentowemu; przygotowania, za zgodą pracownika, wniosku o rentę z tytułu niezdolności do pracy i przedłożenia go organowi rentowemu; poinformowania bezzwłocznie, po śmierci pracownika, pozostałej po nim rodziny o warunkach uzyskania renty rodzinnej; przygotowania wniosku o rentę i przedłożenia go organowi rentowemu</a:t>
            </a:r>
            <a:r>
              <a:rPr lang="pl-PL" sz="2025" dirty="0" smtClean="0"/>
              <a:t>),</a:t>
            </a:r>
            <a:endParaRPr lang="pl-PL" sz="2025" dirty="0"/>
          </a:p>
          <a:p>
            <a:pPr algn="just"/>
            <a:r>
              <a:rPr lang="pl-PL" sz="2025" dirty="0"/>
              <a:t>sprawy dotyczące naruszenia przez pracodawcę obowiązków określonych w art. 125 i 125a </a:t>
            </a:r>
            <a:r>
              <a:rPr lang="pl-PL" sz="2025" dirty="0" err="1"/>
              <a:t>u.e.r</a:t>
            </a:r>
            <a:r>
              <a:rPr lang="pl-PL" sz="2025" dirty="0"/>
              <a:t>. FUS są sprawami ze stosunku </a:t>
            </a:r>
            <a:r>
              <a:rPr lang="pl-PL" sz="2025" dirty="0" smtClean="0"/>
              <a:t>pracy</a:t>
            </a:r>
            <a:r>
              <a:rPr lang="pl-PL" sz="2025" dirty="0"/>
              <a:t>,</a:t>
            </a:r>
          </a:p>
          <a:p>
            <a:pPr algn="just"/>
            <a:r>
              <a:rPr lang="pl-PL" sz="2025" dirty="0"/>
              <a:t>podstawą odpowiedzialności za szkodę wyrządzoną pracownikowi wskutek odmowy poświadczenia zatrudnienia w warunkach szkodliwych lub w szczególnym charakterze, wynikającej z nienależytego wykonania obowiązku prowadzenia dokumentacji w sprawach związanych ze stosunkiem pracy i akt osobowych pracownika (art. 94 pkt 9a </a:t>
            </a:r>
            <a:r>
              <a:rPr lang="pl-PL" sz="2025" dirty="0" err="1"/>
              <a:t>k.p</a:t>
            </a:r>
            <a:r>
              <a:rPr lang="pl-PL" sz="2025" dirty="0"/>
              <a:t>.), stanowi art. 471 k.c. w zw. z art. 300 </a:t>
            </a:r>
            <a:r>
              <a:rPr lang="pl-PL" sz="2025" dirty="0" err="1"/>
              <a:t>k.p</a:t>
            </a:r>
            <a:r>
              <a:rPr lang="pl-PL" sz="2025" dirty="0"/>
              <a:t>. (II PK 36/04, II PK 5/07). </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927380"/>
      </p:ext>
    </p:extLst>
  </p:cSld>
  <p:clrMapOvr>
    <a:masterClrMapping/>
  </p:clrMapOvr>
  <p:transition>
    <p:push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800" b="1" dirty="0">
                <a:solidFill>
                  <a:schemeClr val="accent3">
                    <a:lumMod val="50000"/>
                  </a:schemeClr>
                </a:solidFill>
                <a:effectLst>
                  <a:outerShdw blurRad="38100" dist="38100" dir="2700000" algn="tl">
                    <a:srgbClr val="000000">
                      <a:alpha val="43137"/>
                    </a:srgbClr>
                  </a:outerShdw>
                </a:effectLst>
              </a:rPr>
              <a:t>sprawy o roszczenia związane ze stosunkiem </a:t>
            </a:r>
            <a:r>
              <a:rPr lang="pl-PL" sz="2800" b="1" dirty="0" smtClean="0">
                <a:solidFill>
                  <a:schemeClr val="accent3">
                    <a:lumMod val="50000"/>
                  </a:schemeClr>
                </a:solidFill>
                <a:effectLst>
                  <a:outerShdw blurRad="38100" dist="38100" dir="2700000" algn="tl">
                    <a:srgbClr val="000000">
                      <a:alpha val="43137"/>
                    </a:srgbClr>
                  </a:outerShdw>
                </a:effectLst>
              </a:rPr>
              <a:t>pracy</a:t>
            </a:r>
            <a:endParaRPr lang="pl-PL" sz="28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algn="just"/>
            <a:r>
              <a:rPr lang="pl-PL" sz="2400" dirty="0"/>
              <a:t>sprawami o roszczenia związane ze stosunkiem pracy są sprawy dotyczące roszczeń, których źródłem nie jest stosunek pracy, lecz stosunek prawny pośrednio związany ze stosunkiem pracy, warunkowany i uzależniony od istnienia stosunku pracy. </a:t>
            </a:r>
          </a:p>
          <a:p>
            <a:pPr algn="just"/>
            <a:r>
              <a:rPr lang="pl-PL" sz="2400" dirty="0"/>
              <a:t>podstawa prawna tych roszczeń wynika nie z bezpośredniej realizacji praw i obowiązków w stosunku pracy, lecz z innych ustawowych lub umownych obowiązków pracodawcy wobec pracownika lub odwrotnie</a:t>
            </a:r>
            <a:r>
              <a:rPr lang="pl-PL" dirty="0" smtClean="0"/>
              <a:t> </a:t>
            </a: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5" y="6453336"/>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075319"/>
      </p:ext>
    </p:extLst>
  </p:cSld>
  <p:clrMapOvr>
    <a:masterClrMapping/>
  </p:clrMapOvr>
  <p:transition>
    <p:push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Kazus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196752"/>
            <a:ext cx="8229600" cy="4929411"/>
          </a:xfrm>
        </p:spPr>
        <p:txBody>
          <a:bodyPr>
            <a:normAutofit fontScale="85000" lnSpcReduction="20000"/>
          </a:bodyPr>
          <a:lstStyle/>
          <a:p>
            <a:pPr marL="0" indent="0" algn="just">
              <a:buNone/>
            </a:pPr>
            <a:r>
              <a:rPr lang="pl-PL" dirty="0" smtClean="0"/>
              <a:t>	</a:t>
            </a:r>
            <a:r>
              <a:rPr lang="pl-PL" sz="2600" dirty="0" smtClean="0"/>
              <a:t>Dziesięciu pracowników - kierowców zatrudnionych </a:t>
            </a:r>
            <a:r>
              <a:rPr lang="pl-PL" sz="2600" dirty="0"/>
              <a:t>w Przedsiębiorstwie </a:t>
            </a:r>
            <a:r>
              <a:rPr lang="pl-PL" sz="2600" dirty="0" smtClean="0"/>
              <a:t>Komunikacyjnym sp. z o.o. w Z. wystąpiło z pozwem o naruszenie dóbr osobistych i zasądzenie odszkodowania. Pozwy zostały skierowane przeciwko prezesowi spółki i kierownikowi zajezdni.</a:t>
            </a:r>
          </a:p>
          <a:p>
            <a:pPr marL="0" indent="0" algn="just">
              <a:buNone/>
            </a:pPr>
            <a:r>
              <a:rPr lang="pl-PL" sz="2600" dirty="0" smtClean="0"/>
              <a:t>	W</a:t>
            </a:r>
            <a:r>
              <a:rPr lang="pl-PL" sz="2600" dirty="0"/>
              <a:t> marcu 1996 r. </a:t>
            </a:r>
            <a:r>
              <a:rPr lang="pl-PL" sz="2600" dirty="0" smtClean="0"/>
              <a:t>w spółce </a:t>
            </a:r>
            <a:r>
              <a:rPr lang="pl-PL" sz="2600" dirty="0"/>
              <a:t>został utworzony związek zawodowy </a:t>
            </a:r>
            <a:r>
              <a:rPr lang="pl-PL" sz="2600" i="1" dirty="0"/>
              <a:t>„Solidarność"</a:t>
            </a:r>
            <a:r>
              <a:rPr lang="pl-PL" sz="2600" dirty="0"/>
              <a:t>. Główni inicjatorzy jego powstania i osoby wspierające tę inicjatywę rekrutowali się spośród grupy powodów. Powstanie związku i jego funkcjonowanie spotkało się z niechęcią i dezaprobatą pozwanych. W dniu 26 czerwca 1996 r. skierowano do Prezydenta Miasta pismo, podpisane przez m.in. kierownika zajezdni, w którym wyrażono niepokój związany z działalnością Komisji Zakładowej Związku Zawodowego </a:t>
            </a:r>
            <a:r>
              <a:rPr lang="pl-PL" sz="2600" i="1" dirty="0"/>
              <a:t>„Solidarność"</a:t>
            </a:r>
            <a:r>
              <a:rPr lang="pl-PL" sz="2600" dirty="0"/>
              <a:t>, zarzucając jej destabilizację stosunków międzyludzkich w firmie oraz naruszanie prawidłowego funkcjonowania komunikacji. W związku z tym powodowie wytoczyli przeciwko autorom listu powództwo o naruszenie ich dóbr osobistych i o zasądzenie odszkodowania.</a:t>
            </a:r>
          </a:p>
          <a:p>
            <a:endParaRPr lang="pl-PL" sz="2600"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6"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215394"/>
      </p:ext>
    </p:extLst>
  </p:cSld>
  <p:clrMapOvr>
    <a:masterClrMapping/>
  </p:clrMapOvr>
  <p:transition>
    <p:push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chemeClr val="accent3">
                    <a:lumMod val="50000"/>
                  </a:schemeClr>
                </a:solidFill>
                <a:effectLst>
                  <a:outerShdw blurRad="38100" dist="38100" dir="2700000" algn="tl">
                    <a:srgbClr val="000000">
                      <a:alpha val="43137"/>
                    </a:srgbClr>
                  </a:outerShdw>
                </a:effectLst>
              </a:rPr>
              <a:t>Uchwała Sądu Najwyższego z dnia 3 sierpnia 2007 r., I PZP 7/07</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endParaRPr lang="pl-PL" dirty="0"/>
          </a:p>
          <a:p>
            <a:pPr marL="0" indent="0">
              <a:buNone/>
            </a:pPr>
            <a:endParaRPr lang="pl-PL" dirty="0" smtClean="0"/>
          </a:p>
          <a:p>
            <a:pPr marL="0" indent="0" algn="just">
              <a:buNone/>
            </a:pPr>
            <a:r>
              <a:rPr lang="pl-PL" sz="2700" dirty="0"/>
              <a:t>Sprawa o roszczenia pracownika z tytułu naruszenia dóbr osobistych wniesiona przeciwko osobie fizycznej niebędącej pracodawcą nie jest sprawą z zakresu prawa pracy (art. 476 § 1 pkt 1 k.p.c.).</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5344"/>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362278"/>
      </p:ext>
    </p:extLst>
  </p:cSld>
  <p:clrMapOvr>
    <a:masterClrMapping/>
  </p:clrMapOvr>
  <p:transition>
    <p:push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solidFill>
                  <a:schemeClr val="accent3">
                    <a:lumMod val="50000"/>
                  </a:schemeClr>
                </a:solidFill>
                <a:effectLst>
                  <a:outerShdw blurRad="38100" dist="38100" dir="2700000" algn="tl">
                    <a:srgbClr val="000000">
                      <a:alpha val="43137"/>
                    </a:srgbClr>
                  </a:outerShdw>
                </a:effectLst>
              </a:rPr>
              <a:t>V PZP 10/75</a:t>
            </a:r>
            <a:endParaRPr lang="pl-PL" u="sng"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92500"/>
          </a:bodyPr>
          <a:lstStyle/>
          <a:p>
            <a:pPr marL="0" indent="0">
              <a:buNone/>
            </a:pPr>
            <a:endParaRPr lang="pl-PL" dirty="0" smtClean="0"/>
          </a:p>
          <a:p>
            <a:pPr marL="0" indent="0" algn="just">
              <a:buNone/>
            </a:pPr>
            <a:r>
              <a:rPr lang="pl-PL" dirty="0" smtClean="0"/>
              <a:t>	Pracownik </a:t>
            </a:r>
            <a:r>
              <a:rPr lang="pl-PL" dirty="0"/>
              <a:t>może w drodze procesu cywilnego dochodzić ochrony czci naruszonej przez zakład pracy, gdy przypisane mu zachowanie się lub właściwości wykraczają poza granice opinii o pracy. </a:t>
            </a:r>
            <a:endParaRPr lang="pl-PL" dirty="0" smtClean="0"/>
          </a:p>
          <a:p>
            <a:pPr marL="0" indent="0" algn="just">
              <a:buNone/>
            </a:pPr>
            <a:r>
              <a:rPr lang="pl-PL" dirty="0"/>
              <a:t>	</a:t>
            </a:r>
            <a:r>
              <a:rPr lang="pl-PL" dirty="0" smtClean="0"/>
              <a:t>Jeżeli </a:t>
            </a:r>
            <a:r>
              <a:rPr lang="pl-PL" dirty="0"/>
              <a:t>wskutek takiego naruszenia czci zakład pracy wyrządził szkodę majątkową, poszkodowany może żądać jej naprawienia na podstawie przepisów prawa cywilnego (art. 23 i 24 k.c.). </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1302734"/>
      </p:ext>
    </p:extLst>
  </p:cSld>
  <p:clrMapOvr>
    <a:masterClrMapping/>
  </p:clrMapOvr>
  <p:transition>
    <p:push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a 12"/>
          <p:cNvGrpSpPr/>
          <p:nvPr/>
        </p:nvGrpSpPr>
        <p:grpSpPr>
          <a:xfrm>
            <a:off x="540913" y="1340768"/>
            <a:ext cx="8279559" cy="5112568"/>
            <a:chOff x="838200" y="2242334"/>
            <a:chExt cx="10515600" cy="2329920"/>
          </a:xfrm>
        </p:grpSpPr>
        <p:sp>
          <p:nvSpPr>
            <p:cNvPr id="14" name="Dowolny kształt 13"/>
            <p:cNvSpPr/>
            <p:nvPr/>
          </p:nvSpPr>
          <p:spPr>
            <a:xfrm>
              <a:off x="838200" y="2242334"/>
              <a:ext cx="10515600" cy="1141920"/>
            </a:xfrm>
            <a:custGeom>
              <a:avLst/>
              <a:gdLst>
                <a:gd name="connsiteX0" fmla="*/ 0 w 10515600"/>
                <a:gd name="connsiteY0" fmla="*/ 190324 h 1141920"/>
                <a:gd name="connsiteX1" fmla="*/ 190324 w 10515600"/>
                <a:gd name="connsiteY1" fmla="*/ 0 h 1141920"/>
                <a:gd name="connsiteX2" fmla="*/ 10325276 w 10515600"/>
                <a:gd name="connsiteY2" fmla="*/ 0 h 1141920"/>
                <a:gd name="connsiteX3" fmla="*/ 10515600 w 10515600"/>
                <a:gd name="connsiteY3" fmla="*/ 190324 h 1141920"/>
                <a:gd name="connsiteX4" fmla="*/ 10515600 w 10515600"/>
                <a:gd name="connsiteY4" fmla="*/ 951596 h 1141920"/>
                <a:gd name="connsiteX5" fmla="*/ 10325276 w 10515600"/>
                <a:gd name="connsiteY5" fmla="*/ 1141920 h 1141920"/>
                <a:gd name="connsiteX6" fmla="*/ 190324 w 10515600"/>
                <a:gd name="connsiteY6" fmla="*/ 1141920 h 1141920"/>
                <a:gd name="connsiteX7" fmla="*/ 0 w 10515600"/>
                <a:gd name="connsiteY7" fmla="*/ 951596 h 1141920"/>
                <a:gd name="connsiteX8" fmla="*/ 0 w 10515600"/>
                <a:gd name="connsiteY8" fmla="*/ 190324 h 114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41920">
                  <a:moveTo>
                    <a:pt x="0" y="190324"/>
                  </a:moveTo>
                  <a:cubicBezTo>
                    <a:pt x="0" y="85211"/>
                    <a:pt x="85211" y="0"/>
                    <a:pt x="190324" y="0"/>
                  </a:cubicBezTo>
                  <a:lnTo>
                    <a:pt x="10325276" y="0"/>
                  </a:lnTo>
                  <a:cubicBezTo>
                    <a:pt x="10430389" y="0"/>
                    <a:pt x="10515600" y="85211"/>
                    <a:pt x="10515600" y="190324"/>
                  </a:cubicBezTo>
                  <a:lnTo>
                    <a:pt x="10515600" y="951596"/>
                  </a:lnTo>
                  <a:cubicBezTo>
                    <a:pt x="10515600" y="1056709"/>
                    <a:pt x="10430389" y="1141920"/>
                    <a:pt x="10325276" y="1141920"/>
                  </a:cubicBezTo>
                  <a:lnTo>
                    <a:pt x="190324" y="1141920"/>
                  </a:lnTo>
                  <a:cubicBezTo>
                    <a:pt x="85211" y="1141920"/>
                    <a:pt x="0" y="1056709"/>
                    <a:pt x="0" y="951596"/>
                  </a:cubicBezTo>
                  <a:lnTo>
                    <a:pt x="0" y="190324"/>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87528" tIns="87528" rIns="87528" bIns="87528" numCol="1" spcCol="1270" anchor="ctr" anchorCtr="0">
              <a:noAutofit/>
            </a:bodyPr>
            <a:lstStyle/>
            <a:p>
              <a:pPr algn="just" defTabSz="533400">
                <a:lnSpc>
                  <a:spcPct val="90000"/>
                </a:lnSpc>
                <a:spcAft>
                  <a:spcPct val="35000"/>
                </a:spcAft>
              </a:pPr>
              <a:r>
                <a:rPr lang="pl-PL" sz="2000" dirty="0"/>
                <a:t>Jeżeli przedmiotem roszczenia jest odszkodowanie należne pracownikowi za niewykonanie lub nienależyte wykonanie przez pracodawcę obowiązku ubezpieczenia komercyjnego ciążącego na pracodawcy z mocy przepisów autonomicznego prawa pracy lub postanowienia umowy o pracę (np. zaniechanie zgłoszenia do ubezpieczenia grupowego, w sytuacji gdy obowiązek taki wynikał z układu zbiorowego pracy), sprawa ma charakter sprawy ze stosunku pracy. </a:t>
              </a:r>
            </a:p>
          </p:txBody>
        </p:sp>
        <p:sp>
          <p:nvSpPr>
            <p:cNvPr id="15" name="Dowolny kształt 14"/>
            <p:cNvSpPr/>
            <p:nvPr/>
          </p:nvSpPr>
          <p:spPr>
            <a:xfrm>
              <a:off x="838200" y="3430334"/>
              <a:ext cx="10515600" cy="1141920"/>
            </a:xfrm>
            <a:custGeom>
              <a:avLst/>
              <a:gdLst>
                <a:gd name="connsiteX0" fmla="*/ 0 w 10515600"/>
                <a:gd name="connsiteY0" fmla="*/ 190324 h 1141920"/>
                <a:gd name="connsiteX1" fmla="*/ 190324 w 10515600"/>
                <a:gd name="connsiteY1" fmla="*/ 0 h 1141920"/>
                <a:gd name="connsiteX2" fmla="*/ 10325276 w 10515600"/>
                <a:gd name="connsiteY2" fmla="*/ 0 h 1141920"/>
                <a:gd name="connsiteX3" fmla="*/ 10515600 w 10515600"/>
                <a:gd name="connsiteY3" fmla="*/ 190324 h 1141920"/>
                <a:gd name="connsiteX4" fmla="*/ 10515600 w 10515600"/>
                <a:gd name="connsiteY4" fmla="*/ 951596 h 1141920"/>
                <a:gd name="connsiteX5" fmla="*/ 10325276 w 10515600"/>
                <a:gd name="connsiteY5" fmla="*/ 1141920 h 1141920"/>
                <a:gd name="connsiteX6" fmla="*/ 190324 w 10515600"/>
                <a:gd name="connsiteY6" fmla="*/ 1141920 h 1141920"/>
                <a:gd name="connsiteX7" fmla="*/ 0 w 10515600"/>
                <a:gd name="connsiteY7" fmla="*/ 951596 h 1141920"/>
                <a:gd name="connsiteX8" fmla="*/ 0 w 10515600"/>
                <a:gd name="connsiteY8" fmla="*/ 190324 h 114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5600" h="1141920">
                  <a:moveTo>
                    <a:pt x="0" y="190324"/>
                  </a:moveTo>
                  <a:cubicBezTo>
                    <a:pt x="0" y="85211"/>
                    <a:pt x="85211" y="0"/>
                    <a:pt x="190324" y="0"/>
                  </a:cubicBezTo>
                  <a:lnTo>
                    <a:pt x="10325276" y="0"/>
                  </a:lnTo>
                  <a:cubicBezTo>
                    <a:pt x="10430389" y="0"/>
                    <a:pt x="10515600" y="85211"/>
                    <a:pt x="10515600" y="190324"/>
                  </a:cubicBezTo>
                  <a:lnTo>
                    <a:pt x="10515600" y="951596"/>
                  </a:lnTo>
                  <a:cubicBezTo>
                    <a:pt x="10515600" y="1056709"/>
                    <a:pt x="10430389" y="1141920"/>
                    <a:pt x="10325276" y="1141920"/>
                  </a:cubicBezTo>
                  <a:lnTo>
                    <a:pt x="190324" y="1141920"/>
                  </a:lnTo>
                  <a:cubicBezTo>
                    <a:pt x="85211" y="1141920"/>
                    <a:pt x="0" y="1056709"/>
                    <a:pt x="0" y="951596"/>
                  </a:cubicBezTo>
                  <a:lnTo>
                    <a:pt x="0" y="190324"/>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87528" tIns="87528" rIns="87528" bIns="87528" numCol="1" spcCol="1270" anchor="ctr" anchorCtr="0">
              <a:noAutofit/>
            </a:bodyPr>
            <a:lstStyle/>
            <a:p>
              <a:pPr algn="just" defTabSz="533400">
                <a:lnSpc>
                  <a:spcPct val="90000"/>
                </a:lnSpc>
                <a:spcAft>
                  <a:spcPct val="35000"/>
                </a:spcAft>
              </a:pPr>
              <a:r>
                <a:rPr lang="pl-PL" sz="2000" dirty="0"/>
                <a:t>Gdy szkoda jest następstwem naruszenia obowiązków ciążących na pracodawcy z mocy umowy ubezpieczenia (np. obowiązek odprowadzania składek, obowiązki informacyjne wobec pracownika), przedmiotem sprawy jest roszczenie związane ze stosunkiem pracy (I PZP 48/77). </a:t>
              </a:r>
            </a:p>
          </p:txBody>
        </p:sp>
      </p:grpSp>
      <p:sp>
        <p:nvSpPr>
          <p:cNvPr id="2" name="Tytuł 1"/>
          <p:cNvSpPr>
            <a:spLocks noGrp="1"/>
          </p:cNvSpPr>
          <p:nvPr>
            <p:ph type="title"/>
          </p:nvPr>
        </p:nvSpPr>
        <p:spPr/>
        <p:txBody>
          <a:bodyPr>
            <a:noAutofit/>
          </a:bodyPr>
          <a:lstStyle/>
          <a:p>
            <a:pPr algn="just"/>
            <a:r>
              <a:rPr lang="pl-PL" sz="2400" b="1" dirty="0" smtClean="0">
                <a:solidFill>
                  <a:schemeClr val="accent3">
                    <a:lumMod val="50000"/>
                  </a:schemeClr>
                </a:solidFill>
                <a:effectLst>
                  <a:outerShdw blurRad="38100" dist="38100" dir="2700000" algn="tl">
                    <a:srgbClr val="000000">
                      <a:alpha val="43137"/>
                    </a:srgbClr>
                  </a:outerShdw>
                </a:effectLst>
              </a:rPr>
              <a:t>Sprawy o odszkodowanie za utracone świadczenie z umowy ubezpieczenia osobowego</a:t>
            </a:r>
            <a:endParaRPr lang="pl-PL" sz="2400" b="1" dirty="0">
              <a:solidFill>
                <a:schemeClr val="accent3">
                  <a:lumMod val="50000"/>
                </a:schemeClr>
              </a:solidFill>
              <a:effectLst>
                <a:outerShdw blurRad="38100" dist="38100" dir="2700000" algn="tl">
                  <a:srgbClr val="000000">
                    <a:alpha val="43137"/>
                  </a:srgbClr>
                </a:outerShdw>
              </a:effectLst>
            </a:endParaRP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2555399"/>
      </p:ext>
    </p:extLst>
  </p:cSld>
  <p:clrMapOvr>
    <a:masterClrMapping/>
  </p:clrMapOvr>
  <p:transition>
    <p:push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Pozew</a:t>
            </a:r>
            <a:r>
              <a:rPr lang="pl-PL" dirty="0"/>
              <a:t> </a:t>
            </a:r>
          </a:p>
        </p:txBody>
      </p:sp>
      <p:sp>
        <p:nvSpPr>
          <p:cNvPr id="3" name="Symbol zastępczy zawartości 2"/>
          <p:cNvSpPr>
            <a:spLocks noGrp="1"/>
          </p:cNvSpPr>
          <p:nvPr>
            <p:ph idx="1"/>
          </p:nvPr>
        </p:nvSpPr>
        <p:spPr>
          <a:xfrm>
            <a:off x="457200" y="1628775"/>
            <a:ext cx="8229600" cy="4497388"/>
          </a:xfrm>
        </p:spPr>
        <p:txBody>
          <a:bodyPr/>
          <a:lstStyle/>
          <a:p>
            <a:pPr algn="just">
              <a:buFont typeface="Wingdings" panose="05000000000000000000" pitchFamily="2" charset="2"/>
              <a:buChar char="q"/>
              <a:defRPr/>
            </a:pPr>
            <a:r>
              <a:rPr lang="pl-PL" sz="2800" dirty="0"/>
              <a:t>odwołanie – tak określa </a:t>
            </a:r>
            <a:r>
              <a:rPr lang="pl-PL" sz="2800" dirty="0" err="1"/>
              <a:t>k.p</a:t>
            </a:r>
            <a:r>
              <a:rPr lang="pl-PL" sz="2800" dirty="0"/>
              <a:t>. (art. 44) pozew w sprawach dotyczących wypowiedzenia umowy o pracę,</a:t>
            </a:r>
          </a:p>
          <a:p>
            <a:pPr algn="just">
              <a:buFont typeface="Wingdings" panose="05000000000000000000" pitchFamily="2" charset="2"/>
              <a:buChar char="q"/>
              <a:defRPr/>
            </a:pPr>
            <a:r>
              <a:rPr lang="pl-PL" sz="2800" dirty="0"/>
              <a:t>nie ma odrębnej nazwy na pozew w sprawie dotyczącej zwolnienia </a:t>
            </a:r>
            <a:r>
              <a:rPr lang="pl-PL" sz="2800" dirty="0" smtClean="0"/>
              <a:t>dyscyplinarnego, a także w innych sprawach z zakresu prawa pracy,  </a:t>
            </a:r>
            <a:endParaRPr lang="pl-PL" sz="2800" dirty="0"/>
          </a:p>
          <a:p>
            <a:pPr algn="just">
              <a:buFont typeface="Wingdings" panose="05000000000000000000" pitchFamily="2" charset="2"/>
              <a:buChar char="q"/>
              <a:defRPr/>
            </a:pPr>
            <a:r>
              <a:rPr lang="pl-PL" sz="2800" dirty="0"/>
              <a:t>pozew powinien spełniać wymogi formalne pisma procesowego i pozwu – art. 126 i art. 187 k.p.c</a:t>
            </a:r>
            <a:r>
              <a:rPr lang="pl-PL" sz="2800" dirty="0" smtClean="0"/>
              <a:t>. i dalszych przepisach</a:t>
            </a:r>
            <a:endParaRPr lang="pl-PL" sz="2800" dirty="0"/>
          </a:p>
        </p:txBody>
      </p:sp>
      <p:pic>
        <p:nvPicPr>
          <p:cNvPr id="410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newralgiczne odmienności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117347754"/>
              </p:ext>
            </p:extLst>
          </p:nvPr>
        </p:nvGraphicFramePr>
        <p:xfrm>
          <a:off x="457200" y="1600200"/>
          <a:ext cx="8229600"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4299836"/>
      </p:ext>
    </p:extLst>
  </p:cSld>
  <p:clrMapOvr>
    <a:masterClrMapping/>
  </p:clrMapOvr>
  <p:transition>
    <p:push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Braki formalne pozwu </a:t>
            </a:r>
            <a:r>
              <a:rPr lang="pl-PL" sz="3200" b="1" dirty="0" smtClean="0">
                <a:solidFill>
                  <a:schemeClr val="accent3">
                    <a:lumMod val="50000"/>
                  </a:schemeClr>
                </a:solidFill>
                <a:effectLst>
                  <a:outerShdw blurRad="38100" dist="38100" dir="2700000" algn="tl">
                    <a:srgbClr val="000000">
                      <a:alpha val="43137"/>
                    </a:srgbClr>
                  </a:outerShdw>
                </a:effectLst>
                <a:latin typeface="+mn-lt"/>
              </a:rPr>
              <a:t>- </a:t>
            </a:r>
            <a:r>
              <a:rPr lang="pl-PL" sz="3200" b="1" dirty="0">
                <a:solidFill>
                  <a:schemeClr val="accent3">
                    <a:lumMod val="50000"/>
                  </a:schemeClr>
                </a:solidFill>
                <a:effectLst>
                  <a:outerShdw blurRad="38100" dist="38100" dir="2700000" algn="tl">
                    <a:srgbClr val="000000">
                      <a:alpha val="43137"/>
                    </a:srgbClr>
                  </a:outerShdw>
                </a:effectLst>
                <a:latin typeface="+mn-lt"/>
              </a:rPr>
              <a:t>art.  467   </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smtClean="0"/>
              <a:t>§</a:t>
            </a:r>
            <a:r>
              <a:rPr lang="pl-PL" b="1" dirty="0"/>
              <a:t>  </a:t>
            </a:r>
            <a:r>
              <a:rPr lang="pl-PL" b="1" dirty="0" smtClean="0"/>
              <a:t>3</a:t>
            </a:r>
            <a:r>
              <a:rPr lang="pl-PL" b="1" baseline="30000" dirty="0" smtClean="0"/>
              <a:t>1</a:t>
            </a:r>
            <a:r>
              <a:rPr lang="pl-PL" b="1" dirty="0" smtClean="0"/>
              <a:t> k.p.c. </a:t>
            </a:r>
            <a:r>
              <a:rPr lang="pl-PL" b="1" dirty="0"/>
              <a:t> </a:t>
            </a:r>
          </a:p>
          <a:p>
            <a:pPr marL="0" indent="0" algn="just">
              <a:buNone/>
            </a:pPr>
            <a:r>
              <a:rPr lang="pl-PL" dirty="0" smtClean="0"/>
              <a:t>Stronę </a:t>
            </a:r>
            <a:r>
              <a:rPr lang="pl-PL" dirty="0"/>
              <a:t>wnoszącą pismo wszczynające postępowanie wzywa się do usunięcia jego braków, tylko gdy braki te uniemożliwiają przeprowadzenie posiedzenia przygotowawczego z udziałem strony wnoszącej pismo</a:t>
            </a:r>
            <a:r>
              <a:rPr lang="pl-PL" dirty="0" smtClean="0"/>
              <a:t>.</a:t>
            </a:r>
          </a:p>
          <a:p>
            <a:pPr marL="0" indent="0">
              <a:buNone/>
            </a:pPr>
            <a:r>
              <a:rPr lang="pl-PL" b="1" dirty="0"/>
              <a:t>§  3</a:t>
            </a:r>
            <a:r>
              <a:rPr lang="pl-PL" b="1" baseline="30000" dirty="0"/>
              <a:t>2</a:t>
            </a:r>
            <a:r>
              <a:rPr lang="pl-PL" b="1" dirty="0"/>
              <a:t>. </a:t>
            </a:r>
            <a:endParaRPr lang="pl-PL" dirty="0"/>
          </a:p>
          <a:p>
            <a:pPr marL="0" indent="0" algn="just">
              <a:buNone/>
            </a:pPr>
            <a:r>
              <a:rPr lang="pl-PL" dirty="0"/>
              <a:t>Posiedzenie przygotowawcze służy także usunięciu braków pisma wszczynającego postępowanie w zakresie niezbędnym do nadania sprawie prawidłowego biegu oraz, w razie potrzeby, ustaleniu przez sąd dowodów do przeprowadzenia z urzędu, a także wyjaśnieniu innych okoliczności istotnych dla prawidłowego i szybkiego rozpoznania sprawy.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336"/>
            <a:ext cx="9144000" cy="152400"/>
          </a:xfrm>
          <a:prstGeom prst="rect">
            <a:avLst/>
          </a:prstGeom>
          <a:noFill/>
          <a:ln w="9525">
            <a:noFill/>
            <a:miter lim="800000"/>
            <a:headEnd/>
            <a:tailEnd/>
          </a:ln>
        </p:spPr>
      </p:pic>
    </p:spTree>
    <p:extLst>
      <p:ext uri="{BB962C8B-B14F-4D97-AF65-F5344CB8AC3E}">
        <p14:creationId xmlns:p14="http://schemas.microsoft.com/office/powerpoint/2010/main" val="3910237186"/>
      </p:ext>
    </p:extLst>
  </p:cSld>
  <p:clrMapOvr>
    <a:masterClrMapping/>
  </p:clrMapOvr>
  <p:transition>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rPr>
              <a:t>Postępowanie w sprawach z zakresu prawa pracy - postępowanie odrębne </a:t>
            </a:r>
            <a:endParaRPr lang="pl-PL"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a:extLst>
              <a:ext uri="{FF2B5EF4-FFF2-40B4-BE49-F238E27FC236}">
                <a16:creationId xmlns:a16="http://schemas.microsoft.com/office/drawing/2014/main" id="{36F9BA0C-6D68-44C4-8593-905BD98CD012}"/>
              </a:ext>
            </a:extLst>
          </p:cNvPr>
          <p:cNvGraphicFramePr>
            <a:graphicFrameLocks noGrp="1"/>
          </p:cNvGraphicFramePr>
          <p:nvPr>
            <p:ph idx="1"/>
            <p:extLst>
              <p:ext uri="{D42A27DB-BD31-4B8C-83A1-F6EECF244321}">
                <p14:modId xmlns:p14="http://schemas.microsoft.com/office/powerpoint/2010/main" val="31280545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a:extLst>
              <a:ext uri="{FF2B5EF4-FFF2-40B4-BE49-F238E27FC236}">
                <a16:creationId xmlns:a16="http://schemas.microsoft.com/office/drawing/2014/main" id="{8072C15A-A592-451B-B863-4A9A4474750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276961"/>
      </p:ext>
    </p:extLst>
  </p:cSld>
  <p:clrMapOvr>
    <a:masterClrMapping/>
  </p:clrMapOvr>
  <p:transition>
    <p:push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4000" b="1" dirty="0" smtClean="0">
                <a:solidFill>
                  <a:srgbClr val="4F6228"/>
                </a:solidFill>
                <a:effectLst>
                  <a:outerShdw blurRad="38100" dist="38100" dir="2700000" algn="tl">
                    <a:srgbClr val="C0C0C0"/>
                  </a:outerShdw>
                </a:effectLst>
              </a:rPr>
              <a:t>Terminy na wytoczenie powództwa – art. 264 </a:t>
            </a:r>
            <a:r>
              <a:rPr lang="pl-PL" sz="4000" b="1" dirty="0" err="1" smtClean="0">
                <a:solidFill>
                  <a:srgbClr val="4F6228"/>
                </a:solidFill>
                <a:effectLst>
                  <a:outerShdw blurRad="38100" dist="38100" dir="2700000" algn="tl">
                    <a:srgbClr val="C0C0C0"/>
                  </a:outerShdw>
                </a:effectLst>
              </a:rPr>
              <a:t>k.p</a:t>
            </a:r>
            <a:r>
              <a:rPr lang="pl-PL" sz="4000" b="1" dirty="0" smtClean="0">
                <a:solidFill>
                  <a:srgbClr val="4F6228"/>
                </a:solidFill>
                <a:effectLst>
                  <a:outerShdw blurRad="38100" dist="38100" dir="2700000" algn="tl">
                    <a:srgbClr val="C0C0C0"/>
                  </a:outerShdw>
                </a:effectLst>
              </a:rPr>
              <a:t>.</a:t>
            </a:r>
            <a:endParaRPr lang="pl-PL" sz="5400" b="1" dirty="0" smtClean="0">
              <a:solidFill>
                <a:srgbClr val="4F6228"/>
              </a:solidFill>
              <a:effectLst>
                <a:outerShdw blurRad="38100" dist="38100" dir="2700000" algn="tl">
                  <a:srgbClr val="C0C0C0"/>
                </a:outerShdw>
              </a:effectLst>
            </a:endParaRPr>
          </a:p>
        </p:txBody>
      </p:sp>
      <p:sp>
        <p:nvSpPr>
          <p:cNvPr id="4099" name="Symbol zastępczy zawartości 2"/>
          <p:cNvSpPr>
            <a:spLocks noGrp="1"/>
          </p:cNvSpPr>
          <p:nvPr>
            <p:ph idx="1"/>
          </p:nvPr>
        </p:nvSpPr>
        <p:spPr>
          <a:xfrm>
            <a:off x="457200" y="1600200"/>
            <a:ext cx="8229600" cy="4492625"/>
          </a:xfrm>
        </p:spPr>
        <p:txBody>
          <a:bodyPr/>
          <a:lstStyle/>
          <a:p>
            <a:pPr algn="just">
              <a:buFont typeface="Wingdings" panose="05000000000000000000" pitchFamily="2" charset="2"/>
              <a:buChar char="Ø"/>
            </a:pPr>
            <a:r>
              <a:rPr lang="pl-PL" altLang="pl-PL" sz="2800" dirty="0" smtClean="0"/>
              <a:t>21 dni – od dnia doręczenia pisma w sprawie  wypowiedzenia umowy o pracę, </a:t>
            </a:r>
          </a:p>
          <a:p>
            <a:pPr algn="just">
              <a:buFont typeface="Wingdings" panose="05000000000000000000" pitchFamily="2" charset="2"/>
              <a:buChar char="Ø"/>
            </a:pPr>
            <a:r>
              <a:rPr lang="pl-PL" altLang="pl-PL" sz="2800" dirty="0" smtClean="0"/>
              <a:t>21 dni -  od dnia doręczenia zawiadomienia o rozwiązaniu umowy o pracę bez wypowiedzenia lub od dnia wygaśnięcia umowy o pracę,</a:t>
            </a:r>
          </a:p>
          <a:p>
            <a:pPr algn="just">
              <a:buFont typeface="Wingdings" panose="05000000000000000000" pitchFamily="2" charset="2"/>
              <a:buChar char="Ø"/>
            </a:pPr>
            <a:r>
              <a:rPr lang="pl-PL" altLang="pl-PL" sz="2800" dirty="0" smtClean="0"/>
              <a:t>21 dni od dnia doręczenia zawiadomienia o odmowie przyjęcia do pracy.</a:t>
            </a:r>
          </a:p>
          <a:p>
            <a:pPr algn="just">
              <a:buFont typeface="Wingdings" panose="05000000000000000000" pitchFamily="2" charset="2"/>
              <a:buChar char="Ø"/>
            </a:pPr>
            <a:r>
              <a:rPr lang="pl-PL" altLang="pl-PL" sz="2800" dirty="0" smtClean="0"/>
              <a:t>są to terminy prawa materialnego, ich przekroczenie skutkuje oddaleniem powództwa (nie zwrot lub odrzucenie pozwu)</a:t>
            </a:r>
            <a:r>
              <a:rPr lang="pl-PL" altLang="pl-PL" dirty="0" smtClean="0"/>
              <a:t>   </a:t>
            </a:r>
          </a:p>
          <a:p>
            <a:endParaRPr lang="pl-PL" altLang="pl-PL" b="1" dirty="0" smtClean="0"/>
          </a:p>
          <a:p>
            <a:pPr>
              <a:buFont typeface="Arial" panose="020B0604020202020204" pitchFamily="34" charset="0"/>
              <a:buNone/>
            </a:pPr>
            <a:endParaRPr lang="pl-PL" altLang="pl-PL" dirty="0" smtClean="0"/>
          </a:p>
        </p:txBody>
      </p:sp>
      <p:pic>
        <p:nvPicPr>
          <p:cNvPr id="410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15038"/>
      </p:ext>
    </p:extLst>
  </p:cSld>
  <p:clrMapOvr>
    <a:masterClrMapping/>
  </p:clrMapOvr>
  <p:transition>
    <p:push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7512"/>
          </a:xfrm>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określenie żądania</a:t>
            </a:r>
            <a:r>
              <a:rPr lang="pl-PL" dirty="0"/>
              <a:t> </a:t>
            </a:r>
          </a:p>
        </p:txBody>
      </p:sp>
      <p:sp>
        <p:nvSpPr>
          <p:cNvPr id="5123" name="Symbol zastępczy zawartości 2"/>
          <p:cNvSpPr>
            <a:spLocks noGrp="1"/>
          </p:cNvSpPr>
          <p:nvPr>
            <p:ph idx="1"/>
          </p:nvPr>
        </p:nvSpPr>
        <p:spPr>
          <a:xfrm>
            <a:off x="457200" y="908050"/>
            <a:ext cx="8229600" cy="5218113"/>
          </a:xfrm>
        </p:spPr>
        <p:txBody>
          <a:bodyPr/>
          <a:lstStyle/>
          <a:p>
            <a:pPr algn="just">
              <a:buFont typeface="Wingdings" panose="05000000000000000000" pitchFamily="2" charset="2"/>
              <a:buChar char="q"/>
            </a:pPr>
            <a:r>
              <a:rPr lang="pl-PL" altLang="pl-PL" sz="2400" dirty="0"/>
              <a:t>konstruując żądanie należy kierować się wyłącznie treścią art. 45 i art. 56 </a:t>
            </a:r>
            <a:r>
              <a:rPr lang="pl-PL" altLang="pl-PL" sz="2400" dirty="0" err="1"/>
              <a:t>k.p</a:t>
            </a:r>
            <a:r>
              <a:rPr lang="pl-PL" altLang="pl-PL" sz="2400" dirty="0"/>
              <a:t>. (odszkodowanie, uznanie wypowiedzenia za bezskuteczne, przywrócenie do pracy), </a:t>
            </a:r>
          </a:p>
          <a:p>
            <a:pPr algn="just">
              <a:buFont typeface="Wingdings" panose="05000000000000000000" pitchFamily="2" charset="2"/>
              <a:buChar char="q"/>
            </a:pPr>
            <a:r>
              <a:rPr lang="pl-PL" altLang="pl-PL" sz="2400" dirty="0" smtClean="0"/>
              <a:t>rozważyć </a:t>
            </a:r>
            <a:r>
              <a:rPr lang="pl-PL" altLang="pl-PL" sz="2400" dirty="0"/>
              <a:t>sens – żądanie uznania za bezskuteczne, a po ustaniu okresu wypowiedzenia – odszkodowanie, zwłaszcza </a:t>
            </a:r>
            <a:r>
              <a:rPr lang="pl-PL" altLang="pl-PL" sz="2400" dirty="0" smtClean="0"/>
              <a:t>WPS, </a:t>
            </a:r>
          </a:p>
          <a:p>
            <a:pPr algn="just">
              <a:buFont typeface="Wingdings" panose="05000000000000000000" pitchFamily="2" charset="2"/>
              <a:buChar char="q"/>
            </a:pPr>
            <a:r>
              <a:rPr lang="pl-PL" altLang="pl-PL" sz="2400" dirty="0" smtClean="0"/>
              <a:t>należy pamiętać o czynniku temporalnym – uznanie za bezskuteczne / przywrócenie do pracy (III PK 38/17),      </a:t>
            </a:r>
            <a:endParaRPr lang="pl-PL" altLang="pl-PL" sz="2400" dirty="0"/>
          </a:p>
          <a:p>
            <a:pPr algn="just">
              <a:buFont typeface="Wingdings" panose="05000000000000000000" pitchFamily="2" charset="2"/>
              <a:buChar char="q"/>
            </a:pPr>
            <a:r>
              <a:rPr lang="pl-PL" altLang="pl-PL" sz="2400" dirty="0"/>
              <a:t>nie należy do petitum pozwu wprowadzać sformułowań typu: „żądam ustalenia, że wypowiedzenia umowy o pracę było niezgodne z prawem”, „wnoszę o ustalenie, że rozwiązanie umowy o pracę było niezasadne” - skutkuje to wątpliwościami, czy jest to odrębne żądanie (może mieć wpływ na </a:t>
            </a:r>
            <a:r>
              <a:rPr lang="pl-PL" altLang="pl-PL" sz="2400" dirty="0" smtClean="0"/>
              <a:t>WPS) </a:t>
            </a:r>
            <a:endParaRPr lang="pl-PL" altLang="pl-PL" sz="2400" dirty="0"/>
          </a:p>
        </p:txBody>
      </p:sp>
      <p:pic>
        <p:nvPicPr>
          <p:cNvPr id="512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latin typeface="+mn-lt"/>
              </a:rPr>
              <a:t>Związanie sądu granicami żądania</a:t>
            </a:r>
            <a:endParaRPr lang="pl-PL"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r>
              <a:rPr lang="pl-PL" b="1" dirty="0"/>
              <a:t>II PK </a:t>
            </a:r>
            <a:r>
              <a:rPr lang="pl-PL" b="1" dirty="0" smtClean="0"/>
              <a:t>109/17</a:t>
            </a:r>
            <a:endParaRPr lang="pl-PL" b="1" dirty="0"/>
          </a:p>
          <a:p>
            <a:pPr marL="0" indent="0" algn="just">
              <a:buNone/>
            </a:pPr>
            <a:r>
              <a:rPr lang="pl-PL" sz="2800" dirty="0" smtClean="0"/>
              <a:t>Nie </a:t>
            </a:r>
            <a:r>
              <a:rPr lang="pl-PL" sz="2800" dirty="0"/>
              <a:t>dochodzi w świetle art. 321 § 1 k.p.c. do wyrokowania co do przedmiotu, który nie był objęty żądaniem ani zasądzania ponad żądanie, w sytuacji wieloaspektowej i skomplikowanej jurydycznie sprawy, gdy zasądzona sumarycznie kwota wyrównania wynagrodzenia za pracę za kilka miesięcy pracy nie przekracza kwoty sprecyzowanej w pozwie, choćby w niektórych miesiącach roszczenie powoda było niższe od zasądzonego w wyroku.</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8925" y="6343665"/>
            <a:ext cx="9144000" cy="152400"/>
          </a:xfrm>
          <a:prstGeom prst="rect">
            <a:avLst/>
          </a:prstGeom>
          <a:noFill/>
          <a:ln w="9525">
            <a:noFill/>
            <a:miter lim="800000"/>
            <a:headEnd/>
            <a:tailEnd/>
          </a:ln>
        </p:spPr>
      </p:pic>
    </p:spTree>
    <p:extLst>
      <p:ext uri="{BB962C8B-B14F-4D97-AF65-F5344CB8AC3E}">
        <p14:creationId xmlns:p14="http://schemas.microsoft.com/office/powerpoint/2010/main" val="1247178063"/>
      </p:ext>
    </p:extLst>
  </p:cSld>
  <p:clrMapOvr>
    <a:masterClrMapping/>
  </p:clrMapOvr>
  <p:transition>
    <p:push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u="sng" dirty="0" smtClean="0">
                <a:solidFill>
                  <a:schemeClr val="accent3">
                    <a:lumMod val="50000"/>
                  </a:schemeClr>
                </a:solidFill>
                <a:effectLst>
                  <a:outerShdw blurRad="38100" dist="38100" dir="2700000" algn="tl">
                    <a:srgbClr val="000000">
                      <a:alpha val="43137"/>
                    </a:srgbClr>
                  </a:outerShdw>
                </a:effectLst>
                <a:latin typeface="+mn-lt"/>
              </a:rPr>
              <a:t>Właściwe odczytanie intencji pracownika </a:t>
            </a:r>
            <a:endParaRPr lang="pl-PL" b="1" u="sng" dirty="0">
              <a:solidFill>
                <a:schemeClr val="accent3">
                  <a:lumMod val="50000"/>
                </a:schemeClr>
              </a:solidFill>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normAutofit fontScale="92500"/>
          </a:bodyPr>
          <a:lstStyle/>
          <a:p>
            <a:r>
              <a:rPr lang="pl-PL" b="1" dirty="0"/>
              <a:t>II PK </a:t>
            </a:r>
            <a:r>
              <a:rPr lang="pl-PL" b="1" dirty="0" smtClean="0"/>
              <a:t>1/09, II PK 225/10</a:t>
            </a:r>
          </a:p>
          <a:p>
            <a:pPr marL="0" indent="0" algn="just">
              <a:buNone/>
            </a:pPr>
            <a:endParaRPr lang="pl-PL" b="1" dirty="0" smtClean="0"/>
          </a:p>
          <a:p>
            <a:pPr marL="0" indent="0" algn="just">
              <a:buNone/>
            </a:pPr>
            <a:r>
              <a:rPr lang="pl-PL" dirty="0" smtClean="0"/>
              <a:t>Sąd </a:t>
            </a:r>
            <a:r>
              <a:rPr lang="pl-PL" dirty="0"/>
              <a:t>ma obowiązek tłumaczyć sformułowane przez pracownika żądanie według jego rzeczywistego zamiaru i rzeczywistego pojmowania tego żądania przez pracownika, jeżeli żądanie swoje sformułował on niepoprawnie albo, jeżeli jest widoczne, czego właściwie żąda, chociażby literalne brzmienie żądania mogło być inaczej tłumaczone.</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3007028870"/>
      </p:ext>
    </p:extLst>
  </p:cSld>
  <p:clrMapOvr>
    <a:masterClrMapping/>
  </p:clrMapOvr>
  <p:transition>
    <p:push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400" b="1" dirty="0">
                <a:solidFill>
                  <a:schemeClr val="accent3">
                    <a:lumMod val="50000"/>
                  </a:schemeClr>
                </a:solidFill>
                <a:effectLst>
                  <a:outerShdw blurRad="38100" dist="38100" dir="2700000" algn="tl">
                    <a:srgbClr val="000000">
                      <a:alpha val="43137"/>
                    </a:srgbClr>
                  </a:outerShdw>
                </a:effectLst>
              </a:rPr>
              <a:t/>
            </a:r>
            <a:br>
              <a:rPr lang="pl-PL" sz="2400" b="1" dirty="0">
                <a:solidFill>
                  <a:schemeClr val="accent3">
                    <a:lumMod val="50000"/>
                  </a:schemeClr>
                </a:solidFill>
                <a:effectLst>
                  <a:outerShdw blurRad="38100" dist="38100" dir="2700000" algn="tl">
                    <a:srgbClr val="000000">
                      <a:alpha val="43137"/>
                    </a:srgbClr>
                  </a:outerShdw>
                </a:effectLst>
              </a:rPr>
            </a:br>
            <a:r>
              <a:rPr lang="pl-PL" sz="3200" b="1" dirty="0">
                <a:solidFill>
                  <a:schemeClr val="accent3">
                    <a:lumMod val="50000"/>
                  </a:schemeClr>
                </a:solidFill>
                <a:effectLst>
                  <a:outerShdw blurRad="38100" dist="38100" dir="2700000" algn="tl">
                    <a:srgbClr val="000000">
                      <a:alpha val="43137"/>
                    </a:srgbClr>
                  </a:outerShdw>
                </a:effectLst>
              </a:rPr>
              <a:t>Precyzowanie przedmiotu sporu w przypadku pozwu </a:t>
            </a:r>
            <a:r>
              <a:rPr lang="pl-PL" sz="3200" b="1" dirty="0" smtClean="0">
                <a:solidFill>
                  <a:schemeClr val="accent3">
                    <a:lumMod val="50000"/>
                  </a:schemeClr>
                </a:solidFill>
                <a:effectLst>
                  <a:outerShdw blurRad="38100" dist="38100" dir="2700000" algn="tl">
                    <a:srgbClr val="000000">
                      <a:alpha val="43137"/>
                    </a:srgbClr>
                  </a:outerShdw>
                </a:effectLst>
              </a:rPr>
              <a:t>pracowniczego - </a:t>
            </a:r>
            <a:r>
              <a:rPr lang="pl-PL" sz="3200" b="1" dirty="0">
                <a:solidFill>
                  <a:schemeClr val="accent3">
                    <a:lumMod val="50000"/>
                  </a:schemeClr>
                </a:solidFill>
                <a:effectLst>
                  <a:outerShdw blurRad="38100" dist="38100" dir="2700000" algn="tl">
                    <a:srgbClr val="000000">
                      <a:alpha val="43137"/>
                    </a:srgbClr>
                  </a:outerShdw>
                </a:effectLst>
              </a:rPr>
              <a:t>I PZ 3/17</a:t>
            </a:r>
            <a:r>
              <a:rPr lang="pl-PL" sz="5400" b="1" dirty="0"/>
              <a:t/>
            </a:r>
            <a:br>
              <a:rPr lang="pl-PL" sz="5400" b="1" dirty="0"/>
            </a:br>
            <a:endParaRPr lang="pl-PL" sz="5400" dirty="0"/>
          </a:p>
        </p:txBody>
      </p:sp>
      <p:sp>
        <p:nvSpPr>
          <p:cNvPr id="3" name="Symbol zastępczy zawartości 2"/>
          <p:cNvSpPr>
            <a:spLocks noGrp="1"/>
          </p:cNvSpPr>
          <p:nvPr>
            <p:ph idx="1"/>
          </p:nvPr>
        </p:nvSpPr>
        <p:spPr>
          <a:xfrm>
            <a:off x="457200" y="1417638"/>
            <a:ext cx="8229600" cy="4708525"/>
          </a:xfrm>
        </p:spPr>
        <p:txBody>
          <a:bodyPr/>
          <a:lstStyle/>
          <a:p>
            <a:pPr marL="0" indent="0" algn="just">
              <a:buNone/>
            </a:pPr>
            <a:r>
              <a:rPr lang="pl-PL" sz="2400" dirty="0"/>
              <a:t>Okoliczności wyjawione przez pracownika definiują przedmiot sporu, dotyczy to jednak wypadków, gdy nie sprecyzował on roszczenia. Natomiast, jeśli powód w sposób wyraźny i stanowczy określa żądanie, to sąd jest jedynie nim związany, nawet jeżeli ze wskazanych twierdzeń możliwe jest skomponowanie innych roszczeń albo żądań w wyższej kwocie. </a:t>
            </a:r>
            <a:r>
              <a:rPr lang="pl-PL" sz="2400" b="1" dirty="0"/>
              <a:t>Inna sytuacja zajdzie, gdy pracownik nie potrafi jednoznacznie sprecyzować części postulatywnej pozwu i powiązać jej z przytaczanymi okolicznościami. W tym przypadku, trafna jest konstatacja, że przedmiotem sprawy są żądania, które wynikają z uzasadnienia pozwu. </a:t>
            </a:r>
            <a:endParaRPr lang="pl-PL" sz="3600" b="1"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1409476905"/>
      </p:ext>
    </p:extLst>
  </p:cSld>
  <p:clrMapOvr>
    <a:masterClrMapping/>
  </p:clrMapOvr>
  <p:transition>
    <p:push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ytuł 1"/>
          <p:cNvSpPr>
            <a:spLocks noGrp="1"/>
          </p:cNvSpPr>
          <p:nvPr>
            <p:ph type="title"/>
          </p:nvPr>
        </p:nvSpPr>
        <p:spPr/>
        <p:txBody>
          <a:bodyPr/>
          <a:lstStyle/>
          <a:p>
            <a:endParaRPr lang="pl-PL" altLang="pl-PL" smtClean="0"/>
          </a:p>
        </p:txBody>
      </p:sp>
      <p:sp>
        <p:nvSpPr>
          <p:cNvPr id="47107" name="Symbol zastępczy zawartości 2"/>
          <p:cNvSpPr>
            <a:spLocks noGrp="1"/>
          </p:cNvSpPr>
          <p:nvPr>
            <p:ph idx="1"/>
          </p:nvPr>
        </p:nvSpPr>
        <p:spPr/>
        <p:txBody>
          <a:bodyPr/>
          <a:lstStyle/>
          <a:p>
            <a:pPr>
              <a:buFont typeface="Arial" panose="020B0604020202020204" pitchFamily="34" charset="0"/>
              <a:buNone/>
              <a:defRPr/>
            </a:pPr>
            <a:endParaRPr lang="pl-PL" dirty="0" smtClean="0"/>
          </a:p>
          <a:p>
            <a:pPr algn="ctr">
              <a:spcBef>
                <a:spcPts val="0"/>
              </a:spcBef>
              <a:buNone/>
              <a:defRPr/>
            </a:pPr>
            <a:r>
              <a:rPr lang="pl-PL" sz="4400" b="1" dirty="0">
                <a:solidFill>
                  <a:srgbClr val="4F6228"/>
                </a:solidFill>
                <a:effectLst>
                  <a:outerShdw blurRad="38100" dist="38100" dir="2700000" algn="tl">
                    <a:srgbClr val="C0C0C0"/>
                  </a:outerShdw>
                </a:effectLst>
              </a:rPr>
              <a:t>Roszczenia alternatywne </a:t>
            </a:r>
            <a:r>
              <a:rPr lang="pl-PL" sz="4400" b="1" dirty="0" smtClean="0">
                <a:solidFill>
                  <a:srgbClr val="4F6228"/>
                </a:solidFill>
                <a:effectLst>
                  <a:outerShdw blurRad="38100" dist="38100" dir="2700000" algn="tl">
                    <a:srgbClr val="C0C0C0"/>
                  </a:outerShdw>
                </a:effectLst>
              </a:rPr>
              <a:t>– odszkodowanie i </a:t>
            </a:r>
            <a:r>
              <a:rPr lang="pl-PL" sz="4400" b="1" dirty="0">
                <a:solidFill>
                  <a:srgbClr val="4F6228"/>
                </a:solidFill>
                <a:effectLst>
                  <a:outerShdw blurRad="38100" dist="38100" dir="2700000" algn="tl">
                    <a:srgbClr val="C0C0C0"/>
                  </a:outerShdw>
                </a:effectLst>
              </a:rPr>
              <a:t>uznanie wypowiedzenia za </a:t>
            </a:r>
            <a:r>
              <a:rPr lang="pl-PL" sz="4400" b="1" dirty="0" smtClean="0">
                <a:solidFill>
                  <a:srgbClr val="4F6228"/>
                </a:solidFill>
                <a:effectLst>
                  <a:outerShdw blurRad="38100" dist="38100" dir="2700000" algn="tl">
                    <a:srgbClr val="C0C0C0"/>
                  </a:outerShdw>
                </a:effectLst>
              </a:rPr>
              <a:t>bezskuteczne / </a:t>
            </a:r>
            <a:r>
              <a:rPr lang="pl-PL" sz="4400" b="1" dirty="0">
                <a:solidFill>
                  <a:srgbClr val="4F6228"/>
                </a:solidFill>
                <a:effectLst>
                  <a:outerShdw blurRad="38100" dist="38100" dir="2700000" algn="tl">
                    <a:srgbClr val="C0C0C0"/>
                  </a:outerShdw>
                </a:effectLst>
              </a:rPr>
              <a:t>przywrócenie do </a:t>
            </a:r>
            <a:r>
              <a:rPr lang="pl-PL" sz="4400" b="1" dirty="0" smtClean="0">
                <a:solidFill>
                  <a:srgbClr val="4F6228"/>
                </a:solidFill>
                <a:effectLst>
                  <a:outerShdw blurRad="38100" dist="38100" dir="2700000" algn="tl">
                    <a:srgbClr val="C0C0C0"/>
                  </a:outerShdw>
                </a:effectLst>
              </a:rPr>
              <a:t>pracy</a:t>
            </a:r>
            <a:endParaRPr lang="pl-PL" sz="4400" b="1" dirty="0">
              <a:solidFill>
                <a:srgbClr val="4F6228"/>
              </a:solidFill>
              <a:effectLst>
                <a:outerShdw blurRad="38100" dist="38100" dir="2700000" algn="tl">
                  <a:srgbClr val="C0C0C0"/>
                </a:outerShdw>
              </a:effectLst>
            </a:endParaRPr>
          </a:p>
          <a:p>
            <a:pPr algn="ctr">
              <a:buFont typeface="Arial" panose="020B0604020202020204" pitchFamily="34" charset="0"/>
              <a:buNone/>
              <a:defRPr/>
            </a:pPr>
            <a:endParaRPr lang="pl-PL" sz="5400" b="1" dirty="0" smtClean="0">
              <a:solidFill>
                <a:srgbClr val="4F6228"/>
              </a:solidFill>
              <a:effectLst>
                <a:outerShdw blurRad="38100" dist="38100" dir="2700000" algn="tl">
                  <a:srgbClr val="C0C0C0"/>
                </a:outerShdw>
              </a:effectLst>
            </a:endParaRPr>
          </a:p>
          <a:p>
            <a:pPr>
              <a:buFont typeface="Arial" panose="020B0604020202020204" pitchFamily="34" charset="0"/>
              <a:buNone/>
              <a:defRPr/>
            </a:pPr>
            <a:r>
              <a:rPr lang="pl-PL" dirty="0" smtClean="0"/>
              <a:t> </a:t>
            </a:r>
          </a:p>
          <a:p>
            <a:pPr>
              <a:defRPr/>
            </a:pPr>
            <a:endParaRPr lang="pl-PL" dirty="0" smtClean="0"/>
          </a:p>
        </p:txBody>
      </p:sp>
      <p:pic>
        <p:nvPicPr>
          <p:cNvPr id="15872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690287"/>
      </p:ext>
    </p:extLst>
  </p:cSld>
  <p:clrMapOvr>
    <a:masterClrMapping/>
  </p:clrMapOvr>
  <p:transition>
    <p:push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1207"/>
          </a:xfrm>
        </p:spPr>
        <p:txBody>
          <a:bodyPr/>
          <a:lstStyle/>
          <a:p>
            <a:pPr>
              <a:defRPr/>
            </a:pPr>
            <a:r>
              <a:rPr lang="pl-PL" sz="4000" b="1" dirty="0" smtClean="0">
                <a:solidFill>
                  <a:schemeClr val="accent3">
                    <a:lumMod val="50000"/>
                  </a:schemeClr>
                </a:solidFill>
                <a:effectLst>
                  <a:outerShdw blurRad="38100" dist="38100" dir="2700000" algn="tl">
                    <a:srgbClr val="000000">
                      <a:alpha val="43137"/>
                    </a:srgbClr>
                  </a:outerShdw>
                </a:effectLst>
              </a:rPr>
              <a:t>art. 365 k.c. w związku z art. 300 </a:t>
            </a:r>
            <a:r>
              <a:rPr lang="pl-PL" sz="4000" b="1" dirty="0" err="1" smtClean="0">
                <a:solidFill>
                  <a:schemeClr val="accent3">
                    <a:lumMod val="50000"/>
                  </a:schemeClr>
                </a:solidFill>
                <a:effectLst>
                  <a:outerShdw blurRad="38100" dist="38100" dir="2700000" algn="tl">
                    <a:srgbClr val="000000">
                      <a:alpha val="43137"/>
                    </a:srgbClr>
                  </a:outerShdw>
                </a:effectLst>
              </a:rPr>
              <a:t>k.p</a:t>
            </a:r>
            <a:r>
              <a:rPr lang="pl-PL" sz="4000" b="1" dirty="0" smtClean="0">
                <a:solidFill>
                  <a:schemeClr val="accent3">
                    <a:lumMod val="50000"/>
                  </a:schemeClr>
                </a:solidFill>
                <a:effectLst>
                  <a:outerShdw blurRad="38100" dist="38100" dir="2700000" algn="tl">
                    <a:srgbClr val="000000">
                      <a:alpha val="43137"/>
                    </a:srgbClr>
                  </a:outerShdw>
                </a:effectLst>
              </a:rPr>
              <a:t>.  </a:t>
            </a:r>
            <a:endParaRPr lang="pl-PL" sz="4000" b="1" dirty="0">
              <a:solidFill>
                <a:schemeClr val="accent3">
                  <a:lumMod val="50000"/>
                </a:schemeClr>
              </a:solidFill>
              <a:effectLst>
                <a:outerShdw blurRad="38100" dist="38100" dir="2700000" algn="tl">
                  <a:srgbClr val="000000">
                    <a:alpha val="43137"/>
                  </a:srgbClr>
                </a:outerShdw>
              </a:effectLst>
            </a:endParaRPr>
          </a:p>
        </p:txBody>
      </p:sp>
      <p:sp>
        <p:nvSpPr>
          <p:cNvPr id="159747" name="Symbol zastępczy zawartości 2"/>
          <p:cNvSpPr>
            <a:spLocks noGrp="1"/>
          </p:cNvSpPr>
          <p:nvPr>
            <p:ph idx="1"/>
          </p:nvPr>
        </p:nvSpPr>
        <p:spPr>
          <a:xfrm>
            <a:off x="457200" y="1196752"/>
            <a:ext cx="8229600" cy="4929411"/>
          </a:xfrm>
        </p:spPr>
        <p:txBody>
          <a:bodyPr/>
          <a:lstStyle/>
          <a:p>
            <a:pPr marL="449263" indent="-449263" algn="just">
              <a:buFont typeface="Arial" panose="020B0604020202020204" pitchFamily="34" charset="0"/>
              <a:buNone/>
            </a:pPr>
            <a:r>
              <a:rPr lang="pl-PL" altLang="pl-PL" sz="2000" dirty="0" smtClean="0"/>
              <a:t>§ 1.</a:t>
            </a:r>
            <a:r>
              <a:rPr lang="pl-PL" altLang="pl-PL" sz="2400" dirty="0" smtClean="0"/>
              <a:t> Jeżeli dłużnik jest zobowiązany w ten sposób, że wykonanie zobowiązania może nastąpić przez spełnienie jednego z kilku świadczeń (zobowiązanie przemienne), wybór świadczenia należy do dłużnika, chyba że z czynności prawnej, z ustawy lub z okoliczności wynika, iż uprawnionym do wyboru jest wierzyciel lub osoba trzecia.</a:t>
            </a:r>
          </a:p>
          <a:p>
            <a:pPr marL="449263" indent="-449263" algn="just">
              <a:buFont typeface="Arial" panose="020B0604020202020204" pitchFamily="34" charset="0"/>
              <a:buNone/>
            </a:pPr>
            <a:r>
              <a:rPr lang="pl-PL" altLang="pl-PL" sz="2400" dirty="0" smtClean="0"/>
              <a:t>§ 2. Wyboru </a:t>
            </a:r>
            <a:r>
              <a:rPr lang="pl-PL" altLang="pl-PL" sz="2400" dirty="0" err="1" smtClean="0"/>
              <a:t>dokonywa</a:t>
            </a:r>
            <a:r>
              <a:rPr lang="pl-PL" altLang="pl-PL" sz="2400" dirty="0" smtClean="0"/>
              <a:t> się przez złożenie oświadczenia drugiej stronie. Jeżeli uprawnionym do wyboru jest dłużnik, może on dokonać wyboru także przez spełnienie świadczenia.</a:t>
            </a:r>
          </a:p>
          <a:p>
            <a:pPr marL="449263" indent="-449263" algn="just">
              <a:buFont typeface="Arial" panose="020B0604020202020204" pitchFamily="34" charset="0"/>
              <a:buNone/>
            </a:pPr>
            <a:r>
              <a:rPr lang="pl-PL" altLang="pl-PL" sz="2400" dirty="0" smtClean="0"/>
              <a:t>§ 3. Jeżeli strona uprawniona do wyboru świadczenia wyboru tego nie dokona, druga strona może jej wyznaczyć w tym celu odpowiedni termin. Po bezskutecznym upływie wyznaczonego terminu uprawnienie do dokonania wyboru przechodzi na stronę drugą.</a:t>
            </a:r>
          </a:p>
          <a:p>
            <a:pPr marL="449263" indent="-449263" algn="just"/>
            <a:endParaRPr lang="pl-PL" altLang="pl-PL" sz="2000" dirty="0" smtClean="0"/>
          </a:p>
        </p:txBody>
      </p:sp>
      <p:pic>
        <p:nvPicPr>
          <p:cNvPr id="15974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693344"/>
      </p:ext>
    </p:extLst>
  </p:cSld>
  <p:clrMapOvr>
    <a:masterClrMapping/>
  </p:clrMapOvr>
  <p:transition>
    <p:push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smtClean="0">
                <a:solidFill>
                  <a:srgbClr val="4F6228"/>
                </a:solidFill>
                <a:effectLst>
                  <a:outerShdw blurRad="38100" dist="38100" dir="2700000" algn="tl">
                    <a:srgbClr val="C0C0C0"/>
                  </a:outerShdw>
                </a:effectLst>
              </a:rPr>
              <a:t>Roszczenia przemienne </a:t>
            </a:r>
            <a:endParaRPr lang="pl-PL" smtClean="0"/>
          </a:p>
        </p:txBody>
      </p:sp>
      <p:graphicFrame>
        <p:nvGraphicFramePr>
          <p:cNvPr id="5" name="Symbol zastępczy zawartości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0772"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9880543"/>
      </p:ext>
    </p:extLst>
  </p:cSld>
  <p:clrMapOvr>
    <a:masterClrMapping/>
  </p:clrMapOvr>
  <p:transition>
    <p:push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ytuł 1"/>
          <p:cNvSpPr>
            <a:spLocks noGrp="1"/>
          </p:cNvSpPr>
          <p:nvPr>
            <p:ph type="title"/>
          </p:nvPr>
        </p:nvSpPr>
        <p:spPr/>
        <p:txBody>
          <a:bodyPr/>
          <a:lstStyle/>
          <a:p>
            <a:pPr>
              <a:defRPr/>
            </a:pPr>
            <a:r>
              <a:rPr lang="pl-PL" b="1" smtClean="0">
                <a:solidFill>
                  <a:srgbClr val="4F6228"/>
                </a:solidFill>
                <a:effectLst>
                  <a:outerShdw blurRad="38100" dist="38100" dir="2700000" algn="tl">
                    <a:srgbClr val="C0C0C0"/>
                  </a:outerShdw>
                </a:effectLst>
              </a:rPr>
              <a:t>art. 477</a:t>
            </a:r>
            <a:r>
              <a:rPr lang="pl-PL" b="1" baseline="30000" smtClean="0">
                <a:solidFill>
                  <a:srgbClr val="4F6228"/>
                </a:solidFill>
                <a:effectLst>
                  <a:outerShdw blurRad="38100" dist="38100" dir="2700000" algn="tl">
                    <a:srgbClr val="C0C0C0"/>
                  </a:outerShdw>
                </a:effectLst>
              </a:rPr>
              <a:t>1</a:t>
            </a:r>
            <a:r>
              <a:rPr lang="pl-PL" b="1" smtClean="0">
                <a:solidFill>
                  <a:srgbClr val="4F6228"/>
                </a:solidFill>
                <a:effectLst>
                  <a:outerShdw blurRad="38100" dist="38100" dir="2700000" algn="tl">
                    <a:srgbClr val="C0C0C0"/>
                  </a:outerShdw>
                </a:effectLst>
              </a:rPr>
              <a:t> k.p.c. </a:t>
            </a:r>
            <a:endParaRPr lang="pl-PL" smtClean="0">
              <a:solidFill>
                <a:srgbClr val="4F6228"/>
              </a:solidFill>
              <a:effectLst>
                <a:outerShdw blurRad="38100" dist="38100" dir="2700000" algn="tl">
                  <a:srgbClr val="C0C0C0"/>
                </a:outerShdw>
              </a:effectLst>
            </a:endParaRPr>
          </a:p>
        </p:txBody>
      </p:sp>
      <p:sp>
        <p:nvSpPr>
          <p:cNvPr id="161795" name="Symbol zastępczy zawartości 2"/>
          <p:cNvSpPr>
            <a:spLocks noGrp="1"/>
          </p:cNvSpPr>
          <p:nvPr>
            <p:ph idx="1"/>
          </p:nvPr>
        </p:nvSpPr>
        <p:spPr/>
        <p:txBody>
          <a:bodyPr/>
          <a:lstStyle/>
          <a:p>
            <a:pPr marL="0" indent="0" algn="just">
              <a:buFont typeface="Arial" panose="020B0604020202020204" pitchFamily="34" charset="0"/>
              <a:buNone/>
            </a:pPr>
            <a:endParaRPr lang="pl-PL" altLang="pl-PL" smtClean="0"/>
          </a:p>
          <a:p>
            <a:pPr marL="0" indent="0" algn="just">
              <a:buFont typeface="Arial" panose="020B0604020202020204" pitchFamily="34" charset="0"/>
              <a:buNone/>
            </a:pPr>
            <a:r>
              <a:rPr lang="pl-PL" altLang="pl-PL" smtClean="0"/>
              <a:t>Jeżeli pracownik dokonał wyboru jednego z przysługujących mu alternatywnie roszczeń, a zgłoszone roszczenie okaże się nieuzasadnione, sąd może z urzędu uwzględnić inne roszczenie alternatywne.</a:t>
            </a:r>
          </a:p>
          <a:p>
            <a:pPr marL="0" indent="0"/>
            <a:endParaRPr lang="pl-PL" altLang="pl-PL" smtClean="0"/>
          </a:p>
        </p:txBody>
      </p:sp>
      <p:pic>
        <p:nvPicPr>
          <p:cNvPr id="16179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9116283"/>
      </p:ext>
    </p:extLst>
  </p:cSld>
  <p:clrMapOvr>
    <a:masterClrMapping/>
  </p:clrMapOvr>
  <p:transition>
    <p:push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Zakwestionowanie wyboru</a:t>
            </a:r>
          </a:p>
        </p:txBody>
      </p:sp>
      <p:grpSp>
        <p:nvGrpSpPr>
          <p:cNvPr id="162819" name="Grupa 5"/>
          <p:cNvGrpSpPr>
            <a:grpSpLocks/>
          </p:cNvGrpSpPr>
          <p:nvPr/>
        </p:nvGrpSpPr>
        <p:grpSpPr bwMode="auto">
          <a:xfrm>
            <a:off x="539750" y="1125538"/>
            <a:ext cx="8064500" cy="5000625"/>
            <a:chOff x="539548" y="1600200"/>
            <a:chExt cx="8064903" cy="4525963"/>
          </a:xfrm>
        </p:grpSpPr>
        <p:sp>
          <p:nvSpPr>
            <p:cNvPr id="7" name="Trójkąt równoramienny 6"/>
            <p:cNvSpPr/>
            <p:nvPr/>
          </p:nvSpPr>
          <p:spPr>
            <a:xfrm>
              <a:off x="539548" y="1600200"/>
              <a:ext cx="8064903" cy="4525963"/>
            </a:xfrm>
            <a:prstGeom prst="triangl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8" name="Dowolny kształt 7"/>
            <p:cNvSpPr/>
            <p:nvPr/>
          </p:nvSpPr>
          <p:spPr>
            <a:xfrm>
              <a:off x="899929" y="2055669"/>
              <a:ext cx="7560053" cy="1070427"/>
            </a:xfrm>
            <a:custGeom>
              <a:avLst/>
              <a:gdLst>
                <a:gd name="connsiteX0" fmla="*/ 0 w 4835002"/>
                <a:gd name="connsiteY0" fmla="*/ 178567 h 1071380"/>
                <a:gd name="connsiteX1" fmla="*/ 52301 w 4835002"/>
                <a:gd name="connsiteY1" fmla="*/ 52301 h 1071380"/>
                <a:gd name="connsiteX2" fmla="*/ 178567 w 4835002"/>
                <a:gd name="connsiteY2" fmla="*/ 0 h 1071380"/>
                <a:gd name="connsiteX3" fmla="*/ 4656435 w 4835002"/>
                <a:gd name="connsiteY3" fmla="*/ 0 h 1071380"/>
                <a:gd name="connsiteX4" fmla="*/ 4782701 w 4835002"/>
                <a:gd name="connsiteY4" fmla="*/ 52301 h 1071380"/>
                <a:gd name="connsiteX5" fmla="*/ 4835002 w 4835002"/>
                <a:gd name="connsiteY5" fmla="*/ 178567 h 1071380"/>
                <a:gd name="connsiteX6" fmla="*/ 4835002 w 4835002"/>
                <a:gd name="connsiteY6" fmla="*/ 892813 h 1071380"/>
                <a:gd name="connsiteX7" fmla="*/ 4782701 w 4835002"/>
                <a:gd name="connsiteY7" fmla="*/ 1019079 h 1071380"/>
                <a:gd name="connsiteX8" fmla="*/ 4656435 w 4835002"/>
                <a:gd name="connsiteY8" fmla="*/ 1071380 h 1071380"/>
                <a:gd name="connsiteX9" fmla="*/ 178567 w 4835002"/>
                <a:gd name="connsiteY9" fmla="*/ 1071380 h 1071380"/>
                <a:gd name="connsiteX10" fmla="*/ 52301 w 4835002"/>
                <a:gd name="connsiteY10" fmla="*/ 1019079 h 1071380"/>
                <a:gd name="connsiteX11" fmla="*/ 0 w 4835002"/>
                <a:gd name="connsiteY11" fmla="*/ 892813 h 1071380"/>
                <a:gd name="connsiteX12" fmla="*/ 0 w 4835002"/>
                <a:gd name="connsiteY12" fmla="*/ 178567 h 1071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35002" h="1071380">
                  <a:moveTo>
                    <a:pt x="0" y="178567"/>
                  </a:moveTo>
                  <a:cubicBezTo>
                    <a:pt x="0" y="131208"/>
                    <a:pt x="18813" y="85789"/>
                    <a:pt x="52301" y="52301"/>
                  </a:cubicBezTo>
                  <a:cubicBezTo>
                    <a:pt x="85789" y="18813"/>
                    <a:pt x="131208" y="0"/>
                    <a:pt x="178567" y="0"/>
                  </a:cubicBezTo>
                  <a:lnTo>
                    <a:pt x="4656435" y="0"/>
                  </a:lnTo>
                  <a:cubicBezTo>
                    <a:pt x="4703794" y="0"/>
                    <a:pt x="4749213" y="18813"/>
                    <a:pt x="4782701" y="52301"/>
                  </a:cubicBezTo>
                  <a:cubicBezTo>
                    <a:pt x="4816189" y="85789"/>
                    <a:pt x="4835002" y="131208"/>
                    <a:pt x="4835002" y="178567"/>
                  </a:cubicBezTo>
                  <a:lnTo>
                    <a:pt x="4835002" y="892813"/>
                  </a:lnTo>
                  <a:cubicBezTo>
                    <a:pt x="4835002" y="940172"/>
                    <a:pt x="4816189" y="985591"/>
                    <a:pt x="4782701" y="1019079"/>
                  </a:cubicBezTo>
                  <a:cubicBezTo>
                    <a:pt x="4749213" y="1052567"/>
                    <a:pt x="4703794" y="1071380"/>
                    <a:pt x="4656435" y="1071380"/>
                  </a:cubicBezTo>
                  <a:lnTo>
                    <a:pt x="178567" y="1071380"/>
                  </a:lnTo>
                  <a:cubicBezTo>
                    <a:pt x="131208" y="1071380"/>
                    <a:pt x="85789" y="1052567"/>
                    <a:pt x="52301" y="1019079"/>
                  </a:cubicBezTo>
                  <a:cubicBezTo>
                    <a:pt x="18813" y="985591"/>
                    <a:pt x="0" y="940172"/>
                    <a:pt x="0" y="892813"/>
                  </a:cubicBezTo>
                  <a:lnTo>
                    <a:pt x="0" y="17856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9450" tIns="109450" rIns="109450" bIns="109450" spcCol="1270" anchor="ctr"/>
            <a:lstStyle/>
            <a:p>
              <a:pPr algn="just" defTabSz="666750">
                <a:lnSpc>
                  <a:spcPct val="90000"/>
                </a:lnSpc>
                <a:spcAft>
                  <a:spcPct val="35000"/>
                </a:spcAft>
                <a:defRPr/>
              </a:pPr>
              <a:r>
                <a:rPr lang="pl-PL" sz="2000" dirty="0"/>
                <a:t>regulacja art. 477</a:t>
              </a:r>
              <a:r>
                <a:rPr lang="pl-PL" sz="2000" baseline="30000" dirty="0"/>
                <a:t>1</a:t>
              </a:r>
              <a:r>
                <a:rPr lang="pl-PL" sz="2000" dirty="0"/>
                <a:t> k.p.c. dotyczy uprawnień przemiennych (alternatywnych), których istota sprowadza się do tego, że w określonych sytuacjach pracownikowi przysługuje prawo wyboru jednego z alternatywnych roszczeń. </a:t>
              </a:r>
            </a:p>
          </p:txBody>
        </p:sp>
        <p:sp>
          <p:nvSpPr>
            <p:cNvPr id="9" name="Dowolny kształt 8"/>
            <p:cNvSpPr/>
            <p:nvPr/>
          </p:nvSpPr>
          <p:spPr>
            <a:xfrm>
              <a:off x="899929" y="3285582"/>
              <a:ext cx="7488611" cy="1070427"/>
            </a:xfrm>
            <a:custGeom>
              <a:avLst/>
              <a:gdLst>
                <a:gd name="connsiteX0" fmla="*/ 0 w 2941875"/>
                <a:gd name="connsiteY0" fmla="*/ 178567 h 1071380"/>
                <a:gd name="connsiteX1" fmla="*/ 52301 w 2941875"/>
                <a:gd name="connsiteY1" fmla="*/ 52301 h 1071380"/>
                <a:gd name="connsiteX2" fmla="*/ 178567 w 2941875"/>
                <a:gd name="connsiteY2" fmla="*/ 0 h 1071380"/>
                <a:gd name="connsiteX3" fmla="*/ 2763308 w 2941875"/>
                <a:gd name="connsiteY3" fmla="*/ 0 h 1071380"/>
                <a:gd name="connsiteX4" fmla="*/ 2889574 w 2941875"/>
                <a:gd name="connsiteY4" fmla="*/ 52301 h 1071380"/>
                <a:gd name="connsiteX5" fmla="*/ 2941875 w 2941875"/>
                <a:gd name="connsiteY5" fmla="*/ 178567 h 1071380"/>
                <a:gd name="connsiteX6" fmla="*/ 2941875 w 2941875"/>
                <a:gd name="connsiteY6" fmla="*/ 892813 h 1071380"/>
                <a:gd name="connsiteX7" fmla="*/ 2889574 w 2941875"/>
                <a:gd name="connsiteY7" fmla="*/ 1019079 h 1071380"/>
                <a:gd name="connsiteX8" fmla="*/ 2763308 w 2941875"/>
                <a:gd name="connsiteY8" fmla="*/ 1071380 h 1071380"/>
                <a:gd name="connsiteX9" fmla="*/ 178567 w 2941875"/>
                <a:gd name="connsiteY9" fmla="*/ 1071380 h 1071380"/>
                <a:gd name="connsiteX10" fmla="*/ 52301 w 2941875"/>
                <a:gd name="connsiteY10" fmla="*/ 1019079 h 1071380"/>
                <a:gd name="connsiteX11" fmla="*/ 0 w 2941875"/>
                <a:gd name="connsiteY11" fmla="*/ 892813 h 1071380"/>
                <a:gd name="connsiteX12" fmla="*/ 0 w 2941875"/>
                <a:gd name="connsiteY12" fmla="*/ 178567 h 1071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1875" h="1071380">
                  <a:moveTo>
                    <a:pt x="0" y="178567"/>
                  </a:moveTo>
                  <a:cubicBezTo>
                    <a:pt x="0" y="131208"/>
                    <a:pt x="18813" y="85789"/>
                    <a:pt x="52301" y="52301"/>
                  </a:cubicBezTo>
                  <a:cubicBezTo>
                    <a:pt x="85789" y="18813"/>
                    <a:pt x="131208" y="0"/>
                    <a:pt x="178567" y="0"/>
                  </a:cubicBezTo>
                  <a:lnTo>
                    <a:pt x="2763308" y="0"/>
                  </a:lnTo>
                  <a:cubicBezTo>
                    <a:pt x="2810667" y="0"/>
                    <a:pt x="2856086" y="18813"/>
                    <a:pt x="2889574" y="52301"/>
                  </a:cubicBezTo>
                  <a:cubicBezTo>
                    <a:pt x="2923062" y="85789"/>
                    <a:pt x="2941875" y="131208"/>
                    <a:pt x="2941875" y="178567"/>
                  </a:cubicBezTo>
                  <a:lnTo>
                    <a:pt x="2941875" y="892813"/>
                  </a:lnTo>
                  <a:cubicBezTo>
                    <a:pt x="2941875" y="940172"/>
                    <a:pt x="2923062" y="985591"/>
                    <a:pt x="2889574" y="1019079"/>
                  </a:cubicBezTo>
                  <a:cubicBezTo>
                    <a:pt x="2856086" y="1052567"/>
                    <a:pt x="2810667" y="1071380"/>
                    <a:pt x="2763308" y="1071380"/>
                  </a:cubicBezTo>
                  <a:lnTo>
                    <a:pt x="178567" y="1071380"/>
                  </a:lnTo>
                  <a:cubicBezTo>
                    <a:pt x="131208" y="1071380"/>
                    <a:pt x="85789" y="1052567"/>
                    <a:pt x="52301" y="1019079"/>
                  </a:cubicBezTo>
                  <a:cubicBezTo>
                    <a:pt x="18813" y="985591"/>
                    <a:pt x="0" y="940172"/>
                    <a:pt x="0" y="892813"/>
                  </a:cubicBezTo>
                  <a:lnTo>
                    <a:pt x="0" y="17856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9450" tIns="109450" rIns="109450" bIns="109450" spcCol="1270" anchor="ctr"/>
            <a:lstStyle/>
            <a:p>
              <a:pPr algn="just" defTabSz="666750">
                <a:lnSpc>
                  <a:spcPct val="90000"/>
                </a:lnSpc>
                <a:spcAft>
                  <a:spcPct val="35000"/>
                </a:spcAft>
                <a:defRPr/>
              </a:pPr>
              <a:r>
                <a:rPr lang="pl-PL" sz="2000" dirty="0"/>
                <a:t>może się zdarzyć, że roszczenie wybrane przez pracownika okaże się z różnych przyczyn nieuzasadnione</a:t>
              </a:r>
            </a:p>
          </p:txBody>
        </p:sp>
        <p:sp>
          <p:nvSpPr>
            <p:cNvPr id="10" name="Dowolny kształt 9"/>
            <p:cNvSpPr/>
            <p:nvPr/>
          </p:nvSpPr>
          <p:spPr>
            <a:xfrm>
              <a:off x="971370" y="4465206"/>
              <a:ext cx="7488612" cy="1071863"/>
            </a:xfrm>
            <a:custGeom>
              <a:avLst/>
              <a:gdLst>
                <a:gd name="connsiteX0" fmla="*/ 0 w 2941875"/>
                <a:gd name="connsiteY0" fmla="*/ 178567 h 1071380"/>
                <a:gd name="connsiteX1" fmla="*/ 52301 w 2941875"/>
                <a:gd name="connsiteY1" fmla="*/ 52301 h 1071380"/>
                <a:gd name="connsiteX2" fmla="*/ 178567 w 2941875"/>
                <a:gd name="connsiteY2" fmla="*/ 0 h 1071380"/>
                <a:gd name="connsiteX3" fmla="*/ 2763308 w 2941875"/>
                <a:gd name="connsiteY3" fmla="*/ 0 h 1071380"/>
                <a:gd name="connsiteX4" fmla="*/ 2889574 w 2941875"/>
                <a:gd name="connsiteY4" fmla="*/ 52301 h 1071380"/>
                <a:gd name="connsiteX5" fmla="*/ 2941875 w 2941875"/>
                <a:gd name="connsiteY5" fmla="*/ 178567 h 1071380"/>
                <a:gd name="connsiteX6" fmla="*/ 2941875 w 2941875"/>
                <a:gd name="connsiteY6" fmla="*/ 892813 h 1071380"/>
                <a:gd name="connsiteX7" fmla="*/ 2889574 w 2941875"/>
                <a:gd name="connsiteY7" fmla="*/ 1019079 h 1071380"/>
                <a:gd name="connsiteX8" fmla="*/ 2763308 w 2941875"/>
                <a:gd name="connsiteY8" fmla="*/ 1071380 h 1071380"/>
                <a:gd name="connsiteX9" fmla="*/ 178567 w 2941875"/>
                <a:gd name="connsiteY9" fmla="*/ 1071380 h 1071380"/>
                <a:gd name="connsiteX10" fmla="*/ 52301 w 2941875"/>
                <a:gd name="connsiteY10" fmla="*/ 1019079 h 1071380"/>
                <a:gd name="connsiteX11" fmla="*/ 0 w 2941875"/>
                <a:gd name="connsiteY11" fmla="*/ 892813 h 1071380"/>
                <a:gd name="connsiteX12" fmla="*/ 0 w 2941875"/>
                <a:gd name="connsiteY12" fmla="*/ 178567 h 1071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1875" h="1071380">
                  <a:moveTo>
                    <a:pt x="0" y="178567"/>
                  </a:moveTo>
                  <a:cubicBezTo>
                    <a:pt x="0" y="131208"/>
                    <a:pt x="18813" y="85789"/>
                    <a:pt x="52301" y="52301"/>
                  </a:cubicBezTo>
                  <a:cubicBezTo>
                    <a:pt x="85789" y="18813"/>
                    <a:pt x="131208" y="0"/>
                    <a:pt x="178567" y="0"/>
                  </a:cubicBezTo>
                  <a:lnTo>
                    <a:pt x="2763308" y="0"/>
                  </a:lnTo>
                  <a:cubicBezTo>
                    <a:pt x="2810667" y="0"/>
                    <a:pt x="2856086" y="18813"/>
                    <a:pt x="2889574" y="52301"/>
                  </a:cubicBezTo>
                  <a:cubicBezTo>
                    <a:pt x="2923062" y="85789"/>
                    <a:pt x="2941875" y="131208"/>
                    <a:pt x="2941875" y="178567"/>
                  </a:cubicBezTo>
                  <a:lnTo>
                    <a:pt x="2941875" y="892813"/>
                  </a:lnTo>
                  <a:cubicBezTo>
                    <a:pt x="2941875" y="940172"/>
                    <a:pt x="2923062" y="985591"/>
                    <a:pt x="2889574" y="1019079"/>
                  </a:cubicBezTo>
                  <a:cubicBezTo>
                    <a:pt x="2856086" y="1052567"/>
                    <a:pt x="2810667" y="1071380"/>
                    <a:pt x="2763308" y="1071380"/>
                  </a:cubicBezTo>
                  <a:lnTo>
                    <a:pt x="178567" y="1071380"/>
                  </a:lnTo>
                  <a:cubicBezTo>
                    <a:pt x="131208" y="1071380"/>
                    <a:pt x="85789" y="1052567"/>
                    <a:pt x="52301" y="1019079"/>
                  </a:cubicBezTo>
                  <a:cubicBezTo>
                    <a:pt x="18813" y="985591"/>
                    <a:pt x="0" y="940172"/>
                    <a:pt x="0" y="892813"/>
                  </a:cubicBezTo>
                  <a:lnTo>
                    <a:pt x="0" y="17856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9450" tIns="109450" rIns="109450" bIns="109450" spcCol="1270" anchor="ctr"/>
            <a:lstStyle/>
            <a:p>
              <a:pPr algn="just" defTabSz="666750">
                <a:lnSpc>
                  <a:spcPct val="90000"/>
                </a:lnSpc>
                <a:spcAft>
                  <a:spcPct val="35000"/>
                </a:spcAft>
                <a:defRPr/>
              </a:pPr>
              <a:r>
                <a:rPr lang="pl-PL" sz="2000" dirty="0"/>
                <a:t>wówczas sąd może z urzędu uwzględnić inne z przysługujących mu roszczeń alternatywnych, jeżeli będzie ono uzasadnione</a:t>
              </a:r>
            </a:p>
          </p:txBody>
        </p:sp>
      </p:grpSp>
      <p:pic>
        <p:nvPicPr>
          <p:cNvPr id="16282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355323"/>
      </p:ext>
    </p:extLst>
  </p:cSld>
  <p:clrMapOvr>
    <a:masterClrMapping/>
  </p:clrMapOvr>
  <p:transition>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000" b="1" dirty="0">
                <a:solidFill>
                  <a:schemeClr val="accent3">
                    <a:lumMod val="50000"/>
                  </a:schemeClr>
                </a:solidFill>
                <a:effectLst>
                  <a:outerShdw blurRad="38100" dist="38100" dir="2700000" algn="tl">
                    <a:srgbClr val="000000">
                      <a:alpha val="43137"/>
                    </a:srgbClr>
                  </a:outerShdw>
                </a:effectLst>
              </a:rPr>
              <a:t>Postępowanie odrębne w sprawach</a:t>
            </a:r>
            <a:br>
              <a:rPr lang="pl-PL" sz="3000" b="1" dirty="0">
                <a:solidFill>
                  <a:schemeClr val="accent3">
                    <a:lumMod val="50000"/>
                  </a:schemeClr>
                </a:solidFill>
                <a:effectLst>
                  <a:outerShdw blurRad="38100" dist="38100" dir="2700000" algn="tl">
                    <a:srgbClr val="000000">
                      <a:alpha val="43137"/>
                    </a:srgbClr>
                  </a:outerShdw>
                </a:effectLst>
              </a:rPr>
            </a:br>
            <a:r>
              <a:rPr lang="pl-PL" sz="3000" b="1" dirty="0">
                <a:solidFill>
                  <a:schemeClr val="accent3">
                    <a:lumMod val="50000"/>
                  </a:schemeClr>
                </a:solidFill>
                <a:effectLst>
                  <a:outerShdw blurRad="38100" dist="38100" dir="2700000" algn="tl">
                    <a:srgbClr val="000000">
                      <a:alpha val="43137"/>
                    </a:srgbClr>
                  </a:outerShdw>
                </a:effectLst>
              </a:rPr>
              <a:t>z zakresu prawa pracy </a:t>
            </a:r>
          </a:p>
        </p:txBody>
      </p:sp>
      <p:sp>
        <p:nvSpPr>
          <p:cNvPr id="3" name="Symbol zastępczy zawartości 2"/>
          <p:cNvSpPr>
            <a:spLocks noGrp="1"/>
          </p:cNvSpPr>
          <p:nvPr>
            <p:ph idx="1"/>
          </p:nvPr>
        </p:nvSpPr>
        <p:spPr>
          <a:xfrm>
            <a:off x="381000" y="1340768"/>
            <a:ext cx="8490857" cy="5040560"/>
          </a:xfrm>
        </p:spPr>
        <p:txBody>
          <a:bodyPr>
            <a:normAutofit fontScale="77500" lnSpcReduction="20000"/>
          </a:bodyPr>
          <a:lstStyle/>
          <a:p>
            <a:pPr algn="just"/>
            <a:r>
              <a:rPr lang="pl-PL" dirty="0" smtClean="0"/>
              <a:t>zasadą jest rozpoznawanie spraw cywilnych w procesie w postępowaniu zwykłym, postępowanie odrębne zaś przewidziane jest tylko w odniesieniu do tych spraw, które wyraźnie zostały do tego postępowania przekazane (art. 13 k.p.c.),</a:t>
            </a:r>
          </a:p>
          <a:p>
            <a:pPr algn="just"/>
            <a:r>
              <a:rPr lang="pl-PL" dirty="0" smtClean="0"/>
              <a:t>jednym z postępowań odrębnych jest postępowanie w sprawach z zakresu prawa pracy,  </a:t>
            </a:r>
          </a:p>
          <a:p>
            <a:pPr algn="just"/>
            <a:r>
              <a:rPr lang="pl-PL" dirty="0" smtClean="0"/>
              <a:t>sprawy z zakresu prawa pracy zdefiniowane są w </a:t>
            </a:r>
            <a:r>
              <a:rPr lang="pl-PL" dirty="0"/>
              <a:t>art. 476 § 1 k.p.c., </a:t>
            </a:r>
            <a:endParaRPr lang="pl-PL" dirty="0" smtClean="0"/>
          </a:p>
          <a:p>
            <a:pPr algn="just"/>
            <a:r>
              <a:rPr lang="pl-PL" dirty="0" smtClean="0"/>
              <a:t>te sprawy rozpoznawane </a:t>
            </a:r>
            <a:r>
              <a:rPr lang="pl-PL" dirty="0"/>
              <a:t>są w </a:t>
            </a:r>
            <a:r>
              <a:rPr lang="pl-PL" dirty="0" smtClean="0"/>
              <a:t>postępowaniu odrębnym</a:t>
            </a:r>
            <a:r>
              <a:rPr lang="pl-PL" dirty="0"/>
              <a:t>, uregulowanym w art. 459-477</a:t>
            </a:r>
            <a:r>
              <a:rPr lang="pl-PL" baseline="30000" dirty="0"/>
              <a:t>7</a:t>
            </a:r>
            <a:r>
              <a:rPr lang="pl-PL" dirty="0"/>
              <a:t> k.p.c. </a:t>
            </a:r>
            <a:endParaRPr lang="pl-PL" dirty="0" smtClean="0"/>
          </a:p>
          <a:p>
            <a:pPr algn="just"/>
            <a:r>
              <a:rPr lang="pl-PL" dirty="0" smtClean="0"/>
              <a:t>odrębny </a:t>
            </a:r>
            <a:r>
              <a:rPr lang="pl-PL" dirty="0"/>
              <a:t>tryb postępowania w tej kategorii spraw, zakładający przyspieszenie i odformalizowanie procedury, ma służyć zapewnieniu należytej ochrony uprawnieniom </a:t>
            </a:r>
            <a:r>
              <a:rPr lang="pl-PL" dirty="0" smtClean="0"/>
              <a:t>pracowniczym</a:t>
            </a:r>
          </a:p>
          <a:p>
            <a:endParaRPr lang="pl-PL" dirty="0"/>
          </a:p>
        </p:txBody>
      </p:sp>
      <p:pic>
        <p:nvPicPr>
          <p:cNvPr id="5"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5767965"/>
      </p:ext>
    </p:extLst>
  </p:cSld>
  <p:clrMapOvr>
    <a:masterClrMapping/>
  </p:clrMapOvr>
  <p:transition>
    <p:push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4000" b="1" dirty="0" smtClean="0">
                <a:solidFill>
                  <a:schemeClr val="accent3">
                    <a:lumMod val="50000"/>
                  </a:schemeClr>
                </a:solidFill>
                <a:effectLst>
                  <a:outerShdw blurRad="38100" dist="38100" dir="2700000" algn="tl">
                    <a:srgbClr val="000000">
                      <a:alpha val="43137"/>
                    </a:srgbClr>
                  </a:outerShdw>
                </a:effectLst>
              </a:rPr>
              <a:t>Przykłady roszczeń alternatywnych </a:t>
            </a:r>
            <a:r>
              <a:rPr lang="pl-PL" sz="4000" dirty="0" smtClean="0"/>
              <a:t> </a:t>
            </a:r>
            <a:endParaRPr lang="pl-PL" sz="4000" dirty="0"/>
          </a:p>
        </p:txBody>
      </p:sp>
      <p:sp>
        <p:nvSpPr>
          <p:cNvPr id="163843" name="Symbol zastępczy zawartości 2"/>
          <p:cNvSpPr>
            <a:spLocks noGrp="1"/>
          </p:cNvSpPr>
          <p:nvPr>
            <p:ph idx="1"/>
          </p:nvPr>
        </p:nvSpPr>
        <p:spPr/>
        <p:txBody>
          <a:bodyPr/>
          <a:lstStyle/>
          <a:p>
            <a:pPr marL="0" indent="0" algn="just">
              <a:buFont typeface="Arial" panose="020B0604020202020204" pitchFamily="34" charset="0"/>
              <a:buNone/>
            </a:pPr>
            <a:r>
              <a:rPr lang="pl-PL" altLang="pl-PL" smtClean="0"/>
              <a:t>w razie wypowiedzenia albo rozwiązania umowy o pracę bez wypowiedzenia z naruszeniem przepisów o rozwiązywaniu umów o pracę w tym trybie, </a:t>
            </a:r>
            <a:r>
              <a:rPr lang="pl-PL" altLang="pl-PL" b="1" smtClean="0"/>
              <a:t>pracownikowi przysługuje roszczenie o przywrócenie do pracy na poprzednich warunkach albo o odszkodowanie </a:t>
            </a:r>
            <a:r>
              <a:rPr lang="pl-PL" altLang="pl-PL" smtClean="0"/>
              <a:t>(art. 45 § 1 oraz art. 56 § 1 k.p.) </a:t>
            </a:r>
          </a:p>
        </p:txBody>
      </p:sp>
      <p:pic>
        <p:nvPicPr>
          <p:cNvPr id="16384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911929"/>
      </p:ext>
    </p:extLst>
  </p:cSld>
  <p:clrMapOvr>
    <a:masterClrMapping/>
  </p:clrMapOvr>
  <p:transition>
    <p:push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Rozwiązanie umowy o pracę na czas określony za wypowiedzeniem </a:t>
            </a:r>
            <a:endParaRPr lang="pl-PL" sz="36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4" name="Symbol zastępczy zawartości 3"/>
          <p:cNvGraphicFramePr>
            <a:graphicFrameLocks noGrp="1"/>
          </p:cNvGraphicFramePr>
          <p:nvPr>
            <p:ph idx="1"/>
          </p:nvPr>
        </p:nvGraphicFramePr>
        <p:xfrm>
          <a:off x="457200" y="1600200"/>
          <a:ext cx="843528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4868"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6774223"/>
      </p:ext>
    </p:extLst>
  </p:cSld>
  <p:clrMapOvr>
    <a:masterClrMapping/>
  </p:clrMapOvr>
  <p:transition>
    <p:push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lvl="0" indent="0">
              <a:buNone/>
            </a:pPr>
            <a:endParaRPr lang="pl-PL" b="1" dirty="0"/>
          </a:p>
          <a:p>
            <a:pPr marL="0" lvl="0" indent="0" algn="ctr">
              <a:buNone/>
            </a:pPr>
            <a:r>
              <a:rPr lang="pl-PL" sz="4000" b="1" dirty="0" smtClean="0">
                <a:solidFill>
                  <a:schemeClr val="accent3">
                    <a:lumMod val="50000"/>
                  </a:schemeClr>
                </a:solidFill>
                <a:effectLst>
                  <a:outerShdw blurRad="38100" dist="38100" dir="2700000" algn="tl">
                    <a:srgbClr val="000000">
                      <a:alpha val="43137"/>
                    </a:srgbClr>
                  </a:outerShdw>
                </a:effectLst>
              </a:rPr>
              <a:t>Zmiany </a:t>
            </a:r>
            <a:r>
              <a:rPr lang="pl-PL" sz="4000" b="1" dirty="0">
                <a:solidFill>
                  <a:schemeClr val="accent3">
                    <a:lumMod val="50000"/>
                  </a:schemeClr>
                </a:solidFill>
                <a:effectLst>
                  <a:outerShdw blurRad="38100" dist="38100" dir="2700000" algn="tl">
                    <a:srgbClr val="000000">
                      <a:alpha val="43137"/>
                    </a:srgbClr>
                  </a:outerShdw>
                </a:effectLst>
              </a:rPr>
              <a:t>w zakresie umów na czas </a:t>
            </a:r>
            <a:r>
              <a:rPr lang="pl-PL" sz="4000" b="1" dirty="0" smtClean="0">
                <a:solidFill>
                  <a:schemeClr val="accent3">
                    <a:lumMod val="50000"/>
                  </a:schemeClr>
                </a:solidFill>
                <a:effectLst>
                  <a:outerShdw blurRad="38100" dist="38100" dir="2700000" algn="tl">
                    <a:srgbClr val="000000">
                      <a:alpha val="43137"/>
                    </a:srgbClr>
                  </a:outerShdw>
                </a:effectLst>
              </a:rPr>
              <a:t>określony – od 26 kwietnia 2023 r.</a:t>
            </a:r>
            <a:endParaRPr lang="pl-PL" sz="4000" b="1" dirty="0">
              <a:solidFill>
                <a:schemeClr val="accent3">
                  <a:lumMod val="50000"/>
                </a:schemeClr>
              </a:solidFill>
              <a:effectLst>
                <a:outerShdw blurRad="38100" dist="38100" dir="2700000" algn="tl">
                  <a:srgbClr val="000000">
                    <a:alpha val="43137"/>
                  </a:srgbClr>
                </a:outerShdw>
              </a:effectLst>
            </a:endParaRPr>
          </a:p>
          <a:p>
            <a:pPr marL="0" indent="0">
              <a:buNone/>
            </a:pPr>
            <a:endParaRPr lang="pl-PL" u="sng" dirty="0" smtClean="0"/>
          </a:p>
          <a:p>
            <a:pPr marL="0" indent="0">
              <a:buNone/>
            </a:pPr>
            <a:r>
              <a:rPr lang="pl-PL" u="sng" dirty="0" smtClean="0"/>
              <a:t>(</a:t>
            </a:r>
            <a:r>
              <a:rPr lang="pl-PL" u="sng" dirty="0"/>
              <a:t>zmiana w art. 30 § 4, w art. 38 § 1, w art. 45 § 1 i 2, art. 47</a:t>
            </a:r>
            <a:r>
              <a:rPr lang="pl-PL" u="sng" baseline="30000" dirty="0"/>
              <a:t>1</a:t>
            </a:r>
            <a:r>
              <a:rPr lang="pl-PL" u="sng" dirty="0"/>
              <a:t> oraz </a:t>
            </a:r>
            <a:r>
              <a:rPr lang="pl-PL" u="sng" dirty="0" smtClean="0"/>
              <a:t>w </a:t>
            </a:r>
            <a:r>
              <a:rPr lang="pl-PL" u="sng" dirty="0"/>
              <a:t>art. 50 </a:t>
            </a:r>
            <a:r>
              <a:rPr lang="pl-PL" u="sng" dirty="0" err="1" smtClean="0"/>
              <a:t>k.p</a:t>
            </a:r>
            <a:r>
              <a:rPr lang="pl-PL" u="sng" dirty="0" smtClean="0"/>
              <a:t>.)</a:t>
            </a: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846301699"/>
      </p:ext>
    </p:extLst>
  </p:cSld>
  <p:clrMapOvr>
    <a:masterClrMapping/>
  </p:clrMapOvr>
  <p:transition>
    <p:push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chemeClr val="accent3">
                    <a:lumMod val="50000"/>
                  </a:schemeClr>
                </a:solidFill>
                <a:effectLst>
                  <a:outerShdw blurRad="38100" dist="38100" dir="2700000" algn="tl">
                    <a:srgbClr val="000000">
                      <a:alpha val="43137"/>
                    </a:srgbClr>
                  </a:outerShdw>
                </a:effectLst>
              </a:rPr>
              <a:t>Konieczność zmian</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55000" lnSpcReduction="20000"/>
          </a:bodyPr>
          <a:lstStyle/>
          <a:p>
            <a:pPr algn="just">
              <a:buFont typeface="Wingdings" panose="05000000000000000000" pitchFamily="2" charset="2"/>
              <a:buChar char="q"/>
            </a:pPr>
            <a:r>
              <a:rPr lang="pl-PL" sz="3800" dirty="0" smtClean="0"/>
              <a:t>proponowane </a:t>
            </a:r>
            <a:r>
              <a:rPr lang="pl-PL" sz="3800" dirty="0"/>
              <a:t>zmiany pozostają w związku z pismem Komisji </a:t>
            </a:r>
            <a:r>
              <a:rPr lang="pl-PL" sz="3800" dirty="0" smtClean="0"/>
              <a:t>Europejskiej o </a:t>
            </a:r>
            <a:r>
              <a:rPr lang="pl-PL" sz="3800" dirty="0"/>
              <a:t>niezgodności przepisów Kodeksu pracy dotyczących wypowiadania umów na czas określony z przepisami Unii Europejskiej i w związku z wyrokiem Trybunału Sprawiedliwości UE (w sprawie C–38/13 </a:t>
            </a:r>
            <a:r>
              <a:rPr lang="pl-PL" sz="3800" dirty="0" err="1"/>
              <a:t>Nierodzik</a:t>
            </a:r>
            <a:r>
              <a:rPr lang="pl-PL" sz="3800" dirty="0" smtClean="0"/>
              <a:t>), </a:t>
            </a:r>
          </a:p>
          <a:p>
            <a:pPr algn="just">
              <a:buFont typeface="Wingdings" panose="05000000000000000000" pitchFamily="2" charset="2"/>
              <a:buChar char="q"/>
            </a:pPr>
            <a:r>
              <a:rPr lang="pl-PL" sz="3800" dirty="0" smtClean="0"/>
              <a:t>przepisy </a:t>
            </a:r>
            <a:r>
              <a:rPr lang="pl-PL" sz="3800" dirty="0"/>
              <a:t>Kodeksu pracy dotyczące wypowiadania umów na czas określony stanowią wyraz dostosowania ich do wymagań prawa Unii Europejskiej.</a:t>
            </a:r>
          </a:p>
          <a:p>
            <a:pPr algn="just">
              <a:buFont typeface="Wingdings" panose="05000000000000000000" pitchFamily="2" charset="2"/>
              <a:buChar char="q"/>
            </a:pPr>
            <a:r>
              <a:rPr lang="pl-PL" sz="3800" dirty="0" smtClean="0"/>
              <a:t>Komisja </a:t>
            </a:r>
            <a:r>
              <a:rPr lang="pl-PL" sz="3800" dirty="0"/>
              <a:t>Europejska wskazała na występujące w przepisach Kodeksu pracy trzy aspekty nierówności umów na czas określony w stosunku do umów na czas nieokreślony:</a:t>
            </a:r>
          </a:p>
          <a:p>
            <a:pPr marL="742950" indent="-384175" algn="just">
              <a:buFont typeface="+mj-lt"/>
              <a:buAutoNum type="alphaLcParenR"/>
            </a:pPr>
            <a:r>
              <a:rPr lang="pl-PL" sz="3800" dirty="0" smtClean="0"/>
              <a:t>brak </a:t>
            </a:r>
            <a:r>
              <a:rPr lang="pl-PL" sz="3800" dirty="0"/>
              <a:t>obowiązku uzasadnienia wypowiedzenia umowy na czas </a:t>
            </a:r>
            <a:r>
              <a:rPr lang="pl-PL" sz="3800" dirty="0" smtClean="0"/>
              <a:t>	określony</a:t>
            </a:r>
            <a:r>
              <a:rPr lang="pl-PL" sz="3800" dirty="0"/>
              <a:t>;</a:t>
            </a:r>
          </a:p>
          <a:p>
            <a:pPr marL="742950" indent="-384175" algn="just">
              <a:buFont typeface="+mj-lt"/>
              <a:buAutoNum type="alphaLcParenR"/>
            </a:pPr>
            <a:r>
              <a:rPr lang="pl-PL" sz="3800" dirty="0" smtClean="0"/>
              <a:t>brak </a:t>
            </a:r>
            <a:r>
              <a:rPr lang="pl-PL" sz="3800" dirty="0"/>
              <a:t>obowiązku konsultacji związkowej;</a:t>
            </a:r>
          </a:p>
          <a:p>
            <a:pPr marL="742950" indent="-384175" algn="just">
              <a:buFont typeface="+mj-lt"/>
              <a:buAutoNum type="alphaLcParenR"/>
            </a:pPr>
            <a:r>
              <a:rPr lang="pl-PL" sz="3800" dirty="0" smtClean="0"/>
              <a:t>brak </a:t>
            </a:r>
            <a:r>
              <a:rPr lang="pl-PL" sz="3800" dirty="0"/>
              <a:t>możliwości ubiegania się o przywrócenie do pracy.</a:t>
            </a:r>
          </a:p>
          <a:p>
            <a:pPr marL="514350" indent="-514350">
              <a:buFont typeface="+mj-lt"/>
              <a:buAutoNum type="alphaLcParenR"/>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1233568535"/>
      </p:ext>
    </p:extLst>
  </p:cSld>
  <p:clrMapOvr>
    <a:masterClrMapping/>
  </p:clrMapOvr>
  <p:transition>
    <p:push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rmAutofit fontScale="90000"/>
          </a:bodyPr>
          <a:lstStyle/>
          <a:p>
            <a:r>
              <a:rPr lang="pl-PL" sz="3200" b="1" dirty="0" smtClean="0">
                <a:solidFill>
                  <a:schemeClr val="accent3">
                    <a:lumMod val="50000"/>
                  </a:schemeClr>
                </a:solidFill>
                <a:effectLst>
                  <a:outerShdw blurRad="38100" dist="38100" dir="2700000" algn="tl">
                    <a:srgbClr val="000000">
                      <a:alpha val="43137"/>
                    </a:srgbClr>
                  </a:outerShdw>
                </a:effectLst>
              </a:rPr>
              <a:t>Dotychczasowy stan prawny</a:t>
            </a:r>
            <a:endParaRPr lang="pl-PL" sz="3200" b="1" dirty="0">
              <a:solidFill>
                <a:schemeClr val="accent3">
                  <a:lumMod val="50000"/>
                </a:schemeClr>
              </a:solidFill>
              <a:effectLst>
                <a:outerShdw blurRad="38100" dist="38100" dir="2700000" algn="tl">
                  <a:srgbClr val="000000">
                    <a:alpha val="43137"/>
                  </a:srgbClr>
                </a:outerShdw>
              </a:effectLst>
            </a:endParaRPr>
          </a:p>
        </p:txBody>
      </p:sp>
      <p:grpSp>
        <p:nvGrpSpPr>
          <p:cNvPr id="6" name="Grupa 5"/>
          <p:cNvGrpSpPr/>
          <p:nvPr/>
        </p:nvGrpSpPr>
        <p:grpSpPr>
          <a:xfrm>
            <a:off x="457200" y="764704"/>
            <a:ext cx="8229600" cy="5758213"/>
            <a:chOff x="457200" y="1841255"/>
            <a:chExt cx="8229600" cy="4042149"/>
          </a:xfrm>
        </p:grpSpPr>
        <p:sp>
          <p:nvSpPr>
            <p:cNvPr id="7" name="Dowolny kształt 6"/>
            <p:cNvSpPr/>
            <p:nvPr/>
          </p:nvSpPr>
          <p:spPr>
            <a:xfrm>
              <a:off x="457200" y="1841255"/>
              <a:ext cx="8229600" cy="776514"/>
            </a:xfrm>
            <a:custGeom>
              <a:avLst/>
              <a:gdLst>
                <a:gd name="connsiteX0" fmla="*/ 0 w 8229600"/>
                <a:gd name="connsiteY0" fmla="*/ 129422 h 776514"/>
                <a:gd name="connsiteX1" fmla="*/ 129422 w 8229600"/>
                <a:gd name="connsiteY1" fmla="*/ 0 h 776514"/>
                <a:gd name="connsiteX2" fmla="*/ 8100178 w 8229600"/>
                <a:gd name="connsiteY2" fmla="*/ 0 h 776514"/>
                <a:gd name="connsiteX3" fmla="*/ 8229600 w 8229600"/>
                <a:gd name="connsiteY3" fmla="*/ 129422 h 776514"/>
                <a:gd name="connsiteX4" fmla="*/ 8229600 w 8229600"/>
                <a:gd name="connsiteY4" fmla="*/ 647092 h 776514"/>
                <a:gd name="connsiteX5" fmla="*/ 8100178 w 8229600"/>
                <a:gd name="connsiteY5" fmla="*/ 776514 h 776514"/>
                <a:gd name="connsiteX6" fmla="*/ 129422 w 8229600"/>
                <a:gd name="connsiteY6" fmla="*/ 776514 h 776514"/>
                <a:gd name="connsiteX7" fmla="*/ 0 w 8229600"/>
                <a:gd name="connsiteY7" fmla="*/ 647092 h 776514"/>
                <a:gd name="connsiteX8" fmla="*/ 0 w 8229600"/>
                <a:gd name="connsiteY8" fmla="*/ 129422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776514">
                  <a:moveTo>
                    <a:pt x="0" y="129422"/>
                  </a:moveTo>
                  <a:cubicBezTo>
                    <a:pt x="0" y="57944"/>
                    <a:pt x="57944" y="0"/>
                    <a:pt x="129422" y="0"/>
                  </a:cubicBezTo>
                  <a:lnTo>
                    <a:pt x="8100178" y="0"/>
                  </a:lnTo>
                  <a:cubicBezTo>
                    <a:pt x="8171656" y="0"/>
                    <a:pt x="8229600" y="57944"/>
                    <a:pt x="8229600" y="129422"/>
                  </a:cubicBezTo>
                  <a:lnTo>
                    <a:pt x="8229600" y="647092"/>
                  </a:lnTo>
                  <a:cubicBezTo>
                    <a:pt x="8229600" y="718570"/>
                    <a:pt x="8171656" y="776514"/>
                    <a:pt x="8100178" y="776514"/>
                  </a:cubicBezTo>
                  <a:lnTo>
                    <a:pt x="129422" y="776514"/>
                  </a:lnTo>
                  <a:cubicBezTo>
                    <a:pt x="57944" y="776514"/>
                    <a:pt x="0" y="718570"/>
                    <a:pt x="0" y="647092"/>
                  </a:cubicBezTo>
                  <a:lnTo>
                    <a:pt x="0" y="12942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246" tIns="91246" rIns="91246" bIns="91246" numCol="1" spcCol="1270" anchor="ctr" anchorCtr="0">
              <a:noAutofit/>
            </a:bodyPr>
            <a:lstStyle/>
            <a:p>
              <a:pPr lvl="0" algn="just" defTabSz="622300" rtl="0">
                <a:lnSpc>
                  <a:spcPct val="90000"/>
                </a:lnSpc>
                <a:spcBef>
                  <a:spcPct val="0"/>
                </a:spcBef>
                <a:spcAft>
                  <a:spcPct val="35000"/>
                </a:spcAft>
              </a:pPr>
              <a:r>
                <a:rPr lang="pl-PL" sz="2000" kern="1200" dirty="0" smtClean="0"/>
                <a:t>Nie ma obowiązku podania przyczyny wypowiedzenia umowy o pracę na czas określony.</a:t>
              </a:r>
              <a:endParaRPr lang="pl-PL" sz="2000" kern="1200" dirty="0"/>
            </a:p>
          </p:txBody>
        </p:sp>
        <p:sp>
          <p:nvSpPr>
            <p:cNvPr id="8" name="Dowolny kształt 7"/>
            <p:cNvSpPr/>
            <p:nvPr/>
          </p:nvSpPr>
          <p:spPr>
            <a:xfrm>
              <a:off x="457200" y="2658089"/>
              <a:ext cx="8229600" cy="776514"/>
            </a:xfrm>
            <a:custGeom>
              <a:avLst/>
              <a:gdLst>
                <a:gd name="connsiteX0" fmla="*/ 0 w 8229600"/>
                <a:gd name="connsiteY0" fmla="*/ 129422 h 776514"/>
                <a:gd name="connsiteX1" fmla="*/ 129422 w 8229600"/>
                <a:gd name="connsiteY1" fmla="*/ 0 h 776514"/>
                <a:gd name="connsiteX2" fmla="*/ 8100178 w 8229600"/>
                <a:gd name="connsiteY2" fmla="*/ 0 h 776514"/>
                <a:gd name="connsiteX3" fmla="*/ 8229600 w 8229600"/>
                <a:gd name="connsiteY3" fmla="*/ 129422 h 776514"/>
                <a:gd name="connsiteX4" fmla="*/ 8229600 w 8229600"/>
                <a:gd name="connsiteY4" fmla="*/ 647092 h 776514"/>
                <a:gd name="connsiteX5" fmla="*/ 8100178 w 8229600"/>
                <a:gd name="connsiteY5" fmla="*/ 776514 h 776514"/>
                <a:gd name="connsiteX6" fmla="*/ 129422 w 8229600"/>
                <a:gd name="connsiteY6" fmla="*/ 776514 h 776514"/>
                <a:gd name="connsiteX7" fmla="*/ 0 w 8229600"/>
                <a:gd name="connsiteY7" fmla="*/ 647092 h 776514"/>
                <a:gd name="connsiteX8" fmla="*/ 0 w 8229600"/>
                <a:gd name="connsiteY8" fmla="*/ 129422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776514">
                  <a:moveTo>
                    <a:pt x="0" y="129422"/>
                  </a:moveTo>
                  <a:cubicBezTo>
                    <a:pt x="0" y="57944"/>
                    <a:pt x="57944" y="0"/>
                    <a:pt x="129422" y="0"/>
                  </a:cubicBezTo>
                  <a:lnTo>
                    <a:pt x="8100178" y="0"/>
                  </a:lnTo>
                  <a:cubicBezTo>
                    <a:pt x="8171656" y="0"/>
                    <a:pt x="8229600" y="57944"/>
                    <a:pt x="8229600" y="129422"/>
                  </a:cubicBezTo>
                  <a:lnTo>
                    <a:pt x="8229600" y="647092"/>
                  </a:lnTo>
                  <a:cubicBezTo>
                    <a:pt x="8229600" y="718570"/>
                    <a:pt x="8171656" y="776514"/>
                    <a:pt x="8100178" y="776514"/>
                  </a:cubicBezTo>
                  <a:lnTo>
                    <a:pt x="129422" y="776514"/>
                  </a:lnTo>
                  <a:cubicBezTo>
                    <a:pt x="57944" y="776514"/>
                    <a:pt x="0" y="718570"/>
                    <a:pt x="0" y="647092"/>
                  </a:cubicBezTo>
                  <a:lnTo>
                    <a:pt x="0" y="12942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246" tIns="91246" rIns="91246" bIns="91246" numCol="1" spcCol="1270" anchor="ctr" anchorCtr="0">
              <a:noAutofit/>
            </a:bodyPr>
            <a:lstStyle/>
            <a:p>
              <a:pPr lvl="0" algn="just" defTabSz="622300" rtl="0">
                <a:lnSpc>
                  <a:spcPct val="90000"/>
                </a:lnSpc>
                <a:spcBef>
                  <a:spcPct val="0"/>
                </a:spcBef>
                <a:spcAft>
                  <a:spcPct val="35000"/>
                </a:spcAft>
              </a:pPr>
              <a:r>
                <a:rPr lang="pl-PL" sz="2000" kern="1200" dirty="0" smtClean="0"/>
                <a:t>W przypadku niezgodnego z prawem wypowiedzenia umowy o pracę zawartej na czas określony przysługuje wyłącznie odszkodowanie w wysokości wynagrodzenia za czas, do upływu którego umowa miała trwać, nie więcej jednak niż za 3 miesiące,</a:t>
              </a:r>
              <a:endParaRPr lang="pl-PL" sz="2000" kern="1200" dirty="0"/>
            </a:p>
          </p:txBody>
        </p:sp>
        <p:sp>
          <p:nvSpPr>
            <p:cNvPr id="9" name="Dowolny kształt 8"/>
            <p:cNvSpPr/>
            <p:nvPr/>
          </p:nvSpPr>
          <p:spPr>
            <a:xfrm>
              <a:off x="457200" y="4722500"/>
              <a:ext cx="8229600" cy="1160904"/>
            </a:xfrm>
            <a:custGeom>
              <a:avLst/>
              <a:gdLst>
                <a:gd name="connsiteX0" fmla="*/ 0 w 8229600"/>
                <a:gd name="connsiteY0" fmla="*/ 129422 h 776514"/>
                <a:gd name="connsiteX1" fmla="*/ 129422 w 8229600"/>
                <a:gd name="connsiteY1" fmla="*/ 0 h 776514"/>
                <a:gd name="connsiteX2" fmla="*/ 8100178 w 8229600"/>
                <a:gd name="connsiteY2" fmla="*/ 0 h 776514"/>
                <a:gd name="connsiteX3" fmla="*/ 8229600 w 8229600"/>
                <a:gd name="connsiteY3" fmla="*/ 129422 h 776514"/>
                <a:gd name="connsiteX4" fmla="*/ 8229600 w 8229600"/>
                <a:gd name="connsiteY4" fmla="*/ 647092 h 776514"/>
                <a:gd name="connsiteX5" fmla="*/ 8100178 w 8229600"/>
                <a:gd name="connsiteY5" fmla="*/ 776514 h 776514"/>
                <a:gd name="connsiteX6" fmla="*/ 129422 w 8229600"/>
                <a:gd name="connsiteY6" fmla="*/ 776514 h 776514"/>
                <a:gd name="connsiteX7" fmla="*/ 0 w 8229600"/>
                <a:gd name="connsiteY7" fmla="*/ 647092 h 776514"/>
                <a:gd name="connsiteX8" fmla="*/ 0 w 8229600"/>
                <a:gd name="connsiteY8" fmla="*/ 129422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776514">
                  <a:moveTo>
                    <a:pt x="0" y="129422"/>
                  </a:moveTo>
                  <a:cubicBezTo>
                    <a:pt x="0" y="57944"/>
                    <a:pt x="57944" y="0"/>
                    <a:pt x="129422" y="0"/>
                  </a:cubicBezTo>
                  <a:lnTo>
                    <a:pt x="8100178" y="0"/>
                  </a:lnTo>
                  <a:cubicBezTo>
                    <a:pt x="8171656" y="0"/>
                    <a:pt x="8229600" y="57944"/>
                    <a:pt x="8229600" y="129422"/>
                  </a:cubicBezTo>
                  <a:lnTo>
                    <a:pt x="8229600" y="647092"/>
                  </a:lnTo>
                  <a:cubicBezTo>
                    <a:pt x="8229600" y="718570"/>
                    <a:pt x="8171656" y="776514"/>
                    <a:pt x="8100178" y="776514"/>
                  </a:cubicBezTo>
                  <a:lnTo>
                    <a:pt x="129422" y="776514"/>
                  </a:lnTo>
                  <a:cubicBezTo>
                    <a:pt x="57944" y="776514"/>
                    <a:pt x="0" y="718570"/>
                    <a:pt x="0" y="647092"/>
                  </a:cubicBezTo>
                  <a:lnTo>
                    <a:pt x="0" y="12942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246" tIns="91246" rIns="91246" bIns="91246" numCol="1" spcCol="1270" anchor="ctr" anchorCtr="0">
              <a:noAutofit/>
            </a:bodyPr>
            <a:lstStyle/>
            <a:p>
              <a:pPr lvl="0" algn="just" defTabSz="622300" rtl="0">
                <a:lnSpc>
                  <a:spcPct val="90000"/>
                </a:lnSpc>
                <a:spcBef>
                  <a:spcPct val="0"/>
                </a:spcBef>
                <a:spcAft>
                  <a:spcPct val="35000"/>
                </a:spcAft>
              </a:pPr>
              <a:r>
                <a:rPr lang="pl-PL" sz="2000" kern="1200" dirty="0" smtClean="0"/>
                <a:t>W przypadku rozwiązania umowy o pracę zawartej na czas określony odszkodowanie przysługuje w wysokości wynagrodzenia za czas, do którego umowa miała trwać, nie więcej jednak niż za okres wypowiedzenia.</a:t>
              </a:r>
              <a:endParaRPr lang="pl-PL" sz="2000" kern="1200" dirty="0"/>
            </a:p>
          </p:txBody>
        </p:sp>
        <p:sp>
          <p:nvSpPr>
            <p:cNvPr id="10" name="Dowolny kształt 9"/>
            <p:cNvSpPr/>
            <p:nvPr/>
          </p:nvSpPr>
          <p:spPr>
            <a:xfrm>
              <a:off x="457200" y="3474923"/>
              <a:ext cx="8229600" cy="1197029"/>
            </a:xfrm>
            <a:custGeom>
              <a:avLst/>
              <a:gdLst>
                <a:gd name="connsiteX0" fmla="*/ 0 w 8229600"/>
                <a:gd name="connsiteY0" fmla="*/ 129422 h 776514"/>
                <a:gd name="connsiteX1" fmla="*/ 129422 w 8229600"/>
                <a:gd name="connsiteY1" fmla="*/ 0 h 776514"/>
                <a:gd name="connsiteX2" fmla="*/ 8100178 w 8229600"/>
                <a:gd name="connsiteY2" fmla="*/ 0 h 776514"/>
                <a:gd name="connsiteX3" fmla="*/ 8229600 w 8229600"/>
                <a:gd name="connsiteY3" fmla="*/ 129422 h 776514"/>
                <a:gd name="connsiteX4" fmla="*/ 8229600 w 8229600"/>
                <a:gd name="connsiteY4" fmla="*/ 647092 h 776514"/>
                <a:gd name="connsiteX5" fmla="*/ 8100178 w 8229600"/>
                <a:gd name="connsiteY5" fmla="*/ 776514 h 776514"/>
                <a:gd name="connsiteX6" fmla="*/ 129422 w 8229600"/>
                <a:gd name="connsiteY6" fmla="*/ 776514 h 776514"/>
                <a:gd name="connsiteX7" fmla="*/ 0 w 8229600"/>
                <a:gd name="connsiteY7" fmla="*/ 647092 h 776514"/>
                <a:gd name="connsiteX8" fmla="*/ 0 w 8229600"/>
                <a:gd name="connsiteY8" fmla="*/ 129422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776514">
                  <a:moveTo>
                    <a:pt x="0" y="129422"/>
                  </a:moveTo>
                  <a:cubicBezTo>
                    <a:pt x="0" y="57944"/>
                    <a:pt x="57944" y="0"/>
                    <a:pt x="129422" y="0"/>
                  </a:cubicBezTo>
                  <a:lnTo>
                    <a:pt x="8100178" y="0"/>
                  </a:lnTo>
                  <a:cubicBezTo>
                    <a:pt x="8171656" y="0"/>
                    <a:pt x="8229600" y="57944"/>
                    <a:pt x="8229600" y="129422"/>
                  </a:cubicBezTo>
                  <a:lnTo>
                    <a:pt x="8229600" y="647092"/>
                  </a:lnTo>
                  <a:cubicBezTo>
                    <a:pt x="8229600" y="718570"/>
                    <a:pt x="8171656" y="776514"/>
                    <a:pt x="8100178" y="776514"/>
                  </a:cubicBezTo>
                  <a:lnTo>
                    <a:pt x="129422" y="776514"/>
                  </a:lnTo>
                  <a:cubicBezTo>
                    <a:pt x="57944" y="776514"/>
                    <a:pt x="0" y="718570"/>
                    <a:pt x="0" y="647092"/>
                  </a:cubicBezTo>
                  <a:lnTo>
                    <a:pt x="0" y="12942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1246" tIns="91246" rIns="91246" bIns="91246" numCol="1" spcCol="1270" anchor="ctr" anchorCtr="0">
              <a:noAutofit/>
            </a:bodyPr>
            <a:lstStyle/>
            <a:p>
              <a:pPr lvl="0" algn="just" defTabSz="622300" rtl="0">
                <a:lnSpc>
                  <a:spcPct val="90000"/>
                </a:lnSpc>
                <a:spcBef>
                  <a:spcPct val="0"/>
                </a:spcBef>
                <a:spcAft>
                  <a:spcPct val="35000"/>
                </a:spcAft>
              </a:pPr>
              <a:r>
                <a:rPr lang="pl-PL" sz="2000" b="1" kern="1200" smtClean="0"/>
                <a:t>W przypadku rozwiązania umowy o pracę bez wypowiedzenia możliwe jest przywrócenie do pracy, chyba że </a:t>
              </a:r>
              <a:r>
                <a:rPr lang="pl-PL" sz="2000" kern="1200" smtClean="0"/>
                <a:t>upłynął już termin, do którego umowa miała trwać, lub gdy przywrócenie do pracy byłoby niewskazane ze względu na krótki okres, jaki pozostał do upływu tego terminu(wtedy tylko odszkodowanie),</a:t>
              </a:r>
              <a:endParaRPr lang="pl-PL" sz="2000" kern="1200"/>
            </a:p>
          </p:txBody>
        </p:sp>
      </p:grpSp>
      <p:pic>
        <p:nvPicPr>
          <p:cNvPr id="5"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36493445"/>
      </p:ext>
    </p:extLst>
  </p:cSld>
  <p:clrMapOvr>
    <a:masterClrMapping/>
  </p:clrMapOvr>
  <p:transition>
    <p:push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solidFill>
                  <a:schemeClr val="accent3">
                    <a:lumMod val="50000"/>
                  </a:schemeClr>
                </a:solidFill>
                <a:effectLst>
                  <a:outerShdw blurRad="38100" dist="38100" dir="2700000" algn="tl">
                    <a:srgbClr val="000000">
                      <a:alpha val="43137"/>
                    </a:srgbClr>
                  </a:outerShdw>
                </a:effectLst>
              </a:rPr>
              <a:t>Obowiązek podania przyczyny wypowiedzenia - </a:t>
            </a:r>
            <a:r>
              <a:rPr lang="pl-PL" sz="3200" b="1" dirty="0">
                <a:solidFill>
                  <a:schemeClr val="accent3">
                    <a:lumMod val="50000"/>
                  </a:schemeClr>
                </a:solidFill>
                <a:effectLst>
                  <a:outerShdw blurRad="38100" dist="38100" dir="2700000" algn="tl">
                    <a:srgbClr val="000000">
                      <a:alpha val="43137"/>
                    </a:srgbClr>
                  </a:outerShdw>
                </a:effectLst>
              </a:rPr>
              <a:t>art. 30 § 4 </a:t>
            </a:r>
            <a:r>
              <a:rPr lang="pl-PL" sz="3200" b="1" dirty="0" err="1" smtClean="0">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marL="0" indent="0" algn="just">
              <a:buNone/>
            </a:pPr>
            <a:r>
              <a:rPr lang="pl-PL" dirty="0" smtClean="0"/>
              <a:t>W </a:t>
            </a:r>
            <a:r>
              <a:rPr lang="pl-PL" dirty="0"/>
              <a:t>oświadczeniu pracodawcy o wypowiedzeniu umowy o pracę zawartej na czas określony lub umowy zawartej na czas nieokreślony lub o rozwiązaniu umowy o pracę bez wypowiedzenia powinna być wskazana przyczyna uzasadniająca wypowiedzenie lub rozwiązanie umowy</a:t>
            </a:r>
            <a:r>
              <a:rPr lang="pl-PL" dirty="0" smtClean="0"/>
              <a:t>.</a:t>
            </a: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3690351875"/>
      </p:ext>
    </p:extLst>
  </p:cSld>
  <p:clrMapOvr>
    <a:masterClrMapping/>
  </p:clrMapOvr>
  <p:transition>
    <p:push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obowiązek konsultacji związkowej - art. 38 § </a:t>
            </a:r>
            <a:r>
              <a:rPr lang="pl-PL" sz="3200" b="1" dirty="0" smtClean="0">
                <a:solidFill>
                  <a:schemeClr val="accent3">
                    <a:lumMod val="50000"/>
                  </a:schemeClr>
                </a:solidFill>
                <a:effectLst>
                  <a:outerShdw blurRad="38100" dist="38100" dir="2700000" algn="tl">
                    <a:srgbClr val="000000">
                      <a:alpha val="43137"/>
                    </a:srgbClr>
                  </a:outerShdw>
                </a:effectLst>
              </a:rPr>
              <a:t>1</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a:bodyPr>
          <a:lstStyle/>
          <a:p>
            <a:pPr marL="0" indent="0" algn="just">
              <a:buNone/>
            </a:pPr>
            <a:r>
              <a:rPr lang="pl-PL" dirty="0" smtClean="0"/>
              <a:t>O </a:t>
            </a:r>
            <a:r>
              <a:rPr lang="pl-PL" dirty="0"/>
              <a:t>zamiarze wypowiedzenia pracownikowi umowy o pracę zawartej na czas określony lub umowy zawartej na czas nieokreślony pracodawca zawiadamia na piśmie reprezentującą pracownika zakładową organizację związkową, podając przyczynę uzasadniającą rozwiązanie umowy</a:t>
            </a:r>
            <a:r>
              <a:rPr lang="pl-PL" dirty="0" smtClean="0"/>
              <a:t>.</a:t>
            </a: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2095461185"/>
      </p:ext>
    </p:extLst>
  </p:cSld>
  <p:clrMapOvr>
    <a:masterClrMapping/>
  </p:clrMapOvr>
  <p:transition>
    <p:push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chemeClr val="accent3">
                    <a:lumMod val="50000"/>
                  </a:schemeClr>
                </a:solidFill>
                <a:effectLst>
                  <a:outerShdw blurRad="38100" dist="38100" dir="2700000" algn="tl">
                    <a:srgbClr val="000000">
                      <a:alpha val="43137"/>
                    </a:srgbClr>
                  </a:outerShdw>
                </a:effectLst>
              </a:rPr>
              <a:t>Ujednolicenie roszczeń w art. </a:t>
            </a:r>
            <a:r>
              <a:rPr lang="pl-PL" b="1" dirty="0">
                <a:solidFill>
                  <a:schemeClr val="accent3">
                    <a:lumMod val="50000"/>
                  </a:schemeClr>
                </a:solidFill>
                <a:effectLst>
                  <a:outerShdw blurRad="38100" dist="38100" dir="2700000" algn="tl">
                    <a:srgbClr val="000000">
                      <a:alpha val="43137"/>
                    </a:srgbClr>
                  </a:outerShdw>
                </a:effectLst>
              </a:rPr>
              <a:t>45 </a:t>
            </a:r>
            <a:r>
              <a:rPr lang="pl-PL" b="1" dirty="0" smtClean="0">
                <a:solidFill>
                  <a:schemeClr val="accent3">
                    <a:lumMod val="50000"/>
                  </a:schemeClr>
                </a:solidFill>
                <a:effectLst>
                  <a:outerShdw blurRad="38100" dist="38100" dir="2700000" algn="tl">
                    <a:srgbClr val="000000">
                      <a:alpha val="43137"/>
                    </a:srgbClr>
                  </a:outerShdw>
                </a:effectLst>
              </a:rPr>
              <a:t>§ 1</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W </a:t>
            </a:r>
            <a:r>
              <a:rPr lang="pl-PL" dirty="0"/>
              <a:t>razie ustalenia, że wypowiedzenie umowy o pracę zawartej na czas określony lub umowy zawartej na czas nieokreślony jest nieuzasadnione lub narusza przepisy o wypowiadaniu umów o pracę, sąd pracy – stosownie do żądania pracownika – orzeka o bezskuteczności wypowiedzenia, a jeżeli umowa uległa już rozwiązaniu – o przywróceniu pracownika do pracy na poprzednich warunkach albo o odszkodowaniu</a:t>
            </a:r>
            <a:r>
              <a:rPr lang="pl-PL" dirty="0" smtClean="0"/>
              <a:t>.</a:t>
            </a: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642012280"/>
      </p:ext>
    </p:extLst>
  </p:cSld>
  <p:clrMapOvr>
    <a:masterClrMapping/>
  </p:clrMapOvr>
  <p:transition>
    <p:push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solidFill>
                  <a:schemeClr val="accent3">
                    <a:lumMod val="50000"/>
                  </a:schemeClr>
                </a:solidFill>
                <a:effectLst>
                  <a:outerShdw blurRad="38100" dist="38100" dir="2700000" algn="tl">
                    <a:srgbClr val="000000">
                      <a:alpha val="43137"/>
                    </a:srgbClr>
                  </a:outerShdw>
                </a:effectLst>
              </a:rPr>
              <a:t>Wyłączenie roszczenia o przywrócenie do pracy – art. </a:t>
            </a:r>
            <a:r>
              <a:rPr lang="pl-PL" b="1" dirty="0">
                <a:solidFill>
                  <a:schemeClr val="accent3">
                    <a:lumMod val="50000"/>
                  </a:schemeClr>
                </a:solidFill>
                <a:effectLst>
                  <a:outerShdw blurRad="38100" dist="38100" dir="2700000" algn="tl">
                    <a:srgbClr val="000000">
                      <a:alpha val="43137"/>
                    </a:srgbClr>
                  </a:outerShdw>
                </a:effectLst>
              </a:rPr>
              <a:t>45 </a:t>
            </a:r>
            <a:r>
              <a:rPr lang="pl-PL" b="1" dirty="0" smtClean="0">
                <a:solidFill>
                  <a:schemeClr val="accent3">
                    <a:lumMod val="50000"/>
                  </a:schemeClr>
                </a:solidFill>
                <a:effectLst>
                  <a:outerShdw blurRad="38100" dist="38100" dir="2700000" algn="tl">
                    <a:srgbClr val="000000">
                      <a:alpha val="43137"/>
                    </a:srgbClr>
                  </a:outerShdw>
                </a:effectLst>
              </a:rPr>
              <a:t>§ </a:t>
            </a:r>
            <a:r>
              <a:rPr lang="pl-PL" b="1" dirty="0">
                <a:solidFill>
                  <a:schemeClr val="accent3">
                    <a:lumMod val="50000"/>
                  </a:schemeClr>
                </a:solidFill>
                <a:effectLst>
                  <a:outerShdw blurRad="38100" dist="38100" dir="2700000" algn="tl">
                    <a:srgbClr val="000000">
                      <a:alpha val="43137"/>
                    </a:srgbClr>
                  </a:outerShdw>
                </a:effectLst>
              </a:rPr>
              <a:t>2 </a:t>
            </a:r>
            <a:r>
              <a:rPr lang="pl-PL" b="1" dirty="0" err="1" smtClean="0">
                <a:solidFill>
                  <a:schemeClr val="accent3">
                    <a:lumMod val="50000"/>
                  </a:schemeClr>
                </a:solidFill>
                <a:effectLst>
                  <a:outerShdw blurRad="38100" dist="38100" dir="2700000" algn="tl">
                    <a:srgbClr val="000000">
                      <a:alpha val="43137"/>
                    </a:srgbClr>
                  </a:outerShdw>
                </a:effectLst>
              </a:rPr>
              <a:t>zd</a:t>
            </a:r>
            <a:r>
              <a:rPr lang="pl-PL" b="1" dirty="0" smtClean="0">
                <a:solidFill>
                  <a:schemeClr val="accent3">
                    <a:lumMod val="50000"/>
                  </a:schemeClr>
                </a:solidFill>
                <a:effectLst>
                  <a:outerShdw blurRad="38100" dist="38100" dir="2700000" algn="tl">
                    <a:srgbClr val="000000">
                      <a:alpha val="43137"/>
                    </a:srgbClr>
                  </a:outerShdw>
                </a:effectLst>
              </a:rPr>
              <a:t>. 2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dirty="0" smtClean="0"/>
              <a:t>Jeżeli </a:t>
            </a:r>
            <a:r>
              <a:rPr lang="pl-PL" dirty="0"/>
              <a:t>przed wydaniem orzeczenia upłynął już termin, do którego umowa zawarta na czas określony miała trwać, lub gdy przywrócenie do pracy byłoby niewskazane ze względu na krótki okres, jaki pozostał do upływu tego terminu, pracownikowi przysługuje wyłącznie odszkodowanie</a:t>
            </a:r>
            <a:r>
              <a:rPr lang="pl-PL" dirty="0" smtClean="0"/>
              <a:t>.</a:t>
            </a:r>
            <a:endParaRPr lang="pl-PL" dirty="0"/>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4008538515"/>
      </p:ext>
    </p:extLst>
  </p:cSld>
  <p:clrMapOvr>
    <a:masterClrMapping/>
  </p:clrMapOvr>
  <p:transition>
    <p:push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solidFill>
                  <a:schemeClr val="accent3">
                    <a:lumMod val="50000"/>
                  </a:schemeClr>
                </a:solidFill>
                <a:effectLst>
                  <a:outerShdw blurRad="38100" dist="38100" dir="2700000" algn="tl">
                    <a:srgbClr val="000000">
                      <a:alpha val="43137"/>
                    </a:srgbClr>
                  </a:outerShdw>
                </a:effectLst>
              </a:rPr>
              <a:t>Wysokość odszkodowania - art</a:t>
            </a:r>
            <a:r>
              <a:rPr lang="pl-PL" sz="3600" b="1" dirty="0">
                <a:solidFill>
                  <a:schemeClr val="accent3">
                    <a:lumMod val="50000"/>
                  </a:schemeClr>
                </a:solidFill>
                <a:effectLst>
                  <a:outerShdw blurRad="38100" dist="38100" dir="2700000" algn="tl">
                    <a:srgbClr val="000000">
                      <a:alpha val="43137"/>
                    </a:srgbClr>
                  </a:outerShdw>
                </a:effectLst>
              </a:rPr>
              <a:t>. 47</a:t>
            </a:r>
            <a:r>
              <a:rPr lang="pl-PL" sz="3600" b="1" baseline="30000" dirty="0">
                <a:solidFill>
                  <a:schemeClr val="accent3">
                    <a:lumMod val="50000"/>
                  </a:schemeClr>
                </a:solidFill>
                <a:effectLst>
                  <a:outerShdw blurRad="38100" dist="38100" dir="2700000" algn="tl">
                    <a:srgbClr val="000000">
                      <a:alpha val="43137"/>
                    </a:srgbClr>
                  </a:outerShdw>
                </a:effectLst>
              </a:rPr>
              <a:t>1</a:t>
            </a:r>
            <a:r>
              <a:rPr lang="pl-PL" sz="3600" b="1" dirty="0">
                <a:solidFill>
                  <a:schemeClr val="accent3">
                    <a:lumMod val="50000"/>
                  </a:schemeClr>
                </a:solidFill>
                <a:effectLst>
                  <a:outerShdw blurRad="38100" dist="38100" dir="2700000" algn="tl">
                    <a:srgbClr val="000000">
                      <a:alpha val="43137"/>
                    </a:srgbClr>
                  </a:outerShdw>
                </a:effectLst>
              </a:rPr>
              <a:t> </a:t>
            </a:r>
            <a:r>
              <a:rPr lang="pl-PL" sz="3600" b="1" dirty="0" err="1" smtClean="0">
                <a:solidFill>
                  <a:schemeClr val="accent3">
                    <a:lumMod val="50000"/>
                  </a:schemeClr>
                </a:solidFill>
                <a:effectLst>
                  <a:outerShdw blurRad="38100" dist="38100" dir="2700000" algn="tl">
                    <a:srgbClr val="000000">
                      <a:alpha val="43137"/>
                    </a:srgbClr>
                  </a:outerShdw>
                </a:effectLst>
              </a:rPr>
              <a:t>zd</a:t>
            </a:r>
            <a:r>
              <a:rPr lang="pl-PL" sz="3600" b="1" dirty="0" smtClean="0">
                <a:solidFill>
                  <a:schemeClr val="accent3">
                    <a:lumMod val="50000"/>
                  </a:schemeClr>
                </a:solidFill>
                <a:effectLst>
                  <a:outerShdw blurRad="38100" dist="38100" dir="2700000" algn="tl">
                    <a:srgbClr val="000000">
                      <a:alpha val="43137"/>
                    </a:srgbClr>
                  </a:outerShdw>
                </a:effectLst>
              </a:rPr>
              <a:t>. 2 </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sz="2800" dirty="0" smtClean="0"/>
              <a:t>W </a:t>
            </a:r>
            <a:r>
              <a:rPr lang="pl-PL" sz="2800" dirty="0"/>
              <a:t>przypadku wypowiedzenia umowy o pracę zawartej na czas określony, której termin końcowy określony w umowie upłynął przed wydaniem orzeczenia,  lub gdy przywrócenie do pracy byłoby niewskazane ze względu na krótki okres, jaki pozostał do upływu tego terminu, odszkodowanie przysługuje w wysokości wynagrodzenia za czas, do upływu którego umowa miała trwać, nie więcej jednak niż za okres 3 miesięcy</a:t>
            </a:r>
            <a:r>
              <a:rPr lang="pl-PL" sz="2800" dirty="0" smtClean="0"/>
              <a:t>.</a:t>
            </a:r>
            <a:endParaRPr lang="pl-PL" sz="2800" dirty="0"/>
          </a:p>
          <a:p>
            <a:pPr marL="0" indent="0">
              <a:buNone/>
            </a:pPr>
            <a:endParaRPr lang="pl-PL" dirty="0" smtClean="0"/>
          </a:p>
          <a:p>
            <a:pPr marL="0" indent="0">
              <a:buNone/>
            </a:pPr>
            <a:r>
              <a:rPr lang="pl-PL" b="1" dirty="0" smtClean="0"/>
              <a:t>Nadal obowiązywać będzie reguła z art</a:t>
            </a:r>
            <a:r>
              <a:rPr lang="pl-PL" b="1" dirty="0"/>
              <a:t>. </a:t>
            </a:r>
            <a:r>
              <a:rPr lang="pl-PL" b="1" dirty="0" smtClean="0"/>
              <a:t>47</a:t>
            </a:r>
            <a:r>
              <a:rPr lang="pl-PL" b="1" baseline="30000" dirty="0" smtClean="0"/>
              <a:t>1</a:t>
            </a:r>
            <a:endParaRPr lang="pl-PL" b="1" dirty="0"/>
          </a:p>
          <a:p>
            <a:pPr marL="0" indent="0" algn="just">
              <a:buNone/>
            </a:pPr>
            <a:r>
              <a:rPr lang="pl-PL" dirty="0"/>
              <a:t>Odszkodowanie, o którym mowa w art. 45, przysługuje w wysokości wynagrodzenia za okres od 2 tygodni do 3 miesięcy, nie niższej jednak od wynagrodzenia za okres wypowiedzenia.</a:t>
            </a:r>
          </a:p>
          <a:p>
            <a:pPr marL="0" indent="0">
              <a:buNone/>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1157051678"/>
      </p:ext>
    </p:extLst>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Nakładanie się postępowań odrębnych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lvl="0" algn="just"/>
            <a:r>
              <a:rPr lang="pl-PL" sz="2400" dirty="0" smtClean="0"/>
              <a:t>postępowanie </a:t>
            </a:r>
            <a:r>
              <a:rPr lang="pl-PL" sz="2400" dirty="0"/>
              <a:t>w sprawach z zakresu prawa </a:t>
            </a:r>
            <a:r>
              <a:rPr lang="pl-PL" sz="2400" dirty="0" smtClean="0"/>
              <a:t>pracy,</a:t>
            </a:r>
          </a:p>
          <a:p>
            <a:pPr lvl="0" algn="just"/>
            <a:r>
              <a:rPr lang="pl-PL" sz="2400" dirty="0" smtClean="0"/>
              <a:t>postępowanie uproszczone,</a:t>
            </a:r>
          </a:p>
          <a:p>
            <a:pPr lvl="0" algn="just"/>
            <a:r>
              <a:rPr lang="pl-PL" sz="2400" dirty="0" smtClean="0"/>
              <a:t>postępowanie upominawcze,</a:t>
            </a:r>
          </a:p>
          <a:p>
            <a:pPr lvl="0" algn="just"/>
            <a:r>
              <a:rPr lang="pl-PL" sz="2400" dirty="0" smtClean="0"/>
              <a:t>postępowanie nakazowe    </a:t>
            </a:r>
            <a:endParaRPr lang="pl-PL" sz="2400" dirty="0"/>
          </a:p>
          <a:p>
            <a:pPr algn="just"/>
            <a:endParaRPr lang="pl-PL" sz="2400" dirty="0" smtClean="0"/>
          </a:p>
          <a:p>
            <a:pPr marL="0" indent="0" algn="just">
              <a:buNone/>
            </a:pPr>
            <a:r>
              <a:rPr lang="pl-PL" sz="2400" b="1" dirty="0" smtClean="0"/>
              <a:t>W </a:t>
            </a:r>
            <a:r>
              <a:rPr lang="pl-PL" sz="2400" b="1" dirty="0"/>
              <a:t>postępowaniach odrębnych stosuje się w pierwszej kolejności przepisy właściwe dla tych postępowań, a dopiero w razie braku odrębnych uregulowań – przepisy ogólne dotyczące procesu, jeżeli nie kolidują z przepisami rządzącymi danym postępowaniem odrębnym.</a:t>
            </a:r>
          </a:p>
        </p:txBody>
      </p:sp>
      <p:pic>
        <p:nvPicPr>
          <p:cNvPr id="4" name="Picture 4" descr="C:\Program Files (x86)\Microsoft Office\MEDIA\OFFICE12\Lines\BD10307_.gif">
            <a:extLst>
              <a:ext uri="{FF2B5EF4-FFF2-40B4-BE49-F238E27FC236}">
                <a16:creationId xmlns:a16="http://schemas.microsoft.com/office/drawing/2014/main" id="{8072C15A-A592-451B-B863-4A9A44747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761597"/>
      </p:ext>
    </p:extLst>
  </p:cSld>
  <p:clrMapOvr>
    <a:masterClrMapping/>
  </p:clrMapOvr>
  <p:transition>
    <p:push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Umowy o pracę na czas określony </a:t>
            </a:r>
            <a:endParaRPr lang="pl-PL"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0" y="6525344"/>
            <a:ext cx="9144000" cy="152400"/>
          </a:xfrm>
          <a:prstGeom prst="rect">
            <a:avLst/>
          </a:prstGeom>
          <a:noFill/>
          <a:ln w="9525">
            <a:noFill/>
            <a:miter lim="800000"/>
            <a:headEnd/>
            <a:tailEnd/>
          </a:ln>
        </p:spPr>
      </p:pic>
    </p:spTree>
    <p:extLst>
      <p:ext uri="{BB962C8B-B14F-4D97-AF65-F5344CB8AC3E}">
        <p14:creationId xmlns:p14="http://schemas.microsoft.com/office/powerpoint/2010/main" val="456695298"/>
      </p:ext>
    </p:extLst>
  </p:cSld>
  <p:clrMapOvr>
    <a:masterClrMapping/>
  </p:clrMapOvr>
  <p:transition>
    <p:push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900"/>
          </a:xfrm>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Podstawy </a:t>
            </a:r>
            <a:r>
              <a:rPr lang="pl-PL" sz="3600" b="1" dirty="0" err="1" smtClean="0">
                <a:solidFill>
                  <a:schemeClr val="accent3">
                    <a:lumMod val="50000"/>
                  </a:schemeClr>
                </a:solidFill>
                <a:effectLst>
                  <a:outerShdw blurRad="38100" dist="38100" dir="2700000" algn="tl">
                    <a:srgbClr val="000000">
                      <a:alpha val="43137"/>
                    </a:srgbClr>
                  </a:outerShdw>
                </a:effectLst>
              </a:rPr>
              <a:t>materialnoprawne</a:t>
            </a:r>
            <a:r>
              <a:rPr lang="pl-PL" sz="3600" b="1" dirty="0" smtClean="0">
                <a:solidFill>
                  <a:schemeClr val="accent3">
                    <a:lumMod val="50000"/>
                  </a:schemeClr>
                </a:solidFill>
                <a:effectLst>
                  <a:outerShdw blurRad="38100" dist="38100" dir="2700000" algn="tl">
                    <a:srgbClr val="000000">
                      <a:alpha val="43137"/>
                    </a:srgbClr>
                  </a:outerShdw>
                </a:effectLst>
              </a:rPr>
              <a:t> </a:t>
            </a:r>
            <a:br>
              <a:rPr lang="pl-PL" sz="3600" b="1" dirty="0" smtClean="0">
                <a:solidFill>
                  <a:schemeClr val="accent3">
                    <a:lumMod val="50000"/>
                  </a:schemeClr>
                </a:solidFill>
                <a:effectLst>
                  <a:outerShdw blurRad="38100" dist="38100" dir="2700000" algn="tl">
                    <a:srgbClr val="000000">
                      <a:alpha val="43137"/>
                    </a:srgbClr>
                  </a:outerShdw>
                </a:effectLst>
              </a:rPr>
            </a:br>
            <a:r>
              <a:rPr lang="pl-PL" sz="3600" b="1" dirty="0" smtClean="0">
                <a:solidFill>
                  <a:schemeClr val="accent3">
                    <a:lumMod val="50000"/>
                  </a:schemeClr>
                </a:solidFill>
                <a:effectLst>
                  <a:outerShdw blurRad="38100" dist="38100" dir="2700000" algn="tl">
                    <a:srgbClr val="000000">
                      <a:alpha val="43137"/>
                    </a:srgbClr>
                  </a:outerShdw>
                </a:effectLst>
              </a:rPr>
              <a:t>– art. 8 </a:t>
            </a:r>
            <a:r>
              <a:rPr lang="pl-PL" sz="3600" b="1" dirty="0" err="1" smtClean="0">
                <a:solidFill>
                  <a:schemeClr val="accent3">
                    <a:lumMod val="50000"/>
                  </a:schemeClr>
                </a:solidFill>
                <a:effectLst>
                  <a:outerShdw blurRad="38100" dist="38100" dir="2700000" algn="tl">
                    <a:srgbClr val="000000">
                      <a:alpha val="43137"/>
                    </a:srgbClr>
                  </a:outerShdw>
                </a:effectLst>
              </a:rPr>
              <a:t>k.p</a:t>
            </a:r>
            <a:r>
              <a:rPr lang="pl-PL" sz="3600" b="1" dirty="0" smtClean="0">
                <a:solidFill>
                  <a:schemeClr val="accent3">
                    <a:lumMod val="50000"/>
                  </a:schemeClr>
                </a:solidFill>
                <a:effectLst>
                  <a:outerShdw blurRad="38100" dist="38100" dir="2700000" algn="tl">
                    <a:srgbClr val="000000">
                      <a:alpha val="43137"/>
                    </a:srgbClr>
                  </a:outerShdw>
                </a:effectLst>
              </a:rPr>
              <a:t>. i art. 45 § 2 </a:t>
            </a:r>
            <a:r>
              <a:rPr lang="pl-PL" sz="3600" b="1" dirty="0" err="1" smtClean="0">
                <a:solidFill>
                  <a:schemeClr val="accent3">
                    <a:lumMod val="50000"/>
                  </a:schemeClr>
                </a:solidFill>
                <a:effectLst>
                  <a:outerShdw blurRad="38100" dist="38100" dir="2700000" algn="tl">
                    <a:srgbClr val="000000">
                      <a:alpha val="43137"/>
                    </a:srgbClr>
                  </a:outerShdw>
                </a:effectLst>
              </a:rPr>
              <a:t>k.p</a:t>
            </a:r>
            <a:r>
              <a:rPr lang="pl-PL" sz="3600" b="1" dirty="0" smtClean="0">
                <a:solidFill>
                  <a:schemeClr val="accent3">
                    <a:lumMod val="50000"/>
                  </a:schemeClr>
                </a:solidFill>
                <a:effectLst>
                  <a:outerShdw blurRad="38100" dist="38100" dir="2700000" algn="tl">
                    <a:srgbClr val="000000">
                      <a:alpha val="43137"/>
                    </a:srgbClr>
                  </a:outerShdw>
                </a:effectLst>
              </a:rPr>
              <a:t>.</a:t>
            </a:r>
            <a:endParaRPr lang="pl-PL" sz="3600" b="1" dirty="0">
              <a:solidFill>
                <a:schemeClr val="accent3">
                  <a:lumMod val="50000"/>
                </a:schemeClr>
              </a:solidFill>
              <a:effectLst>
                <a:outerShdw blurRad="38100" dist="38100" dir="2700000" algn="tl">
                  <a:srgbClr val="000000">
                    <a:alpha val="43137"/>
                  </a:srgbClr>
                </a:outerShdw>
              </a:effectLst>
            </a:endParaRPr>
          </a:p>
        </p:txBody>
      </p:sp>
      <p:sp>
        <p:nvSpPr>
          <p:cNvPr id="165891" name="Symbol zastępczy zawartości 2"/>
          <p:cNvSpPr>
            <a:spLocks noGrp="1"/>
          </p:cNvSpPr>
          <p:nvPr>
            <p:ph idx="1"/>
          </p:nvPr>
        </p:nvSpPr>
        <p:spPr>
          <a:xfrm>
            <a:off x="457200" y="1268413"/>
            <a:ext cx="8229600" cy="4857750"/>
          </a:xfrm>
        </p:spPr>
        <p:txBody>
          <a:bodyPr/>
          <a:lstStyle/>
          <a:p>
            <a:pPr algn="just"/>
            <a:r>
              <a:rPr lang="pl-PL" altLang="pl-PL" sz="2800" b="1" u="sng" smtClean="0"/>
              <a:t>art. 8 k.p. </a:t>
            </a:r>
            <a:r>
              <a:rPr lang="pl-PL" altLang="pl-PL" sz="2800" b="1" smtClean="0"/>
              <a:t>- </a:t>
            </a:r>
            <a:r>
              <a:rPr lang="pl-PL" altLang="pl-PL" sz="2800" smtClean="0"/>
              <a:t>Nie można czynić ze swego prawa użytku, który byłby sprzeczny ze społeczno-gospodarczym przeznaczeniem tego prawa lub zasadami współżycia społecznego. Takie działanie lub zaniechanie uprawnionego nie jest uważane za wykonywanie prawa i nie korzysta z ochrony,</a:t>
            </a:r>
          </a:p>
          <a:p>
            <a:pPr algn="just"/>
            <a:r>
              <a:rPr lang="pl-PL" altLang="pl-PL" sz="2800" b="1" u="sng" smtClean="0"/>
              <a:t>art. 45 § 2 k.p.</a:t>
            </a:r>
            <a:r>
              <a:rPr lang="pl-PL" altLang="pl-PL" sz="2800" b="1" smtClean="0"/>
              <a:t>  </a:t>
            </a:r>
            <a:r>
              <a:rPr lang="pl-PL" altLang="pl-PL" sz="2800" smtClean="0"/>
              <a:t>- Sąd pracy może nie uwzględnić żądania pracownika uznania wypowiedzenia za bezskuteczne lub przywrócenia do pracy, jeżeli ustali, że uwzględnienie takiego żądania jest niemożliwe lub niecelowe; w takim przypadku sąd pracy orzeka o odszkodowaniu.</a:t>
            </a:r>
          </a:p>
        </p:txBody>
      </p:sp>
      <p:pic>
        <p:nvPicPr>
          <p:cNvPr id="16589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5081106"/>
      </p:ext>
    </p:extLst>
  </p:cSld>
  <p:clrMapOvr>
    <a:masterClrMapping/>
  </p:clrMapOvr>
  <p:transition>
    <p:push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smtClean="0">
                <a:solidFill>
                  <a:srgbClr val="4F6228"/>
                </a:solidFill>
                <a:effectLst>
                  <a:outerShdw blurRad="38100" dist="38100" dir="2700000" algn="tl">
                    <a:srgbClr val="C0C0C0"/>
                  </a:outerShdw>
                </a:effectLst>
              </a:rPr>
              <a:t>art. 477</a:t>
            </a:r>
            <a:r>
              <a:rPr lang="pl-PL" sz="3600" b="1" baseline="30000" smtClean="0">
                <a:solidFill>
                  <a:srgbClr val="4F6228"/>
                </a:solidFill>
                <a:effectLst>
                  <a:outerShdw blurRad="38100" dist="38100" dir="2700000" algn="tl">
                    <a:srgbClr val="C0C0C0"/>
                  </a:outerShdw>
                </a:effectLst>
              </a:rPr>
              <a:t>1</a:t>
            </a:r>
            <a:r>
              <a:rPr lang="pl-PL" sz="3600" b="1" smtClean="0">
                <a:solidFill>
                  <a:srgbClr val="4F6228"/>
                </a:solidFill>
                <a:effectLst>
                  <a:outerShdw blurRad="38100" dist="38100" dir="2700000" algn="tl">
                    <a:srgbClr val="C0C0C0"/>
                  </a:outerShdw>
                </a:effectLst>
              </a:rPr>
              <a:t> k.p.c. a 45 § 1 k.p. i art. 8 k.p.</a:t>
            </a:r>
            <a:r>
              <a:rPr lang="pl-PL" b="1" smtClean="0">
                <a:solidFill>
                  <a:srgbClr val="4F6228"/>
                </a:solidFill>
                <a:effectLst>
                  <a:outerShdw blurRad="38100" dist="38100" dir="2700000" algn="tl">
                    <a:srgbClr val="C0C0C0"/>
                  </a:outerShdw>
                </a:effectLst>
              </a:rPr>
              <a:t> </a:t>
            </a:r>
            <a:endParaRPr lang="pl-PL" smtClean="0"/>
          </a:p>
        </p:txBody>
      </p:sp>
      <p:grpSp>
        <p:nvGrpSpPr>
          <p:cNvPr id="166915" name="Grupa 5"/>
          <p:cNvGrpSpPr>
            <a:grpSpLocks/>
          </p:cNvGrpSpPr>
          <p:nvPr/>
        </p:nvGrpSpPr>
        <p:grpSpPr bwMode="auto">
          <a:xfrm>
            <a:off x="457200" y="1268413"/>
            <a:ext cx="8229600" cy="5113337"/>
            <a:chOff x="457200" y="3071001"/>
            <a:chExt cx="8229600" cy="1584360"/>
          </a:xfrm>
        </p:grpSpPr>
        <p:sp>
          <p:nvSpPr>
            <p:cNvPr id="7" name="Prostokąt 6"/>
            <p:cNvSpPr/>
            <p:nvPr/>
          </p:nvSpPr>
          <p:spPr>
            <a:xfrm>
              <a:off x="457200" y="3203810"/>
              <a:ext cx="8229600" cy="226759"/>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8" name="Dowolny kształt 7"/>
            <p:cNvSpPr/>
            <p:nvPr/>
          </p:nvSpPr>
          <p:spPr>
            <a:xfrm>
              <a:off x="868363" y="3071001"/>
              <a:ext cx="7664450" cy="265618"/>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400" dirty="0"/>
                <a:t>art. 477</a:t>
              </a:r>
              <a:r>
                <a:rPr lang="pl-PL" sz="2400" baseline="30000" dirty="0"/>
                <a:t>1</a:t>
              </a:r>
              <a:r>
                <a:rPr lang="pl-PL" sz="2400" dirty="0"/>
                <a:t> k.p.c. jest normą prawa procesowego o charakterze kompetencyjnym,</a:t>
              </a:r>
            </a:p>
          </p:txBody>
        </p:sp>
        <p:sp>
          <p:nvSpPr>
            <p:cNvPr id="9" name="Prostokąt 8"/>
            <p:cNvSpPr/>
            <p:nvPr/>
          </p:nvSpPr>
          <p:spPr>
            <a:xfrm>
              <a:off x="457200" y="3612074"/>
              <a:ext cx="8229600" cy="226759"/>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0" name="Dowolny kształt 9"/>
            <p:cNvSpPr/>
            <p:nvPr/>
          </p:nvSpPr>
          <p:spPr>
            <a:xfrm>
              <a:off x="868363" y="3479265"/>
              <a:ext cx="7304087" cy="265618"/>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400" dirty="0"/>
                <a:t>nie jest możliwe orzekanie wyłącznie na jego podstawie, </a:t>
              </a:r>
            </a:p>
          </p:txBody>
        </p:sp>
        <p:sp>
          <p:nvSpPr>
            <p:cNvPr id="11" name="Prostokąt 10"/>
            <p:cNvSpPr/>
            <p:nvPr/>
          </p:nvSpPr>
          <p:spPr>
            <a:xfrm>
              <a:off x="457200" y="4020338"/>
              <a:ext cx="8229600" cy="226759"/>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2" name="Dowolny kształt 11"/>
            <p:cNvSpPr/>
            <p:nvPr/>
          </p:nvSpPr>
          <p:spPr>
            <a:xfrm>
              <a:off x="868363" y="3887529"/>
              <a:ext cx="6943725" cy="265618"/>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400" dirty="0"/>
                <a:t>konieczne jest wskazanie normy </a:t>
              </a:r>
              <a:r>
                <a:rPr lang="pl-PL" sz="2400" dirty="0" err="1"/>
                <a:t>materialnoprawnej</a:t>
              </a:r>
              <a:r>
                <a:rPr lang="pl-PL" sz="2400" dirty="0"/>
                <a:t>, która  uzasadniać będzie odstąpienie od wyboru pracownika,</a:t>
              </a:r>
            </a:p>
          </p:txBody>
        </p:sp>
        <p:sp>
          <p:nvSpPr>
            <p:cNvPr id="13" name="Prostokąt 12"/>
            <p:cNvSpPr/>
            <p:nvPr/>
          </p:nvSpPr>
          <p:spPr>
            <a:xfrm>
              <a:off x="457200" y="4428602"/>
              <a:ext cx="8229600" cy="226759"/>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4" name="Dowolny kształt 13"/>
            <p:cNvSpPr/>
            <p:nvPr/>
          </p:nvSpPr>
          <p:spPr>
            <a:xfrm>
              <a:off x="868363" y="4295794"/>
              <a:ext cx="6583362" cy="265618"/>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400" b="1" u="sng" dirty="0"/>
                <a:t>normą tą będzie art. 8 </a:t>
              </a:r>
              <a:r>
                <a:rPr lang="pl-PL" sz="2400" b="1" u="sng" dirty="0" err="1"/>
                <a:t>k.p</a:t>
              </a:r>
              <a:r>
                <a:rPr lang="pl-PL" sz="2400" b="1" u="sng" dirty="0"/>
                <a:t>., art. 45 § </a:t>
              </a:r>
              <a:r>
                <a:rPr lang="pl-PL" sz="2400" b="1" u="sng" dirty="0" smtClean="0"/>
                <a:t>2</a:t>
              </a:r>
              <a:r>
                <a:rPr lang="pl-PL" sz="2400" b="1" u="sng" dirty="0"/>
                <a:t> oraz art. 56 § </a:t>
              </a:r>
              <a:r>
                <a:rPr lang="pl-PL" sz="2400" b="1" u="sng" dirty="0" smtClean="0"/>
                <a:t>2</a:t>
              </a:r>
              <a:r>
                <a:rPr lang="pl-PL" sz="2400" b="1" u="sng" dirty="0"/>
                <a:t> </a:t>
              </a:r>
              <a:r>
                <a:rPr lang="pl-PL" sz="2400" b="1" u="sng" dirty="0" err="1"/>
                <a:t>k.p</a:t>
              </a:r>
              <a:r>
                <a:rPr lang="pl-PL" sz="2400" b="1" u="sng" dirty="0"/>
                <a:t>. </a:t>
              </a:r>
            </a:p>
          </p:txBody>
        </p:sp>
      </p:grpSp>
      <p:pic>
        <p:nvPicPr>
          <p:cNvPr id="16691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923591"/>
      </p:ext>
    </p:extLst>
  </p:cSld>
  <p:clrMapOvr>
    <a:masterClrMapping/>
  </p:clrMapOvr>
  <p:transition>
    <p:push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ytuł 1"/>
          <p:cNvSpPr>
            <a:spLocks noGrp="1"/>
          </p:cNvSpPr>
          <p:nvPr>
            <p:ph type="title"/>
          </p:nvPr>
        </p:nvSpPr>
        <p:spPr/>
        <p:txBody>
          <a:bodyPr/>
          <a:lstStyle/>
          <a:p>
            <a:pPr>
              <a:defRPr/>
            </a:pPr>
            <a:r>
              <a:rPr lang="pl-PL" sz="3600" b="1" dirty="0" smtClean="0">
                <a:solidFill>
                  <a:schemeClr val="accent3">
                    <a:lumMod val="50000"/>
                  </a:schemeClr>
                </a:solidFill>
                <a:effectLst>
                  <a:outerShdw blurRad="38100" dist="38100" dir="2700000" algn="tl">
                    <a:srgbClr val="000000">
                      <a:alpha val="43137"/>
                    </a:srgbClr>
                  </a:outerShdw>
                </a:effectLst>
              </a:rPr>
              <a:t>Roszczenia alternatywne w toku procesu </a:t>
            </a:r>
          </a:p>
        </p:txBody>
      </p:sp>
      <p:sp>
        <p:nvSpPr>
          <p:cNvPr id="180227" name="Symbol zastępczy zawartości 2"/>
          <p:cNvSpPr>
            <a:spLocks noGrp="1"/>
          </p:cNvSpPr>
          <p:nvPr>
            <p:ph idx="1"/>
          </p:nvPr>
        </p:nvSpPr>
        <p:spPr/>
        <p:txBody>
          <a:bodyPr/>
          <a:lstStyle/>
          <a:p>
            <a:pPr algn="just">
              <a:buNone/>
            </a:pPr>
            <a:r>
              <a:rPr lang="pl-PL" altLang="pl-PL" sz="2400" dirty="0" smtClean="0"/>
              <a:t>II PK 264/15, </a:t>
            </a:r>
            <a:r>
              <a:rPr lang="pl-PL" sz="2400" b="1" dirty="0"/>
              <a:t>I PK 243/18</a:t>
            </a:r>
          </a:p>
          <a:p>
            <a:pPr algn="just">
              <a:buFont typeface="Wingdings" panose="05000000000000000000" pitchFamily="2" charset="2"/>
              <a:buChar char="q"/>
            </a:pPr>
            <a:r>
              <a:rPr lang="pl-PL" altLang="pl-PL" sz="2400" dirty="0" smtClean="0"/>
              <a:t>Roszczenia wywodzone z art. 45 § 1 </a:t>
            </a:r>
            <a:r>
              <a:rPr lang="pl-PL" altLang="pl-PL" sz="2400" dirty="0" err="1" smtClean="0"/>
              <a:t>k.p</a:t>
            </a:r>
            <a:r>
              <a:rPr lang="pl-PL" altLang="pl-PL" sz="2400" dirty="0" smtClean="0"/>
              <a:t>. mają charakter alternatywny w rozumieniu art. 477</a:t>
            </a:r>
            <a:r>
              <a:rPr lang="pl-PL" altLang="pl-PL" sz="2400" baseline="30000" dirty="0" smtClean="0"/>
              <a:t>1</a:t>
            </a:r>
            <a:r>
              <a:rPr lang="pl-PL" altLang="pl-PL" sz="2400" dirty="0" smtClean="0"/>
              <a:t> k.p.c., a zarazem przemienny w rozumieniu art. 365 § 1 k.c., przy czym z mocy ustawy (Kodeksu pracy) uprawnionym przemiennie jest wierzyciel, czyli pracownik.</a:t>
            </a:r>
          </a:p>
          <a:p>
            <a:pPr algn="just">
              <a:buFont typeface="Wingdings" panose="05000000000000000000" pitchFamily="2" charset="2"/>
              <a:buChar char="q"/>
            </a:pPr>
            <a:r>
              <a:rPr lang="pl-PL" altLang="pl-PL" sz="2400" dirty="0" smtClean="0"/>
              <a:t>Pracownik ma prawo bez zgody pracodawcy zmienić żądanie z przywrócenia do pracy na odszkodowanie.</a:t>
            </a:r>
          </a:p>
          <a:p>
            <a:pPr algn="just">
              <a:buFont typeface="Wingdings" panose="05000000000000000000" pitchFamily="2" charset="2"/>
              <a:buChar char="q"/>
            </a:pPr>
            <a:r>
              <a:rPr lang="pl-PL" altLang="pl-PL" sz="2400" b="1" u="sng" dirty="0" smtClean="0"/>
              <a:t>Pracownik, który dokonał wyboru świadczenia przemiennego (odszkodowania) zgodnie z art. 365 § 2 k.c., po dojściu oświadczenia woli do pracodawcy, bez jego zgody, nie może skutecznie dochodzić przywrócenia do pracy (art. 45 § 1 </a:t>
            </a:r>
            <a:r>
              <a:rPr lang="pl-PL" altLang="pl-PL" sz="2400" b="1" u="sng" dirty="0" err="1" smtClean="0"/>
              <a:t>k.p</a:t>
            </a:r>
            <a:r>
              <a:rPr lang="pl-PL" altLang="pl-PL" sz="2400" b="1" u="sng" dirty="0" smtClean="0"/>
              <a:t>.).</a:t>
            </a:r>
          </a:p>
          <a:p>
            <a:pPr>
              <a:buFont typeface="Arial" panose="020B0604020202020204" pitchFamily="34" charset="0"/>
              <a:buNone/>
            </a:pPr>
            <a:endParaRPr lang="pl-PL" altLang="pl-PL" dirty="0" smtClean="0"/>
          </a:p>
        </p:txBody>
      </p:sp>
      <p:pic>
        <p:nvPicPr>
          <p:cNvPr id="18022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53143"/>
      </p:ext>
    </p:extLst>
  </p:cSld>
  <p:clrMapOvr>
    <a:masterClrMapping/>
  </p:clrMapOvr>
  <p:transition>
    <p:push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solidFill>
                  <a:schemeClr val="accent3">
                    <a:lumMod val="50000"/>
                  </a:schemeClr>
                </a:solidFill>
                <a:effectLst>
                  <a:outerShdw blurRad="38100" dist="38100" dir="2700000" algn="tl">
                    <a:srgbClr val="000000">
                      <a:alpha val="43137"/>
                    </a:srgbClr>
                  </a:outerShdw>
                </a:effectLst>
                <a:latin typeface="+mn-lt"/>
              </a:rPr>
              <a:t>Ocena odmowy zgody na zmianę roszczenia - I PK 243/18</a:t>
            </a:r>
            <a:br>
              <a:rPr lang="pl-PL" sz="3200" b="1" dirty="0">
                <a:solidFill>
                  <a:schemeClr val="accent3">
                    <a:lumMod val="50000"/>
                  </a:schemeClr>
                </a:solidFill>
                <a:effectLst>
                  <a:outerShdw blurRad="38100" dist="38100" dir="2700000" algn="tl">
                    <a:srgbClr val="000000">
                      <a:alpha val="43137"/>
                    </a:srgbClr>
                  </a:outerShdw>
                </a:effectLst>
                <a:latin typeface="+mn-lt"/>
              </a:rPr>
            </a:br>
            <a:r>
              <a:rPr lang="pl-PL" sz="3200" b="1" dirty="0">
                <a:solidFill>
                  <a:schemeClr val="accent3">
                    <a:lumMod val="50000"/>
                  </a:schemeClr>
                </a:solidFill>
                <a:effectLst>
                  <a:outerShdw blurRad="38100" dist="38100" dir="2700000" algn="tl">
                    <a:srgbClr val="000000">
                      <a:alpha val="43137"/>
                    </a:srgbClr>
                  </a:outerShdw>
                </a:effectLst>
                <a:latin typeface="+mn-lt"/>
              </a:rPr>
              <a:t> </a:t>
            </a:r>
          </a:p>
        </p:txBody>
      </p:sp>
      <p:sp>
        <p:nvSpPr>
          <p:cNvPr id="3" name="Symbol zastępczy zawartości 2"/>
          <p:cNvSpPr>
            <a:spLocks noGrp="1"/>
          </p:cNvSpPr>
          <p:nvPr>
            <p:ph idx="1"/>
          </p:nvPr>
        </p:nvSpPr>
        <p:spPr/>
        <p:txBody>
          <a:bodyPr/>
          <a:lstStyle/>
          <a:p>
            <a:pPr marL="0" indent="0" algn="just">
              <a:buNone/>
            </a:pPr>
            <a:r>
              <a:rPr lang="pl-PL" sz="2400" b="1" dirty="0" smtClean="0"/>
              <a:t>Negatywna </a:t>
            </a:r>
            <a:r>
              <a:rPr lang="pl-PL" sz="2400" b="1" dirty="0"/>
              <a:t>ocena braku zgody pracodawcy na zmianę przez pracownika roszczenia z odszkodowania na przywrócenie do pracy z perspektywy zasad współżycia społecznego </a:t>
            </a:r>
            <a:r>
              <a:rPr lang="pl-PL" sz="2400" dirty="0"/>
              <a:t>nie może wynikać z uchybień formalnych pracodawcy przy rozwiązywaniu umowy o pracę, lecz z oceny sytuacji pracownika w chwili zgłoszenia zmiany roszczenia, gdy brak zgody pracodawcy blokuje pracownikowi ochronę jego praw w sposób adekwatny do sytuacji, w której znalazł się po wystąpieniu z pierwotnym roszczeniem o odszkodowanie (art. 8 w związku z art. 56 § 1 </a:t>
            </a:r>
            <a:r>
              <a:rPr lang="pl-PL" sz="2400" dirty="0" err="1"/>
              <a:t>k.p</a:t>
            </a:r>
            <a:r>
              <a:rPr lang="pl-PL" sz="2400" dirty="0"/>
              <a:t>.).</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7397508"/>
      </p:ext>
    </p:extLst>
  </p:cSld>
  <p:clrMapOvr>
    <a:masterClrMapping/>
  </p:clrMapOvr>
  <p:transition>
    <p:push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38741"/>
            <a:ext cx="8229600" cy="1143000"/>
          </a:xfrm>
        </p:spPr>
        <p:txBody>
          <a:bodyPr/>
          <a:lstStyle/>
          <a:p>
            <a:pPr>
              <a:defRPr/>
            </a:pPr>
            <a:r>
              <a:rPr lang="pl-PL" sz="3200" b="1" dirty="0" smtClean="0">
                <a:solidFill>
                  <a:schemeClr val="accent3">
                    <a:lumMod val="50000"/>
                  </a:schemeClr>
                </a:solidFill>
                <a:effectLst>
                  <a:outerShdw blurRad="38100" dist="38100" dir="2700000" algn="tl">
                    <a:srgbClr val="000000">
                      <a:alpha val="43137"/>
                    </a:srgbClr>
                  </a:outerShdw>
                </a:effectLst>
              </a:rPr>
              <a:t>Wynagrodzenie za czas pozostawania bez pracy – art. 47 </a:t>
            </a:r>
            <a:r>
              <a:rPr lang="pl-PL" sz="3200" b="1" dirty="0" err="1" smtClean="0">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 i art. 57 </a:t>
            </a:r>
            <a:r>
              <a:rPr lang="pl-PL" sz="3200" b="1" dirty="0" err="1" smtClean="0">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a:t>
            </a:r>
            <a:r>
              <a:rPr lang="pl-PL" b="1" dirty="0" smtClean="0">
                <a:solidFill>
                  <a:schemeClr val="accent3">
                    <a:lumMod val="50000"/>
                  </a:schemeClr>
                </a:solidFill>
                <a:effectLst>
                  <a:outerShdw blurRad="38100" dist="38100" dir="2700000" algn="tl">
                    <a:srgbClr val="000000">
                      <a:alpha val="43137"/>
                    </a:srgbClr>
                  </a:outerShdw>
                </a:effectLst>
              </a:rPr>
              <a:t>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6147" name="Symbol zastępczy zawartości 2"/>
          <p:cNvSpPr>
            <a:spLocks noGrp="1"/>
          </p:cNvSpPr>
          <p:nvPr>
            <p:ph idx="1"/>
          </p:nvPr>
        </p:nvSpPr>
        <p:spPr/>
        <p:txBody>
          <a:bodyPr/>
          <a:lstStyle/>
          <a:p>
            <a:pPr algn="just">
              <a:buFont typeface="Wingdings" panose="05000000000000000000" pitchFamily="2" charset="2"/>
              <a:buChar char="q"/>
            </a:pPr>
            <a:r>
              <a:rPr lang="pl-PL" altLang="pl-PL" sz="2800" dirty="0"/>
              <a:t>wynagrodzenie za czas pozostawania bez pracy – musi być określone co do kwoty (zwiększa </a:t>
            </a:r>
            <a:r>
              <a:rPr lang="pl-PL" altLang="pl-PL" sz="2800" dirty="0" smtClean="0"/>
              <a:t>WPS – ważne w kontekście opłaty, a także zwiększa koszty zastępstwa procesowego),</a:t>
            </a:r>
          </a:p>
          <a:p>
            <a:pPr algn="just">
              <a:buFont typeface="Wingdings" panose="05000000000000000000" pitchFamily="2" charset="2"/>
              <a:buChar char="q"/>
            </a:pPr>
            <a:r>
              <a:rPr lang="pl-PL" altLang="pl-PL" sz="2800" dirty="0" smtClean="0"/>
              <a:t>rozważyć racjonalność skoro można dochodzić wynagrodzenia też później, a po podjęciu pracy wiadomo jaka jest kwota wynagrodzenia (</a:t>
            </a:r>
            <a:r>
              <a:rPr lang="pl-PL" sz="2800" dirty="0"/>
              <a:t>I PSKP </a:t>
            </a:r>
            <a:r>
              <a:rPr lang="pl-PL" sz="2800" dirty="0" smtClean="0"/>
              <a:t>2/21)</a:t>
            </a:r>
            <a:endParaRPr lang="pl-PL" altLang="pl-PL" sz="2800" dirty="0" smtClean="0"/>
          </a:p>
        </p:txBody>
      </p:sp>
      <p:pic>
        <p:nvPicPr>
          <p:cNvPr id="614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560883"/>
      </p:ext>
    </p:extLst>
  </p:cSld>
  <p:clrMapOvr>
    <a:masterClrMapping/>
  </p:clrMapOvr>
  <p:transition>
    <p:push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ytuł 1"/>
          <p:cNvSpPr>
            <a:spLocks noGrp="1"/>
          </p:cNvSpPr>
          <p:nvPr>
            <p:ph type="title"/>
          </p:nvPr>
        </p:nvSpPr>
        <p:spPr/>
        <p:txBody>
          <a:bodyPr/>
          <a:lstStyle/>
          <a:p>
            <a:endParaRPr lang="pl-PL" altLang="pl-PL" smtClean="0"/>
          </a:p>
        </p:txBody>
      </p:sp>
      <p:sp>
        <p:nvSpPr>
          <p:cNvPr id="49155" name="Symbol zastępczy zawartości 2"/>
          <p:cNvSpPr>
            <a:spLocks noGrp="1"/>
          </p:cNvSpPr>
          <p:nvPr>
            <p:ph idx="1"/>
          </p:nvPr>
        </p:nvSpPr>
        <p:spPr/>
        <p:txBody>
          <a:bodyPr/>
          <a:lstStyle/>
          <a:p>
            <a:pPr>
              <a:buFont typeface="Arial" panose="020B0604020202020204" pitchFamily="34" charset="0"/>
              <a:buNone/>
              <a:defRPr/>
            </a:pPr>
            <a:endParaRPr lang="pl-PL" b="1" smtClean="0">
              <a:solidFill>
                <a:srgbClr val="4F6228"/>
              </a:solidFill>
              <a:effectLst>
                <a:outerShdw blurRad="38100" dist="38100" dir="2700000" algn="tl">
                  <a:srgbClr val="C0C0C0"/>
                </a:outerShdw>
              </a:effectLst>
            </a:endParaRPr>
          </a:p>
          <a:p>
            <a:pPr>
              <a:buFont typeface="Arial" panose="020B0604020202020204" pitchFamily="34" charset="0"/>
              <a:buNone/>
              <a:defRPr/>
            </a:pPr>
            <a:endParaRPr lang="pl-PL" b="1" smtClean="0">
              <a:solidFill>
                <a:srgbClr val="4F6228"/>
              </a:solidFill>
              <a:effectLst>
                <a:outerShdw blurRad="38100" dist="38100" dir="2700000" algn="tl">
                  <a:srgbClr val="C0C0C0"/>
                </a:outerShdw>
              </a:effectLst>
            </a:endParaRPr>
          </a:p>
          <a:p>
            <a:pPr algn="ctr">
              <a:buFont typeface="Arial" panose="020B0604020202020204" pitchFamily="34" charset="0"/>
              <a:buNone/>
              <a:defRPr/>
            </a:pPr>
            <a:r>
              <a:rPr lang="pl-PL" sz="4400" b="1" smtClean="0">
                <a:solidFill>
                  <a:srgbClr val="4F6228"/>
                </a:solidFill>
                <a:effectLst>
                  <a:outerShdw blurRad="38100" dist="38100" dir="2700000" algn="tl">
                    <a:srgbClr val="C0C0C0"/>
                  </a:outerShdw>
                </a:effectLst>
              </a:rPr>
              <a:t>Pouczenie o możliwości zastosowania art. 477</a:t>
            </a:r>
            <a:r>
              <a:rPr lang="pl-PL" sz="4400" b="1" baseline="30000" smtClean="0">
                <a:solidFill>
                  <a:srgbClr val="4F6228"/>
                </a:solidFill>
                <a:effectLst>
                  <a:outerShdw blurRad="38100" dist="38100" dir="2700000" algn="tl">
                    <a:srgbClr val="C0C0C0"/>
                  </a:outerShdw>
                </a:effectLst>
              </a:rPr>
              <a:t>1</a:t>
            </a:r>
            <a:r>
              <a:rPr lang="pl-PL" sz="4400" b="1" smtClean="0">
                <a:solidFill>
                  <a:srgbClr val="4F6228"/>
                </a:solidFill>
                <a:effectLst>
                  <a:outerShdw blurRad="38100" dist="38100" dir="2700000" algn="tl">
                    <a:srgbClr val="C0C0C0"/>
                  </a:outerShdw>
                </a:effectLst>
              </a:rPr>
              <a:t> k.p.c.</a:t>
            </a:r>
            <a:r>
              <a:rPr lang="pl-PL" sz="4400" smtClean="0"/>
              <a:t> </a:t>
            </a:r>
          </a:p>
        </p:txBody>
      </p:sp>
      <p:pic>
        <p:nvPicPr>
          <p:cNvPr id="17510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685589"/>
      </p:ext>
    </p:extLst>
  </p:cSld>
  <p:clrMapOvr>
    <a:masterClrMapping/>
  </p:clrMapOvr>
  <p:transition>
    <p:push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Pouczenie niezbędne </a:t>
            </a:r>
            <a:r>
              <a:rPr lang="pl-PL" dirty="0" smtClean="0"/>
              <a:t> </a:t>
            </a:r>
            <a:endParaRPr lang="pl-PL" dirty="0"/>
          </a:p>
        </p:txBody>
      </p:sp>
      <p:sp>
        <p:nvSpPr>
          <p:cNvPr id="70659" name="Symbol zastępczy zawartości 2"/>
          <p:cNvSpPr>
            <a:spLocks noGrp="1"/>
          </p:cNvSpPr>
          <p:nvPr>
            <p:ph idx="1"/>
          </p:nvPr>
        </p:nvSpPr>
        <p:spPr/>
        <p:txBody>
          <a:bodyPr/>
          <a:lstStyle/>
          <a:p>
            <a:pPr>
              <a:defRPr/>
            </a:pPr>
            <a:r>
              <a:rPr lang="pl-PL" dirty="0" smtClean="0"/>
              <a:t>II PK 222/15</a:t>
            </a:r>
          </a:p>
          <a:p>
            <a:pPr marL="0" indent="0" algn="just">
              <a:buFont typeface="Arial" panose="020B0604020202020204" pitchFamily="34" charset="0"/>
              <a:buNone/>
              <a:defRPr/>
            </a:pPr>
            <a:r>
              <a:rPr lang="pl-PL" dirty="0" smtClean="0"/>
              <a:t>O możliwości zastosowania art. 45 § 2 </a:t>
            </a:r>
            <a:r>
              <a:rPr lang="pl-PL" dirty="0" err="1" smtClean="0"/>
              <a:t>k.p</a:t>
            </a:r>
            <a:r>
              <a:rPr lang="pl-PL" dirty="0" smtClean="0"/>
              <a:t>. (art. 56 § 2 </a:t>
            </a:r>
            <a:r>
              <a:rPr lang="pl-PL" dirty="0" err="1" smtClean="0"/>
              <a:t>k.p</a:t>
            </a:r>
            <a:r>
              <a:rPr lang="pl-PL" dirty="0" smtClean="0"/>
              <a:t>.) każdorazowo powinny być uprzedzone strony (a w szczególności pracownik), po to by mogły przedstawić swoje stanowiska, co do niemożliwości lub niecelowości uwzględnienia żądania przywrócenia do pracy zwolnionego pracownika.</a:t>
            </a:r>
          </a:p>
          <a:p>
            <a:pPr>
              <a:defRPr/>
            </a:pPr>
            <a:endParaRPr lang="pl-PL" dirty="0" smtClean="0"/>
          </a:p>
        </p:txBody>
      </p:sp>
      <p:pic>
        <p:nvPicPr>
          <p:cNvPr id="17818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0099"/>
      </p:ext>
    </p:extLst>
  </p:cSld>
  <p:clrMapOvr>
    <a:masterClrMapping/>
  </p:clrMapOvr>
  <p:transition>
    <p:push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2700" b="1" dirty="0">
                <a:solidFill>
                  <a:schemeClr val="accent3">
                    <a:lumMod val="50000"/>
                  </a:schemeClr>
                </a:solidFill>
                <a:effectLst>
                  <a:outerShdw blurRad="38100" dist="38100" dir="2700000" algn="tl">
                    <a:srgbClr val="000000">
                      <a:alpha val="43137"/>
                    </a:srgbClr>
                  </a:outerShdw>
                </a:effectLst>
              </a:rPr>
              <a:t>art. 156</a:t>
            </a:r>
            <a:r>
              <a:rPr lang="pl-PL" sz="2700" b="1" baseline="30000" dirty="0">
                <a:solidFill>
                  <a:schemeClr val="accent3">
                    <a:lumMod val="50000"/>
                  </a:schemeClr>
                </a:solidFill>
                <a:effectLst>
                  <a:outerShdw blurRad="38100" dist="38100" dir="2700000" algn="tl">
                    <a:srgbClr val="000000">
                      <a:alpha val="43137"/>
                    </a:srgbClr>
                  </a:outerShdw>
                </a:effectLst>
              </a:rPr>
              <a:t>1</a:t>
            </a:r>
            <a:r>
              <a:rPr lang="pl-PL" sz="2700" b="1" dirty="0">
                <a:solidFill>
                  <a:schemeClr val="accent3">
                    <a:lumMod val="50000"/>
                  </a:schemeClr>
                </a:solidFill>
                <a:effectLst>
                  <a:outerShdw blurRad="38100" dist="38100" dir="2700000" algn="tl">
                    <a:srgbClr val="000000">
                      <a:alpha val="43137"/>
                    </a:srgbClr>
                  </a:outerShdw>
                </a:effectLst>
              </a:rPr>
              <a:t> k.p.c.  - i art. 156</a:t>
            </a:r>
            <a:r>
              <a:rPr lang="pl-PL" sz="2700" b="1" baseline="30000" dirty="0">
                <a:solidFill>
                  <a:schemeClr val="accent3">
                    <a:lumMod val="50000"/>
                  </a:schemeClr>
                </a:solidFill>
                <a:effectLst>
                  <a:outerShdw blurRad="38100" dist="38100" dir="2700000" algn="tl">
                    <a:srgbClr val="000000">
                      <a:alpha val="43137"/>
                    </a:srgbClr>
                  </a:outerShdw>
                </a:effectLst>
              </a:rPr>
              <a:t>2</a:t>
            </a:r>
            <a:r>
              <a:rPr lang="pl-PL" sz="2700" b="1" dirty="0">
                <a:solidFill>
                  <a:schemeClr val="accent3">
                    <a:lumMod val="50000"/>
                  </a:schemeClr>
                </a:solidFill>
                <a:effectLst>
                  <a:outerShdw blurRad="38100" dist="38100" dir="2700000" algn="tl">
                    <a:srgbClr val="000000">
                      <a:alpha val="43137"/>
                    </a:srgbClr>
                  </a:outerShdw>
                </a:effectLst>
              </a:rPr>
              <a:t> k.p.c.,</a:t>
            </a:r>
          </a:p>
        </p:txBody>
      </p:sp>
      <p:grpSp>
        <p:nvGrpSpPr>
          <p:cNvPr id="18435" name="Grupa 5"/>
          <p:cNvGrpSpPr>
            <a:grpSpLocks/>
          </p:cNvGrpSpPr>
          <p:nvPr/>
        </p:nvGrpSpPr>
        <p:grpSpPr bwMode="auto">
          <a:xfrm>
            <a:off x="554355" y="1196752"/>
            <a:ext cx="8086725" cy="5112568"/>
            <a:chOff x="457200" y="1603119"/>
            <a:chExt cx="8229600" cy="4371841"/>
          </a:xfrm>
        </p:grpSpPr>
        <p:sp>
          <p:nvSpPr>
            <p:cNvPr id="7" name="Dowolny kształt 6"/>
            <p:cNvSpPr/>
            <p:nvPr/>
          </p:nvSpPr>
          <p:spPr>
            <a:xfrm>
              <a:off x="457200" y="1603119"/>
              <a:ext cx="8229600" cy="2153115"/>
            </a:xfrm>
            <a:custGeom>
              <a:avLst/>
              <a:gdLst>
                <a:gd name="connsiteX0" fmla="*/ 0 w 8229600"/>
                <a:gd name="connsiteY0" fmla="*/ 358807 h 2152800"/>
                <a:gd name="connsiteX1" fmla="*/ 358807 w 8229600"/>
                <a:gd name="connsiteY1" fmla="*/ 0 h 2152800"/>
                <a:gd name="connsiteX2" fmla="*/ 7870793 w 8229600"/>
                <a:gd name="connsiteY2" fmla="*/ 0 h 2152800"/>
                <a:gd name="connsiteX3" fmla="*/ 8229600 w 8229600"/>
                <a:gd name="connsiteY3" fmla="*/ 358807 h 2152800"/>
                <a:gd name="connsiteX4" fmla="*/ 8229600 w 8229600"/>
                <a:gd name="connsiteY4" fmla="*/ 1793993 h 2152800"/>
                <a:gd name="connsiteX5" fmla="*/ 7870793 w 8229600"/>
                <a:gd name="connsiteY5" fmla="*/ 2152800 h 2152800"/>
                <a:gd name="connsiteX6" fmla="*/ 358807 w 8229600"/>
                <a:gd name="connsiteY6" fmla="*/ 2152800 h 2152800"/>
                <a:gd name="connsiteX7" fmla="*/ 0 w 8229600"/>
                <a:gd name="connsiteY7" fmla="*/ 1793993 h 2152800"/>
                <a:gd name="connsiteX8" fmla="*/ 0 w 8229600"/>
                <a:gd name="connsiteY8" fmla="*/ 358807 h 21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2152800">
                  <a:moveTo>
                    <a:pt x="0" y="358807"/>
                  </a:moveTo>
                  <a:cubicBezTo>
                    <a:pt x="0" y="160643"/>
                    <a:pt x="160643" y="0"/>
                    <a:pt x="358807" y="0"/>
                  </a:cubicBezTo>
                  <a:lnTo>
                    <a:pt x="7870793" y="0"/>
                  </a:lnTo>
                  <a:cubicBezTo>
                    <a:pt x="8068957" y="0"/>
                    <a:pt x="8229600" y="160643"/>
                    <a:pt x="8229600" y="358807"/>
                  </a:cubicBezTo>
                  <a:lnTo>
                    <a:pt x="8229600" y="1793993"/>
                  </a:lnTo>
                  <a:cubicBezTo>
                    <a:pt x="8229600" y="1992157"/>
                    <a:pt x="8068957" y="2152800"/>
                    <a:pt x="7870793" y="2152800"/>
                  </a:cubicBezTo>
                  <a:lnTo>
                    <a:pt x="358807" y="2152800"/>
                  </a:lnTo>
                  <a:cubicBezTo>
                    <a:pt x="160643" y="2152800"/>
                    <a:pt x="0" y="1992157"/>
                    <a:pt x="0" y="1793993"/>
                  </a:cubicBezTo>
                  <a:lnTo>
                    <a:pt x="0" y="358807"/>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44541" tIns="144541" rIns="144541" bIns="144541" spcCol="1270" anchor="ctr"/>
            <a:lstStyle/>
            <a:p>
              <a:pPr algn="just" defTabSz="766763">
                <a:lnSpc>
                  <a:spcPct val="90000"/>
                </a:lnSpc>
                <a:spcAft>
                  <a:spcPct val="35000"/>
                </a:spcAft>
                <a:defRPr/>
              </a:pPr>
              <a:r>
                <a:rPr lang="pl-PL" sz="2400" dirty="0"/>
                <a:t>art. 156</a:t>
              </a:r>
              <a:r>
                <a:rPr lang="pl-PL" sz="2400" baseline="30000" dirty="0"/>
                <a:t>1</a:t>
              </a:r>
              <a:r>
                <a:rPr lang="pl-PL" sz="2400" dirty="0"/>
                <a:t> k.p.c. - pouczenie stron o prawdopodobnym wyniku sprawy </a:t>
              </a:r>
            </a:p>
            <a:p>
              <a:pPr algn="just" defTabSz="766763">
                <a:lnSpc>
                  <a:spcPct val="90000"/>
                </a:lnSpc>
                <a:spcAft>
                  <a:spcPct val="35000"/>
                </a:spcAft>
                <a:defRPr/>
              </a:pPr>
              <a:r>
                <a:rPr lang="pl-PL" sz="2400" dirty="0"/>
                <a:t>W miarę potrzeby na posiedzeniu przewodniczący może pouczyć strony o prawdopodobnym wyniku sprawy w świetle zgłoszonych do tej chwili twierdzeń i dowodów.</a:t>
              </a:r>
            </a:p>
          </p:txBody>
        </p:sp>
        <p:sp>
          <p:nvSpPr>
            <p:cNvPr id="8" name="Dowolny kształt 7"/>
            <p:cNvSpPr/>
            <p:nvPr/>
          </p:nvSpPr>
          <p:spPr>
            <a:xfrm>
              <a:off x="457200" y="3821845"/>
              <a:ext cx="8229600" cy="2153115"/>
            </a:xfrm>
            <a:custGeom>
              <a:avLst/>
              <a:gdLst>
                <a:gd name="connsiteX0" fmla="*/ 0 w 8229600"/>
                <a:gd name="connsiteY0" fmla="*/ 358807 h 2152800"/>
                <a:gd name="connsiteX1" fmla="*/ 358807 w 8229600"/>
                <a:gd name="connsiteY1" fmla="*/ 0 h 2152800"/>
                <a:gd name="connsiteX2" fmla="*/ 7870793 w 8229600"/>
                <a:gd name="connsiteY2" fmla="*/ 0 h 2152800"/>
                <a:gd name="connsiteX3" fmla="*/ 8229600 w 8229600"/>
                <a:gd name="connsiteY3" fmla="*/ 358807 h 2152800"/>
                <a:gd name="connsiteX4" fmla="*/ 8229600 w 8229600"/>
                <a:gd name="connsiteY4" fmla="*/ 1793993 h 2152800"/>
                <a:gd name="connsiteX5" fmla="*/ 7870793 w 8229600"/>
                <a:gd name="connsiteY5" fmla="*/ 2152800 h 2152800"/>
                <a:gd name="connsiteX6" fmla="*/ 358807 w 8229600"/>
                <a:gd name="connsiteY6" fmla="*/ 2152800 h 2152800"/>
                <a:gd name="connsiteX7" fmla="*/ 0 w 8229600"/>
                <a:gd name="connsiteY7" fmla="*/ 1793993 h 2152800"/>
                <a:gd name="connsiteX8" fmla="*/ 0 w 8229600"/>
                <a:gd name="connsiteY8" fmla="*/ 358807 h 21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2152800">
                  <a:moveTo>
                    <a:pt x="0" y="358807"/>
                  </a:moveTo>
                  <a:cubicBezTo>
                    <a:pt x="0" y="160643"/>
                    <a:pt x="160643" y="0"/>
                    <a:pt x="358807" y="0"/>
                  </a:cubicBezTo>
                  <a:lnTo>
                    <a:pt x="7870793" y="0"/>
                  </a:lnTo>
                  <a:cubicBezTo>
                    <a:pt x="8068957" y="0"/>
                    <a:pt x="8229600" y="160643"/>
                    <a:pt x="8229600" y="358807"/>
                  </a:cubicBezTo>
                  <a:lnTo>
                    <a:pt x="8229600" y="1793993"/>
                  </a:lnTo>
                  <a:cubicBezTo>
                    <a:pt x="8229600" y="1992157"/>
                    <a:pt x="8068957" y="2152800"/>
                    <a:pt x="7870793" y="2152800"/>
                  </a:cubicBezTo>
                  <a:lnTo>
                    <a:pt x="358807" y="2152800"/>
                  </a:lnTo>
                  <a:cubicBezTo>
                    <a:pt x="160643" y="2152800"/>
                    <a:pt x="0" y="1992157"/>
                    <a:pt x="0" y="1793993"/>
                  </a:cubicBezTo>
                  <a:lnTo>
                    <a:pt x="0" y="358807"/>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44541" tIns="144541" rIns="144541" bIns="144541" spcCol="1270" anchor="ctr"/>
            <a:lstStyle/>
            <a:p>
              <a:pPr algn="just" defTabSz="766763">
                <a:lnSpc>
                  <a:spcPct val="90000"/>
                </a:lnSpc>
                <a:spcAft>
                  <a:spcPct val="35000"/>
                </a:spcAft>
                <a:defRPr/>
              </a:pPr>
              <a:r>
                <a:rPr lang="pl-PL" sz="2400" dirty="0"/>
                <a:t>art. 156</a:t>
              </a:r>
              <a:r>
                <a:rPr lang="pl-PL" sz="2400" baseline="30000" dirty="0"/>
                <a:t>2</a:t>
              </a:r>
              <a:r>
                <a:rPr lang="pl-PL" sz="2400" dirty="0"/>
                <a:t> k.p.c. - uprzedzenie stron o możliwości podjęcia rozstrzygnięcia na innej podstawie prawnej</a:t>
              </a:r>
            </a:p>
            <a:p>
              <a:pPr algn="just" defTabSz="766763">
                <a:lnSpc>
                  <a:spcPct val="90000"/>
                </a:lnSpc>
                <a:spcAft>
                  <a:spcPct val="35000"/>
                </a:spcAft>
                <a:defRPr/>
              </a:pPr>
              <a:r>
                <a:rPr lang="pl-PL" sz="2400" dirty="0"/>
                <a:t>Jeżeli w toku posiedzenia okaże się, że o żądaniu lub wniosku strony można rozstrzygnąć na innej podstawie prawnej, niż przez nią wskazana, uprzedza się o tym strony obecne na posiedzeniu.</a:t>
              </a:r>
            </a:p>
          </p:txBody>
        </p:sp>
      </p:grpSp>
      <p:pic>
        <p:nvPicPr>
          <p:cNvPr id="9"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336"/>
            <a:ext cx="9144000" cy="152400"/>
          </a:xfrm>
          <a:prstGeom prst="rect">
            <a:avLst/>
          </a:prstGeom>
          <a:noFill/>
          <a:ln w="9525">
            <a:noFill/>
            <a:miter lim="800000"/>
            <a:headEnd/>
            <a:tailEnd/>
          </a:ln>
        </p:spPr>
      </p:pic>
    </p:spTree>
    <p:extLst>
      <p:ext uri="{BB962C8B-B14F-4D97-AF65-F5344CB8AC3E}">
        <p14:creationId xmlns:p14="http://schemas.microsoft.com/office/powerpoint/2010/main" val="3106749457"/>
      </p:ext>
    </p:extLst>
  </p:cSld>
  <p:clrMapOvr>
    <a:masterClrMapping/>
  </p:clrMapOvr>
  <p:transition>
    <p:push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smtClean="0">
                <a:solidFill>
                  <a:srgbClr val="4F6228"/>
                </a:solidFill>
                <a:effectLst>
                  <a:outerShdw blurRad="38100" dist="38100" dir="2700000" algn="tl">
                    <a:srgbClr val="C0C0C0"/>
                  </a:outerShdw>
                </a:effectLst>
              </a:rPr>
              <a:t>Dopuszczalność apelacji</a:t>
            </a:r>
            <a:endParaRPr lang="pl-PL" smtClean="0">
              <a:solidFill>
                <a:srgbClr val="4F6228"/>
              </a:solidFill>
              <a:effectLst>
                <a:outerShdw blurRad="38100" dist="38100" dir="2700000" algn="tl">
                  <a:srgbClr val="C0C0C0"/>
                </a:outerShdw>
              </a:effectLst>
            </a:endParaRPr>
          </a:p>
        </p:txBody>
      </p:sp>
      <p:sp>
        <p:nvSpPr>
          <p:cNvPr id="3" name="Symbol zastępczy zawartości 2"/>
          <p:cNvSpPr>
            <a:spLocks noGrp="1"/>
          </p:cNvSpPr>
          <p:nvPr>
            <p:ph idx="1"/>
          </p:nvPr>
        </p:nvSpPr>
        <p:spPr/>
        <p:txBody>
          <a:bodyPr/>
          <a:lstStyle/>
          <a:p>
            <a:pPr>
              <a:defRPr/>
            </a:pPr>
            <a:r>
              <a:rPr lang="pl-PL" dirty="0" smtClean="0"/>
              <a:t>III ZP 34/98 </a:t>
            </a:r>
          </a:p>
          <a:p>
            <a:pPr marL="0" indent="0" algn="just">
              <a:buFont typeface="Arial" panose="020B0604020202020204" pitchFamily="34" charset="0"/>
              <a:buNone/>
              <a:defRPr/>
            </a:pPr>
            <a:r>
              <a:rPr lang="pl-PL" dirty="0" smtClean="0"/>
              <a:t>Dopuszczalna jest apelacja powoda od wyroku, w którym sąd I instancji na podstawie art. 477</a:t>
            </a:r>
            <a:r>
              <a:rPr lang="pl-PL" baseline="30000" dirty="0" smtClean="0"/>
              <a:t>1</a:t>
            </a:r>
            <a:r>
              <a:rPr lang="pl-PL" dirty="0" smtClean="0"/>
              <a:t> k.p.c. w zw. z art. 8 i 56 </a:t>
            </a:r>
            <a:r>
              <a:rPr lang="pl-PL" dirty="0" err="1" smtClean="0"/>
              <a:t>k.p</a:t>
            </a:r>
            <a:r>
              <a:rPr lang="pl-PL" dirty="0" smtClean="0"/>
              <a:t>. zasądził odszkodowanie zamiast żądanego przywrócenia do pracy i nie oddalił powództwa w żadnym zakresie.</a:t>
            </a:r>
          </a:p>
        </p:txBody>
      </p:sp>
      <p:pic>
        <p:nvPicPr>
          <p:cNvPr id="17920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680700"/>
      </p:ext>
    </p:extLst>
  </p:cSld>
  <p:clrMapOvr>
    <a:masterClrMapping/>
  </p:clrMapOvr>
  <p:transition>
    <p:push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Brak postępowania uproszczonego – art. 505</a:t>
            </a:r>
            <a:r>
              <a:rPr lang="pl-PL" b="1" baseline="30000" dirty="0" smtClean="0">
                <a:solidFill>
                  <a:schemeClr val="accent3">
                    <a:lumMod val="50000"/>
                  </a:schemeClr>
                </a:solidFill>
                <a:effectLst>
                  <a:outerShdw blurRad="38100" dist="38100" dir="2700000" algn="tl">
                    <a:srgbClr val="000000">
                      <a:alpha val="43137"/>
                    </a:srgbClr>
                  </a:outerShdw>
                </a:effectLst>
              </a:rPr>
              <a:t>1 </a:t>
            </a:r>
            <a:r>
              <a:rPr lang="pl-PL" b="1" dirty="0" smtClean="0">
                <a:solidFill>
                  <a:schemeClr val="accent3">
                    <a:lumMod val="50000"/>
                  </a:schemeClr>
                </a:solidFill>
                <a:effectLst>
                  <a:outerShdw blurRad="38100" dist="38100" dir="2700000" algn="tl">
                    <a:srgbClr val="000000">
                      <a:alpha val="43137"/>
                    </a:srgbClr>
                  </a:outerShdw>
                </a:effectLst>
              </a:rPr>
              <a:t>k.p.c.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800" dirty="0" smtClean="0"/>
              <a:t>§ </a:t>
            </a:r>
            <a:r>
              <a:rPr lang="pl-PL" sz="2800" dirty="0"/>
              <a:t>1. W postępowaniu uproszczonym rozpoznaje się sprawy o świadczenie, jeżeli wartość przedmiotu sporu nie przekracza dwudziestu tysięcy złotych, a w sprawach o roszczenia z rękojmi lub gwarancji - jeżeli wartość przedmiotu umowy nie przekracza tej kwoty. </a:t>
            </a:r>
            <a:r>
              <a:rPr lang="pl-PL" sz="2800" dirty="0" smtClean="0"/>
              <a:t>§ </a:t>
            </a:r>
            <a:r>
              <a:rPr lang="pl-PL" sz="2800" b="1" dirty="0"/>
              <a:t>2. Spośród spraw wymienionych w § 1 nie rozpoznaje się w postępowaniu uproszczonym spraw: </a:t>
            </a:r>
          </a:p>
          <a:p>
            <a:pPr marL="0" indent="0" algn="just">
              <a:buNone/>
            </a:pPr>
            <a:r>
              <a:rPr lang="pl-PL" sz="2800" b="1" dirty="0" smtClean="0"/>
              <a:t>3) z </a:t>
            </a:r>
            <a:r>
              <a:rPr lang="pl-PL" sz="2800" b="1" dirty="0"/>
              <a:t>zakresu prawa pracy rozpoznawanych z udziałem ławników;</a:t>
            </a:r>
            <a:r>
              <a:rPr lang="pl-PL" b="1" dirty="0"/>
              <a:t> </a:t>
            </a:r>
          </a:p>
        </p:txBody>
      </p:sp>
      <p:pic>
        <p:nvPicPr>
          <p:cNvPr id="4" name="Picture 4" descr="C:\Program Files (x86)\Microsoft Office\MEDIA\OFFICE12\Lines\BD10307_.gif">
            <a:extLst>
              <a:ext uri="{FF2B5EF4-FFF2-40B4-BE49-F238E27FC236}">
                <a16:creationId xmlns:a16="http://schemas.microsoft.com/office/drawing/2014/main" id="{8072C15A-A592-451B-B863-4A9A447475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4525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3061057"/>
      </p:ext>
    </p:extLst>
  </p:cSld>
  <p:clrMapOvr>
    <a:masterClrMapping/>
  </p:clrMapOvr>
  <p:transition>
    <p:push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Roszczenie cywilnoprawne w sprawie pracowniczej </a:t>
            </a:r>
            <a:endParaRPr lang="pl-PL" sz="32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685661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671393"/>
      </p:ext>
    </p:extLst>
  </p:cSld>
  <p:clrMapOvr>
    <a:masterClrMapping/>
  </p:clrMapOvr>
  <p:transition>
    <p:push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38138"/>
          </a:xfrm>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rPr>
              <a:t/>
            </a:r>
            <a:br>
              <a:rPr lang="pl-PL" sz="2800" b="1" dirty="0" smtClean="0">
                <a:solidFill>
                  <a:schemeClr val="accent3">
                    <a:lumMod val="50000"/>
                  </a:schemeClr>
                </a:solidFill>
                <a:effectLst>
                  <a:outerShdw blurRad="38100" dist="38100" dir="2700000" algn="tl">
                    <a:srgbClr val="000000">
                      <a:alpha val="43137"/>
                    </a:srgbClr>
                  </a:outerShdw>
                </a:effectLst>
              </a:rPr>
            </a:br>
            <a:r>
              <a:rPr lang="pl-PL" sz="2800" b="1" dirty="0" smtClean="0">
                <a:solidFill>
                  <a:schemeClr val="accent3">
                    <a:lumMod val="50000"/>
                  </a:schemeClr>
                </a:solidFill>
                <a:effectLst>
                  <a:outerShdw blurRad="38100" dist="38100" dir="2700000" algn="tl">
                    <a:srgbClr val="000000">
                      <a:alpha val="43137"/>
                    </a:srgbClr>
                  </a:outerShdw>
                </a:effectLst>
              </a:rPr>
              <a:t>Stwierdzenie</a:t>
            </a:r>
            <a:r>
              <a:rPr lang="pl-PL" sz="2800" b="1" dirty="0">
                <a:solidFill>
                  <a:schemeClr val="accent3">
                    <a:lumMod val="50000"/>
                  </a:schemeClr>
                </a:solidFill>
                <a:effectLst>
                  <a:outerShdw blurRad="38100" dist="38100" dir="2700000" algn="tl">
                    <a:srgbClr val="000000">
                      <a:alpha val="43137"/>
                    </a:srgbClr>
                  </a:outerShdw>
                </a:effectLst>
              </a:rPr>
              <a:t>, że strony nie łączył stosunek pracy sprawia, że roszczenia z niego wywodzone (II PK 21/19, II PK 25/09):</a:t>
            </a:r>
            <a:r>
              <a:rPr lang="pl-PL" sz="3600" b="1" dirty="0">
                <a:solidFill>
                  <a:schemeClr val="accent3">
                    <a:lumMod val="50000"/>
                  </a:schemeClr>
                </a:solidFill>
                <a:effectLst>
                  <a:outerShdw blurRad="38100" dist="38100" dir="2700000" algn="tl">
                    <a:srgbClr val="000000">
                      <a:alpha val="43137"/>
                    </a:srgbClr>
                  </a:outerShdw>
                </a:effectLst>
              </a:rPr>
              <a:t/>
            </a:r>
            <a:br>
              <a:rPr lang="pl-PL" sz="3600" b="1" dirty="0">
                <a:solidFill>
                  <a:schemeClr val="accent3">
                    <a:lumMod val="50000"/>
                  </a:schemeClr>
                </a:solidFill>
                <a:effectLst>
                  <a:outerShdw blurRad="38100" dist="38100" dir="2700000" algn="tl">
                    <a:srgbClr val="000000">
                      <a:alpha val="43137"/>
                    </a:srgbClr>
                  </a:outerShdw>
                </a:effectLst>
              </a:rPr>
            </a:br>
            <a:endParaRPr lang="pl-PL" sz="3600" b="1" dirty="0">
              <a:solidFill>
                <a:schemeClr val="accent3">
                  <a:lumMod val="50000"/>
                </a:schemeClr>
              </a:solidFill>
              <a:effectLst>
                <a:outerShdw blurRad="38100" dist="38100" dir="2700000" algn="tl">
                  <a:srgbClr val="000000">
                    <a:alpha val="43137"/>
                  </a:srgbClr>
                </a:outerShdw>
              </a:effectLst>
            </a:endParaRP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4279945382"/>
              </p:ext>
            </p:extLst>
          </p:nvPr>
        </p:nvGraphicFramePr>
        <p:xfrm>
          <a:off x="457200" y="1628800"/>
          <a:ext cx="822960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1817499"/>
      </p:ext>
    </p:extLst>
  </p:cSld>
  <p:clrMapOvr>
    <a:masterClrMapping/>
  </p:clrMapOvr>
  <p:transition>
    <p:push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chemeClr val="accent3">
                    <a:lumMod val="50000"/>
                  </a:schemeClr>
                </a:solidFill>
                <a:effectLst>
                  <a:outerShdw blurRad="38100" dist="38100" dir="2700000" algn="tl">
                    <a:srgbClr val="000000">
                      <a:alpha val="43137"/>
                    </a:srgbClr>
                  </a:outerShdw>
                </a:effectLst>
              </a:rPr>
              <a:t>Pracodawca jako pozwany </a:t>
            </a:r>
            <a:r>
              <a:rPr lang="pl-PL" dirty="0" smtClean="0"/>
              <a:t> </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a:t>
            </a:r>
            <a:r>
              <a:rPr lang="pl-PL" b="1" dirty="0"/>
              <a:t>.  </a:t>
            </a:r>
            <a:r>
              <a:rPr lang="pl-PL" b="1" dirty="0" smtClean="0"/>
              <a:t>460 §</a:t>
            </a:r>
            <a:r>
              <a:rPr lang="pl-PL" b="1" dirty="0"/>
              <a:t> </a:t>
            </a:r>
            <a:r>
              <a:rPr lang="pl-PL" b="1" dirty="0" smtClean="0"/>
              <a:t>1 k.p.c. </a:t>
            </a:r>
            <a:r>
              <a:rPr lang="pl-PL" b="1" dirty="0"/>
              <a:t> </a:t>
            </a:r>
          </a:p>
          <a:p>
            <a:pPr marL="0" indent="0" algn="just">
              <a:buNone/>
            </a:pPr>
            <a:r>
              <a:rPr lang="pl-PL" dirty="0"/>
              <a:t>Zdolność sądową i procesową ma także pracodawca, chociażby nie posiadał osobowości </a:t>
            </a:r>
            <a:r>
              <a:rPr lang="pl-PL" dirty="0" smtClean="0"/>
              <a:t>prawnej.</a:t>
            </a:r>
          </a:p>
          <a:p>
            <a:pPr marL="0" indent="0">
              <a:buNone/>
            </a:pPr>
            <a:r>
              <a:rPr lang="pl-PL" b="1" dirty="0" smtClean="0"/>
              <a:t>art</a:t>
            </a:r>
            <a:r>
              <a:rPr lang="pl-PL" b="1" dirty="0"/>
              <a:t>. </a:t>
            </a:r>
            <a:r>
              <a:rPr lang="pl-PL" b="1" dirty="0" smtClean="0"/>
              <a:t>3 </a:t>
            </a:r>
            <a:r>
              <a:rPr lang="pl-PL" b="1" dirty="0" err="1" smtClean="0"/>
              <a:t>k.p</a:t>
            </a:r>
            <a:r>
              <a:rPr lang="pl-PL" b="1" dirty="0" smtClean="0"/>
              <a:t>.</a:t>
            </a:r>
            <a:endParaRPr lang="pl-PL" b="1" dirty="0"/>
          </a:p>
          <a:p>
            <a:pPr marL="0" indent="0" algn="just">
              <a:buNone/>
            </a:pPr>
            <a:r>
              <a:rPr lang="pl-PL" dirty="0"/>
              <a:t>Pracodawcą jest jednostka organizacyjna, </a:t>
            </a:r>
            <a:r>
              <a:rPr lang="pl-PL" b="1" u="sng" dirty="0"/>
              <a:t>choćby nie posiadała osobowości prawnej</a:t>
            </a:r>
            <a:r>
              <a:rPr lang="pl-PL" dirty="0"/>
              <a:t>, a także osoba fizyczna, jeżeli zatrudniają one pracowników.</a:t>
            </a:r>
          </a:p>
          <a:p>
            <a:pPr marL="0" indent="0" algn="just">
              <a:buNone/>
            </a:pPr>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9730659"/>
      </p:ext>
    </p:extLst>
  </p:cSld>
  <p:clrMapOvr>
    <a:masterClrMapping/>
  </p:clrMapOvr>
  <p:transition>
    <p:push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rPr>
              <a:t>Pracodawca </a:t>
            </a:r>
            <a:r>
              <a:rPr lang="pl-PL" sz="2800" b="1" dirty="0">
                <a:solidFill>
                  <a:schemeClr val="accent3">
                    <a:lumMod val="50000"/>
                  </a:schemeClr>
                </a:solidFill>
                <a:effectLst>
                  <a:outerShdw blurRad="38100" dist="38100" dir="2700000" algn="tl">
                    <a:srgbClr val="000000">
                      <a:alpha val="43137"/>
                    </a:srgbClr>
                  </a:outerShdw>
                </a:effectLst>
              </a:rPr>
              <a:t>jest jednostka </a:t>
            </a:r>
            <a:r>
              <a:rPr lang="pl-PL" sz="2800" b="1" dirty="0" smtClean="0">
                <a:solidFill>
                  <a:schemeClr val="accent3">
                    <a:lumMod val="50000"/>
                  </a:schemeClr>
                </a:solidFill>
                <a:effectLst>
                  <a:outerShdw blurRad="38100" dist="38100" dir="2700000" algn="tl">
                    <a:srgbClr val="000000">
                      <a:alpha val="43137"/>
                    </a:srgbClr>
                  </a:outerShdw>
                </a:effectLst>
              </a:rPr>
              <a:t>organizacyjna - </a:t>
            </a:r>
            <a:r>
              <a:rPr lang="pl-PL" sz="2800" b="1" dirty="0">
                <a:solidFill>
                  <a:schemeClr val="accent3">
                    <a:lumMod val="50000"/>
                  </a:schemeClr>
                </a:solidFill>
                <a:effectLst>
                  <a:outerShdw blurRad="38100" dist="38100" dir="2700000" algn="tl">
                    <a:srgbClr val="000000">
                      <a:alpha val="43137"/>
                    </a:srgbClr>
                  </a:outerShdw>
                </a:effectLst>
              </a:rPr>
              <a:t>I PK 80/19</a:t>
            </a:r>
          </a:p>
        </p:txBody>
      </p:sp>
      <p:sp>
        <p:nvSpPr>
          <p:cNvPr id="3" name="Symbol zastępczy zawartości 2"/>
          <p:cNvSpPr>
            <a:spLocks noGrp="1"/>
          </p:cNvSpPr>
          <p:nvPr>
            <p:ph idx="1"/>
          </p:nvPr>
        </p:nvSpPr>
        <p:spPr>
          <a:xfrm>
            <a:off x="457200" y="1124744"/>
            <a:ext cx="8229600" cy="5001419"/>
          </a:xfrm>
        </p:spPr>
        <p:txBody>
          <a:bodyPr/>
          <a:lstStyle/>
          <a:p>
            <a:pPr marL="0" indent="0" algn="just">
              <a:buNone/>
            </a:pPr>
            <a:r>
              <a:rPr lang="pl-PL" sz="2800" dirty="0" smtClean="0"/>
              <a:t>Można </a:t>
            </a:r>
            <a:r>
              <a:rPr lang="pl-PL" sz="2800" dirty="0"/>
              <a:t>wyróżnić trzy rodzaje jednostek organizacyjnych mających zdolność prawną zatrudniania pracowników:</a:t>
            </a:r>
          </a:p>
          <a:p>
            <a:pPr marL="0" indent="0" algn="just">
              <a:buNone/>
            </a:pPr>
            <a:r>
              <a:rPr lang="pl-PL" sz="2800" dirty="0"/>
              <a:t>1) osoby prawne,</a:t>
            </a:r>
          </a:p>
          <a:p>
            <a:pPr marL="0" indent="0" algn="just">
              <a:buNone/>
            </a:pPr>
            <a:r>
              <a:rPr lang="pl-PL" sz="2800" dirty="0" smtClean="0"/>
              <a:t>2) samodzielne </a:t>
            </a:r>
            <a:r>
              <a:rPr lang="pl-PL" sz="2800" dirty="0"/>
              <a:t>jednostki organizacyjne, niemające osobowości prawnej i niestanowiące ogniwa osoby prawnej, które mogą nabywać we własnym imieniu prawa i zaciągać zobowiązania oraz mogą pozywać i być pozywane,</a:t>
            </a:r>
          </a:p>
          <a:p>
            <a:pPr marL="0" indent="0" algn="just">
              <a:buNone/>
            </a:pPr>
            <a:r>
              <a:rPr lang="pl-PL" sz="2800" dirty="0"/>
              <a:t>3) niektóre jednostki organizacyjnej wchodzące w skład osób prawnych.</a:t>
            </a:r>
          </a:p>
          <a:p>
            <a:endParaRPr lang="pl-PL" sz="28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3856177"/>
      </p:ext>
    </p:extLst>
  </p:cSld>
  <p:clrMapOvr>
    <a:masterClrMapping/>
  </p:clrMapOvr>
  <p:transition>
    <p:push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Pojęcie </a:t>
            </a:r>
            <a:r>
              <a:rPr lang="pl-PL" b="1" dirty="0" smtClean="0">
                <a:solidFill>
                  <a:schemeClr val="accent3">
                    <a:lumMod val="50000"/>
                  </a:schemeClr>
                </a:solidFill>
                <a:effectLst>
                  <a:outerShdw blurRad="38100" dist="38100" dir="2700000" algn="tl">
                    <a:srgbClr val="000000">
                      <a:alpha val="43137"/>
                    </a:srgbClr>
                  </a:outerShdw>
                </a:effectLst>
              </a:rPr>
              <a:t>pracodawcy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lgn="just"/>
            <a:r>
              <a:rPr lang="pl-PL" dirty="0" smtClean="0"/>
              <a:t>pracodawcą </a:t>
            </a:r>
            <a:r>
              <a:rPr lang="pl-PL" dirty="0"/>
              <a:t>jest podmiot prawa pracy, którego z pracownikiem łączy stosunek </a:t>
            </a:r>
            <a:r>
              <a:rPr lang="pl-PL" dirty="0" smtClean="0"/>
              <a:t>pracy,</a:t>
            </a:r>
          </a:p>
          <a:p>
            <a:pPr algn="just"/>
            <a:r>
              <a:rPr lang="pl-PL" dirty="0" smtClean="0"/>
              <a:t>definicja znajduje się w art. 3 </a:t>
            </a:r>
            <a:r>
              <a:rPr lang="pl-PL" dirty="0" err="1" smtClean="0"/>
              <a:t>k.p</a:t>
            </a:r>
            <a:r>
              <a:rPr lang="pl-PL" dirty="0" smtClean="0"/>
              <a:t>. </a:t>
            </a:r>
          </a:p>
          <a:p>
            <a:pPr algn="just"/>
            <a:r>
              <a:rPr lang="pl-PL" dirty="0"/>
              <a:t>3 elementy </a:t>
            </a:r>
            <a:r>
              <a:rPr lang="pl-PL" dirty="0" smtClean="0"/>
              <a:t>definicyjne – </a:t>
            </a:r>
            <a:r>
              <a:rPr lang="pl-PL" dirty="0"/>
              <a:t>wyodrębnienie finansowe i organizacyjne oraz zdolność do zatrudniania pracowników we własnym </a:t>
            </a:r>
            <a:r>
              <a:rPr lang="pl-PL" dirty="0" smtClean="0"/>
              <a:t>imieniu</a:t>
            </a:r>
            <a:endParaRPr lang="pl-PL" dirty="0"/>
          </a:p>
          <a:p>
            <a:endParaRPr lang="pl-PL" dirty="0" smtClean="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8971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379900"/>
      </p:ext>
    </p:extLst>
  </p:cSld>
  <p:clrMapOvr>
    <a:masterClrMapping/>
  </p:clrMapOvr>
  <p:transition>
    <p:push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lstStyle/>
          <a:p>
            <a:pPr>
              <a:defRPr/>
            </a:pPr>
            <a:r>
              <a:rPr lang="pl-PL" sz="3600" b="1" dirty="0">
                <a:solidFill>
                  <a:schemeClr val="accent3">
                    <a:lumMod val="50000"/>
                  </a:schemeClr>
                </a:solidFill>
                <a:effectLst>
                  <a:outerShdw blurRad="38100" dist="38100" dir="2700000" algn="tl">
                    <a:srgbClr val="000000">
                      <a:alpha val="43137"/>
                    </a:srgbClr>
                  </a:outerShdw>
                </a:effectLst>
              </a:rPr>
              <a:t>Oznaczenie pozwanego – art. 3 </a:t>
            </a:r>
            <a:r>
              <a:rPr lang="pl-PL" sz="3600" b="1" dirty="0" err="1">
                <a:solidFill>
                  <a:schemeClr val="accent3">
                    <a:lumMod val="50000"/>
                  </a:schemeClr>
                </a:solidFill>
                <a:effectLst>
                  <a:outerShdw blurRad="38100" dist="38100" dir="2700000" algn="tl">
                    <a:srgbClr val="000000">
                      <a:alpha val="43137"/>
                    </a:srgbClr>
                  </a:outerShdw>
                </a:effectLst>
              </a:rPr>
              <a:t>k.p</a:t>
            </a:r>
            <a:r>
              <a:rPr lang="pl-PL" sz="3600" b="1" dirty="0">
                <a:solidFill>
                  <a:schemeClr val="accent3">
                    <a:lumMod val="50000"/>
                  </a:schemeClr>
                </a:solidFill>
                <a:effectLst>
                  <a:outerShdw blurRad="38100" dist="38100" dir="2700000" algn="tl">
                    <a:srgbClr val="000000">
                      <a:alpha val="43137"/>
                    </a:srgbClr>
                  </a:outerShdw>
                </a:effectLst>
              </a:rPr>
              <a:t>.</a:t>
            </a:r>
            <a:r>
              <a:rPr lang="pl-PL" b="1" dirty="0">
                <a:solidFill>
                  <a:schemeClr val="accent3">
                    <a:lumMod val="50000"/>
                  </a:schemeClr>
                </a:solidFill>
                <a:effectLst>
                  <a:outerShdw blurRad="38100" dist="38100" dir="2700000" algn="tl">
                    <a:srgbClr val="000000">
                      <a:alpha val="43137"/>
                    </a:srgbClr>
                  </a:outerShdw>
                </a:effectLst>
              </a:rPr>
              <a:t> </a:t>
            </a:r>
          </a:p>
        </p:txBody>
      </p:sp>
      <p:grpSp>
        <p:nvGrpSpPr>
          <p:cNvPr id="5" name="Grupa 4"/>
          <p:cNvGrpSpPr/>
          <p:nvPr/>
        </p:nvGrpSpPr>
        <p:grpSpPr>
          <a:xfrm>
            <a:off x="457200" y="764704"/>
            <a:ext cx="8435975" cy="5616624"/>
            <a:chOff x="457200" y="1931599"/>
            <a:chExt cx="8435975" cy="3787560"/>
          </a:xfrm>
        </p:grpSpPr>
        <p:sp>
          <p:nvSpPr>
            <p:cNvPr id="6" name="Dowolny kształt 5"/>
            <p:cNvSpPr/>
            <p:nvPr/>
          </p:nvSpPr>
          <p:spPr>
            <a:xfrm>
              <a:off x="457200" y="1931599"/>
              <a:ext cx="8435975" cy="716040"/>
            </a:xfrm>
            <a:custGeom>
              <a:avLst/>
              <a:gdLst>
                <a:gd name="connsiteX0" fmla="*/ 0 w 8435975"/>
                <a:gd name="connsiteY0" fmla="*/ 119342 h 716040"/>
                <a:gd name="connsiteX1" fmla="*/ 119342 w 8435975"/>
                <a:gd name="connsiteY1" fmla="*/ 0 h 716040"/>
                <a:gd name="connsiteX2" fmla="*/ 8316633 w 8435975"/>
                <a:gd name="connsiteY2" fmla="*/ 0 h 716040"/>
                <a:gd name="connsiteX3" fmla="*/ 8435975 w 8435975"/>
                <a:gd name="connsiteY3" fmla="*/ 119342 h 716040"/>
                <a:gd name="connsiteX4" fmla="*/ 8435975 w 8435975"/>
                <a:gd name="connsiteY4" fmla="*/ 596698 h 716040"/>
                <a:gd name="connsiteX5" fmla="*/ 8316633 w 8435975"/>
                <a:gd name="connsiteY5" fmla="*/ 716040 h 716040"/>
                <a:gd name="connsiteX6" fmla="*/ 119342 w 8435975"/>
                <a:gd name="connsiteY6" fmla="*/ 716040 h 716040"/>
                <a:gd name="connsiteX7" fmla="*/ 0 w 8435975"/>
                <a:gd name="connsiteY7" fmla="*/ 596698 h 716040"/>
                <a:gd name="connsiteX8" fmla="*/ 0 w 8435975"/>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975" h="716040">
                  <a:moveTo>
                    <a:pt x="0" y="119342"/>
                  </a:moveTo>
                  <a:cubicBezTo>
                    <a:pt x="0" y="53431"/>
                    <a:pt x="53431" y="0"/>
                    <a:pt x="119342" y="0"/>
                  </a:cubicBezTo>
                  <a:lnTo>
                    <a:pt x="8316633" y="0"/>
                  </a:lnTo>
                  <a:cubicBezTo>
                    <a:pt x="8382544" y="0"/>
                    <a:pt x="8435975" y="53431"/>
                    <a:pt x="8435975" y="119342"/>
                  </a:cubicBezTo>
                  <a:lnTo>
                    <a:pt x="8435975" y="596698"/>
                  </a:lnTo>
                  <a:cubicBezTo>
                    <a:pt x="8435975" y="662609"/>
                    <a:pt x="8382544" y="716040"/>
                    <a:pt x="8316633" y="716040"/>
                  </a:cubicBezTo>
                  <a:lnTo>
                    <a:pt x="119342" y="716040"/>
                  </a:lnTo>
                  <a:cubicBezTo>
                    <a:pt x="53431" y="716040"/>
                    <a:pt x="0" y="662609"/>
                    <a:pt x="0" y="596698"/>
                  </a:cubicBezTo>
                  <a:lnTo>
                    <a:pt x="0" y="11934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3534" tIns="103534" rIns="103534" bIns="103534" numCol="1" spcCol="1270" anchor="ctr" anchorCtr="0">
              <a:noAutofit/>
            </a:bodyPr>
            <a:lstStyle/>
            <a:p>
              <a:pPr lvl="0" algn="just" defTabSz="800100" rtl="0">
                <a:lnSpc>
                  <a:spcPct val="90000"/>
                </a:lnSpc>
                <a:spcBef>
                  <a:spcPct val="0"/>
                </a:spcBef>
                <a:spcAft>
                  <a:spcPct val="35000"/>
                </a:spcAft>
              </a:pPr>
              <a:r>
                <a:rPr lang="pl-PL" sz="2000" kern="1200" dirty="0" smtClean="0"/>
                <a:t>pracodawcą nie jest gminy czy Skarb Państwa, a bezpośrednio jednostka zatrudniająca, np. szkoły, urzędy, sąd, prokuratura, nie ma zastosowania art. 67 </a:t>
              </a:r>
              <a:r>
                <a:rPr lang="pl-PL" altLang="pl-PL" sz="2000" kern="1200" dirty="0" smtClean="0"/>
                <a:t>§ 2 k.p.c. </a:t>
              </a:r>
              <a:endParaRPr lang="pl-PL" sz="2000" kern="1200" dirty="0"/>
            </a:p>
          </p:txBody>
        </p:sp>
        <p:sp>
          <p:nvSpPr>
            <p:cNvPr id="7" name="Dowolny kształt 6"/>
            <p:cNvSpPr/>
            <p:nvPr/>
          </p:nvSpPr>
          <p:spPr>
            <a:xfrm>
              <a:off x="457200" y="2699479"/>
              <a:ext cx="8435975" cy="716040"/>
            </a:xfrm>
            <a:custGeom>
              <a:avLst/>
              <a:gdLst>
                <a:gd name="connsiteX0" fmla="*/ 0 w 8435975"/>
                <a:gd name="connsiteY0" fmla="*/ 119342 h 716040"/>
                <a:gd name="connsiteX1" fmla="*/ 119342 w 8435975"/>
                <a:gd name="connsiteY1" fmla="*/ 0 h 716040"/>
                <a:gd name="connsiteX2" fmla="*/ 8316633 w 8435975"/>
                <a:gd name="connsiteY2" fmla="*/ 0 h 716040"/>
                <a:gd name="connsiteX3" fmla="*/ 8435975 w 8435975"/>
                <a:gd name="connsiteY3" fmla="*/ 119342 h 716040"/>
                <a:gd name="connsiteX4" fmla="*/ 8435975 w 8435975"/>
                <a:gd name="connsiteY4" fmla="*/ 596698 h 716040"/>
                <a:gd name="connsiteX5" fmla="*/ 8316633 w 8435975"/>
                <a:gd name="connsiteY5" fmla="*/ 716040 h 716040"/>
                <a:gd name="connsiteX6" fmla="*/ 119342 w 8435975"/>
                <a:gd name="connsiteY6" fmla="*/ 716040 h 716040"/>
                <a:gd name="connsiteX7" fmla="*/ 0 w 8435975"/>
                <a:gd name="connsiteY7" fmla="*/ 596698 h 716040"/>
                <a:gd name="connsiteX8" fmla="*/ 0 w 8435975"/>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975" h="716040">
                  <a:moveTo>
                    <a:pt x="0" y="119342"/>
                  </a:moveTo>
                  <a:cubicBezTo>
                    <a:pt x="0" y="53431"/>
                    <a:pt x="53431" y="0"/>
                    <a:pt x="119342" y="0"/>
                  </a:cubicBezTo>
                  <a:lnTo>
                    <a:pt x="8316633" y="0"/>
                  </a:lnTo>
                  <a:cubicBezTo>
                    <a:pt x="8382544" y="0"/>
                    <a:pt x="8435975" y="53431"/>
                    <a:pt x="8435975" y="119342"/>
                  </a:cubicBezTo>
                  <a:lnTo>
                    <a:pt x="8435975" y="596698"/>
                  </a:lnTo>
                  <a:cubicBezTo>
                    <a:pt x="8435975" y="662609"/>
                    <a:pt x="8382544" y="716040"/>
                    <a:pt x="8316633" y="716040"/>
                  </a:cubicBezTo>
                  <a:lnTo>
                    <a:pt x="119342" y="716040"/>
                  </a:lnTo>
                  <a:cubicBezTo>
                    <a:pt x="53431" y="716040"/>
                    <a:pt x="0" y="662609"/>
                    <a:pt x="0" y="596698"/>
                  </a:cubicBezTo>
                  <a:lnTo>
                    <a:pt x="0" y="11934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3534" tIns="103534" rIns="103534" bIns="103534" numCol="1" spcCol="1270" anchor="ctr" anchorCtr="0">
              <a:noAutofit/>
            </a:bodyPr>
            <a:lstStyle/>
            <a:p>
              <a:pPr lvl="0" algn="just" defTabSz="800100" rtl="0">
                <a:lnSpc>
                  <a:spcPct val="90000"/>
                </a:lnSpc>
                <a:spcBef>
                  <a:spcPct val="0"/>
                </a:spcBef>
                <a:spcAft>
                  <a:spcPct val="35000"/>
                </a:spcAft>
              </a:pPr>
              <a:r>
                <a:rPr lang="pl-PL" sz="2000" kern="1200" smtClean="0"/>
                <a:t>powód, który jest osobą zarządzającą pozywa pracodawcę - dalej ten sam podmiot, choć kompetencje do rozwiązania są przy innym podmiocie,  </a:t>
              </a:r>
              <a:endParaRPr lang="pl-PL" sz="2000" kern="1200"/>
            </a:p>
          </p:txBody>
        </p:sp>
        <p:sp>
          <p:nvSpPr>
            <p:cNvPr id="8" name="Dowolny kształt 7"/>
            <p:cNvSpPr/>
            <p:nvPr/>
          </p:nvSpPr>
          <p:spPr>
            <a:xfrm>
              <a:off x="457200" y="3467359"/>
              <a:ext cx="8435975" cy="716040"/>
            </a:xfrm>
            <a:custGeom>
              <a:avLst/>
              <a:gdLst>
                <a:gd name="connsiteX0" fmla="*/ 0 w 8435975"/>
                <a:gd name="connsiteY0" fmla="*/ 119342 h 716040"/>
                <a:gd name="connsiteX1" fmla="*/ 119342 w 8435975"/>
                <a:gd name="connsiteY1" fmla="*/ 0 h 716040"/>
                <a:gd name="connsiteX2" fmla="*/ 8316633 w 8435975"/>
                <a:gd name="connsiteY2" fmla="*/ 0 h 716040"/>
                <a:gd name="connsiteX3" fmla="*/ 8435975 w 8435975"/>
                <a:gd name="connsiteY3" fmla="*/ 119342 h 716040"/>
                <a:gd name="connsiteX4" fmla="*/ 8435975 w 8435975"/>
                <a:gd name="connsiteY4" fmla="*/ 596698 h 716040"/>
                <a:gd name="connsiteX5" fmla="*/ 8316633 w 8435975"/>
                <a:gd name="connsiteY5" fmla="*/ 716040 h 716040"/>
                <a:gd name="connsiteX6" fmla="*/ 119342 w 8435975"/>
                <a:gd name="connsiteY6" fmla="*/ 716040 h 716040"/>
                <a:gd name="connsiteX7" fmla="*/ 0 w 8435975"/>
                <a:gd name="connsiteY7" fmla="*/ 596698 h 716040"/>
                <a:gd name="connsiteX8" fmla="*/ 0 w 8435975"/>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975" h="716040">
                  <a:moveTo>
                    <a:pt x="0" y="119342"/>
                  </a:moveTo>
                  <a:cubicBezTo>
                    <a:pt x="0" y="53431"/>
                    <a:pt x="53431" y="0"/>
                    <a:pt x="119342" y="0"/>
                  </a:cubicBezTo>
                  <a:lnTo>
                    <a:pt x="8316633" y="0"/>
                  </a:lnTo>
                  <a:cubicBezTo>
                    <a:pt x="8382544" y="0"/>
                    <a:pt x="8435975" y="53431"/>
                    <a:pt x="8435975" y="119342"/>
                  </a:cubicBezTo>
                  <a:lnTo>
                    <a:pt x="8435975" y="596698"/>
                  </a:lnTo>
                  <a:cubicBezTo>
                    <a:pt x="8435975" y="662609"/>
                    <a:pt x="8382544" y="716040"/>
                    <a:pt x="8316633" y="716040"/>
                  </a:cubicBezTo>
                  <a:lnTo>
                    <a:pt x="119342" y="716040"/>
                  </a:lnTo>
                  <a:cubicBezTo>
                    <a:pt x="53431" y="716040"/>
                    <a:pt x="0" y="662609"/>
                    <a:pt x="0" y="596698"/>
                  </a:cubicBezTo>
                  <a:lnTo>
                    <a:pt x="0" y="11934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3534" tIns="103534" rIns="103534" bIns="103534" numCol="1" spcCol="1270" anchor="ctr" anchorCtr="0">
              <a:noAutofit/>
            </a:bodyPr>
            <a:lstStyle/>
            <a:p>
              <a:pPr lvl="0" algn="just" defTabSz="800100" rtl="0">
                <a:lnSpc>
                  <a:spcPct val="90000"/>
                </a:lnSpc>
                <a:spcBef>
                  <a:spcPct val="0"/>
                </a:spcBef>
                <a:spcAft>
                  <a:spcPct val="35000"/>
                </a:spcAft>
              </a:pPr>
              <a:r>
                <a:rPr lang="pl-PL" sz="2000" kern="1200" smtClean="0"/>
                <a:t>odróżnić należy pracodawcę w rozumieniu art. 3 k.p. od osób działających za pracodawcę – art. 3</a:t>
              </a:r>
              <a:r>
                <a:rPr lang="pl-PL" sz="2000" kern="1200" baseline="30000" smtClean="0"/>
                <a:t>1 </a:t>
              </a:r>
              <a:r>
                <a:rPr lang="pl-PL" sz="2000" kern="1200" smtClean="0"/>
                <a:t>k.p. (nie kierować się tylko pieczątkami),</a:t>
              </a:r>
              <a:endParaRPr lang="pl-PL" sz="2000" kern="1200"/>
            </a:p>
          </p:txBody>
        </p:sp>
        <p:sp>
          <p:nvSpPr>
            <p:cNvPr id="9" name="Dowolny kształt 8"/>
            <p:cNvSpPr/>
            <p:nvPr/>
          </p:nvSpPr>
          <p:spPr>
            <a:xfrm>
              <a:off x="457200" y="4235238"/>
              <a:ext cx="8435975" cy="716040"/>
            </a:xfrm>
            <a:custGeom>
              <a:avLst/>
              <a:gdLst>
                <a:gd name="connsiteX0" fmla="*/ 0 w 8435975"/>
                <a:gd name="connsiteY0" fmla="*/ 119342 h 716040"/>
                <a:gd name="connsiteX1" fmla="*/ 119342 w 8435975"/>
                <a:gd name="connsiteY1" fmla="*/ 0 h 716040"/>
                <a:gd name="connsiteX2" fmla="*/ 8316633 w 8435975"/>
                <a:gd name="connsiteY2" fmla="*/ 0 h 716040"/>
                <a:gd name="connsiteX3" fmla="*/ 8435975 w 8435975"/>
                <a:gd name="connsiteY3" fmla="*/ 119342 h 716040"/>
                <a:gd name="connsiteX4" fmla="*/ 8435975 w 8435975"/>
                <a:gd name="connsiteY4" fmla="*/ 596698 h 716040"/>
                <a:gd name="connsiteX5" fmla="*/ 8316633 w 8435975"/>
                <a:gd name="connsiteY5" fmla="*/ 716040 h 716040"/>
                <a:gd name="connsiteX6" fmla="*/ 119342 w 8435975"/>
                <a:gd name="connsiteY6" fmla="*/ 716040 h 716040"/>
                <a:gd name="connsiteX7" fmla="*/ 0 w 8435975"/>
                <a:gd name="connsiteY7" fmla="*/ 596698 h 716040"/>
                <a:gd name="connsiteX8" fmla="*/ 0 w 8435975"/>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975" h="716040">
                  <a:moveTo>
                    <a:pt x="0" y="119342"/>
                  </a:moveTo>
                  <a:cubicBezTo>
                    <a:pt x="0" y="53431"/>
                    <a:pt x="53431" y="0"/>
                    <a:pt x="119342" y="0"/>
                  </a:cubicBezTo>
                  <a:lnTo>
                    <a:pt x="8316633" y="0"/>
                  </a:lnTo>
                  <a:cubicBezTo>
                    <a:pt x="8382544" y="0"/>
                    <a:pt x="8435975" y="53431"/>
                    <a:pt x="8435975" y="119342"/>
                  </a:cubicBezTo>
                  <a:lnTo>
                    <a:pt x="8435975" y="596698"/>
                  </a:lnTo>
                  <a:cubicBezTo>
                    <a:pt x="8435975" y="662609"/>
                    <a:pt x="8382544" y="716040"/>
                    <a:pt x="8316633" y="716040"/>
                  </a:cubicBezTo>
                  <a:lnTo>
                    <a:pt x="119342" y="716040"/>
                  </a:lnTo>
                  <a:cubicBezTo>
                    <a:pt x="53431" y="716040"/>
                    <a:pt x="0" y="662609"/>
                    <a:pt x="0" y="596698"/>
                  </a:cubicBezTo>
                  <a:lnTo>
                    <a:pt x="0" y="11934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3534" tIns="103534" rIns="103534" bIns="103534" numCol="1" spcCol="1270" anchor="ctr" anchorCtr="0">
              <a:noAutofit/>
            </a:bodyPr>
            <a:lstStyle/>
            <a:p>
              <a:pPr lvl="0" algn="just" defTabSz="800100" rtl="0">
                <a:lnSpc>
                  <a:spcPct val="90000"/>
                </a:lnSpc>
                <a:spcBef>
                  <a:spcPct val="0"/>
                </a:spcBef>
                <a:spcAft>
                  <a:spcPct val="35000"/>
                </a:spcAft>
              </a:pPr>
              <a:r>
                <a:rPr lang="pl-PL" sz="2000" kern="1200" smtClean="0"/>
                <a:t>należy pozwać przedsiębiorcę a nie nazwę jego działalności,  </a:t>
              </a:r>
              <a:endParaRPr lang="pl-PL" sz="2000" kern="1200"/>
            </a:p>
          </p:txBody>
        </p:sp>
        <p:sp>
          <p:nvSpPr>
            <p:cNvPr id="10" name="Dowolny kształt 9"/>
            <p:cNvSpPr/>
            <p:nvPr/>
          </p:nvSpPr>
          <p:spPr>
            <a:xfrm>
              <a:off x="457200" y="5003119"/>
              <a:ext cx="8435975" cy="716040"/>
            </a:xfrm>
            <a:custGeom>
              <a:avLst/>
              <a:gdLst>
                <a:gd name="connsiteX0" fmla="*/ 0 w 8435975"/>
                <a:gd name="connsiteY0" fmla="*/ 119342 h 716040"/>
                <a:gd name="connsiteX1" fmla="*/ 119342 w 8435975"/>
                <a:gd name="connsiteY1" fmla="*/ 0 h 716040"/>
                <a:gd name="connsiteX2" fmla="*/ 8316633 w 8435975"/>
                <a:gd name="connsiteY2" fmla="*/ 0 h 716040"/>
                <a:gd name="connsiteX3" fmla="*/ 8435975 w 8435975"/>
                <a:gd name="connsiteY3" fmla="*/ 119342 h 716040"/>
                <a:gd name="connsiteX4" fmla="*/ 8435975 w 8435975"/>
                <a:gd name="connsiteY4" fmla="*/ 596698 h 716040"/>
                <a:gd name="connsiteX5" fmla="*/ 8316633 w 8435975"/>
                <a:gd name="connsiteY5" fmla="*/ 716040 h 716040"/>
                <a:gd name="connsiteX6" fmla="*/ 119342 w 8435975"/>
                <a:gd name="connsiteY6" fmla="*/ 716040 h 716040"/>
                <a:gd name="connsiteX7" fmla="*/ 0 w 8435975"/>
                <a:gd name="connsiteY7" fmla="*/ 596698 h 716040"/>
                <a:gd name="connsiteX8" fmla="*/ 0 w 8435975"/>
                <a:gd name="connsiteY8" fmla="*/ 119342 h 71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5975" h="716040">
                  <a:moveTo>
                    <a:pt x="0" y="119342"/>
                  </a:moveTo>
                  <a:cubicBezTo>
                    <a:pt x="0" y="53431"/>
                    <a:pt x="53431" y="0"/>
                    <a:pt x="119342" y="0"/>
                  </a:cubicBezTo>
                  <a:lnTo>
                    <a:pt x="8316633" y="0"/>
                  </a:lnTo>
                  <a:cubicBezTo>
                    <a:pt x="8382544" y="0"/>
                    <a:pt x="8435975" y="53431"/>
                    <a:pt x="8435975" y="119342"/>
                  </a:cubicBezTo>
                  <a:lnTo>
                    <a:pt x="8435975" y="596698"/>
                  </a:lnTo>
                  <a:cubicBezTo>
                    <a:pt x="8435975" y="662609"/>
                    <a:pt x="8382544" y="716040"/>
                    <a:pt x="8316633" y="716040"/>
                  </a:cubicBezTo>
                  <a:lnTo>
                    <a:pt x="119342" y="716040"/>
                  </a:lnTo>
                  <a:cubicBezTo>
                    <a:pt x="53431" y="716040"/>
                    <a:pt x="0" y="662609"/>
                    <a:pt x="0" y="596698"/>
                  </a:cubicBezTo>
                  <a:lnTo>
                    <a:pt x="0" y="119342"/>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103534" tIns="103534" rIns="103534" bIns="103534" numCol="1" spcCol="1270" anchor="ctr" anchorCtr="0">
              <a:noAutofit/>
            </a:bodyPr>
            <a:lstStyle/>
            <a:p>
              <a:pPr lvl="0" algn="just" defTabSz="800100" rtl="0">
                <a:lnSpc>
                  <a:spcPct val="90000"/>
                </a:lnSpc>
                <a:spcBef>
                  <a:spcPct val="0"/>
                </a:spcBef>
                <a:spcAft>
                  <a:spcPct val="35000"/>
                </a:spcAft>
              </a:pPr>
              <a:r>
                <a:rPr lang="pl-PL" sz="2000" kern="1200" smtClean="0"/>
                <a:t>w razie wątpliwości co do statusu pracodawcy należy je ujawnić w pozwie</a:t>
              </a:r>
              <a:endParaRPr lang="pl-PL" sz="2000" kern="1200"/>
            </a:p>
          </p:txBody>
        </p:sp>
      </p:grpSp>
      <p:pic>
        <p:nvPicPr>
          <p:cNvPr id="717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Należy pozwać wszystkich wspólników spółki cywilnej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a:buFont typeface="Arial" panose="020B0604020202020204" pitchFamily="34" charset="0"/>
              <a:buNone/>
              <a:defRPr/>
            </a:pPr>
            <a:r>
              <a:rPr lang="pl-PL" dirty="0" smtClean="0"/>
              <a:t>art. 778 k.p.c.</a:t>
            </a:r>
          </a:p>
          <a:p>
            <a:pPr>
              <a:defRPr/>
            </a:pPr>
            <a:endParaRPr lang="pl-PL" dirty="0" smtClean="0"/>
          </a:p>
          <a:p>
            <a:pPr marL="0" indent="0" algn="just">
              <a:buFont typeface="Arial" panose="020B0604020202020204" pitchFamily="34" charset="0"/>
              <a:buNone/>
              <a:defRPr/>
            </a:pPr>
            <a:r>
              <a:rPr lang="pl-PL" dirty="0" smtClean="0"/>
              <a:t> Do egzekucji ze wspólnego majątku wspólników spółki prawa cywilnego konieczny jest tytuł egzekucyjny wydany przeciwko wszystkim wspólnikom.</a:t>
            </a:r>
            <a:endParaRPr lang="pl-PL" dirty="0"/>
          </a:p>
        </p:txBody>
      </p:sp>
      <p:pic>
        <p:nvPicPr>
          <p:cNvPr id="9626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481996"/>
      </p:ext>
    </p:extLst>
  </p:cSld>
  <p:clrMapOvr>
    <a:masterClrMapping/>
  </p:clrMapOvr>
  <p:transition>
    <p:push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solidFill>
                  <a:schemeClr val="accent3">
                    <a:lumMod val="50000"/>
                  </a:schemeClr>
                </a:solidFill>
                <a:effectLst>
                  <a:outerShdw blurRad="38100" dist="38100" dir="2700000" algn="tl">
                    <a:srgbClr val="000000">
                      <a:alpha val="43137"/>
                    </a:srgbClr>
                  </a:outerShdw>
                </a:effectLst>
              </a:rPr>
              <a:t>„pracodawca” </a:t>
            </a:r>
            <a:r>
              <a:rPr lang="pl-PL" sz="3600" b="1" dirty="0">
                <a:solidFill>
                  <a:schemeClr val="accent3">
                    <a:lumMod val="50000"/>
                  </a:schemeClr>
                </a:solidFill>
                <a:effectLst>
                  <a:outerShdw blurRad="38100" dist="38100" dir="2700000" algn="tl">
                    <a:srgbClr val="000000">
                      <a:alpha val="43137"/>
                    </a:srgbClr>
                  </a:outerShdw>
                </a:effectLst>
              </a:rPr>
              <a:t>w sprawach dotyczących tzw. służb mundurowych </a:t>
            </a:r>
          </a:p>
        </p:txBody>
      </p:sp>
      <p:sp>
        <p:nvSpPr>
          <p:cNvPr id="3" name="Symbol zastępczy zawartości 2"/>
          <p:cNvSpPr>
            <a:spLocks noGrp="1"/>
          </p:cNvSpPr>
          <p:nvPr>
            <p:ph idx="1"/>
          </p:nvPr>
        </p:nvSpPr>
        <p:spPr/>
        <p:txBody>
          <a:bodyPr/>
          <a:lstStyle/>
          <a:p>
            <a:pPr algn="just"/>
            <a:r>
              <a:rPr lang="pl-PL" sz="2400" dirty="0"/>
              <a:t>w sprawach dotyczących tzw. służb mundurowych (żołnierzy, funkcjonariuszy Państwowej Straży Pożarnej, Służby Więziennej, celnych, Służby Ochrony Państwa, Straży Granicznej), </a:t>
            </a:r>
            <a:r>
              <a:rPr lang="pl-PL" sz="2400" b="1" dirty="0"/>
              <a:t>rozpoznawanych w postępowaniu odrębnym w sprawach z zakresu prawa pracy na mocy przepisów szczególnych, zdolność sądowa przysługuje Skarbowi Państwa, a nie jednostce organizacyjnej, z której działalnością wiąże się roszczenie</a:t>
            </a:r>
            <a:r>
              <a:rPr lang="pl-PL" sz="2400" dirty="0"/>
              <a:t>, a więc nie stosuje się art. 460 § 1 k.p.c. (III PZP 4/13, II PZP 2/13, III PZP 7/16,  I PK 226/08, r., III BP 2/14, I PK 181/15).</a:t>
            </a:r>
          </a:p>
          <a:p>
            <a:pPr algn="just"/>
            <a:r>
              <a:rPr lang="pl-PL" sz="2400" dirty="0" smtClean="0"/>
              <a:t>w </a:t>
            </a:r>
            <a:r>
              <a:rPr lang="pl-PL" sz="2400" dirty="0"/>
              <a:t>tych sprawach obowiązują zasady reprezentacji procesowej Skarbu Państwa, w tym reprezentacji przez Prokuratorię Generalną  - II PK 98/13</a:t>
            </a:r>
          </a:p>
          <a:p>
            <a:endParaRPr lang="pl-PL" dirty="0" smtClean="0"/>
          </a:p>
          <a:p>
            <a:endParaRPr lang="pl-PL" b="1"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4893346"/>
      </p:ext>
    </p:extLst>
  </p:cSld>
  <p:clrMapOvr>
    <a:masterClrMapping/>
  </p:clrMapOvr>
  <p:transition>
    <p:push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sz="3600" b="1" dirty="0" smtClean="0">
                <a:solidFill>
                  <a:schemeClr val="accent3">
                    <a:lumMod val="50000"/>
                  </a:schemeClr>
                </a:solidFill>
                <a:effectLst>
                  <a:outerShdw blurRad="38100" dist="38100" dir="2700000" algn="tl">
                    <a:srgbClr val="000000">
                      <a:alpha val="43137"/>
                    </a:srgbClr>
                  </a:outerShdw>
                </a:effectLst>
              </a:rPr>
              <a:t>art</a:t>
            </a:r>
            <a:r>
              <a:rPr lang="pl-PL" sz="3600" b="1" dirty="0">
                <a:solidFill>
                  <a:schemeClr val="accent3">
                    <a:lumMod val="50000"/>
                  </a:schemeClr>
                </a:solidFill>
                <a:effectLst>
                  <a:outerShdw blurRad="38100" dist="38100" dir="2700000" algn="tl">
                    <a:srgbClr val="000000">
                      <a:alpha val="43137"/>
                    </a:srgbClr>
                  </a:outerShdw>
                </a:effectLst>
              </a:rPr>
              <a:t>.  </a:t>
            </a:r>
            <a:r>
              <a:rPr lang="pl-PL" sz="3600" b="1" dirty="0" smtClean="0">
                <a:solidFill>
                  <a:schemeClr val="accent3">
                    <a:lumMod val="50000"/>
                  </a:schemeClr>
                </a:solidFill>
                <a:effectLst>
                  <a:outerShdw blurRad="38100" dist="38100" dir="2700000" algn="tl">
                    <a:srgbClr val="000000">
                      <a:alpha val="43137"/>
                    </a:srgbClr>
                  </a:outerShdw>
                </a:effectLst>
              </a:rPr>
              <a:t>477 k.p.c. - wezwanie </a:t>
            </a:r>
            <a:r>
              <a:rPr lang="pl-PL" sz="3600" b="1" dirty="0">
                <a:solidFill>
                  <a:schemeClr val="accent3">
                    <a:lumMod val="50000"/>
                  </a:schemeClr>
                </a:solidFill>
                <a:effectLst>
                  <a:outerShdw blurRad="38100" dist="38100" dir="2700000" algn="tl">
                    <a:srgbClr val="000000">
                      <a:alpha val="43137"/>
                    </a:srgbClr>
                  </a:outerShdw>
                </a:effectLst>
              </a:rPr>
              <a:t>z urzędu do udziału w </a:t>
            </a:r>
            <a:r>
              <a:rPr lang="pl-PL" sz="3600" b="1" dirty="0" smtClean="0">
                <a:solidFill>
                  <a:schemeClr val="accent3">
                    <a:lumMod val="50000"/>
                  </a:schemeClr>
                </a:solidFill>
                <a:effectLst>
                  <a:outerShdw blurRad="38100" dist="38100" dir="2700000" algn="tl">
                    <a:srgbClr val="000000">
                      <a:alpha val="43137"/>
                    </a:srgbClr>
                  </a:outerShdw>
                </a:effectLst>
              </a:rPr>
              <a:t>sprawie</a:t>
            </a:r>
            <a:endParaRPr lang="pl-PL" sz="36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buNone/>
            </a:pPr>
            <a:endParaRPr lang="pl-PL" dirty="0" smtClean="0"/>
          </a:p>
          <a:p>
            <a:pPr marL="0" indent="0" algn="just">
              <a:buNone/>
            </a:pPr>
            <a:r>
              <a:rPr lang="pl-PL" dirty="0" smtClean="0"/>
              <a:t>W </a:t>
            </a:r>
            <a:r>
              <a:rPr lang="pl-PL" dirty="0"/>
              <a:t>postępowaniu wszczętym z powództwa pracownika wezwania do udziału w sprawie, o którym mowa w art. 194 § 1 i § 3, </a:t>
            </a:r>
            <a:r>
              <a:rPr lang="pl-PL" b="1" u="sng" dirty="0"/>
              <a:t>sąd może dokonać również z urzędu</a:t>
            </a:r>
            <a:r>
              <a:rPr lang="pl-PL" dirty="0"/>
              <a:t>. Przewodniczący poucza pracownika o roszczeniach wynikających z przytoczonych przez niego faktów.</a:t>
            </a:r>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639247"/>
      </p:ext>
    </p:extLst>
  </p:cSld>
  <p:clrMapOvr>
    <a:masterClrMapping/>
  </p:clrMapOvr>
  <p:transition>
    <p:push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Wezwanie do udziału w sprawie - </a:t>
            </a:r>
            <a:r>
              <a:rPr lang="pl-PL" sz="3200" b="1" dirty="0">
                <a:solidFill>
                  <a:schemeClr val="accent3">
                    <a:lumMod val="50000"/>
                  </a:schemeClr>
                </a:solidFill>
                <a:effectLst>
                  <a:outerShdw blurRad="38100" dist="38100" dir="2700000" algn="tl">
                    <a:srgbClr val="000000">
                      <a:alpha val="43137"/>
                    </a:srgbClr>
                  </a:outerShdw>
                </a:effectLst>
              </a:rPr>
              <a:t>I PK 351/16</a:t>
            </a:r>
            <a:r>
              <a:rPr lang="pl-PL" dirty="0" smtClean="0"/>
              <a:t> </a:t>
            </a:r>
            <a:endParaRPr lang="pl-PL" dirty="0"/>
          </a:p>
        </p:txBody>
      </p:sp>
      <p:sp>
        <p:nvSpPr>
          <p:cNvPr id="3" name="Symbol zastępczy zawartości 2"/>
          <p:cNvSpPr>
            <a:spLocks noGrp="1"/>
          </p:cNvSpPr>
          <p:nvPr>
            <p:ph idx="1"/>
          </p:nvPr>
        </p:nvSpPr>
        <p:spPr/>
        <p:txBody>
          <a:bodyPr/>
          <a:lstStyle/>
          <a:p>
            <a:pPr marL="0" indent="0" algn="just">
              <a:buNone/>
            </a:pPr>
            <a:r>
              <a:rPr lang="pl-PL" sz="2800" dirty="0" smtClean="0"/>
              <a:t>	Sąd </a:t>
            </a:r>
            <a:r>
              <a:rPr lang="pl-PL" sz="2800" dirty="0"/>
              <a:t>pracy stwierdziwszy, że pozwana jednostka organizacyjna nieposiadająca zdolności prawnej nie jest pracodawcą (art. 460 k.p.c.), nie może oddalić powództwa z powodu braku legitymacji biernej tej jednostki (art. 199 § 1 pkt 3 w związku z art. 379 pkt 2 k.p.c.). </a:t>
            </a:r>
            <a:endParaRPr lang="pl-PL" sz="2800" dirty="0" smtClean="0"/>
          </a:p>
          <a:p>
            <a:pPr marL="0" indent="0" algn="just">
              <a:buNone/>
            </a:pPr>
            <a:r>
              <a:rPr lang="pl-PL" sz="2800" dirty="0"/>
              <a:t>	</a:t>
            </a:r>
            <a:r>
              <a:rPr lang="pl-PL" sz="2800" b="1" dirty="0" smtClean="0"/>
              <a:t>W </a:t>
            </a:r>
            <a:r>
              <a:rPr lang="pl-PL" sz="2800" b="1" dirty="0"/>
              <a:t>takiej sytuacji sąd pierwszej instancji może wezwać z urzędu do udziału w sprawie pracodawcę, chyba że pracownik sprzeciwi się temu (art. 194 § 1 w związku z art. 477 k.p.c.).</a:t>
            </a:r>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841016"/>
      </p:ext>
    </p:extLst>
  </p:cSld>
  <p:clrMapOvr>
    <a:masterClrMapping/>
  </p:clrMapOvr>
  <p:transition>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657351" y="1754982"/>
            <a:ext cx="6047185" cy="2346211"/>
          </a:xfrm>
        </p:spPr>
        <p:txBody>
          <a:bodyPr>
            <a:noAutofit/>
          </a:bodyPr>
          <a:lstStyle/>
          <a:p>
            <a:r>
              <a:rPr lang="pl-PL" b="1" dirty="0">
                <a:solidFill>
                  <a:schemeClr val="accent3">
                    <a:lumMod val="50000"/>
                  </a:schemeClr>
                </a:solidFill>
                <a:effectLst>
                  <a:outerShdw blurRad="38100" dist="38100" dir="2700000" algn="tl">
                    <a:srgbClr val="000000">
                      <a:alpha val="43137"/>
                    </a:srgbClr>
                  </a:outerShdw>
                </a:effectLst>
              </a:rPr>
              <a:t>Sprawy </a:t>
            </a:r>
            <a:r>
              <a:rPr lang="pl-PL" b="1" dirty="0" smtClean="0">
                <a:solidFill>
                  <a:schemeClr val="accent3">
                    <a:lumMod val="50000"/>
                  </a:schemeClr>
                </a:solidFill>
                <a:effectLst>
                  <a:outerShdw blurRad="38100" dist="38100" dir="2700000" algn="tl">
                    <a:srgbClr val="000000">
                      <a:alpha val="43137"/>
                    </a:srgbClr>
                  </a:outerShdw>
                </a:effectLst>
              </a:rPr>
              <a:t>z </a:t>
            </a:r>
            <a:r>
              <a:rPr lang="pl-PL" b="1" dirty="0">
                <a:solidFill>
                  <a:schemeClr val="accent3">
                    <a:lumMod val="50000"/>
                  </a:schemeClr>
                </a:solidFill>
                <a:effectLst>
                  <a:outerShdw blurRad="38100" dist="38100" dir="2700000" algn="tl">
                    <a:srgbClr val="000000">
                      <a:alpha val="43137"/>
                    </a:srgbClr>
                  </a:outerShdw>
                </a:effectLst>
              </a:rPr>
              <a:t>zakresu </a:t>
            </a:r>
            <a:r>
              <a:rPr lang="pl-PL" b="1" dirty="0" smtClean="0">
                <a:solidFill>
                  <a:schemeClr val="accent3">
                    <a:lumMod val="50000"/>
                  </a:schemeClr>
                </a:solidFill>
                <a:effectLst>
                  <a:outerShdw blurRad="38100" dist="38100" dir="2700000" algn="tl">
                    <a:srgbClr val="000000">
                      <a:alpha val="43137"/>
                    </a:srgbClr>
                  </a:outerShdw>
                </a:effectLst>
              </a:rPr>
              <a:t/>
            </a:r>
            <a:br>
              <a:rPr lang="pl-PL" b="1" dirty="0" smtClean="0">
                <a:solidFill>
                  <a:schemeClr val="accent3">
                    <a:lumMod val="50000"/>
                  </a:schemeClr>
                </a:solidFill>
                <a:effectLst>
                  <a:outerShdw blurRad="38100" dist="38100" dir="2700000" algn="tl">
                    <a:srgbClr val="000000">
                      <a:alpha val="43137"/>
                    </a:srgbClr>
                  </a:outerShdw>
                </a:effectLst>
              </a:rPr>
            </a:br>
            <a:r>
              <a:rPr lang="pl-PL" b="1" dirty="0" smtClean="0">
                <a:solidFill>
                  <a:schemeClr val="accent3">
                    <a:lumMod val="50000"/>
                  </a:schemeClr>
                </a:solidFill>
                <a:effectLst>
                  <a:outerShdw blurRad="38100" dist="38100" dir="2700000" algn="tl">
                    <a:srgbClr val="000000">
                      <a:alpha val="43137"/>
                    </a:srgbClr>
                  </a:outerShdw>
                </a:effectLst>
              </a:rPr>
              <a:t>prawa </a:t>
            </a:r>
            <a:r>
              <a:rPr lang="pl-PL" b="1" dirty="0">
                <a:solidFill>
                  <a:schemeClr val="accent3">
                    <a:lumMod val="50000"/>
                  </a:schemeClr>
                </a:solidFill>
                <a:effectLst>
                  <a:outerShdw blurRad="38100" dist="38100" dir="2700000" algn="tl">
                    <a:srgbClr val="000000">
                      <a:alpha val="43137"/>
                    </a:srgbClr>
                  </a:outerShdw>
                </a:effectLst>
              </a:rPr>
              <a:t>pracy </a:t>
            </a:r>
            <a:r>
              <a:rPr lang="pl-PL" dirty="0" smtClean="0">
                <a:solidFill>
                  <a:schemeClr val="accent3">
                    <a:lumMod val="50000"/>
                  </a:schemeClr>
                </a:solidFill>
              </a:rPr>
              <a:t/>
            </a:r>
            <a:br>
              <a:rPr lang="pl-PL" dirty="0" smtClean="0">
                <a:solidFill>
                  <a:schemeClr val="accent3">
                    <a:lumMod val="50000"/>
                  </a:schemeClr>
                </a:solidFill>
              </a:rPr>
            </a:br>
            <a:endParaRPr lang="pl-PL" sz="2700" b="1" dirty="0">
              <a:solidFill>
                <a:schemeClr val="accent3">
                  <a:lumMod val="50000"/>
                </a:schemeClr>
              </a:solidFill>
              <a:effectLst>
                <a:outerShdw blurRad="38100" dist="38100" dir="2700000" algn="tl">
                  <a:srgbClr val="000000">
                    <a:alpha val="43137"/>
                  </a:srgbClr>
                </a:outerShdw>
              </a:effectLst>
            </a:endParaRPr>
          </a:p>
        </p:txBody>
      </p:sp>
      <p:pic>
        <p:nvPicPr>
          <p:cNvPr id="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5979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Skutki uchybień w zakresie legitymacji biernej </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400" dirty="0"/>
              <a:t>Sąd drugiej instancji, ustalając, że po stronie pozwanej nie występuje pracodawca powoda, powinien rozważyć uchylenie wyroku sądu pierwszej instancji (zgodnie z art. 386 § 2 lub § 4 k.p.c.), </a:t>
            </a:r>
            <a:r>
              <a:rPr lang="pl-PL" sz="2400" dirty="0" smtClean="0"/>
              <a:t>bo: </a:t>
            </a:r>
          </a:p>
          <a:p>
            <a:pPr algn="just"/>
            <a:r>
              <a:rPr lang="pl-PL" sz="2400" b="1" u="sng" dirty="0" smtClean="0"/>
              <a:t>albo </a:t>
            </a:r>
            <a:r>
              <a:rPr lang="pl-PL" sz="2400" b="1" u="sng" dirty="0"/>
              <a:t>doszło do nieważności postępowania przed sądem pierwszej instancji (z powodu braku zdolności sądowej strony pozwanej), </a:t>
            </a:r>
            <a:endParaRPr lang="pl-PL" sz="2400" b="1" u="sng" dirty="0" smtClean="0"/>
          </a:p>
          <a:p>
            <a:pPr algn="just"/>
            <a:r>
              <a:rPr lang="pl-PL" sz="2400" b="1" u="sng" dirty="0" smtClean="0"/>
              <a:t>albo </a:t>
            </a:r>
            <a:r>
              <a:rPr lang="pl-PL" sz="2400" b="1" u="sng" dirty="0"/>
              <a:t>do nierozpoznania przez sąd pierwszej instancji istoty sprawy (z powodu braku legitymacji procesowej biernej po stronie pozwanej)</a:t>
            </a:r>
            <a:r>
              <a:rPr lang="pl-PL" sz="2400" dirty="0"/>
              <a:t>, nie zaś oddalenie powództwa z powodu braku legitymacji procesowej </a:t>
            </a:r>
            <a:r>
              <a:rPr lang="pl-PL" sz="2400" dirty="0" smtClean="0"/>
              <a:t>biernej -</a:t>
            </a:r>
            <a:r>
              <a:rPr lang="pl-PL" sz="2400" dirty="0"/>
              <a:t> I PZ </a:t>
            </a:r>
            <a:r>
              <a:rPr lang="pl-PL" sz="2400" dirty="0" smtClean="0"/>
              <a:t>8/15</a:t>
            </a:r>
            <a:r>
              <a:rPr lang="pl-PL" dirty="0" smtClean="0"/>
              <a:t>.</a:t>
            </a:r>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7930153"/>
      </p:ext>
    </p:extLst>
  </p:cSld>
  <p:clrMapOvr>
    <a:masterClrMapping/>
  </p:clrMapOvr>
  <p:transition>
    <p:push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solidFill>
                  <a:schemeClr val="accent3">
                    <a:lumMod val="50000"/>
                  </a:schemeClr>
                </a:solidFill>
                <a:effectLst>
                  <a:outerShdw blurRad="38100" dist="38100" dir="2700000" algn="tl">
                    <a:srgbClr val="000000">
                      <a:alpha val="43137"/>
                    </a:srgbClr>
                  </a:outerShdw>
                </a:effectLst>
              </a:rPr>
              <a:t>Brak legitymacji biernej a art. 264 </a:t>
            </a:r>
            <a:r>
              <a:rPr lang="pl-PL" sz="3200" b="1" dirty="0" err="1" smtClean="0">
                <a:solidFill>
                  <a:schemeClr val="accent3">
                    <a:lumMod val="50000"/>
                  </a:schemeClr>
                </a:solidFill>
                <a:effectLst>
                  <a:outerShdw blurRad="38100" dist="38100" dir="2700000" algn="tl">
                    <a:srgbClr val="000000">
                      <a:alpha val="43137"/>
                    </a:srgbClr>
                  </a:outerShdw>
                </a:effectLst>
              </a:rPr>
              <a:t>k.p</a:t>
            </a:r>
            <a:r>
              <a:rPr lang="pl-PL" sz="3200" b="1" dirty="0" smtClean="0">
                <a:solidFill>
                  <a:schemeClr val="accent3">
                    <a:lumMod val="50000"/>
                  </a:schemeClr>
                </a:solidFill>
                <a:effectLst>
                  <a:outerShdw blurRad="38100" dist="38100" dir="2700000" algn="tl">
                    <a:srgbClr val="000000">
                      <a:alpha val="43137"/>
                    </a:srgbClr>
                  </a:outerShdw>
                </a:effectLst>
              </a:rPr>
              <a:t>.</a:t>
            </a:r>
            <a:endParaRPr lang="pl-PL" sz="3200"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p:txBody>
          <a:bodyPr/>
          <a:lstStyle/>
          <a:p>
            <a:pPr marL="0" indent="0" algn="just">
              <a:buNone/>
            </a:pPr>
            <a:r>
              <a:rPr lang="pl-PL" sz="2400" dirty="0" smtClean="0"/>
              <a:t>Powódka </a:t>
            </a:r>
            <a:r>
              <a:rPr lang="pl-PL" sz="2400" dirty="0"/>
              <a:t>była dyrektorem Samorządowego Centrum Kultury i Promocji Zatrudnienia Gminy Z. Wójt Gminy odwołał powódkę ze stanowiska 9 marca 2015 r. </a:t>
            </a:r>
            <a:r>
              <a:rPr lang="pl-PL" sz="2400" dirty="0" smtClean="0"/>
              <a:t>SR oddalił </a:t>
            </a:r>
            <a:r>
              <a:rPr lang="pl-PL" sz="2400" dirty="0"/>
              <a:t>jej odwołanie na podstawie art. 265 § 1 </a:t>
            </a:r>
            <a:r>
              <a:rPr lang="pl-PL" sz="2400" dirty="0" err="1"/>
              <a:t>k.p</a:t>
            </a:r>
            <a:r>
              <a:rPr lang="pl-PL" sz="2400" dirty="0"/>
              <a:t>. i art. 264 § 1 </a:t>
            </a:r>
            <a:r>
              <a:rPr lang="pl-PL" sz="2400" dirty="0" err="1"/>
              <a:t>k.p</a:t>
            </a:r>
            <a:r>
              <a:rPr lang="pl-PL" sz="2400" dirty="0"/>
              <a:t>., gdyż wniosła je przeciwko Gminie Z. zamiast przeciwko pracodawcy, czyli Samorządowemu Centrum. Dopiero po otrzymaniu odpowiedzi na pozew powódka wniosła o wezwanie do udziału w sprawie pracodawcy</a:t>
            </a:r>
            <a:r>
              <a:rPr lang="pl-PL" sz="2400" dirty="0" smtClean="0"/>
              <a:t>. Sąd wydał postanowienie o wezwaniu do udziału w sprawie, ale doręczenie tego postanowienia i pozwu nastąpiło już po upływie </a:t>
            </a:r>
            <a:r>
              <a:rPr lang="pl-PL" sz="2400" dirty="0"/>
              <a:t>terminu z art. 264 § 1 </a:t>
            </a:r>
            <a:r>
              <a:rPr lang="pl-PL" sz="2400" dirty="0" err="1"/>
              <a:t>k.p</a:t>
            </a:r>
            <a:r>
              <a:rPr lang="pl-PL" sz="2400" dirty="0" smtClean="0"/>
              <a:t>.</a:t>
            </a:r>
            <a:r>
              <a:rPr lang="pl-PL" sz="2800" dirty="0" smtClean="0"/>
              <a:t> </a:t>
            </a:r>
            <a:endParaRPr lang="pl-PL" sz="2800" dirty="0"/>
          </a:p>
          <a:p>
            <a:endParaRPr lang="pl-PL"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243266"/>
      </p:ext>
    </p:extLst>
  </p:cSld>
  <p:clrMapOvr>
    <a:masterClrMapping/>
  </p:clrMapOvr>
  <p:transition>
    <p:push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lstStyle/>
          <a:p>
            <a:r>
              <a:rPr lang="pl-PL" sz="2800" b="1" dirty="0" smtClean="0">
                <a:solidFill>
                  <a:schemeClr val="accent3">
                    <a:lumMod val="50000"/>
                  </a:schemeClr>
                </a:solidFill>
                <a:effectLst>
                  <a:outerShdw blurRad="38100" dist="38100" dir="2700000" algn="tl">
                    <a:srgbClr val="000000">
                      <a:alpha val="43137"/>
                    </a:srgbClr>
                  </a:outerShdw>
                </a:effectLst>
              </a:rPr>
              <a:t>Stanowisko Sądu </a:t>
            </a:r>
            <a:r>
              <a:rPr lang="pl-PL" sz="2800" b="1" dirty="0">
                <a:solidFill>
                  <a:schemeClr val="accent3">
                    <a:lumMod val="50000"/>
                  </a:schemeClr>
                </a:solidFill>
                <a:effectLst>
                  <a:outerShdw blurRad="38100" dist="38100" dir="2700000" algn="tl">
                    <a:srgbClr val="000000">
                      <a:alpha val="43137"/>
                    </a:srgbClr>
                  </a:outerShdw>
                </a:effectLst>
              </a:rPr>
              <a:t>Najwyższego - I PK 188/19</a:t>
            </a:r>
          </a:p>
        </p:txBody>
      </p:sp>
      <p:sp>
        <p:nvSpPr>
          <p:cNvPr id="3" name="Symbol zastępczy zawartości 2"/>
          <p:cNvSpPr>
            <a:spLocks noGrp="1"/>
          </p:cNvSpPr>
          <p:nvPr>
            <p:ph idx="1"/>
          </p:nvPr>
        </p:nvSpPr>
        <p:spPr>
          <a:xfrm>
            <a:off x="457200" y="908720"/>
            <a:ext cx="8229600" cy="5217443"/>
          </a:xfrm>
        </p:spPr>
        <p:txBody>
          <a:bodyPr/>
          <a:lstStyle/>
          <a:p>
            <a:pPr marL="0" indent="0" algn="just">
              <a:buNone/>
            </a:pPr>
            <a:r>
              <a:rPr lang="pl-PL" sz="2400" dirty="0"/>
              <a:t>Sąd Okręgowy rozstrzygnął, że powódka ma prawo do odszkodowania za naruszenie przepisów. Uznał, że niewłaściwe określenie pracodawcy nie może być uznane za zawinione uchybienie terminu z art. 264 § 1 k.c. Powódka działając bez profesjonalnego pełnomocnika mogła mieć przeświadczenie, że skoro Samorządowe Centrum jest jednostką samorządową Gminy Z., to właśnie Gmina powinna być stroną pozwaną w tej sprawie. </a:t>
            </a:r>
            <a:r>
              <a:rPr lang="pl-PL" sz="2400" b="1" dirty="0"/>
              <a:t>Błędnie oznaczyła stronę pozwaną, jednak nie uzasadniało to oddalenia jej roszczenia z tej przyczyny. Sąd wskazał na aktualność wykładni płynącej z wyroków Sądu Najwyższego z 1 czerwca 2012 r., II PK 262/11 i z 19 października 2010 r., II PK 99/10, konkludując, że Sąd pierwszej instancji powinien był w toku czynności wyjaśniających doprowadzić do prawidłowego oznaczenia stron pozwanej.</a:t>
            </a:r>
          </a:p>
          <a:p>
            <a:endParaRPr lang="pl-PL" sz="24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377575"/>
      </p:ext>
    </p:extLst>
  </p:cSld>
  <p:clrMapOvr>
    <a:masterClrMapping/>
  </p:clrMapOvr>
  <p:transition>
    <p:push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Stanowisko Sądu Najwyższego - I PK 188/19</a:t>
            </a:r>
            <a:endParaRPr lang="pl-PL" dirty="0"/>
          </a:p>
        </p:txBody>
      </p:sp>
      <p:sp>
        <p:nvSpPr>
          <p:cNvPr id="3" name="Symbol zastępczy zawartości 2"/>
          <p:cNvSpPr>
            <a:spLocks noGrp="1"/>
          </p:cNvSpPr>
          <p:nvPr>
            <p:ph idx="1"/>
          </p:nvPr>
        </p:nvSpPr>
        <p:spPr/>
        <p:txBody>
          <a:bodyPr/>
          <a:lstStyle/>
          <a:p>
            <a:pPr marL="0" indent="0" algn="just">
              <a:buNone/>
            </a:pPr>
            <a:endParaRPr lang="pl-PL" sz="2800" dirty="0" smtClean="0"/>
          </a:p>
          <a:p>
            <a:pPr marL="0" indent="0" algn="just">
              <a:buNone/>
            </a:pPr>
            <a:r>
              <a:rPr lang="pl-PL" sz="2800" dirty="0" smtClean="0"/>
              <a:t>Z </a:t>
            </a:r>
            <a:r>
              <a:rPr lang="pl-PL" sz="2800" dirty="0"/>
              <a:t>art. 264 § 1 </a:t>
            </a:r>
            <a:r>
              <a:rPr lang="pl-PL" sz="2800" dirty="0" err="1"/>
              <a:t>k.p</a:t>
            </a:r>
            <a:r>
              <a:rPr lang="pl-PL" sz="2800" dirty="0"/>
              <a:t>. nie wynika warunek wyraźnego (bezbłędnego) określenia pracodawcy w odwołaniu od wypowiedzenia. Nie jest wszak zawsze regułą, że ten kto wypowiada umowę o pracę jest jednocześnie pracodawcą</a:t>
            </a:r>
            <a:r>
              <a:rPr lang="pl-PL" sz="2800" dirty="0" smtClean="0"/>
              <a:t>.</a:t>
            </a:r>
          </a:p>
          <a:p>
            <a:pPr marL="0" indent="0" algn="just">
              <a:buNone/>
            </a:pPr>
            <a:endParaRPr lang="pl-PL" sz="2800" dirty="0"/>
          </a:p>
          <a:p>
            <a:pPr marL="0" indent="0" algn="just">
              <a:buNone/>
            </a:pPr>
            <a:r>
              <a:rPr lang="pl-PL" sz="2800" dirty="0" smtClean="0"/>
              <a:t>Ostrożnie!!! - gdy pozew składa profesjonalista. </a:t>
            </a:r>
            <a:endParaRPr lang="pl-PL" sz="2800" dirty="0"/>
          </a:p>
        </p:txBody>
      </p:sp>
      <p:pic>
        <p:nvPicPr>
          <p:cNvPr id="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802104"/>
      </p:ext>
    </p:extLst>
  </p:cSld>
  <p:clrMapOvr>
    <a:masterClrMapping/>
  </p:clrMapOvr>
  <p:transition>
    <p:push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p:txBody>
          <a:bodyPr/>
          <a:lstStyle/>
          <a:p>
            <a:pPr>
              <a:defRPr/>
            </a:pPr>
            <a:r>
              <a:rPr lang="pl-PL" altLang="pl-PL" b="1" dirty="0">
                <a:solidFill>
                  <a:schemeClr val="accent3">
                    <a:lumMod val="50000"/>
                  </a:schemeClr>
                </a:solidFill>
                <a:effectLst>
                  <a:outerShdw blurRad="38100" dist="38100" dir="2700000" algn="tl">
                    <a:srgbClr val="000000">
                      <a:alpha val="43137"/>
                    </a:srgbClr>
                  </a:outerShdw>
                </a:effectLst>
              </a:rPr>
              <a:t>Wartość przedmiotu sporu </a:t>
            </a:r>
          </a:p>
        </p:txBody>
      </p:sp>
      <p:sp>
        <p:nvSpPr>
          <p:cNvPr id="20483" name="Symbol zastępczy zawartości 2"/>
          <p:cNvSpPr>
            <a:spLocks noGrp="1"/>
          </p:cNvSpPr>
          <p:nvPr>
            <p:ph idx="1"/>
          </p:nvPr>
        </p:nvSpPr>
        <p:spPr/>
        <p:txBody>
          <a:bodyPr/>
          <a:lstStyle/>
          <a:p>
            <a:pPr>
              <a:defRPr/>
            </a:pPr>
            <a:r>
              <a:rPr lang="pl-PL" altLang="pl-PL" dirty="0"/>
              <a:t>art. 23</a:t>
            </a:r>
            <a:r>
              <a:rPr lang="pl-PL" altLang="pl-PL" baseline="30000" dirty="0"/>
              <a:t>1 </a:t>
            </a:r>
            <a:r>
              <a:rPr lang="pl-PL" altLang="pl-PL" dirty="0"/>
              <a:t>k.p.c. </a:t>
            </a:r>
            <a:endParaRPr lang="pl-PL" altLang="pl-PL" baseline="30000" dirty="0"/>
          </a:p>
          <a:p>
            <a:pPr marL="0" indent="0" algn="just">
              <a:buFont typeface="Arial" panose="020B0604020202020204" pitchFamily="34" charset="0"/>
              <a:buNone/>
              <a:defRPr/>
            </a:pPr>
            <a:r>
              <a:rPr lang="pl-PL" altLang="pl-PL" dirty="0"/>
              <a:t>W sprawach o roszczenia pracowników dotyczące nawiązania, istnienia lub rozwiązania stosunku pracy wartość przedmiotu sporu stanowi, przy umowach na czas określony - suma wynagrodzenia za pracę za okres sporny, lecz nie więcej niż za rok, a przy umowach na czas nieokreślony - za okres jednego roku.</a:t>
            </a:r>
          </a:p>
        </p:txBody>
      </p:sp>
      <p:pic>
        <p:nvPicPr>
          <p:cNvPr id="819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Jakich roszczeń dotyczy przepis?</a:t>
            </a:r>
            <a:r>
              <a:rPr lang="pl-PL" dirty="0"/>
              <a:t> </a:t>
            </a:r>
          </a:p>
        </p:txBody>
      </p:sp>
      <p:sp>
        <p:nvSpPr>
          <p:cNvPr id="3" name="Symbol zastępczy zawartości 2"/>
          <p:cNvSpPr>
            <a:spLocks noGrp="1"/>
          </p:cNvSpPr>
          <p:nvPr>
            <p:ph idx="1"/>
          </p:nvPr>
        </p:nvSpPr>
        <p:spPr/>
        <p:txBody>
          <a:bodyPr/>
          <a:lstStyle/>
          <a:p>
            <a:pPr>
              <a:buFont typeface="Wingdings" pitchFamily="2" charset="2"/>
              <a:buChar char="q"/>
              <a:defRPr/>
            </a:pPr>
            <a:r>
              <a:rPr lang="pl-PL" sz="4000" dirty="0"/>
              <a:t>nawiązanie stosunku pracy, </a:t>
            </a:r>
          </a:p>
          <a:p>
            <a:pPr>
              <a:buFont typeface="Wingdings" pitchFamily="2" charset="2"/>
              <a:buChar char="q"/>
              <a:defRPr/>
            </a:pPr>
            <a:r>
              <a:rPr lang="pl-PL" sz="4000" dirty="0"/>
              <a:t>istnienie stosunku pracy </a:t>
            </a:r>
          </a:p>
          <a:p>
            <a:pPr>
              <a:buFont typeface="Wingdings" pitchFamily="2" charset="2"/>
              <a:buChar char="q"/>
              <a:defRPr/>
            </a:pPr>
            <a:r>
              <a:rPr lang="pl-PL" sz="4000" dirty="0"/>
              <a:t>rozwiązanie stosunku pracy</a:t>
            </a:r>
            <a:endParaRPr lang="pl-PL" dirty="0"/>
          </a:p>
          <a:p>
            <a:pPr>
              <a:defRPr/>
            </a:pPr>
            <a:endParaRPr lang="pl-PL" dirty="0"/>
          </a:p>
          <a:p>
            <a:pPr marL="0" indent="0">
              <a:buFont typeface="Arial" panose="020B0604020202020204" pitchFamily="34" charset="0"/>
              <a:buNone/>
              <a:defRPr/>
            </a:pPr>
            <a:r>
              <a:rPr lang="pl-PL" dirty="0"/>
              <a:t>(przepis mówi o stosunku pracy, a więc nie tylko umowa o pracę, a także mianowanie)   </a:t>
            </a:r>
          </a:p>
        </p:txBody>
      </p:sp>
      <p:pic>
        <p:nvPicPr>
          <p:cNvPr id="1024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Rodzaj umowy </a:t>
            </a:r>
            <a:endParaRPr lang="pl-PL" dirty="0"/>
          </a:p>
        </p:txBody>
      </p:sp>
      <p:grpSp>
        <p:nvGrpSpPr>
          <p:cNvPr id="11267" name="Grupa 6"/>
          <p:cNvGrpSpPr>
            <a:grpSpLocks/>
          </p:cNvGrpSpPr>
          <p:nvPr/>
        </p:nvGrpSpPr>
        <p:grpSpPr bwMode="auto">
          <a:xfrm>
            <a:off x="457200" y="1628775"/>
            <a:ext cx="8229600" cy="4464050"/>
            <a:chOff x="457200" y="3479241"/>
            <a:chExt cx="8229600" cy="767880"/>
          </a:xfrm>
        </p:grpSpPr>
        <p:sp>
          <p:nvSpPr>
            <p:cNvPr id="8" name="Prostokąt 7"/>
            <p:cNvSpPr/>
            <p:nvPr/>
          </p:nvSpPr>
          <p:spPr>
            <a:xfrm>
              <a:off x="457200" y="3611954"/>
              <a:ext cx="8229600" cy="226923"/>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9" name="Dowolny kształt 8"/>
            <p:cNvSpPr/>
            <p:nvPr/>
          </p:nvSpPr>
          <p:spPr>
            <a:xfrm>
              <a:off x="868363" y="3479241"/>
              <a:ext cx="5761037" cy="265700"/>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800" dirty="0"/>
                <a:t>przy umowach na czas określony - suma wynagrodzenia za pracę za okres sporny, lecz nie więcej niż za rok</a:t>
              </a:r>
            </a:p>
          </p:txBody>
        </p:sp>
        <p:sp>
          <p:nvSpPr>
            <p:cNvPr id="10" name="Prostokąt 9"/>
            <p:cNvSpPr/>
            <p:nvPr/>
          </p:nvSpPr>
          <p:spPr>
            <a:xfrm>
              <a:off x="457200" y="4020198"/>
              <a:ext cx="8229600" cy="226923"/>
            </a:xfrm>
            <a:prstGeom prst="rect">
              <a:avLst/>
            </a:prstGeom>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1" name="Dowolny kształt 10"/>
            <p:cNvSpPr/>
            <p:nvPr/>
          </p:nvSpPr>
          <p:spPr>
            <a:xfrm>
              <a:off x="868363" y="3887485"/>
              <a:ext cx="5761037" cy="265700"/>
            </a:xfrm>
            <a:custGeom>
              <a:avLst/>
              <a:gdLst>
                <a:gd name="connsiteX0" fmla="*/ 0 w 5760720"/>
                <a:gd name="connsiteY0" fmla="*/ 44281 h 265680"/>
                <a:gd name="connsiteX1" fmla="*/ 12970 w 5760720"/>
                <a:gd name="connsiteY1" fmla="*/ 12970 h 265680"/>
                <a:gd name="connsiteX2" fmla="*/ 44281 w 5760720"/>
                <a:gd name="connsiteY2" fmla="*/ 0 h 265680"/>
                <a:gd name="connsiteX3" fmla="*/ 5716439 w 5760720"/>
                <a:gd name="connsiteY3" fmla="*/ 0 h 265680"/>
                <a:gd name="connsiteX4" fmla="*/ 5747750 w 5760720"/>
                <a:gd name="connsiteY4" fmla="*/ 12970 h 265680"/>
                <a:gd name="connsiteX5" fmla="*/ 5760720 w 5760720"/>
                <a:gd name="connsiteY5" fmla="*/ 44281 h 265680"/>
                <a:gd name="connsiteX6" fmla="*/ 5760720 w 5760720"/>
                <a:gd name="connsiteY6" fmla="*/ 221399 h 265680"/>
                <a:gd name="connsiteX7" fmla="*/ 5747750 w 5760720"/>
                <a:gd name="connsiteY7" fmla="*/ 252710 h 265680"/>
                <a:gd name="connsiteX8" fmla="*/ 5716439 w 5760720"/>
                <a:gd name="connsiteY8" fmla="*/ 265680 h 265680"/>
                <a:gd name="connsiteX9" fmla="*/ 44281 w 5760720"/>
                <a:gd name="connsiteY9" fmla="*/ 265680 h 265680"/>
                <a:gd name="connsiteX10" fmla="*/ 12970 w 5760720"/>
                <a:gd name="connsiteY10" fmla="*/ 252710 h 265680"/>
                <a:gd name="connsiteX11" fmla="*/ 0 w 5760720"/>
                <a:gd name="connsiteY11" fmla="*/ 221399 h 265680"/>
                <a:gd name="connsiteX12" fmla="*/ 0 w 5760720"/>
                <a:gd name="connsiteY12"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265680">
                  <a:moveTo>
                    <a:pt x="0" y="44281"/>
                  </a:moveTo>
                  <a:cubicBezTo>
                    <a:pt x="0" y="32537"/>
                    <a:pt x="4665" y="21274"/>
                    <a:pt x="12970" y="12970"/>
                  </a:cubicBezTo>
                  <a:cubicBezTo>
                    <a:pt x="21274" y="4666"/>
                    <a:pt x="32537" y="0"/>
                    <a:pt x="44281" y="0"/>
                  </a:cubicBezTo>
                  <a:lnTo>
                    <a:pt x="5716439" y="0"/>
                  </a:lnTo>
                  <a:cubicBezTo>
                    <a:pt x="5728183" y="0"/>
                    <a:pt x="5739446" y="4665"/>
                    <a:pt x="5747750" y="12970"/>
                  </a:cubicBezTo>
                  <a:cubicBezTo>
                    <a:pt x="5756054" y="21274"/>
                    <a:pt x="5760720" y="32537"/>
                    <a:pt x="5760720" y="44281"/>
                  </a:cubicBezTo>
                  <a:lnTo>
                    <a:pt x="5760720" y="221399"/>
                  </a:lnTo>
                  <a:cubicBezTo>
                    <a:pt x="5760720" y="233143"/>
                    <a:pt x="5756055" y="244406"/>
                    <a:pt x="5747750" y="252710"/>
                  </a:cubicBezTo>
                  <a:cubicBezTo>
                    <a:pt x="5739446" y="261014"/>
                    <a:pt x="5728183" y="265680"/>
                    <a:pt x="5716439" y="265680"/>
                  </a:cubicBezTo>
                  <a:lnTo>
                    <a:pt x="44281" y="265680"/>
                  </a:lnTo>
                  <a:cubicBezTo>
                    <a:pt x="32537" y="265680"/>
                    <a:pt x="21274" y="261015"/>
                    <a:pt x="12970" y="252710"/>
                  </a:cubicBezTo>
                  <a:cubicBezTo>
                    <a:pt x="4666" y="244406"/>
                    <a:pt x="0" y="233143"/>
                    <a:pt x="0" y="221399"/>
                  </a:cubicBezTo>
                  <a:lnTo>
                    <a:pt x="0" y="44281"/>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30711" tIns="12969" rIns="230711" bIns="12969" spcCol="1270" anchor="ctr"/>
            <a:lstStyle/>
            <a:p>
              <a:pPr algn="just" defTabSz="400050">
                <a:lnSpc>
                  <a:spcPct val="90000"/>
                </a:lnSpc>
                <a:spcAft>
                  <a:spcPct val="35000"/>
                </a:spcAft>
                <a:defRPr/>
              </a:pPr>
              <a:r>
                <a:rPr lang="pl-PL" sz="2800" dirty="0"/>
                <a:t>przy umowach na czas nieokreślony - za okres jednego roku</a:t>
              </a:r>
            </a:p>
          </p:txBody>
        </p:sp>
      </p:grpSp>
      <p:pic>
        <p:nvPicPr>
          <p:cNvPr id="1126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437"/>
          </a:xfrm>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Jak obliczać?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602147028"/>
              </p:ext>
            </p:extLst>
          </p:nvPr>
        </p:nvGraphicFramePr>
        <p:xfrm>
          <a:off x="457200" y="1052736"/>
          <a:ext cx="822960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2" name="Picture 4" descr="C:\Program Files (x86)\Microsoft Office\MEDIA\OFFICE12\Lines\BD10307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200" b="1" dirty="0">
                <a:solidFill>
                  <a:schemeClr val="accent3">
                    <a:lumMod val="50000"/>
                  </a:schemeClr>
                </a:solidFill>
                <a:effectLst>
                  <a:outerShdw blurRad="38100" dist="38100" dir="2700000" algn="tl">
                    <a:srgbClr val="000000">
                      <a:alpha val="43137"/>
                    </a:srgbClr>
                  </a:outerShdw>
                </a:effectLst>
              </a:rPr>
              <a:t>Żądnie przywrócenia do pracy i zasądzenia wynagrodzenia za czas pozostawania bez pracy </a:t>
            </a:r>
            <a:r>
              <a:rPr lang="pl-PL" dirty="0"/>
              <a:t>   </a:t>
            </a:r>
          </a:p>
        </p:txBody>
      </p:sp>
      <p:sp>
        <p:nvSpPr>
          <p:cNvPr id="3" name="Symbol zastępczy zawartości 2"/>
          <p:cNvSpPr>
            <a:spLocks noGrp="1"/>
          </p:cNvSpPr>
          <p:nvPr>
            <p:ph idx="1"/>
          </p:nvPr>
        </p:nvSpPr>
        <p:spPr>
          <a:xfrm>
            <a:off x="395288" y="1600200"/>
            <a:ext cx="8497887" cy="4525963"/>
          </a:xfrm>
        </p:spPr>
        <p:txBody>
          <a:bodyPr/>
          <a:lstStyle/>
          <a:p>
            <a:pPr>
              <a:defRPr/>
            </a:pPr>
            <a:endParaRPr lang="pl-PL" dirty="0"/>
          </a:p>
          <a:p>
            <a:pPr>
              <a:defRPr/>
            </a:pPr>
            <a:r>
              <a:rPr lang="pl-PL" dirty="0"/>
              <a:t>II PZ 38/11</a:t>
            </a:r>
          </a:p>
          <a:p>
            <a:pPr marL="0" indent="0" algn="just">
              <a:buFont typeface="Arial" panose="020B0604020202020204" pitchFamily="34" charset="0"/>
              <a:buNone/>
              <a:defRPr/>
            </a:pPr>
            <a:endParaRPr lang="pl-PL" dirty="0"/>
          </a:p>
          <a:p>
            <a:pPr marL="0" indent="0" algn="just">
              <a:buFont typeface="Arial" panose="020B0604020202020204" pitchFamily="34" charset="0"/>
              <a:buNone/>
              <a:defRPr/>
            </a:pPr>
            <a:r>
              <a:rPr lang="pl-PL" dirty="0"/>
              <a:t>W sytuacji, w której powód żąda zarówno przywrócenia do pracy, jak i wynagrodzenia za czas pozostawania bez pracy, </a:t>
            </a:r>
            <a:r>
              <a:rPr lang="pl-PL" b="1" u="sng" dirty="0"/>
              <a:t>dochodzi do kumulacji roszczeń uzasadniającej zastosowanie art. 21 k.p.c. </a:t>
            </a:r>
          </a:p>
        </p:txBody>
      </p:sp>
      <p:pic>
        <p:nvPicPr>
          <p:cNvPr id="1331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p:nvPr>
        </p:nvSpPr>
        <p:spPr/>
        <p:txBody>
          <a:bodyPr/>
          <a:lstStyle/>
          <a:p>
            <a:pPr>
              <a:defRPr/>
            </a:pPr>
            <a:r>
              <a:rPr lang="pl-PL" sz="3200" b="1" dirty="0">
                <a:solidFill>
                  <a:schemeClr val="accent3">
                    <a:lumMod val="50000"/>
                  </a:schemeClr>
                </a:solidFill>
                <a:effectLst>
                  <a:outerShdw blurRad="38100" dist="38100" dir="2700000" algn="tl">
                    <a:srgbClr val="000000">
                      <a:alpha val="43137"/>
                    </a:srgbClr>
                  </a:outerShdw>
                </a:effectLst>
              </a:rPr>
              <a:t>Żądanie odszkodowania </a:t>
            </a:r>
            <a:br>
              <a:rPr lang="pl-PL" sz="3200" b="1" dirty="0">
                <a:solidFill>
                  <a:schemeClr val="accent3">
                    <a:lumMod val="50000"/>
                  </a:schemeClr>
                </a:solidFill>
                <a:effectLst>
                  <a:outerShdw blurRad="38100" dist="38100" dir="2700000" algn="tl">
                    <a:srgbClr val="000000">
                      <a:alpha val="43137"/>
                    </a:srgbClr>
                  </a:outerShdw>
                </a:effectLst>
              </a:rPr>
            </a:br>
            <a:r>
              <a:rPr lang="pl-PL" sz="3200" b="1" dirty="0">
                <a:solidFill>
                  <a:schemeClr val="accent3">
                    <a:lumMod val="50000"/>
                  </a:schemeClr>
                </a:solidFill>
                <a:effectLst>
                  <a:outerShdw blurRad="38100" dist="38100" dir="2700000" algn="tl">
                    <a:srgbClr val="000000">
                      <a:alpha val="43137"/>
                    </a:srgbClr>
                  </a:outerShdw>
                </a:effectLst>
              </a:rPr>
              <a:t>(na podstawie art. 45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a:solidFill>
                  <a:schemeClr val="accent3">
                    <a:lumMod val="50000"/>
                  </a:schemeClr>
                </a:solidFill>
                <a:effectLst>
                  <a:outerShdw blurRad="38100" dist="38100" dir="2700000" algn="tl">
                    <a:srgbClr val="000000">
                      <a:alpha val="43137"/>
                    </a:srgbClr>
                  </a:outerShdw>
                </a:effectLst>
              </a:rPr>
              <a:t>. i art. 56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a:solidFill>
                  <a:schemeClr val="accent3">
                    <a:lumMod val="50000"/>
                  </a:schemeClr>
                </a:solidFill>
                <a:effectLst>
                  <a:outerShdw blurRad="38100" dist="38100" dir="2700000" algn="tl">
                    <a:srgbClr val="000000">
                      <a:alpha val="43137"/>
                    </a:srgbClr>
                  </a:outerShdw>
                </a:effectLst>
              </a:rPr>
              <a:t>.)</a:t>
            </a:r>
          </a:p>
        </p:txBody>
      </p:sp>
      <p:sp>
        <p:nvSpPr>
          <p:cNvPr id="34819" name="Symbol zastępczy zawartości 2"/>
          <p:cNvSpPr>
            <a:spLocks noGrp="1"/>
          </p:cNvSpPr>
          <p:nvPr>
            <p:ph idx="1"/>
          </p:nvPr>
        </p:nvSpPr>
        <p:spPr/>
        <p:txBody>
          <a:bodyPr/>
          <a:lstStyle/>
          <a:p>
            <a:pPr>
              <a:defRPr/>
            </a:pPr>
            <a:r>
              <a:rPr lang="pl-PL" dirty="0"/>
              <a:t>I PK 263/02, II PZ 3/16, I PZ 22/18</a:t>
            </a:r>
          </a:p>
          <a:p>
            <a:pPr>
              <a:defRPr/>
            </a:pPr>
            <a:endParaRPr lang="pl-PL" sz="2000" dirty="0"/>
          </a:p>
          <a:p>
            <a:pPr marL="0" indent="0" algn="just">
              <a:buFont typeface="Arial" panose="020B0604020202020204" pitchFamily="34" charset="0"/>
              <a:buNone/>
              <a:tabLst>
                <a:tab pos="0" algn="l"/>
              </a:tabLst>
              <a:defRPr/>
            </a:pPr>
            <a:r>
              <a:rPr lang="pl-PL" sz="2800" dirty="0"/>
              <a:t>Przepis art. 23</a:t>
            </a:r>
            <a:r>
              <a:rPr lang="pl-PL" sz="2800" baseline="30000" dirty="0"/>
              <a:t>1</a:t>
            </a:r>
            <a:r>
              <a:rPr lang="pl-PL" sz="2800" dirty="0"/>
              <a:t> k.p.c. miałby zastosowanie, gdyby przedmiotem sporu było żądanie przywrócenia do pracy. Jeśli pracownik poprzestaje na żądaniu odszkodowania, to wartość przedmiotu sporu i zaskarżenia równa jest kwocie żądanego odszkodowania, czyli zastosowanie ma art. 19 § 1 k.p.c. </a:t>
            </a:r>
          </a:p>
          <a:p>
            <a:pPr>
              <a:defRPr/>
            </a:pPr>
            <a:endParaRPr lang="pl-PL" dirty="0"/>
          </a:p>
        </p:txBody>
      </p:sp>
      <p:pic>
        <p:nvPicPr>
          <p:cNvPr id="1434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116632"/>
            <a:ext cx="7886700" cy="737288"/>
          </a:xfrm>
        </p:spPr>
        <p:txBody>
          <a:bodyPr>
            <a:normAutofit fontScale="90000"/>
          </a:bodyPr>
          <a:lstStyle/>
          <a:p>
            <a:pPr algn="ctr"/>
            <a:r>
              <a:rPr lang="pl-PL" sz="2700" b="1" dirty="0">
                <a:solidFill>
                  <a:schemeClr val="accent6">
                    <a:lumMod val="50000"/>
                  </a:schemeClr>
                </a:solidFill>
                <a:effectLst>
                  <a:outerShdw blurRad="38100" dist="38100" dir="2700000" algn="tl">
                    <a:srgbClr val="000000">
                      <a:alpha val="43137"/>
                    </a:srgbClr>
                  </a:outerShdw>
                </a:effectLst>
              </a:rPr>
              <a:t>Sprawy z zakresu prawa pracy – </a:t>
            </a:r>
            <a:br>
              <a:rPr lang="pl-PL" sz="2700" b="1" dirty="0">
                <a:solidFill>
                  <a:schemeClr val="accent6">
                    <a:lumMod val="50000"/>
                  </a:schemeClr>
                </a:solidFill>
                <a:effectLst>
                  <a:outerShdw blurRad="38100" dist="38100" dir="2700000" algn="tl">
                    <a:srgbClr val="000000">
                      <a:alpha val="43137"/>
                    </a:srgbClr>
                  </a:outerShdw>
                </a:effectLst>
              </a:rPr>
            </a:br>
            <a:r>
              <a:rPr lang="pl-PL" sz="2700" b="1" dirty="0">
                <a:solidFill>
                  <a:schemeClr val="accent6">
                    <a:lumMod val="50000"/>
                  </a:schemeClr>
                </a:solidFill>
                <a:effectLst>
                  <a:outerShdw blurRad="38100" dist="38100" dir="2700000" algn="tl">
                    <a:srgbClr val="000000">
                      <a:alpha val="43137"/>
                    </a:srgbClr>
                  </a:outerShdw>
                </a:effectLst>
              </a:rPr>
              <a:t>art. 1 k.p.c. i art.  476 § 1 k.p.c. </a:t>
            </a:r>
          </a:p>
        </p:txBody>
      </p:sp>
      <p:grpSp>
        <p:nvGrpSpPr>
          <p:cNvPr id="6" name="Grupa 5"/>
          <p:cNvGrpSpPr/>
          <p:nvPr/>
        </p:nvGrpSpPr>
        <p:grpSpPr>
          <a:xfrm>
            <a:off x="359228" y="1052736"/>
            <a:ext cx="8425544" cy="5400600"/>
            <a:chOff x="478971" y="2001422"/>
            <a:chExt cx="11234058" cy="3864806"/>
          </a:xfrm>
        </p:grpSpPr>
        <p:sp>
          <p:nvSpPr>
            <p:cNvPr id="7" name="Dowolny kształt 6"/>
            <p:cNvSpPr/>
            <p:nvPr/>
          </p:nvSpPr>
          <p:spPr>
            <a:xfrm>
              <a:off x="478971" y="2001422"/>
              <a:ext cx="11234058" cy="852505"/>
            </a:xfrm>
            <a:custGeom>
              <a:avLst/>
              <a:gdLst>
                <a:gd name="connsiteX0" fmla="*/ 0 w 11234058"/>
                <a:gd name="connsiteY0" fmla="*/ 142087 h 852505"/>
                <a:gd name="connsiteX1" fmla="*/ 142087 w 11234058"/>
                <a:gd name="connsiteY1" fmla="*/ 0 h 852505"/>
                <a:gd name="connsiteX2" fmla="*/ 11091971 w 11234058"/>
                <a:gd name="connsiteY2" fmla="*/ 0 h 852505"/>
                <a:gd name="connsiteX3" fmla="*/ 11234058 w 11234058"/>
                <a:gd name="connsiteY3" fmla="*/ 142087 h 852505"/>
                <a:gd name="connsiteX4" fmla="*/ 11234058 w 11234058"/>
                <a:gd name="connsiteY4" fmla="*/ 710418 h 852505"/>
                <a:gd name="connsiteX5" fmla="*/ 11091971 w 11234058"/>
                <a:gd name="connsiteY5" fmla="*/ 852505 h 852505"/>
                <a:gd name="connsiteX6" fmla="*/ 142087 w 11234058"/>
                <a:gd name="connsiteY6" fmla="*/ 852505 h 852505"/>
                <a:gd name="connsiteX7" fmla="*/ 0 w 11234058"/>
                <a:gd name="connsiteY7" fmla="*/ 710418 h 852505"/>
                <a:gd name="connsiteX8" fmla="*/ 0 w 11234058"/>
                <a:gd name="connsiteY8" fmla="*/ 142087 h 85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4058" h="852505">
                  <a:moveTo>
                    <a:pt x="0" y="142087"/>
                  </a:moveTo>
                  <a:cubicBezTo>
                    <a:pt x="0" y="63615"/>
                    <a:pt x="63615" y="0"/>
                    <a:pt x="142087" y="0"/>
                  </a:cubicBezTo>
                  <a:lnTo>
                    <a:pt x="11091971" y="0"/>
                  </a:lnTo>
                  <a:cubicBezTo>
                    <a:pt x="11170443" y="0"/>
                    <a:pt x="11234058" y="63615"/>
                    <a:pt x="11234058" y="142087"/>
                  </a:cubicBezTo>
                  <a:lnTo>
                    <a:pt x="11234058" y="710418"/>
                  </a:lnTo>
                  <a:cubicBezTo>
                    <a:pt x="11234058" y="788890"/>
                    <a:pt x="11170443" y="852505"/>
                    <a:pt x="11091971" y="852505"/>
                  </a:cubicBezTo>
                  <a:lnTo>
                    <a:pt x="142087" y="852505"/>
                  </a:lnTo>
                  <a:cubicBezTo>
                    <a:pt x="63615" y="852505"/>
                    <a:pt x="0" y="788890"/>
                    <a:pt x="0" y="710418"/>
                  </a:cubicBezTo>
                  <a:lnTo>
                    <a:pt x="0" y="142087"/>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8362" tIns="88362" rIns="88362" bIns="88362" numCol="1" spcCol="1270" anchor="ctr" anchorCtr="0">
              <a:noAutofit/>
            </a:bodyPr>
            <a:lstStyle/>
            <a:p>
              <a:pPr algn="just" defTabSz="666750">
                <a:lnSpc>
                  <a:spcPct val="90000"/>
                </a:lnSpc>
                <a:spcAft>
                  <a:spcPct val="35000"/>
                </a:spcAft>
              </a:pPr>
              <a:r>
                <a:rPr lang="pl-PL" sz="2000" dirty="0"/>
                <a:t>Sprawy ze stosunków z zakresu prawa pracy są sprawami cywilnymi w znaczeniu materialnym w rozumieniu art. 1 k.p.c.</a:t>
              </a:r>
            </a:p>
          </p:txBody>
        </p:sp>
        <p:sp>
          <p:nvSpPr>
            <p:cNvPr id="8" name="Dowolny kształt 7"/>
            <p:cNvSpPr/>
            <p:nvPr/>
          </p:nvSpPr>
          <p:spPr>
            <a:xfrm>
              <a:off x="478971" y="2868328"/>
              <a:ext cx="11234058" cy="1491750"/>
            </a:xfrm>
            <a:custGeom>
              <a:avLst/>
              <a:gdLst>
                <a:gd name="connsiteX0" fmla="*/ 0 w 11234058"/>
                <a:gd name="connsiteY0" fmla="*/ 248630 h 1491750"/>
                <a:gd name="connsiteX1" fmla="*/ 248630 w 11234058"/>
                <a:gd name="connsiteY1" fmla="*/ 0 h 1491750"/>
                <a:gd name="connsiteX2" fmla="*/ 10985428 w 11234058"/>
                <a:gd name="connsiteY2" fmla="*/ 0 h 1491750"/>
                <a:gd name="connsiteX3" fmla="*/ 11234058 w 11234058"/>
                <a:gd name="connsiteY3" fmla="*/ 248630 h 1491750"/>
                <a:gd name="connsiteX4" fmla="*/ 11234058 w 11234058"/>
                <a:gd name="connsiteY4" fmla="*/ 1243120 h 1491750"/>
                <a:gd name="connsiteX5" fmla="*/ 10985428 w 11234058"/>
                <a:gd name="connsiteY5" fmla="*/ 1491750 h 1491750"/>
                <a:gd name="connsiteX6" fmla="*/ 248630 w 11234058"/>
                <a:gd name="connsiteY6" fmla="*/ 1491750 h 1491750"/>
                <a:gd name="connsiteX7" fmla="*/ 0 w 11234058"/>
                <a:gd name="connsiteY7" fmla="*/ 1243120 h 1491750"/>
                <a:gd name="connsiteX8" fmla="*/ 0 w 11234058"/>
                <a:gd name="connsiteY8" fmla="*/ 248630 h 149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4058" h="1491750">
                  <a:moveTo>
                    <a:pt x="0" y="248630"/>
                  </a:moveTo>
                  <a:cubicBezTo>
                    <a:pt x="0" y="111315"/>
                    <a:pt x="111315" y="0"/>
                    <a:pt x="248630" y="0"/>
                  </a:cubicBezTo>
                  <a:lnTo>
                    <a:pt x="10985428" y="0"/>
                  </a:lnTo>
                  <a:cubicBezTo>
                    <a:pt x="11122743" y="0"/>
                    <a:pt x="11234058" y="111315"/>
                    <a:pt x="11234058" y="248630"/>
                  </a:cubicBezTo>
                  <a:lnTo>
                    <a:pt x="11234058" y="1243120"/>
                  </a:lnTo>
                  <a:cubicBezTo>
                    <a:pt x="11234058" y="1380435"/>
                    <a:pt x="11122743" y="1491750"/>
                    <a:pt x="10985428" y="1491750"/>
                  </a:cubicBezTo>
                  <a:lnTo>
                    <a:pt x="248630" y="1491750"/>
                  </a:lnTo>
                  <a:cubicBezTo>
                    <a:pt x="111315" y="1491750"/>
                    <a:pt x="0" y="1380435"/>
                    <a:pt x="0" y="1243120"/>
                  </a:cubicBezTo>
                  <a:lnTo>
                    <a:pt x="0" y="248630"/>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11766" tIns="111766" rIns="111766" bIns="111766" numCol="1" spcCol="1270" anchor="ctr" anchorCtr="0">
              <a:noAutofit/>
            </a:bodyPr>
            <a:lstStyle/>
            <a:p>
              <a:pPr algn="just" defTabSz="666750">
                <a:lnSpc>
                  <a:spcPct val="90000"/>
                </a:lnSpc>
                <a:spcAft>
                  <a:spcPct val="35000"/>
                </a:spcAft>
              </a:pPr>
              <a:r>
                <a:rPr lang="pl-PL" sz="2000" dirty="0"/>
                <a:t>Pojęcie to obejmuje sprawy z zakresu prawa pracy, dla których przewidziano postępowanie odrębne, jak również inne sprawy, dla których przewidziano zastosowanie kodeksu postępowania cywilnego (np. sprawy dotyczące rejestracji układów zbiorowych pracy  - art. 241</a:t>
              </a:r>
              <a:r>
                <a:rPr lang="pl-PL" sz="2000" baseline="30000" dirty="0"/>
                <a:t>11</a:t>
              </a:r>
              <a:r>
                <a:rPr lang="pl-PL" sz="2000" dirty="0"/>
                <a:t> § 5 i 5</a:t>
              </a:r>
              <a:r>
                <a:rPr lang="pl-PL" sz="2000" baseline="30000" dirty="0"/>
                <a:t>4</a:t>
              </a:r>
              <a:r>
                <a:rPr lang="pl-PL" sz="2000" dirty="0"/>
                <a:t> </a:t>
              </a:r>
              <a:r>
                <a:rPr lang="pl-PL" sz="2000" dirty="0" err="1"/>
                <a:t>k.p</a:t>
              </a:r>
              <a:r>
                <a:rPr lang="pl-PL" sz="2000" dirty="0"/>
                <a:t>. oraz postępowanie dotyczące stwierdzenia reprezentatywności związków zawodowych (art. 241</a:t>
              </a:r>
              <a:r>
                <a:rPr lang="pl-PL" sz="2000" baseline="30000" dirty="0"/>
                <a:t>17</a:t>
              </a:r>
              <a:r>
                <a:rPr lang="pl-PL" sz="2000" dirty="0"/>
                <a:t> § 2 i art. 241</a:t>
              </a:r>
              <a:r>
                <a:rPr lang="pl-PL" sz="2000" baseline="30000" dirty="0"/>
                <a:t>25a</a:t>
              </a:r>
              <a:r>
                <a:rPr lang="pl-PL" sz="2000" dirty="0"/>
                <a:t> § 5 </a:t>
              </a:r>
              <a:r>
                <a:rPr lang="pl-PL" sz="2000" dirty="0" err="1"/>
                <a:t>k.p</a:t>
              </a:r>
              <a:r>
                <a:rPr lang="pl-PL" sz="2000" dirty="0"/>
                <a:t>., które są rozpatrywane w postępowaniu nieprocesowym)</a:t>
              </a:r>
            </a:p>
          </p:txBody>
        </p:sp>
        <p:sp>
          <p:nvSpPr>
            <p:cNvPr id="9" name="Dowolny kształt 8"/>
            <p:cNvSpPr/>
            <p:nvPr/>
          </p:nvSpPr>
          <p:spPr>
            <a:xfrm>
              <a:off x="478971" y="4374478"/>
              <a:ext cx="11234058" cy="1491750"/>
            </a:xfrm>
            <a:custGeom>
              <a:avLst/>
              <a:gdLst>
                <a:gd name="connsiteX0" fmla="*/ 0 w 11234058"/>
                <a:gd name="connsiteY0" fmla="*/ 248630 h 1491750"/>
                <a:gd name="connsiteX1" fmla="*/ 248630 w 11234058"/>
                <a:gd name="connsiteY1" fmla="*/ 0 h 1491750"/>
                <a:gd name="connsiteX2" fmla="*/ 10985428 w 11234058"/>
                <a:gd name="connsiteY2" fmla="*/ 0 h 1491750"/>
                <a:gd name="connsiteX3" fmla="*/ 11234058 w 11234058"/>
                <a:gd name="connsiteY3" fmla="*/ 248630 h 1491750"/>
                <a:gd name="connsiteX4" fmla="*/ 11234058 w 11234058"/>
                <a:gd name="connsiteY4" fmla="*/ 1243120 h 1491750"/>
                <a:gd name="connsiteX5" fmla="*/ 10985428 w 11234058"/>
                <a:gd name="connsiteY5" fmla="*/ 1491750 h 1491750"/>
                <a:gd name="connsiteX6" fmla="*/ 248630 w 11234058"/>
                <a:gd name="connsiteY6" fmla="*/ 1491750 h 1491750"/>
                <a:gd name="connsiteX7" fmla="*/ 0 w 11234058"/>
                <a:gd name="connsiteY7" fmla="*/ 1243120 h 1491750"/>
                <a:gd name="connsiteX8" fmla="*/ 0 w 11234058"/>
                <a:gd name="connsiteY8" fmla="*/ 248630 h 149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4058" h="1491750">
                  <a:moveTo>
                    <a:pt x="0" y="248630"/>
                  </a:moveTo>
                  <a:cubicBezTo>
                    <a:pt x="0" y="111315"/>
                    <a:pt x="111315" y="0"/>
                    <a:pt x="248630" y="0"/>
                  </a:cubicBezTo>
                  <a:lnTo>
                    <a:pt x="10985428" y="0"/>
                  </a:lnTo>
                  <a:cubicBezTo>
                    <a:pt x="11122743" y="0"/>
                    <a:pt x="11234058" y="111315"/>
                    <a:pt x="11234058" y="248630"/>
                  </a:cubicBezTo>
                  <a:lnTo>
                    <a:pt x="11234058" y="1243120"/>
                  </a:lnTo>
                  <a:cubicBezTo>
                    <a:pt x="11234058" y="1380435"/>
                    <a:pt x="11122743" y="1491750"/>
                    <a:pt x="10985428" y="1491750"/>
                  </a:cubicBezTo>
                  <a:lnTo>
                    <a:pt x="248630" y="1491750"/>
                  </a:lnTo>
                  <a:cubicBezTo>
                    <a:pt x="111315" y="1491750"/>
                    <a:pt x="0" y="1380435"/>
                    <a:pt x="0" y="1243120"/>
                  </a:cubicBezTo>
                  <a:lnTo>
                    <a:pt x="0" y="248630"/>
                  </a:lnTo>
                  <a:close/>
                </a:path>
              </a:pathLst>
            </a:cu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11766" tIns="111766" rIns="111766" bIns="111766" numCol="1" spcCol="1270" anchor="ctr" anchorCtr="0">
              <a:noAutofit/>
            </a:bodyPr>
            <a:lstStyle/>
            <a:p>
              <a:pPr algn="just" defTabSz="666750">
                <a:lnSpc>
                  <a:spcPct val="90000"/>
                </a:lnSpc>
                <a:spcAft>
                  <a:spcPct val="35000"/>
                </a:spcAft>
              </a:pPr>
              <a:r>
                <a:rPr lang="pl-PL" sz="2000" dirty="0"/>
                <a:t>zbiorowe spory pracy rozwiązywane są w trybie uregulowanym w ustawie z dnia 23 maja 1991 r. o rozwiązywaniu sporów zbiorowych (Dz. U. Nr 55, poz. 236) i nie są sprawami cywilnymi w rozumieniu art. 1 k.p.c.</a:t>
              </a:r>
            </a:p>
          </p:txBody>
        </p:sp>
      </p:grpSp>
      <p:pic>
        <p:nvPicPr>
          <p:cNvPr id="1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97352"/>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768041"/>
      </p:ext>
    </p:extLst>
  </p:cSld>
  <p:clrMapOvr>
    <a:masterClrMapping/>
  </p:clrMapOvr>
  <p:transition>
    <p:push dir="d"/>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4000" b="1" dirty="0">
                <a:solidFill>
                  <a:schemeClr val="accent3">
                    <a:lumMod val="50000"/>
                  </a:schemeClr>
                </a:solidFill>
                <a:effectLst>
                  <a:outerShdw blurRad="38100" dist="38100" dir="2700000" algn="tl">
                    <a:srgbClr val="000000">
                      <a:alpha val="43137"/>
                    </a:srgbClr>
                  </a:outerShdw>
                </a:effectLst>
              </a:rPr>
              <a:t>Zasądzenie odszkodowania w miejsce przywrócenia do pracy</a:t>
            </a:r>
          </a:p>
        </p:txBody>
      </p:sp>
      <p:grpSp>
        <p:nvGrpSpPr>
          <p:cNvPr id="15363" name="Grupa 3"/>
          <p:cNvGrpSpPr>
            <a:grpSpLocks/>
          </p:cNvGrpSpPr>
          <p:nvPr/>
        </p:nvGrpSpPr>
        <p:grpSpPr bwMode="auto">
          <a:xfrm>
            <a:off x="457200" y="1628775"/>
            <a:ext cx="8229600" cy="4824413"/>
            <a:chOff x="457200" y="1990562"/>
            <a:chExt cx="8229600" cy="3745237"/>
          </a:xfrm>
        </p:grpSpPr>
        <p:sp>
          <p:nvSpPr>
            <p:cNvPr id="5" name="Dowolny kształt 4"/>
            <p:cNvSpPr/>
            <p:nvPr/>
          </p:nvSpPr>
          <p:spPr>
            <a:xfrm>
              <a:off x="457200" y="1990562"/>
              <a:ext cx="8229600" cy="1846122"/>
            </a:xfrm>
            <a:custGeom>
              <a:avLst/>
              <a:gdLst>
                <a:gd name="connsiteX0" fmla="*/ 0 w 8229600"/>
                <a:gd name="connsiteY0" fmla="*/ 307789 h 1846698"/>
                <a:gd name="connsiteX1" fmla="*/ 307789 w 8229600"/>
                <a:gd name="connsiteY1" fmla="*/ 0 h 1846698"/>
                <a:gd name="connsiteX2" fmla="*/ 7921811 w 8229600"/>
                <a:gd name="connsiteY2" fmla="*/ 0 h 1846698"/>
                <a:gd name="connsiteX3" fmla="*/ 8229600 w 8229600"/>
                <a:gd name="connsiteY3" fmla="*/ 307789 h 1846698"/>
                <a:gd name="connsiteX4" fmla="*/ 8229600 w 8229600"/>
                <a:gd name="connsiteY4" fmla="*/ 1538909 h 1846698"/>
                <a:gd name="connsiteX5" fmla="*/ 7921811 w 8229600"/>
                <a:gd name="connsiteY5" fmla="*/ 1846698 h 1846698"/>
                <a:gd name="connsiteX6" fmla="*/ 307789 w 8229600"/>
                <a:gd name="connsiteY6" fmla="*/ 1846698 h 1846698"/>
                <a:gd name="connsiteX7" fmla="*/ 0 w 8229600"/>
                <a:gd name="connsiteY7" fmla="*/ 1538909 h 1846698"/>
                <a:gd name="connsiteX8" fmla="*/ 0 w 8229600"/>
                <a:gd name="connsiteY8" fmla="*/ 307789 h 184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846698">
                  <a:moveTo>
                    <a:pt x="0" y="307789"/>
                  </a:moveTo>
                  <a:cubicBezTo>
                    <a:pt x="0" y="137802"/>
                    <a:pt x="137802" y="0"/>
                    <a:pt x="307789" y="0"/>
                  </a:cubicBezTo>
                  <a:lnTo>
                    <a:pt x="7921811" y="0"/>
                  </a:lnTo>
                  <a:cubicBezTo>
                    <a:pt x="8091798" y="0"/>
                    <a:pt x="8229600" y="137802"/>
                    <a:pt x="8229600" y="307789"/>
                  </a:cubicBezTo>
                  <a:lnTo>
                    <a:pt x="8229600" y="1538909"/>
                  </a:lnTo>
                  <a:cubicBezTo>
                    <a:pt x="8229600" y="1708896"/>
                    <a:pt x="8091798" y="1846698"/>
                    <a:pt x="7921811" y="1846698"/>
                  </a:cubicBezTo>
                  <a:lnTo>
                    <a:pt x="307789" y="1846698"/>
                  </a:lnTo>
                  <a:cubicBezTo>
                    <a:pt x="137802" y="1846698"/>
                    <a:pt x="0" y="1708896"/>
                    <a:pt x="0" y="1538909"/>
                  </a:cubicBezTo>
                  <a:lnTo>
                    <a:pt x="0" y="307789"/>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58728" tIns="158728" rIns="158728" bIns="158728" spcCol="1270" anchor="ctr"/>
            <a:lstStyle/>
            <a:p>
              <a:pPr algn="just" defTabSz="800100">
                <a:lnSpc>
                  <a:spcPct val="90000"/>
                </a:lnSpc>
                <a:spcAft>
                  <a:spcPct val="35000"/>
                </a:spcAft>
                <a:defRPr/>
              </a:pPr>
              <a:r>
                <a:rPr lang="pl-PL" sz="2200" dirty="0"/>
                <a:t>W sprawach, w których sąd – w miejsce przywrócenia do pracy, którego domagał się powód, zasądził stosowne odszkodowanie na podstawie przepisu art. 56 § 2 </a:t>
              </a:r>
              <a:r>
                <a:rPr lang="pl-PL" sz="2200" dirty="0" err="1"/>
                <a:t>k.p</a:t>
              </a:r>
              <a:r>
                <a:rPr lang="pl-PL" sz="2200" dirty="0"/>
                <a:t>., </a:t>
              </a:r>
              <a:r>
                <a:rPr lang="pl-PL" sz="2200" b="1" dirty="0"/>
                <a:t>a powód nadal żąda przywrócenia do pracy, wartość przedmiotu zaskarżenia oblicza się na podstawie art. 23</a:t>
              </a:r>
              <a:r>
                <a:rPr lang="pl-PL" sz="2200" b="1" baseline="30000" dirty="0"/>
                <a:t>1</a:t>
              </a:r>
              <a:r>
                <a:rPr lang="pl-PL" sz="2200" b="1" dirty="0"/>
                <a:t> k.p.c. </a:t>
              </a:r>
              <a:r>
                <a:rPr lang="pl-PL" sz="2200" dirty="0"/>
                <a:t>(I BP 47/07).</a:t>
              </a:r>
            </a:p>
          </p:txBody>
        </p:sp>
        <p:sp>
          <p:nvSpPr>
            <p:cNvPr id="6" name="Dowolny kształt 5"/>
            <p:cNvSpPr/>
            <p:nvPr/>
          </p:nvSpPr>
          <p:spPr>
            <a:xfrm>
              <a:off x="457200" y="3889677"/>
              <a:ext cx="8229600" cy="1846122"/>
            </a:xfrm>
            <a:custGeom>
              <a:avLst/>
              <a:gdLst>
                <a:gd name="connsiteX0" fmla="*/ 0 w 8229600"/>
                <a:gd name="connsiteY0" fmla="*/ 307789 h 1846698"/>
                <a:gd name="connsiteX1" fmla="*/ 307789 w 8229600"/>
                <a:gd name="connsiteY1" fmla="*/ 0 h 1846698"/>
                <a:gd name="connsiteX2" fmla="*/ 7921811 w 8229600"/>
                <a:gd name="connsiteY2" fmla="*/ 0 h 1846698"/>
                <a:gd name="connsiteX3" fmla="*/ 8229600 w 8229600"/>
                <a:gd name="connsiteY3" fmla="*/ 307789 h 1846698"/>
                <a:gd name="connsiteX4" fmla="*/ 8229600 w 8229600"/>
                <a:gd name="connsiteY4" fmla="*/ 1538909 h 1846698"/>
                <a:gd name="connsiteX5" fmla="*/ 7921811 w 8229600"/>
                <a:gd name="connsiteY5" fmla="*/ 1846698 h 1846698"/>
                <a:gd name="connsiteX6" fmla="*/ 307789 w 8229600"/>
                <a:gd name="connsiteY6" fmla="*/ 1846698 h 1846698"/>
                <a:gd name="connsiteX7" fmla="*/ 0 w 8229600"/>
                <a:gd name="connsiteY7" fmla="*/ 1538909 h 1846698"/>
                <a:gd name="connsiteX8" fmla="*/ 0 w 8229600"/>
                <a:gd name="connsiteY8" fmla="*/ 307789 h 184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846698">
                  <a:moveTo>
                    <a:pt x="0" y="307789"/>
                  </a:moveTo>
                  <a:cubicBezTo>
                    <a:pt x="0" y="137802"/>
                    <a:pt x="137802" y="0"/>
                    <a:pt x="307789" y="0"/>
                  </a:cubicBezTo>
                  <a:lnTo>
                    <a:pt x="7921811" y="0"/>
                  </a:lnTo>
                  <a:cubicBezTo>
                    <a:pt x="8091798" y="0"/>
                    <a:pt x="8229600" y="137802"/>
                    <a:pt x="8229600" y="307789"/>
                  </a:cubicBezTo>
                  <a:lnTo>
                    <a:pt x="8229600" y="1538909"/>
                  </a:lnTo>
                  <a:cubicBezTo>
                    <a:pt x="8229600" y="1708896"/>
                    <a:pt x="8091798" y="1846698"/>
                    <a:pt x="7921811" y="1846698"/>
                  </a:cubicBezTo>
                  <a:lnTo>
                    <a:pt x="307789" y="1846698"/>
                  </a:lnTo>
                  <a:cubicBezTo>
                    <a:pt x="137802" y="1846698"/>
                    <a:pt x="0" y="1708896"/>
                    <a:pt x="0" y="1538909"/>
                  </a:cubicBezTo>
                  <a:lnTo>
                    <a:pt x="0" y="307789"/>
                  </a:lnTo>
                  <a:close/>
                </a:path>
              </a:pathLst>
            </a:custGeom>
          </p:spPr>
          <p:style>
            <a:lnRef idx="3">
              <a:schemeClr val="accent3">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lIns="158728" tIns="158728" rIns="158728" bIns="158728" spcCol="1270" anchor="ctr"/>
            <a:lstStyle/>
            <a:p>
              <a:pPr algn="just" defTabSz="800100">
                <a:lnSpc>
                  <a:spcPct val="90000"/>
                </a:lnSpc>
                <a:spcAft>
                  <a:spcPct val="35000"/>
                </a:spcAft>
                <a:defRPr/>
              </a:pPr>
              <a:r>
                <a:rPr lang="pl-PL" sz="2200" dirty="0"/>
                <a:t>W sprawie, w której sąd zasądził od pracodawcy na rzecz pracownika odszkodowanie z tytułu niezgodnego z prawem rozwiązania umowy o pracę za wypowiedzeniem (art. 45 § 1 lub § 2 </a:t>
              </a:r>
              <a:r>
                <a:rPr lang="pl-PL" sz="2200" dirty="0" err="1"/>
                <a:t>k.p</a:t>
              </a:r>
              <a:r>
                <a:rPr lang="pl-PL" sz="2200" dirty="0"/>
                <a:t>. w związku z art. 47</a:t>
              </a:r>
              <a:r>
                <a:rPr lang="pl-PL" sz="2200" baseline="30000" dirty="0"/>
                <a:t>1</a:t>
              </a:r>
              <a:r>
                <a:rPr lang="pl-PL" sz="2200" dirty="0"/>
                <a:t> </a:t>
              </a:r>
              <a:r>
                <a:rPr lang="pl-PL" sz="2200" dirty="0" err="1"/>
                <a:t>k.p</a:t>
              </a:r>
              <a:r>
                <a:rPr lang="pl-PL" sz="2200" dirty="0"/>
                <a:t>.), </a:t>
              </a:r>
              <a:r>
                <a:rPr lang="pl-PL" sz="2200" b="1" dirty="0"/>
                <a:t>wartość przedmiotu zaskarżenia stanowi dla pozwanego pracodawcy zasądzona kwota pieniężna (art. 19 § 1 k.p.c. w związku z art. 368 § 2 k.p.c.)</a:t>
              </a:r>
              <a:r>
                <a:rPr lang="pl-PL" sz="2200" dirty="0"/>
                <a:t>, a nie suma wynagrodzenia za pracę za okres jednego roku (art. 23</a:t>
              </a:r>
              <a:r>
                <a:rPr lang="pl-PL" sz="2200" baseline="30000" dirty="0"/>
                <a:t>1 </a:t>
              </a:r>
              <a:r>
                <a:rPr lang="pl-PL" sz="2200" dirty="0"/>
                <a:t>k.p.c. w związku z art. 368 § 2 </a:t>
              </a:r>
              <a:r>
                <a:rPr lang="pl-PL" sz="2200" dirty="0" smtClean="0"/>
                <a:t>k.p.c.) </a:t>
              </a:r>
              <a:r>
                <a:rPr lang="pl-PL" sz="2200" dirty="0"/>
                <a:t>- I PK 263/02</a:t>
              </a:r>
            </a:p>
          </p:txBody>
        </p:sp>
      </p:grpSp>
      <p:pic>
        <p:nvPicPr>
          <p:cNvPr id="1536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3600" b="1" dirty="0">
                <a:solidFill>
                  <a:schemeClr val="accent3">
                    <a:lumMod val="50000"/>
                  </a:schemeClr>
                </a:solidFill>
                <a:effectLst>
                  <a:outerShdw blurRad="38100" dist="38100" dir="2700000" algn="tl">
                    <a:srgbClr val="000000">
                      <a:alpha val="43137"/>
                    </a:srgbClr>
                  </a:outerShdw>
                </a:effectLst>
              </a:rPr>
              <a:t>Zmiana z przywrócenia do pracy na odszkodowanie </a:t>
            </a:r>
          </a:p>
        </p:txBody>
      </p:sp>
      <p:sp>
        <p:nvSpPr>
          <p:cNvPr id="3" name="Symbol zastępczy zawartości 2"/>
          <p:cNvSpPr>
            <a:spLocks noGrp="1"/>
          </p:cNvSpPr>
          <p:nvPr>
            <p:ph idx="1"/>
          </p:nvPr>
        </p:nvSpPr>
        <p:spPr/>
        <p:txBody>
          <a:bodyPr/>
          <a:lstStyle/>
          <a:p>
            <a:pPr algn="just">
              <a:defRPr/>
            </a:pPr>
            <a:r>
              <a:rPr lang="pl-PL" sz="2400" b="1" dirty="0"/>
              <a:t>I PZP 1/09 </a:t>
            </a:r>
            <a:endParaRPr lang="pl-PL" sz="2400" dirty="0"/>
          </a:p>
          <a:p>
            <a:pPr marL="0" indent="0" algn="just">
              <a:buFont typeface="Arial" panose="020B0604020202020204" pitchFamily="34" charset="0"/>
              <a:buNone/>
              <a:defRPr/>
            </a:pPr>
            <a:r>
              <a:rPr lang="pl-PL" sz="2800" dirty="0"/>
              <a:t>Zmiana powództwa po rozpoczęciu rozprawy przed sądem pierwszej instancji polegająca na wystąpieniu przez powoda pracownika z nowym roszczeniem o zasądzenie odszkodowania na podstawie art. 45 § 1 </a:t>
            </a:r>
            <a:r>
              <a:rPr lang="pl-PL" sz="2800" dirty="0" err="1"/>
              <a:t>k.p</a:t>
            </a:r>
            <a:r>
              <a:rPr lang="pl-PL" sz="2800" dirty="0"/>
              <a:t>. zamiast pierwotnego roszczenia o przywrócenie do pracy (art. 193 § 3 k.p.c.), bez zezwolenia pozwanego pracodawcy i bez zrzeczenia się roszczenia, stanowi zmianę przedmiotu sporu i jego wartości.</a:t>
            </a:r>
          </a:p>
        </p:txBody>
      </p:sp>
      <p:pic>
        <p:nvPicPr>
          <p:cNvPr id="1638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a:xfrm>
            <a:off x="457200" y="274638"/>
            <a:ext cx="8229600" cy="490537"/>
          </a:xfrm>
        </p:spPr>
        <p:txBody>
          <a:bodyPr/>
          <a:lstStyle/>
          <a:p>
            <a:pPr>
              <a:defRPr/>
            </a:pPr>
            <a:r>
              <a:rPr lang="pl-PL" sz="3600" b="1" dirty="0">
                <a:solidFill>
                  <a:schemeClr val="accent3">
                    <a:lumMod val="50000"/>
                  </a:schemeClr>
                </a:solidFill>
                <a:effectLst>
                  <a:outerShdw blurRad="38100" dist="38100" dir="2700000" algn="tl">
                    <a:srgbClr val="000000">
                      <a:alpha val="43137"/>
                    </a:srgbClr>
                  </a:outerShdw>
                </a:effectLst>
              </a:rPr>
              <a:t>Wypowiedzenie zmieniające (I PZ 18/02)  </a:t>
            </a:r>
          </a:p>
        </p:txBody>
      </p:sp>
      <p:sp>
        <p:nvSpPr>
          <p:cNvPr id="35843" name="Symbol zastępczy zawartości 2"/>
          <p:cNvSpPr>
            <a:spLocks noGrp="1"/>
          </p:cNvSpPr>
          <p:nvPr>
            <p:ph idx="1"/>
          </p:nvPr>
        </p:nvSpPr>
        <p:spPr>
          <a:xfrm>
            <a:off x="457200" y="908050"/>
            <a:ext cx="8229600" cy="5218113"/>
          </a:xfrm>
        </p:spPr>
        <p:txBody>
          <a:bodyPr/>
          <a:lstStyle/>
          <a:p>
            <a:pPr marL="0" indent="0" algn="just">
              <a:buFont typeface="Arial" panose="020B0604020202020204" pitchFamily="34" charset="0"/>
              <a:buNone/>
              <a:defRPr/>
            </a:pPr>
            <a:r>
              <a:rPr lang="pl-PL" sz="2800" dirty="0"/>
              <a:t>W zależności od konkretnego przypadku podstawę prawną określenia wartości przedmiotu sporu może stanowić :</a:t>
            </a:r>
          </a:p>
          <a:p>
            <a:pPr algn="just">
              <a:buFont typeface="Wingdings" pitchFamily="2" charset="2"/>
              <a:buChar char="q"/>
              <a:defRPr/>
            </a:pPr>
            <a:r>
              <a:rPr lang="pl-PL" sz="2800" dirty="0"/>
              <a:t>art. 19 k.p.c. (żądanie odszkodowania niezależnie od tego, czy stosunek pracy się rozwiązał, czy trwa), </a:t>
            </a:r>
          </a:p>
          <a:p>
            <a:pPr algn="just">
              <a:buFont typeface="Wingdings" pitchFamily="2" charset="2"/>
              <a:buChar char="q"/>
              <a:defRPr/>
            </a:pPr>
            <a:r>
              <a:rPr lang="pl-PL" sz="2800" dirty="0"/>
              <a:t>art. 22 k.p.c. (żądanie jedynie „przywrócenia” warunków wynagrodzenia, a więc wyższego świadczenia powtarzającego się, gdy można policzyć różnice w pensji - II PZ 22/07) </a:t>
            </a:r>
          </a:p>
          <a:p>
            <a:pPr algn="just">
              <a:buFont typeface="Wingdings" pitchFamily="2" charset="2"/>
              <a:buChar char="q"/>
              <a:defRPr/>
            </a:pPr>
            <a:r>
              <a:rPr lang="pl-PL" sz="2800" dirty="0"/>
              <a:t>art. 23</a:t>
            </a:r>
            <a:r>
              <a:rPr lang="pl-PL" sz="2800" baseline="30000" dirty="0"/>
              <a:t>1</a:t>
            </a:r>
            <a:r>
              <a:rPr lang="pl-PL" sz="2800" dirty="0"/>
              <a:t> k.p.c. (żądanie przywrócenia do pracy na warunkach poprzednich po ustaniu stosunku pracy - jako sprawa o jego rozwiązanie).</a:t>
            </a:r>
          </a:p>
          <a:p>
            <a:pPr>
              <a:defRPr/>
            </a:pPr>
            <a:endParaRPr lang="pl-PL" dirty="0"/>
          </a:p>
        </p:txBody>
      </p:sp>
      <p:pic>
        <p:nvPicPr>
          <p:cNvPr id="17412"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a:solidFill>
                  <a:schemeClr val="accent3">
                    <a:lumMod val="50000"/>
                  </a:schemeClr>
                </a:solidFill>
                <a:effectLst>
                  <a:outerShdw blurRad="38100" dist="38100" dir="2700000" algn="tl">
                    <a:srgbClr val="000000">
                      <a:alpha val="43137"/>
                    </a:srgbClr>
                  </a:outerShdw>
                </a:effectLst>
              </a:rPr>
              <a:t>Przeniesienie na inne stanowisko + zmiana wynagrodzenia</a:t>
            </a:r>
            <a:r>
              <a:rPr lang="pl-PL" dirty="0"/>
              <a:t> </a:t>
            </a:r>
          </a:p>
        </p:txBody>
      </p:sp>
      <p:sp>
        <p:nvSpPr>
          <p:cNvPr id="3" name="Symbol zastępczy zawartości 2"/>
          <p:cNvSpPr>
            <a:spLocks noGrp="1"/>
          </p:cNvSpPr>
          <p:nvPr>
            <p:ph idx="1"/>
          </p:nvPr>
        </p:nvSpPr>
        <p:spPr/>
        <p:txBody>
          <a:bodyPr/>
          <a:lstStyle/>
          <a:p>
            <a:pPr>
              <a:defRPr/>
            </a:pPr>
            <a:endParaRPr lang="pl-PL" b="1" dirty="0"/>
          </a:p>
          <a:p>
            <a:pPr>
              <a:defRPr/>
            </a:pPr>
            <a:r>
              <a:rPr lang="pl-PL" b="1" dirty="0"/>
              <a:t>I PZ 2/08	</a:t>
            </a:r>
          </a:p>
          <a:p>
            <a:pPr marL="0" indent="0" algn="just">
              <a:buFont typeface="Arial" panose="020B0604020202020204" pitchFamily="34" charset="0"/>
              <a:buNone/>
              <a:defRPr/>
            </a:pPr>
            <a:endParaRPr lang="pl-PL" dirty="0"/>
          </a:p>
          <a:p>
            <a:pPr marL="0" indent="0" algn="just">
              <a:buFont typeface="Arial" panose="020B0604020202020204" pitchFamily="34" charset="0"/>
              <a:buNone/>
              <a:defRPr/>
            </a:pPr>
            <a:r>
              <a:rPr lang="pl-PL" dirty="0"/>
              <a:t>Sprawa dotycząca przeniesienia na inne stanowisko pracy, które powoduje obniżenie wynagrodzenia, jest sprawą o prawo majątkowe, a podstawą prawną określenia wartości przedmiotu sporu jest art. 23</a:t>
            </a:r>
            <a:r>
              <a:rPr lang="pl-PL" baseline="30000" dirty="0"/>
              <a:t>1</a:t>
            </a:r>
            <a:r>
              <a:rPr lang="pl-PL" dirty="0"/>
              <a:t> k.p.c.</a:t>
            </a:r>
          </a:p>
          <a:p>
            <a:pPr>
              <a:defRPr/>
            </a:pPr>
            <a:endParaRPr lang="pl-PL" dirty="0"/>
          </a:p>
        </p:txBody>
      </p:sp>
      <p:pic>
        <p:nvPicPr>
          <p:cNvPr id="1843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531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d"/>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4000" b="1" smtClean="0">
                <a:solidFill>
                  <a:srgbClr val="4F6228"/>
                </a:solidFill>
                <a:effectLst>
                  <a:outerShdw blurRad="38100" dist="38100" dir="2700000" algn="tl">
                    <a:srgbClr val="C0C0C0"/>
                  </a:outerShdw>
                </a:effectLst>
              </a:rPr>
              <a:t>Terminy – art. 264 k.p.</a:t>
            </a:r>
            <a:endParaRPr lang="pl-PL" sz="5400" b="1" smtClean="0">
              <a:solidFill>
                <a:srgbClr val="4F6228"/>
              </a:solidFill>
              <a:effectLst>
                <a:outerShdw blurRad="38100" dist="38100" dir="2700000" algn="tl">
                  <a:srgbClr val="C0C0C0"/>
                </a:outerShdw>
              </a:effectLst>
            </a:endParaRPr>
          </a:p>
        </p:txBody>
      </p:sp>
      <p:sp>
        <p:nvSpPr>
          <p:cNvPr id="4099" name="Symbol zastępczy zawartości 2"/>
          <p:cNvSpPr>
            <a:spLocks noGrp="1"/>
          </p:cNvSpPr>
          <p:nvPr>
            <p:ph idx="1"/>
          </p:nvPr>
        </p:nvSpPr>
        <p:spPr>
          <a:xfrm>
            <a:off x="457200" y="1600200"/>
            <a:ext cx="8229600" cy="4492625"/>
          </a:xfrm>
        </p:spPr>
        <p:txBody>
          <a:bodyPr/>
          <a:lstStyle/>
          <a:p>
            <a:pPr algn="just">
              <a:buFont typeface="Wingdings" panose="05000000000000000000" pitchFamily="2" charset="2"/>
              <a:buChar char="Ø"/>
            </a:pPr>
            <a:r>
              <a:rPr lang="pl-PL" altLang="pl-PL" sz="2800" dirty="0" smtClean="0"/>
              <a:t>21 dni – od dnia doręczenia pisma w sprawie  wypowiedzenia umowy o pracę, </a:t>
            </a:r>
          </a:p>
          <a:p>
            <a:pPr algn="just">
              <a:buFont typeface="Wingdings" panose="05000000000000000000" pitchFamily="2" charset="2"/>
              <a:buChar char="Ø"/>
            </a:pPr>
            <a:r>
              <a:rPr lang="pl-PL" altLang="pl-PL" sz="2800" dirty="0" smtClean="0"/>
              <a:t>21 dni -  od dnia doręczenia zawiadomienia o rozwiązaniu umowy o pracę bez wypowiedzenia lub od dnia wygaśnięcia umowy o pracę,</a:t>
            </a:r>
          </a:p>
          <a:p>
            <a:pPr algn="just">
              <a:buFont typeface="Wingdings" panose="05000000000000000000" pitchFamily="2" charset="2"/>
              <a:buChar char="Ø"/>
            </a:pPr>
            <a:r>
              <a:rPr lang="pl-PL" altLang="pl-PL" sz="2800" dirty="0" smtClean="0"/>
              <a:t>21 dni od dnia doręczenia zawiadomienia o odmowie przyjęcia do pracy.</a:t>
            </a:r>
          </a:p>
          <a:p>
            <a:pPr algn="just">
              <a:buFont typeface="Wingdings" panose="05000000000000000000" pitchFamily="2" charset="2"/>
              <a:buChar char="Ø"/>
            </a:pPr>
            <a:r>
              <a:rPr lang="pl-PL" altLang="pl-PL" sz="2800" dirty="0" smtClean="0"/>
              <a:t>są to terminy prawa materialnego, ich przekroczenie skutkuje oddaleniem powództwa (nie zwrot lub odrzucenie pozwu)</a:t>
            </a:r>
            <a:r>
              <a:rPr lang="pl-PL" altLang="pl-PL" dirty="0" smtClean="0"/>
              <a:t>   </a:t>
            </a:r>
          </a:p>
          <a:p>
            <a:endParaRPr lang="pl-PL" altLang="pl-PL" b="1" dirty="0" smtClean="0"/>
          </a:p>
          <a:p>
            <a:pPr>
              <a:buFont typeface="Arial" panose="020B0604020202020204" pitchFamily="34" charset="0"/>
              <a:buNone/>
            </a:pPr>
            <a:endParaRPr lang="pl-PL" altLang="pl-PL" dirty="0" smtClean="0"/>
          </a:p>
        </p:txBody>
      </p:sp>
      <p:pic>
        <p:nvPicPr>
          <p:cNvPr id="4100"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3433630"/>
      </p:ext>
    </p:extLst>
  </p:cSld>
  <p:clrMapOvr>
    <a:masterClrMapping/>
  </p:clrMapOvr>
  <p:transition>
    <p:push dir="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Skutki przekroczenia terminu na etapie sądu I instancji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5123" name="Symbol zastępczy zawartości 2"/>
          <p:cNvSpPr>
            <a:spLocks noGrp="1"/>
          </p:cNvSpPr>
          <p:nvPr>
            <p:ph idx="1"/>
          </p:nvPr>
        </p:nvSpPr>
        <p:spPr/>
        <p:txBody>
          <a:bodyPr/>
          <a:lstStyle/>
          <a:p>
            <a:pPr marL="0" indent="0" algn="just">
              <a:buFont typeface="Arial" panose="020B0604020202020204" pitchFamily="34" charset="0"/>
              <a:buNone/>
            </a:pPr>
            <a:r>
              <a:rPr lang="pl-PL" altLang="pl-PL" smtClean="0"/>
              <a:t>W razie wniesienia powództwa z przekroczeniem jednego z terminów wymienionych w art. 264 k.p., sąd w pierwszej kolejności bada okoliczności przekroczenia terminu, a jeżeli uzna, iż wniosek o przywrócenie terminu jest bezzasadny, nie podejmuje żadnych czynności związanych ze sprawdzeniem zasadności roszczenia. </a:t>
            </a:r>
          </a:p>
          <a:p>
            <a:pPr marL="0" indent="0" algn="just">
              <a:buFont typeface="Arial" panose="020B0604020202020204" pitchFamily="34" charset="0"/>
              <a:buNone/>
            </a:pPr>
            <a:endParaRPr lang="pl-PL" altLang="pl-PL" smtClean="0"/>
          </a:p>
        </p:txBody>
      </p:sp>
      <p:pic>
        <p:nvPicPr>
          <p:cNvPr id="512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260606"/>
      </p:ext>
    </p:extLst>
  </p:cSld>
  <p:clrMapOvr>
    <a:masterClrMapping/>
  </p:clrMapOvr>
  <p:transition>
    <p:push dir="d"/>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Wadliwość oceny sądu I instancji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268413"/>
            <a:ext cx="8229600" cy="4857750"/>
          </a:xfrm>
        </p:spPr>
        <p:txBody>
          <a:bodyPr/>
          <a:lstStyle/>
          <a:p>
            <a:pPr marL="0" indent="0" algn="just">
              <a:buFont typeface="Arial" charset="0"/>
              <a:buNone/>
              <a:defRPr/>
            </a:pPr>
            <a:r>
              <a:rPr lang="pl-PL" sz="2800" dirty="0" smtClean="0"/>
              <a:t>	Jeżeli sąd II instancji uzna, iż oddalenie powództwa było wynikiem błędnej oceny sądu I instancji co do przekroczenia terminu z art. 264 </a:t>
            </a:r>
            <a:r>
              <a:rPr lang="pl-PL" sz="2800" dirty="0" err="1" smtClean="0"/>
              <a:t>k.p</a:t>
            </a:r>
            <a:r>
              <a:rPr lang="pl-PL" sz="2800" dirty="0" smtClean="0"/>
              <a:t>. i braku podstaw do jego przywrócenia, wyrok zostanie uchylony i przekazany do ponownego rozpoznania przez sąd I instancji. </a:t>
            </a:r>
          </a:p>
          <a:p>
            <a:pPr marL="0" indent="0" algn="just">
              <a:buFont typeface="Arial" charset="0"/>
              <a:buNone/>
              <a:defRPr/>
            </a:pPr>
            <a:r>
              <a:rPr lang="pl-PL" sz="2800" dirty="0" smtClean="0"/>
              <a:t>	W takiej sytuacji dochodzi do nierozpoznania przez sąd istoty sprawy w rozumieniu art. 378 § 2 KPC, co jest podstawą do uchylenia orzeczenia i przekazania sprawy do ponownego rozpoznania (I PKN 845/00).</a:t>
            </a:r>
          </a:p>
          <a:p>
            <a:pPr>
              <a:buFont typeface="Arial" charset="0"/>
              <a:buChar char="•"/>
              <a:defRPr/>
            </a:pPr>
            <a:endParaRPr lang="pl-PL" dirty="0"/>
          </a:p>
        </p:txBody>
      </p:sp>
      <p:pic>
        <p:nvPicPr>
          <p:cNvPr id="614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122126"/>
      </p:ext>
    </p:extLst>
  </p:cSld>
  <p:clrMapOvr>
    <a:masterClrMapping/>
  </p:clrMapOvr>
  <p:transition>
    <p:push dir="d"/>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Ciąża</a:t>
            </a:r>
            <a:r>
              <a:rPr lang="pl-PL" dirty="0" smtClean="0"/>
              <a:t> </a:t>
            </a:r>
            <a:endParaRPr lang="pl-PL" dirty="0"/>
          </a:p>
        </p:txBody>
      </p:sp>
      <p:sp>
        <p:nvSpPr>
          <p:cNvPr id="8195" name="Symbol zastępczy zawartości 2"/>
          <p:cNvSpPr>
            <a:spLocks noGrp="1"/>
          </p:cNvSpPr>
          <p:nvPr>
            <p:ph idx="1"/>
          </p:nvPr>
        </p:nvSpPr>
        <p:spPr/>
        <p:txBody>
          <a:bodyPr/>
          <a:lstStyle/>
          <a:p>
            <a:pPr algn="just"/>
            <a:r>
              <a:rPr lang="pl-PL" altLang="pl-PL" b="1" dirty="0" smtClean="0"/>
              <a:t>I PKN 330/00 - </a:t>
            </a:r>
            <a:r>
              <a:rPr lang="pl-PL" altLang="pl-PL" dirty="0" smtClean="0"/>
              <a:t>Pracownica, która początkowo nie kwestionowała wypowiedzenia jej umowy o pracę, może żądać uznania tej czynności za bezskuteczną, gdy po dokonaniu wypowiedzenia okazało się, że jest w ciąży lub gdy w okresie wypowiedzenia zaszła w ciążę. </a:t>
            </a:r>
          </a:p>
          <a:p>
            <a:pPr algn="just"/>
            <a:r>
              <a:rPr lang="pl-PL" altLang="pl-PL" dirty="0" smtClean="0"/>
              <a:t> </a:t>
            </a:r>
            <a:r>
              <a:rPr lang="pl-PL" altLang="pl-PL" b="1" dirty="0" smtClean="0"/>
              <a:t>Termin na złożenie pozwu należy w takiej sytuacji liczyć od daty pozyskania przez pracownicę informacji o stanie ciąży.</a:t>
            </a:r>
          </a:p>
        </p:txBody>
      </p:sp>
      <p:pic>
        <p:nvPicPr>
          <p:cNvPr id="8196"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9710053"/>
      </p:ext>
    </p:extLst>
  </p:cSld>
  <p:clrMapOvr>
    <a:masterClrMapping/>
  </p:clrMapOvr>
  <p:transition>
    <p:push dir="d"/>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b="1" dirty="0" smtClean="0">
                <a:solidFill>
                  <a:schemeClr val="accent3">
                    <a:lumMod val="50000"/>
                  </a:schemeClr>
                </a:solidFill>
                <a:effectLst>
                  <a:outerShdw blurRad="38100" dist="38100" dir="2700000" algn="tl">
                    <a:srgbClr val="000000">
                      <a:alpha val="43137"/>
                    </a:srgbClr>
                  </a:outerShdw>
                </a:effectLst>
              </a:rPr>
              <a:t>Wniesienie do niewłaściwego sądu </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10243" name="Symbol zastępczy zawartości 2"/>
          <p:cNvSpPr>
            <a:spLocks noGrp="1"/>
          </p:cNvSpPr>
          <p:nvPr>
            <p:ph idx="1"/>
          </p:nvPr>
        </p:nvSpPr>
        <p:spPr/>
        <p:txBody>
          <a:bodyPr/>
          <a:lstStyle/>
          <a:p>
            <a:r>
              <a:rPr lang="pl-PL" altLang="pl-PL" smtClean="0"/>
              <a:t>I PKN 167/99</a:t>
            </a:r>
          </a:p>
          <a:p>
            <a:pPr algn="just"/>
            <a:r>
              <a:rPr lang="pl-PL" altLang="pl-PL" smtClean="0"/>
              <a:t>termin z art. 264 § 2 KP jest zachowany także wtedy, gdy pracownik złoży w tym czasie pozew o odszkodowanie do sądu niewłaściwego rzeczowo,</a:t>
            </a:r>
          </a:p>
          <a:p>
            <a:pPr algn="just"/>
            <a:r>
              <a:rPr lang="pl-PL" altLang="pl-PL" smtClean="0"/>
              <a:t>czynność ta pozostaje w mocy po przekazaniu sprawy do sądu właściwego (art. 200 § 3 k.p.c.)</a:t>
            </a:r>
          </a:p>
          <a:p>
            <a:endParaRPr lang="pl-PL" altLang="pl-PL" smtClean="0"/>
          </a:p>
        </p:txBody>
      </p:sp>
      <p:pic>
        <p:nvPicPr>
          <p:cNvPr id="10244"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16688"/>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966515"/>
      </p:ext>
    </p:extLst>
  </p:cSld>
  <p:clrMapOvr>
    <a:masterClrMapping/>
  </p:clrMapOvr>
  <p:transition>
    <p:push dir="d"/>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r>
              <a:rPr lang="pl-PL" sz="2800" b="1" dirty="0" smtClean="0">
                <a:solidFill>
                  <a:schemeClr val="accent3">
                    <a:lumMod val="50000"/>
                  </a:schemeClr>
                </a:solidFill>
                <a:effectLst>
                  <a:outerShdw blurRad="38100" dist="38100" dir="2700000" algn="tl">
                    <a:srgbClr val="000000">
                      <a:alpha val="43137"/>
                    </a:srgbClr>
                  </a:outerShdw>
                </a:effectLst>
              </a:rPr>
              <a:t>Przywrócenie terminu – art. 265 </a:t>
            </a:r>
            <a:r>
              <a:rPr lang="pl-PL" sz="2800" b="1" dirty="0" err="1" smtClean="0">
                <a:solidFill>
                  <a:schemeClr val="accent3">
                    <a:lumMod val="50000"/>
                  </a:schemeClr>
                </a:solidFill>
                <a:effectLst>
                  <a:outerShdw blurRad="38100" dist="38100" dir="2700000" algn="tl">
                    <a:srgbClr val="000000">
                      <a:alpha val="43137"/>
                    </a:srgbClr>
                  </a:outerShdw>
                </a:effectLst>
              </a:rPr>
              <a:t>k.p</a:t>
            </a:r>
            <a:r>
              <a:rPr lang="pl-PL" sz="2800" b="1" dirty="0" smtClean="0">
                <a:solidFill>
                  <a:schemeClr val="accent3">
                    <a:lumMod val="50000"/>
                  </a:schemeClr>
                </a:solidFill>
                <a:effectLst>
                  <a:outerShdw blurRad="38100" dist="38100" dir="2700000" algn="tl">
                    <a:srgbClr val="000000">
                      <a:alpha val="43137"/>
                    </a:srgbClr>
                  </a:outerShdw>
                </a:effectLst>
              </a:rPr>
              <a:t>. (zob</a:t>
            </a:r>
            <a:r>
              <a:rPr lang="pl-PL" sz="2800" b="1" dirty="0">
                <a:solidFill>
                  <a:schemeClr val="accent3">
                    <a:lumMod val="50000"/>
                  </a:schemeClr>
                </a:solidFill>
                <a:effectLst>
                  <a:outerShdw blurRad="38100" dist="38100" dir="2700000" algn="tl">
                    <a:srgbClr val="000000">
                      <a:alpha val="43137"/>
                    </a:srgbClr>
                  </a:outerShdw>
                </a:effectLst>
              </a:rPr>
              <a:t>. I PK </a:t>
            </a:r>
            <a:r>
              <a:rPr lang="pl-PL" sz="2800" b="1" dirty="0" smtClean="0">
                <a:solidFill>
                  <a:schemeClr val="accent3">
                    <a:lumMod val="50000"/>
                  </a:schemeClr>
                </a:solidFill>
                <a:effectLst>
                  <a:outerShdw blurRad="38100" dist="38100" dir="2700000" algn="tl">
                    <a:srgbClr val="000000">
                      <a:alpha val="43137"/>
                    </a:srgbClr>
                  </a:outerShdw>
                </a:effectLst>
              </a:rPr>
              <a:t>30/17)</a:t>
            </a:r>
            <a:endParaRPr lang="pl-PL" sz="2800" b="1" dirty="0">
              <a:solidFill>
                <a:schemeClr val="accent3">
                  <a:lumMod val="50000"/>
                </a:schemeClr>
              </a:solidFill>
              <a:effectLst>
                <a:outerShdw blurRad="38100" dist="38100" dir="2700000" algn="tl">
                  <a:srgbClr val="000000">
                    <a:alpha val="43137"/>
                  </a:srgbClr>
                </a:outerShdw>
              </a:effectLst>
            </a:endParaRPr>
          </a:p>
        </p:txBody>
      </p:sp>
      <p:grpSp>
        <p:nvGrpSpPr>
          <p:cNvPr id="3" name="Grupa 4"/>
          <p:cNvGrpSpPr/>
          <p:nvPr/>
        </p:nvGrpSpPr>
        <p:grpSpPr>
          <a:xfrm>
            <a:off x="457200" y="1340768"/>
            <a:ext cx="8229600" cy="5040560"/>
            <a:chOff x="457200" y="2396001"/>
            <a:chExt cx="8229600" cy="2934360"/>
          </a:xfrm>
          <a:solidFill>
            <a:schemeClr val="accent3">
              <a:lumMod val="40000"/>
              <a:lumOff val="60000"/>
            </a:schemeClr>
          </a:solidFill>
        </p:grpSpPr>
        <p:sp>
          <p:nvSpPr>
            <p:cNvPr id="6" name="Prostokąt 5"/>
            <p:cNvSpPr/>
            <p:nvPr/>
          </p:nvSpPr>
          <p:spPr>
            <a:xfrm>
              <a:off x="457200" y="255836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7" name="Dowolny kształt 6"/>
            <p:cNvSpPr/>
            <p:nvPr/>
          </p:nvSpPr>
          <p:spPr>
            <a:xfrm>
              <a:off x="868680" y="2396001"/>
              <a:ext cx="7303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przywrócenie terminu następuje na wniosek,</a:t>
              </a:r>
            </a:p>
          </p:txBody>
        </p:sp>
        <p:sp>
          <p:nvSpPr>
            <p:cNvPr id="8" name="Prostokąt 7"/>
            <p:cNvSpPr/>
            <p:nvPr/>
          </p:nvSpPr>
          <p:spPr>
            <a:xfrm>
              <a:off x="457200" y="305732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9" name="Dowolny kształt 8"/>
            <p:cNvSpPr/>
            <p:nvPr/>
          </p:nvSpPr>
          <p:spPr>
            <a:xfrm>
              <a:off x="868680" y="2894961"/>
              <a:ext cx="7303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wniosek winien być wniesiony w ciągu 7 dni od dnia ustania przyczyny uchybienia terminu, </a:t>
              </a:r>
            </a:p>
          </p:txBody>
        </p:sp>
        <p:sp>
          <p:nvSpPr>
            <p:cNvPr id="10" name="Prostokąt 9"/>
            <p:cNvSpPr/>
            <p:nvPr/>
          </p:nvSpPr>
          <p:spPr>
            <a:xfrm>
              <a:off x="457200" y="355628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11" name="Dowolny kształt 10"/>
            <p:cNvSpPr/>
            <p:nvPr/>
          </p:nvSpPr>
          <p:spPr>
            <a:xfrm>
              <a:off x="868680" y="3393921"/>
              <a:ext cx="7375728"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we wniosku należy uprawdopodobnić okoliczności uzasadniające przywrócenie terminu,</a:t>
              </a:r>
            </a:p>
          </p:txBody>
        </p:sp>
        <p:sp>
          <p:nvSpPr>
            <p:cNvPr id="12" name="Prostokąt 11"/>
            <p:cNvSpPr/>
            <p:nvPr/>
          </p:nvSpPr>
          <p:spPr>
            <a:xfrm>
              <a:off x="457200" y="405524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13" name="Dowolny kształt 12"/>
            <p:cNvSpPr/>
            <p:nvPr/>
          </p:nvSpPr>
          <p:spPr>
            <a:xfrm>
              <a:off x="868680" y="3892881"/>
              <a:ext cx="7375728"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złożenie pozwu jest równoznaczne ze złożeniem wniosku,</a:t>
              </a:r>
            </a:p>
          </p:txBody>
        </p:sp>
        <p:sp>
          <p:nvSpPr>
            <p:cNvPr id="14" name="Prostokąt 13"/>
            <p:cNvSpPr/>
            <p:nvPr/>
          </p:nvSpPr>
          <p:spPr>
            <a:xfrm>
              <a:off x="457200" y="455420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15" name="Dowolny kształt 14"/>
            <p:cNvSpPr/>
            <p:nvPr/>
          </p:nvSpPr>
          <p:spPr>
            <a:xfrm>
              <a:off x="868680" y="4391841"/>
              <a:ext cx="7375728"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przesłanka – brak winy w uchybieniu terminu </a:t>
              </a:r>
              <a:r>
                <a:rPr lang="pl-PL" sz="2000" b="1" dirty="0"/>
                <a:t>(nie stosuję się przepisów k.p.c.),    </a:t>
              </a:r>
            </a:p>
          </p:txBody>
        </p:sp>
        <p:sp>
          <p:nvSpPr>
            <p:cNvPr id="16" name="Prostokąt 15"/>
            <p:cNvSpPr/>
            <p:nvPr/>
          </p:nvSpPr>
          <p:spPr>
            <a:xfrm>
              <a:off x="457200" y="5053161"/>
              <a:ext cx="8229600" cy="277200"/>
            </a:xfrm>
            <a:prstGeom prst="rect">
              <a:avLst/>
            </a:prstGeom>
          </p:spPr>
          <p:style>
            <a:lnRef idx="2">
              <a:schemeClr val="accent6"/>
            </a:lnRef>
            <a:fillRef idx="1">
              <a:schemeClr val="lt1"/>
            </a:fillRef>
            <a:effectRef idx="0">
              <a:schemeClr val="accent6"/>
            </a:effectRef>
            <a:fontRef idx="minor">
              <a:schemeClr val="dk1"/>
            </a:fontRef>
          </p:style>
        </p:sp>
        <p:sp>
          <p:nvSpPr>
            <p:cNvPr id="17" name="Dowolny kształt 16"/>
            <p:cNvSpPr/>
            <p:nvPr/>
          </p:nvSpPr>
          <p:spPr>
            <a:xfrm>
              <a:off x="868680" y="4890801"/>
              <a:ext cx="7375728"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p:spPr>
          <p:style>
            <a:lnRef idx="2">
              <a:schemeClr val="accent6"/>
            </a:lnRef>
            <a:fillRef idx="1">
              <a:schemeClr val="lt1"/>
            </a:fillRef>
            <a:effectRef idx="0">
              <a:schemeClr val="accent6"/>
            </a:effectRef>
            <a:fontRef idx="minor">
              <a:schemeClr val="dk1"/>
            </a:fontRef>
          </p:style>
          <p:txBody>
            <a:bodyPr lIns="233594" tIns="15852" rIns="233594" bIns="15852" spcCol="1270" anchor="ctr"/>
            <a:lstStyle/>
            <a:p>
              <a:pPr algn="just" defTabSz="488950">
                <a:lnSpc>
                  <a:spcPct val="90000"/>
                </a:lnSpc>
                <a:spcAft>
                  <a:spcPct val="35000"/>
                </a:spcAft>
                <a:defRPr/>
              </a:pPr>
              <a:r>
                <a:rPr lang="pl-PL" sz="2000" dirty="0"/>
                <a:t>nie ma potrzeby wydawania odrębnego postanowienia, czy to pozytywnego, czy to negatywnego  </a:t>
              </a:r>
            </a:p>
          </p:txBody>
        </p:sp>
      </p:grpSp>
      <p:pic>
        <p:nvPicPr>
          <p:cNvPr id="11268" name="Picture 4" descr="C:\Program Files (x86)\Microsoft Office\MEDIA\OFFICE12\Lines\BD10307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24625"/>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029842"/>
      </p:ext>
    </p:extLst>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10188</TotalTime>
  <Words>11439</Words>
  <Application>Microsoft Office PowerPoint</Application>
  <PresentationFormat>Pokaz na ekranie (4:3)</PresentationFormat>
  <Paragraphs>831</Paragraphs>
  <Slides>203</Slides>
  <Notes>0</Notes>
  <HiddenSlides>0</HiddenSlides>
  <MMClips>1</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203</vt:i4>
      </vt:variant>
    </vt:vector>
  </HeadingPairs>
  <TitlesOfParts>
    <vt:vector size="208" baseType="lpstr">
      <vt:lpstr>Arial</vt:lpstr>
      <vt:lpstr>Calibri</vt:lpstr>
      <vt:lpstr>Wingdings</vt:lpstr>
      <vt:lpstr>Motyw pakietu Office</vt:lpstr>
      <vt:lpstr>1_Motyw pakietu Office</vt:lpstr>
      <vt:lpstr>Postępowanie sądowe w sprawach z zakresu prawa pracy</vt:lpstr>
      <vt:lpstr>Sądy pracy jako sądy powszechne </vt:lpstr>
      <vt:lpstr>Struktura sądów pracy  – ustawa o ustroju sądów powszechnych  </vt:lpstr>
      <vt:lpstr>Postępowanie w sprawach z zakresu prawa pracy - postępowanie odrębne </vt:lpstr>
      <vt:lpstr>Postępowanie odrębne w sprawach z zakresu prawa pracy </vt:lpstr>
      <vt:lpstr>Nakładanie się postępowań odrębnych </vt:lpstr>
      <vt:lpstr>Brak postępowania uproszczonego – art. 5051 k.p.c.  </vt:lpstr>
      <vt:lpstr>Sprawy z zakresu  prawa pracy  </vt:lpstr>
      <vt:lpstr>Sprawy z zakresu prawa pracy –  art. 1 k.p.c. i art.  476 § 1 k.p.c. </vt:lpstr>
      <vt:lpstr>Dopuszczalność drogi sądowej </vt:lpstr>
      <vt:lpstr>Bezpośrednie wyłączenie drogi sądowej  </vt:lpstr>
      <vt:lpstr>Droga sądowa w sprawach pracowniczych </vt:lpstr>
      <vt:lpstr>Odrzucenie pozwu w sprawach z zakresu prawa pracy</vt:lpstr>
      <vt:lpstr>Przykłady </vt:lpstr>
      <vt:lpstr>Zasiłek chorobowy </vt:lpstr>
      <vt:lpstr>Informacja podatkowa </vt:lpstr>
      <vt:lpstr>Szczególna ochrona </vt:lpstr>
      <vt:lpstr>nieważności zakładowego układu zbiorowego pracy </vt:lpstr>
      <vt:lpstr>Notatki służbowe </vt:lpstr>
      <vt:lpstr>Kazus </vt:lpstr>
      <vt:lpstr>Prezentacja programu PowerPoint</vt:lpstr>
      <vt:lpstr>Sprawy z zakresu prawa pracy  - art.  476 § 1 k.p.c. </vt:lpstr>
      <vt:lpstr>Cechy sprawy ze stosunku pracy </vt:lpstr>
      <vt:lpstr>Spór ze stosunku pracy </vt:lpstr>
      <vt:lpstr>Najbardziej typowe sprawy </vt:lpstr>
      <vt:lpstr>Konieczność posiłkowego stosowania kodeksu cywilnego </vt:lpstr>
      <vt:lpstr>Ustanie stosunku pracy a charakter sprawy</vt:lpstr>
      <vt:lpstr>brak elementu podmiotowego, a charakter sprawy </vt:lpstr>
      <vt:lpstr>Przykładowe sprawy z zakresu prawa pracy </vt:lpstr>
      <vt:lpstr>niezwrócenie pracownikowi świadectwa szkolnego</vt:lpstr>
      <vt:lpstr>Nieuzyskanie lub uzyskanie niższych świadczeń z ubezpieczenia społecznego </vt:lpstr>
      <vt:lpstr>sprawy o roszczenia związane ze stosunkiem pracy</vt:lpstr>
      <vt:lpstr>Kazus </vt:lpstr>
      <vt:lpstr>Uchwała Sądu Najwyższego z dnia 3 sierpnia 2007 r., I PZP 7/07</vt:lpstr>
      <vt:lpstr>V PZP 10/75</vt:lpstr>
      <vt:lpstr>Sprawy o odszkodowanie za utracone świadczenie z umowy ubezpieczenia osobowego</vt:lpstr>
      <vt:lpstr>Pozew </vt:lpstr>
      <vt:lpstr>newralgiczne odmienności  </vt:lpstr>
      <vt:lpstr>Braki formalne pozwu - art.  467   </vt:lpstr>
      <vt:lpstr>Terminy na wytoczenie powództwa – art. 264 k.p.</vt:lpstr>
      <vt:lpstr>określenie żądania </vt:lpstr>
      <vt:lpstr>Związanie sądu granicami żądania</vt:lpstr>
      <vt:lpstr>Właściwe odczytanie intencji pracownika </vt:lpstr>
      <vt:lpstr> Precyzowanie przedmiotu sporu w przypadku pozwu pracowniczego - I PZ 3/17 </vt:lpstr>
      <vt:lpstr>Prezentacja programu PowerPoint</vt:lpstr>
      <vt:lpstr>art. 365 k.c. w związku z art. 300 k.p.  </vt:lpstr>
      <vt:lpstr>Roszczenia przemienne </vt:lpstr>
      <vt:lpstr>art. 4771 k.p.c. </vt:lpstr>
      <vt:lpstr>Zakwestionowanie wyboru</vt:lpstr>
      <vt:lpstr>Przykłady roszczeń alternatywnych  </vt:lpstr>
      <vt:lpstr>Rozwiązanie umowy o pracę na czas określony za wypowiedzeniem </vt:lpstr>
      <vt:lpstr>Prezentacja programu PowerPoint</vt:lpstr>
      <vt:lpstr>Konieczność zmian</vt:lpstr>
      <vt:lpstr>Dotychczasowy stan prawny</vt:lpstr>
      <vt:lpstr>Obowiązek podania przyczyny wypowiedzenia - art. 30 § 4 k.p.</vt:lpstr>
      <vt:lpstr>obowiązek konsultacji związkowej - art. 38 § 1</vt:lpstr>
      <vt:lpstr>Ujednolicenie roszczeń w art. 45 § 1</vt:lpstr>
      <vt:lpstr>Wyłączenie roszczenia o przywrócenie do pracy – art. 45 § 2 zd. 2 </vt:lpstr>
      <vt:lpstr>Wysokość odszkodowania - art. 471 zd. 2 </vt:lpstr>
      <vt:lpstr>Umowy o pracę na czas określony </vt:lpstr>
      <vt:lpstr>Podstawy materialnoprawne  – art. 8 k.p. i art. 45 § 2 k.p.</vt:lpstr>
      <vt:lpstr>art. 4771 k.p.c. a 45 § 1 k.p. i art. 8 k.p. </vt:lpstr>
      <vt:lpstr>Roszczenia alternatywne w toku procesu </vt:lpstr>
      <vt:lpstr>Ocena odmowy zgody na zmianę roszczenia - I PK 243/18  </vt:lpstr>
      <vt:lpstr>Wynagrodzenie za czas pozostawania bez pracy – art. 47 k.p. i art. 57 k.p.   </vt:lpstr>
      <vt:lpstr>Prezentacja programu PowerPoint</vt:lpstr>
      <vt:lpstr>Pouczenie niezbędne  </vt:lpstr>
      <vt:lpstr>art. 1561 k.p.c.  - i art. 1562 k.p.c.,</vt:lpstr>
      <vt:lpstr>Dopuszczalność apelacji</vt:lpstr>
      <vt:lpstr>Roszczenie cywilnoprawne w sprawie pracowniczej </vt:lpstr>
      <vt:lpstr> Stwierdzenie, że strony nie łączył stosunek pracy sprawia, że roszczenia z niego wywodzone (II PK 21/19, II PK 25/09): </vt:lpstr>
      <vt:lpstr>Pracodawca jako pozwany  </vt:lpstr>
      <vt:lpstr>Pracodawca jest jednostka organizacyjna - I PK 80/19</vt:lpstr>
      <vt:lpstr>Pojęcie pracodawcy </vt:lpstr>
      <vt:lpstr>Oznaczenie pozwanego – art. 3 k.p. </vt:lpstr>
      <vt:lpstr>Należy pozwać wszystkich wspólników spółki cywilnej </vt:lpstr>
      <vt:lpstr>„pracodawca” w sprawach dotyczących tzw. służb mundurowych </vt:lpstr>
      <vt:lpstr>art.  477 k.p.c. - wezwanie z urzędu do udziału w sprawie</vt:lpstr>
      <vt:lpstr>Wezwanie do udziału w sprawie - I PK 351/16 </vt:lpstr>
      <vt:lpstr>Skutki uchybień w zakresie legitymacji biernej </vt:lpstr>
      <vt:lpstr>Brak legitymacji biernej a art. 264 k.p.</vt:lpstr>
      <vt:lpstr>Stanowisko Sądu Najwyższego - I PK 188/19</vt:lpstr>
      <vt:lpstr>Stanowisko Sądu Najwyższego - I PK 188/19</vt:lpstr>
      <vt:lpstr>Wartość przedmiotu sporu </vt:lpstr>
      <vt:lpstr>Jakich roszczeń dotyczy przepis? </vt:lpstr>
      <vt:lpstr>Rodzaj umowy </vt:lpstr>
      <vt:lpstr>Jak obliczać? </vt:lpstr>
      <vt:lpstr>Żądnie przywrócenia do pracy i zasądzenia wynagrodzenia za czas pozostawania bez pracy    </vt:lpstr>
      <vt:lpstr>Żądanie odszkodowania  (na podstawie art. 45 k.p. i art. 56 k.p.)</vt:lpstr>
      <vt:lpstr>Zasądzenie odszkodowania w miejsce przywrócenia do pracy</vt:lpstr>
      <vt:lpstr>Zmiana z przywrócenia do pracy na odszkodowanie </vt:lpstr>
      <vt:lpstr>Wypowiedzenie zmieniające (I PZ 18/02)  </vt:lpstr>
      <vt:lpstr>Przeniesienie na inne stanowisko + zmiana wynagrodzenia </vt:lpstr>
      <vt:lpstr>Terminy – art. 264 k.p.</vt:lpstr>
      <vt:lpstr>Skutki przekroczenia terminu na etapie sądu I instancji  </vt:lpstr>
      <vt:lpstr>Wadliwość oceny sądu I instancji </vt:lpstr>
      <vt:lpstr>Ciąża </vt:lpstr>
      <vt:lpstr>Wniesienie do niewłaściwego sądu </vt:lpstr>
      <vt:lpstr>Przywrócenie terminu – art. 265 k.p. (zob. I PK 30/17)</vt:lpstr>
      <vt:lpstr>Braki wniosku </vt:lpstr>
      <vt:lpstr>Brak winy w rozumieniu art. 264 k.p.</vt:lpstr>
      <vt:lpstr>Brak winy w rozumieniu art. 264 k.p.</vt:lpstr>
      <vt:lpstr>Przywrócenie terminu na podstawie art. 265 k.p. (przykłady) </vt:lpstr>
      <vt:lpstr>Prezentacja programu PowerPoint</vt:lpstr>
      <vt:lpstr>Właściwość miejscowa sądu pracy  – art. 461 § 1 k.p.c. </vt:lpstr>
      <vt:lpstr>Właściwość miejscowa  przemienna - art. 461 § 1 k.p.c. </vt:lpstr>
      <vt:lpstr>Uzasadnienie właściwości sądu –  art. 187 § 1 pkt 2 k.p.c.</vt:lpstr>
      <vt:lpstr>Niedopuszczalność umowy prorogacyjnej </vt:lpstr>
      <vt:lpstr>Przekazanie do innego sądu  – art. 461 § 3 k.p.c. </vt:lpstr>
      <vt:lpstr>Pouczenie w zakresie właściwości miejscowej sądu pracy </vt:lpstr>
      <vt:lpstr>Właściwość sądów pracy</vt:lpstr>
      <vt:lpstr>Sprawy o prawa niemajątkowe w SO</vt:lpstr>
      <vt:lpstr>Właściwość rzeczowa sądu rejonowego (bez względu na wartość przedmiotu sporu) - art. 461 § 11 k.p.c.</vt:lpstr>
      <vt:lpstr>roszczenia dochodzone „łącznie”</vt:lpstr>
      <vt:lpstr>Właściwość funkcjonalna </vt:lpstr>
      <vt:lpstr>Zasada: skład jednoosobowy wyjątek: skład ławniczy  </vt:lpstr>
      <vt:lpstr>Nie ma składów lepszych i gorszych </vt:lpstr>
      <vt:lpstr>Rozpoznanie kilku roszczeń z zakresu prawa pracy w jednym postępowaniu (jeden pozew a nie kilka – brak możliwości połączenia na podstawie art. 219 k.p.c.) </vt:lpstr>
      <vt:lpstr>Skład sądu  uchwała składu 7 Sędziów SN, III PZP 5/19</vt:lpstr>
      <vt:lpstr>art. 193§ 21 k.p.c. – zmiana powództwa tylko na piśmie </vt:lpstr>
      <vt:lpstr>Zgłoszenie ustne – art. 466 k.p.c.</vt:lpstr>
      <vt:lpstr>Wyłączenie </vt:lpstr>
      <vt:lpstr>Organizacja postępowania </vt:lpstr>
      <vt:lpstr>art.  2053 k.p.c. - Zarządzenie wymiany przez strony pism przygotowawczych</vt:lpstr>
      <vt:lpstr>art.  20512 §  2 k.p.c. - przytaczanie twierdzeń i dowodów</vt:lpstr>
      <vt:lpstr>Prekluzja dowodowa - art.  2053 § 2 k.p.c.  </vt:lpstr>
      <vt:lpstr>Wskazanie podstaw prawnych żądań i wniosków - art.  2053 §  4. k.p.c. </vt:lpstr>
      <vt:lpstr>Da mihi factum, dabo tibi ius</vt:lpstr>
      <vt:lpstr>Treść wniosków dowodowych - art.  2351 k.p.c.</vt:lpstr>
      <vt:lpstr>Prezentacja programu PowerPoint</vt:lpstr>
      <vt:lpstr>wyłączenie stosowania ograniczeń dowodowych - art.  473 §  1 k.p.c. </vt:lpstr>
      <vt:lpstr>Nie stosuje się: </vt:lpstr>
      <vt:lpstr>Prezentacja programu PowerPoint</vt:lpstr>
      <vt:lpstr>Ogólna reguła z kodeksu cywilnego </vt:lpstr>
      <vt:lpstr>Ujęcie dynamiczne </vt:lpstr>
      <vt:lpstr>Ciężar dowodu w sprawach dot. rozwiązania umowy o pracę przez pracodawcę </vt:lpstr>
      <vt:lpstr> Konsekwencje rozkładu ciężaru dowodu  </vt:lpstr>
      <vt:lpstr>Dowodzenie w przypadku likwidacji stanowiska pracy </vt:lpstr>
      <vt:lpstr>motywacja postępowania pracodawcy</vt:lpstr>
      <vt:lpstr>Ciężar dowodu w sprawach dot. rozwiązania umowy o pracę na podstawie art. 55 § 1 (1) k.p.  - np. II PK 143/18</vt:lpstr>
      <vt:lpstr>Ciężar dowodu w sprawach dot. rozwiązania umowy o pracę na podstawie art. 61 (1) k.p.  - np. II PK 49/17</vt:lpstr>
      <vt:lpstr>Dowodzenie faktów w ujęciu temporalnym </vt:lpstr>
      <vt:lpstr>Ciężar dowodu w sprawach dot. dyskryminacji</vt:lpstr>
      <vt:lpstr> Ciężar dowodu w sprawach dot. dyskryminacji </vt:lpstr>
      <vt:lpstr>Definicja mobbingu - art. 943 § 2 k.p. </vt:lpstr>
      <vt:lpstr>Prezentacja programu PowerPoint</vt:lpstr>
      <vt:lpstr>Ciężar dowodu w sprawach dot. odpowiedzialności materialnej </vt:lpstr>
      <vt:lpstr>odpowiedzialność na zasadach ogólnych</vt:lpstr>
      <vt:lpstr>odpowiedzialność za mienie powierzone – art. 124 k.p.</vt:lpstr>
      <vt:lpstr>odpowiedzialność za mienie powierzone – art. 124 k.p. / przykłady </vt:lpstr>
      <vt:lpstr>Ciężar dowodu w sprawach o zapłatę wynagrodzenia za pracę w godzinach nadliczbowych</vt:lpstr>
      <vt:lpstr>Ciężar dowodu w sprawach o odprawę z ustawy o zwolnieniach grupowych  </vt:lpstr>
      <vt:lpstr>art. 4772 § 1 k.p.c. - rygor natychmiastowej wykonalności</vt:lpstr>
      <vt:lpstr> Obowiązek dalszego zatrudniania pracownika przywróconego do pracy do czasu prawomocnego zakończenia - art. 4772 § 2 k.p.c. (od 7 listopada 2019 r.)</vt:lpstr>
      <vt:lpstr>Treść przepisu art. 4772  § 2 k.p.c.  </vt:lpstr>
      <vt:lpstr>Rodzaje spraw – rozszerzenie katalogu  </vt:lpstr>
      <vt:lpstr>Działanie tylko na wniosek </vt:lpstr>
      <vt:lpstr>Związanie sądu wnioskiem: „może” </vt:lpstr>
      <vt:lpstr>Wykonanie wyroku</vt:lpstr>
      <vt:lpstr>Moment prawomocności wyroku  </vt:lpstr>
      <vt:lpstr>Przedwczesność powództwa o sprostowanie świadectwa pracy</vt:lpstr>
      <vt:lpstr>Tylko wniesienie powództwa z art. 45 lub art. 56 k.p.  </vt:lpstr>
      <vt:lpstr>Prezentacja programu PowerPoint</vt:lpstr>
      <vt:lpstr>Sposób sformułowania ugody </vt:lpstr>
      <vt:lpstr>Oznaczenie stron </vt:lpstr>
      <vt:lpstr>Zakres ugody (ważne w kontekście res transactae)  </vt:lpstr>
      <vt:lpstr>„Niniejsza ugoda wyczerpuje wszelkie roszczenia stron związane ze stosunkiem pracy” – zapis bardzo wątpliwy </vt:lpstr>
      <vt:lpstr>„zrzeczenie się wszelkich roszczeń finansowych w stosunku do pozwanego”</vt:lpstr>
      <vt:lpstr>Wyjaśnienie treści ugody – tylko w trybie art. 65 k.c. (np. I PK 120/13)</vt:lpstr>
      <vt:lpstr>Elementy dodatkowe  </vt:lpstr>
      <vt:lpstr>Szczegółowe wskazania co do treści ugody </vt:lpstr>
      <vt:lpstr>Sprecyzowanie „netto” czy „brutto”</vt:lpstr>
      <vt:lpstr>Określenie tytułu świadczenia pracowniczego</vt:lpstr>
      <vt:lpstr>Zapisy dotyczące wydania nowego świadectwa pracy wskutek ugody </vt:lpstr>
      <vt:lpstr>Prezentacja programu PowerPoint</vt:lpstr>
      <vt:lpstr>Dwojaka natura ugody sądowej – I PKN 451/00 </vt:lpstr>
      <vt:lpstr>Przesłanki ważności i dopuszczalności ugody  </vt:lpstr>
      <vt:lpstr>Interes stron </vt:lpstr>
      <vt:lpstr>Niedopuszczalność ugody </vt:lpstr>
      <vt:lpstr>Skutki zawarcia ugody z naruszeniem art. 203 § 4 k.p.c. i art. 469 k.p.c.  </vt:lpstr>
      <vt:lpstr>Słuszny interes pracownika</vt:lpstr>
      <vt:lpstr>Fachowa reprezentacja </vt:lpstr>
      <vt:lpstr>Słuszny interes to nie zawsze wszystko, co się należy   </vt:lpstr>
      <vt:lpstr>Zmiana sposobu rozwiązania umowy o pracę</vt:lpstr>
      <vt:lpstr>Zamiana przywrócenia do pracy na odszkodowanie </vt:lpstr>
      <vt:lpstr>Ekwiwalent za urlop w ugodzie  </vt:lpstr>
      <vt:lpstr>Ugoda sądowa a przepis art. 84 k.p.</vt:lpstr>
      <vt:lpstr>Bezwzględny charakter zakazu zrzeczenia się – art. 84 k.p.</vt:lpstr>
      <vt:lpstr>Chyba nadmierny rygoryzm </vt:lpstr>
      <vt:lpstr>art. 84 k.p. a art. 469 k.p.c. (słuszny interes pracownika) </vt:lpstr>
      <vt:lpstr>Przedmiot zakazu z art. 84 k.p. - wynagrodzenie za pracę </vt:lpstr>
      <vt:lpstr>inne należności jako przedmiot ochrony </vt:lpstr>
      <vt:lpstr>Odszkodowanie z tytułu dyskryminacji - art. 183d k.p.</vt:lpstr>
      <vt:lpstr>Świadczenie o charakterze niewynagrodzeniowym (nie objęte art. 84 k.p.) – brak cechy wzajemności i ekwiwalentności</vt:lpstr>
      <vt:lpstr>Odsetki z tytułu opóźnienia w wypłacie wynagrodzenia  - II PK 185/08</vt:lpstr>
      <vt:lpstr>Nadużycie prawa </vt:lpstr>
      <vt:lpstr>Prezentacja programu PowerPoint</vt:lpstr>
      <vt:lpstr>Opłata skarbowa – art. 2 ust. 1 lit. f  ustawy z 16 listopada 2006 r.  opłacie skarbowej  (Dz. U. z 2016 r., poz. 1827 ze zm.)  </vt:lpstr>
      <vt:lpstr>brak obowiązku zapłaty kosztów sądowych po stronie pracownika</vt:lpstr>
      <vt:lpstr>Wydatki </vt:lpstr>
      <vt:lpstr>Rozliczenie opłaty i wydatków  </vt:lpstr>
      <vt:lpstr>Odpowiednie stosowanie art. 113 ust. 1-5 ustawy o kosztach sądowych w sprawach cywilnych</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Gwarantowana PRZYSZŁOŚĆ!  Gwarantowane BEZPIECZEŃSTWO!  Gwarancja WYPŁATY!</dc:title>
  <dc:creator>Andrzej</dc:creator>
  <cp:lastModifiedBy>Kurzych Andrzej</cp:lastModifiedBy>
  <cp:revision>346</cp:revision>
  <cp:lastPrinted>2022-03-18T13:05:17Z</cp:lastPrinted>
  <dcterms:created xsi:type="dcterms:W3CDTF">2011-03-22T10:46:19Z</dcterms:created>
  <dcterms:modified xsi:type="dcterms:W3CDTF">2023-05-23T20:18:37Z</dcterms:modified>
</cp:coreProperties>
</file>