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332" r:id="rId8"/>
    <p:sldId id="262" r:id="rId9"/>
    <p:sldId id="263" r:id="rId10"/>
    <p:sldId id="264" r:id="rId11"/>
    <p:sldId id="265" r:id="rId12"/>
    <p:sldId id="266" r:id="rId13"/>
    <p:sldId id="267" r:id="rId14"/>
    <p:sldId id="284" r:id="rId15"/>
    <p:sldId id="269" r:id="rId16"/>
    <p:sldId id="333" r:id="rId17"/>
    <p:sldId id="270" r:id="rId18"/>
    <p:sldId id="271" r:id="rId19"/>
    <p:sldId id="272" r:id="rId20"/>
    <p:sldId id="273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5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95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306" r:id="rId49"/>
    <p:sldId id="307" r:id="rId50"/>
    <p:sldId id="308" r:id="rId51"/>
    <p:sldId id="309" r:id="rId52"/>
    <p:sldId id="311" r:id="rId53"/>
    <p:sldId id="312" r:id="rId54"/>
    <p:sldId id="313" r:id="rId55"/>
    <p:sldId id="314" r:id="rId56"/>
    <p:sldId id="316" r:id="rId57"/>
    <p:sldId id="318" r:id="rId58"/>
    <p:sldId id="319" r:id="rId59"/>
    <p:sldId id="320" r:id="rId60"/>
    <p:sldId id="321" r:id="rId61"/>
    <p:sldId id="322" r:id="rId62"/>
    <p:sldId id="323" r:id="rId63"/>
    <p:sldId id="324" r:id="rId64"/>
    <p:sldId id="325" r:id="rId65"/>
    <p:sldId id="326" r:id="rId66"/>
    <p:sldId id="327" r:id="rId67"/>
    <p:sldId id="328" r:id="rId68"/>
    <p:sldId id="329" r:id="rId69"/>
    <p:sldId id="330" r:id="rId70"/>
    <p:sldId id="331" r:id="rId7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852" autoAdjust="0"/>
  </p:normalViewPr>
  <p:slideViewPr>
    <p:cSldViewPr>
      <p:cViewPr varScale="1">
        <p:scale>
          <a:sx n="108" d="100"/>
          <a:sy n="108" d="100"/>
        </p:scale>
        <p:origin x="-1704" y="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D9916-C25D-438D-B17B-D666FC96E0FC}" type="datetimeFigureOut">
              <a:rPr lang="pl-PL" smtClean="0"/>
              <a:pPr/>
              <a:t>22.05.2023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5FDE8-06FA-4AF8-BD78-D2FA50CD9FF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D9916-C25D-438D-B17B-D666FC96E0FC}" type="datetimeFigureOut">
              <a:rPr lang="pl-PL" smtClean="0"/>
              <a:pPr/>
              <a:t>22.05.2023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5FDE8-06FA-4AF8-BD78-D2FA50CD9FF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D9916-C25D-438D-B17B-D666FC96E0FC}" type="datetimeFigureOut">
              <a:rPr lang="pl-PL" smtClean="0"/>
              <a:pPr/>
              <a:t>22.05.2023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5FDE8-06FA-4AF8-BD78-D2FA50CD9FF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D9916-C25D-438D-B17B-D666FC96E0FC}" type="datetimeFigureOut">
              <a:rPr lang="pl-PL" smtClean="0"/>
              <a:pPr/>
              <a:t>22.05.2023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5FDE8-06FA-4AF8-BD78-D2FA50CD9FF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D9916-C25D-438D-B17B-D666FC96E0FC}" type="datetimeFigureOut">
              <a:rPr lang="pl-PL" smtClean="0"/>
              <a:pPr/>
              <a:t>22.05.2023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5FDE8-06FA-4AF8-BD78-D2FA50CD9FF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D9916-C25D-438D-B17B-D666FC96E0FC}" type="datetimeFigureOut">
              <a:rPr lang="pl-PL" smtClean="0"/>
              <a:pPr/>
              <a:t>22.05.2023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5FDE8-06FA-4AF8-BD78-D2FA50CD9FF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D9916-C25D-438D-B17B-D666FC96E0FC}" type="datetimeFigureOut">
              <a:rPr lang="pl-PL" smtClean="0"/>
              <a:pPr/>
              <a:t>22.05.2023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5FDE8-06FA-4AF8-BD78-D2FA50CD9FF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D9916-C25D-438D-B17B-D666FC96E0FC}" type="datetimeFigureOut">
              <a:rPr lang="pl-PL" smtClean="0"/>
              <a:pPr/>
              <a:t>22.05.2023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5FDE8-06FA-4AF8-BD78-D2FA50CD9FF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D9916-C25D-438D-B17B-D666FC96E0FC}" type="datetimeFigureOut">
              <a:rPr lang="pl-PL" smtClean="0"/>
              <a:pPr/>
              <a:t>22.05.2023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5FDE8-06FA-4AF8-BD78-D2FA50CD9FF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D9916-C25D-438D-B17B-D666FC96E0FC}" type="datetimeFigureOut">
              <a:rPr lang="pl-PL" smtClean="0"/>
              <a:pPr/>
              <a:t>22.05.2023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5FDE8-06FA-4AF8-BD78-D2FA50CD9FF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D9916-C25D-438D-B17B-D666FC96E0FC}" type="datetimeFigureOut">
              <a:rPr lang="pl-PL" smtClean="0"/>
              <a:pPr/>
              <a:t>22.05.2023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5FDE8-06FA-4AF8-BD78-D2FA50CD9FF9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5D9916-C25D-438D-B17B-D666FC96E0FC}" type="datetimeFigureOut">
              <a:rPr lang="pl-PL" smtClean="0"/>
              <a:pPr/>
              <a:t>22.05.2023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5FDE8-06FA-4AF8-BD78-D2FA50CD9FF9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Ograniczenia w zakresie podejmowania dodatkowego zatrudnienia po nowelizacji Kodeksu </a:t>
            </a:r>
            <a:r>
              <a:rPr lang="pl-PL" b="1" dirty="0" smtClean="0"/>
              <a:t>pracy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/>
          </a:p>
          <a:p>
            <a:r>
              <a:rPr lang="pl-PL" dirty="0" smtClean="0"/>
              <a:t>Dr Katarzyna Wesołowska</a:t>
            </a:r>
            <a:endParaRPr lang="pl-P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89034"/>
          </a:xfrm>
        </p:spPr>
        <p:txBody>
          <a:bodyPr>
            <a:normAutofit fontScale="90000"/>
          </a:bodyPr>
          <a:lstStyle/>
          <a:p>
            <a:r>
              <a:rPr lang="pl-PL" sz="3300" b="1" dirty="0" smtClean="0"/>
              <a:t/>
            </a:r>
            <a:br>
              <a:rPr lang="pl-PL" sz="3300" b="1" dirty="0" smtClean="0"/>
            </a:br>
            <a:r>
              <a:rPr lang="pl-PL" sz="3300" b="1" dirty="0" smtClean="0"/>
              <a:t>Umowa z pracownikiem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pl-PL" dirty="0" smtClean="0"/>
              <a:t>okres</a:t>
            </a:r>
            <a:r>
              <a:rPr lang="pl-PL" dirty="0"/>
              <a:t> obowiązywania </a:t>
            </a:r>
            <a:r>
              <a:rPr lang="pl-PL" dirty="0" smtClean="0"/>
              <a:t>umowy </a:t>
            </a:r>
            <a:r>
              <a:rPr lang="pl-PL" dirty="0"/>
              <a:t>nie może wykraczać poza czas trwania stosunku pracy. Ustanie stosunku pracy powoduje jej </a:t>
            </a:r>
            <a:r>
              <a:rPr lang="pl-PL" dirty="0" smtClean="0"/>
              <a:t>wygaśnięcie,</a:t>
            </a:r>
          </a:p>
          <a:p>
            <a:r>
              <a:rPr lang="pl-PL" dirty="0" smtClean="0"/>
              <a:t>umowa </a:t>
            </a:r>
            <a:r>
              <a:rPr lang="pl-PL" dirty="0"/>
              <a:t>może być nieodpłatna lub przewidywać dla pracownika świadczenie pieniężne,</a:t>
            </a:r>
          </a:p>
          <a:p>
            <a:pPr lvl="0"/>
            <a:endParaRPr lang="pl-PL" dirty="0"/>
          </a:p>
          <a:p>
            <a:endParaRPr lang="pl-PL" dirty="0"/>
          </a:p>
          <a:p>
            <a:pPr>
              <a:buNone/>
            </a:pPr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89034"/>
          </a:xfrm>
        </p:spPr>
        <p:txBody>
          <a:bodyPr>
            <a:normAutofit fontScale="90000"/>
          </a:bodyPr>
          <a:lstStyle/>
          <a:p>
            <a:r>
              <a:rPr lang="pl-PL" sz="3300" b="1" dirty="0" smtClean="0"/>
              <a:t/>
            </a:r>
            <a:br>
              <a:rPr lang="pl-PL" sz="3300" b="1" dirty="0" smtClean="0"/>
            </a:br>
            <a:r>
              <a:rPr lang="pl-PL" sz="3300" b="1" dirty="0" smtClean="0"/>
              <a:t>Umowa z pracownikiem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b="1" dirty="0" smtClean="0"/>
              <a:t>Działalność konkurencyjna</a:t>
            </a:r>
            <a:r>
              <a:rPr lang="pl-PL" dirty="0"/>
              <a:t> wobec pracodawcy - czynności zarobkowe podejmowane na własny rachunek (jako przedsiębiorca) lub na rachunek osoby trzeciej (jako pracownik, zleceniobiorca i tym podobne), jeżeli te czynności pokrywają się, przynajmniej częściowo, z zakresem działalności </a:t>
            </a:r>
            <a:r>
              <a:rPr lang="pl-PL" dirty="0" smtClean="0"/>
              <a:t>pracodawcy </a:t>
            </a:r>
            <a:r>
              <a:rPr lang="pl-PL" dirty="0"/>
              <a:t>i realnie zagraża jego interesom</a:t>
            </a:r>
            <a:r>
              <a:rPr lang="pl-PL" dirty="0" smtClean="0"/>
              <a:t>,</a:t>
            </a:r>
          </a:p>
          <a:p>
            <a:r>
              <a:rPr lang="pl-PL" dirty="0"/>
              <a:t>u</a:t>
            </a:r>
            <a:r>
              <a:rPr lang="pl-PL" dirty="0" smtClean="0"/>
              <a:t>mowa </a:t>
            </a:r>
            <a:r>
              <a:rPr lang="pl-PL" dirty="0"/>
              <a:t>powinna określać rodzaje działalności zakazanej dla pracownika oraz terytorium objęte tym </a:t>
            </a:r>
            <a:r>
              <a:rPr lang="pl-PL" dirty="0" smtClean="0"/>
              <a:t>zakazem,</a:t>
            </a:r>
            <a:endParaRPr lang="pl-PL" dirty="0"/>
          </a:p>
          <a:p>
            <a:pPr lvl="0"/>
            <a:endParaRPr lang="pl-PL" dirty="0"/>
          </a:p>
          <a:p>
            <a:endParaRPr lang="pl-PL" dirty="0"/>
          </a:p>
          <a:p>
            <a:pPr>
              <a:buNone/>
            </a:pPr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89034"/>
          </a:xfrm>
        </p:spPr>
        <p:txBody>
          <a:bodyPr>
            <a:normAutofit fontScale="90000"/>
          </a:bodyPr>
          <a:lstStyle/>
          <a:p>
            <a:r>
              <a:rPr lang="pl-PL" sz="3300" b="1" dirty="0" smtClean="0"/>
              <a:t/>
            </a:r>
            <a:br>
              <a:rPr lang="pl-PL" sz="3300" b="1" dirty="0" smtClean="0"/>
            </a:br>
            <a:r>
              <a:rPr lang="pl-PL" sz="3300" b="1" dirty="0" smtClean="0"/>
              <a:t>Umowa z pracownikiem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pl-PL" b="1" dirty="0" smtClean="0"/>
              <a:t>wadliwe określenie </a:t>
            </a:r>
            <a:r>
              <a:rPr lang="pl-PL" b="1" dirty="0"/>
              <a:t>rodzaju działalności konkurencyjnej lub terytorium, którego zakaz </a:t>
            </a:r>
            <a:r>
              <a:rPr lang="pl-PL" b="1" dirty="0" smtClean="0"/>
              <a:t>dotyczy - </a:t>
            </a:r>
            <a:r>
              <a:rPr lang="pl-PL" dirty="0" smtClean="0"/>
              <a:t>nieważność postanowień umowy, </a:t>
            </a:r>
            <a:r>
              <a:rPr lang="pl-PL" dirty="0"/>
              <a:t>z reguły tylko w części (art. 58 § 1 i 3 k.c.). </a:t>
            </a:r>
            <a:endParaRPr lang="pl-PL" dirty="0" smtClean="0"/>
          </a:p>
          <a:p>
            <a:pPr lvl="0"/>
            <a:r>
              <a:rPr lang="pl-PL" dirty="0" smtClean="0"/>
              <a:t>wyrok </a:t>
            </a:r>
            <a:r>
              <a:rPr lang="pl-PL" dirty="0"/>
              <a:t>z 2.04.2008 r., II PK 268/07, OSNP 2009/15–16, poz. </a:t>
            </a:r>
            <a:r>
              <a:rPr lang="pl-PL" dirty="0" smtClean="0"/>
              <a:t>201 - postanowienie </a:t>
            </a:r>
            <a:r>
              <a:rPr lang="pl-PL" dirty="0"/>
              <a:t>umowy o pracę przewidujące zakaz podejmowania dodatkowego zatrudnienia w zakresie niestanowiącym działalności konkurencyjnej wobec pracodawcy jest nieważne (art. 58 § 1 k.c. w zw. z art. 300 </a:t>
            </a:r>
            <a:r>
              <a:rPr lang="pl-PL" dirty="0" err="1"/>
              <a:t>k.p</a:t>
            </a:r>
            <a:r>
              <a:rPr lang="pl-PL" dirty="0"/>
              <a:t>.), gdyż stanowi obejście zakazu wynikającego z art. 101</a:t>
            </a:r>
            <a:r>
              <a:rPr lang="pl-PL" baseline="30000" dirty="0"/>
              <a:t>1</a:t>
            </a:r>
            <a:r>
              <a:rPr lang="pl-PL" dirty="0"/>
              <a:t> § 1 </a:t>
            </a:r>
            <a:r>
              <a:rPr lang="pl-PL" dirty="0" err="1"/>
              <a:t>k.p</a:t>
            </a:r>
            <a:r>
              <a:rPr lang="pl-PL" dirty="0"/>
              <a:t>.</a:t>
            </a:r>
          </a:p>
          <a:p>
            <a:pPr lvl="0"/>
            <a:endParaRPr lang="pl-PL" dirty="0"/>
          </a:p>
          <a:p>
            <a:endParaRPr lang="pl-PL" dirty="0"/>
          </a:p>
          <a:p>
            <a:pPr>
              <a:buNone/>
            </a:pPr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89034"/>
          </a:xfrm>
        </p:spPr>
        <p:txBody>
          <a:bodyPr>
            <a:normAutofit fontScale="90000"/>
          </a:bodyPr>
          <a:lstStyle/>
          <a:p>
            <a:r>
              <a:rPr lang="pl-PL" sz="3300" b="1" dirty="0" smtClean="0"/>
              <a:t/>
            </a:r>
            <a:br>
              <a:rPr lang="pl-PL" sz="3300" b="1" dirty="0" smtClean="0"/>
            </a:br>
            <a:r>
              <a:rPr lang="pl-PL" sz="3300" b="1" dirty="0" smtClean="0"/>
              <a:t>Umowa z pracownikiem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pl-PL" b="1" dirty="0" smtClean="0"/>
              <a:t>Szkoda:</a:t>
            </a:r>
          </a:p>
          <a:p>
            <a:pPr lvl="0"/>
            <a:r>
              <a:rPr lang="pl-PL" dirty="0" smtClean="0"/>
              <a:t>w razie </a:t>
            </a:r>
            <a:r>
              <a:rPr lang="pl-PL" b="1" dirty="0" smtClean="0"/>
              <a:t>nieumyślnego</a:t>
            </a:r>
            <a:r>
              <a:rPr lang="pl-PL" dirty="0" smtClean="0"/>
              <a:t> wyrządzenia pracodawcy szkody pracownik naruszający zakaz konkurencji ponosi odpowiedzialność na zasadach określonych w art. 114–121 </a:t>
            </a:r>
            <a:r>
              <a:rPr lang="pl-PL" dirty="0" err="1" smtClean="0"/>
              <a:t>k.p</a:t>
            </a:r>
            <a:r>
              <a:rPr lang="pl-PL" dirty="0" smtClean="0"/>
              <a:t>. (czyli do wysokości 3-miesięcznego wynagrodzenia),</a:t>
            </a:r>
          </a:p>
          <a:p>
            <a:pPr lvl="0"/>
            <a:r>
              <a:rPr lang="pl-PL" dirty="0" smtClean="0"/>
              <a:t>jeżeli pracownikowi będzie można przypisać </a:t>
            </a:r>
            <a:r>
              <a:rPr lang="pl-PL" b="1" dirty="0" smtClean="0"/>
              <a:t>winę umyślną</a:t>
            </a:r>
            <a:r>
              <a:rPr lang="pl-PL" dirty="0" smtClean="0"/>
              <a:t> w postaci co najmniej zamiaru ewentualnego skutkiem będzie pełna odpowiedzialność odszkodowawcza (art. 122 </a:t>
            </a:r>
            <a:r>
              <a:rPr lang="pl-PL" dirty="0" err="1" smtClean="0"/>
              <a:t>k.p</a:t>
            </a:r>
            <a:r>
              <a:rPr lang="pl-PL" dirty="0" smtClean="0"/>
              <a:t>.) </a:t>
            </a:r>
          </a:p>
          <a:p>
            <a:endParaRPr lang="pl-PL" b="1" dirty="0" smtClean="0"/>
          </a:p>
          <a:p>
            <a:pPr lvl="0"/>
            <a:endParaRPr lang="pl-PL" dirty="0"/>
          </a:p>
          <a:p>
            <a:pPr lvl="0"/>
            <a:endParaRPr lang="pl-PL" dirty="0"/>
          </a:p>
          <a:p>
            <a:endParaRPr lang="pl-PL" dirty="0"/>
          </a:p>
          <a:p>
            <a:pPr>
              <a:buNone/>
            </a:pPr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89034"/>
          </a:xfrm>
        </p:spPr>
        <p:txBody>
          <a:bodyPr>
            <a:normAutofit fontScale="90000"/>
          </a:bodyPr>
          <a:lstStyle/>
          <a:p>
            <a:r>
              <a:rPr lang="pl-PL" sz="3300" b="1" dirty="0" smtClean="0"/>
              <a:t/>
            </a:r>
            <a:br>
              <a:rPr lang="pl-PL" sz="3300" b="1" dirty="0" smtClean="0"/>
            </a:br>
            <a:r>
              <a:rPr lang="pl-PL" sz="3300" b="1" dirty="0" smtClean="0"/>
              <a:t>Umowa cywilnoprawna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pl-PL" dirty="0" smtClean="0"/>
              <a:t>dopuszczalność zawarcia umowy o zakazie konkurencji na podstawie art. 353</a:t>
            </a:r>
            <a:r>
              <a:rPr lang="pl-PL" baseline="30000" dirty="0" smtClean="0"/>
              <a:t>1</a:t>
            </a:r>
            <a:r>
              <a:rPr lang="pl-PL" dirty="0" smtClean="0"/>
              <a:t> k.c. </a:t>
            </a:r>
          </a:p>
          <a:p>
            <a:pPr lvl="0"/>
            <a:r>
              <a:rPr lang="pl-PL" dirty="0" smtClean="0"/>
              <a:t>treść lub cel tej umowy nie mogą sprzeciwiać się właściwości (naturze) stosunku prawnego, ustawie ani zasadom współżycia społecznego. </a:t>
            </a:r>
          </a:p>
          <a:p>
            <a:pPr>
              <a:buNone/>
            </a:pPr>
            <a:endParaRPr lang="pl-PL" b="1" dirty="0" smtClean="0"/>
          </a:p>
          <a:p>
            <a:pPr lvl="0"/>
            <a:endParaRPr lang="pl-PL" dirty="0"/>
          </a:p>
          <a:p>
            <a:pPr lvl="0"/>
            <a:endParaRPr lang="pl-PL" dirty="0"/>
          </a:p>
          <a:p>
            <a:endParaRPr lang="pl-PL" dirty="0"/>
          </a:p>
          <a:p>
            <a:pPr>
              <a:buNone/>
            </a:pPr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89034"/>
          </a:xfrm>
        </p:spPr>
        <p:txBody>
          <a:bodyPr>
            <a:normAutofit fontScale="90000"/>
          </a:bodyPr>
          <a:lstStyle/>
          <a:p>
            <a:r>
              <a:rPr lang="pl-PL" sz="3300" b="1" dirty="0" smtClean="0"/>
              <a:t/>
            </a:r>
            <a:br>
              <a:rPr lang="pl-PL" sz="3300" b="1" dirty="0" smtClean="0"/>
            </a:br>
            <a:r>
              <a:rPr lang="pl-PL" sz="3200" b="1" dirty="0" smtClean="0"/>
              <a:t>Umowa o zakazie konkurencji </a:t>
            </a:r>
            <a:br>
              <a:rPr lang="pl-PL" sz="3200" b="1" dirty="0" smtClean="0"/>
            </a:br>
            <a:r>
              <a:rPr lang="pl-PL" sz="3200" b="1" dirty="0" smtClean="0"/>
              <a:t>po ustaniu stosunku pracy 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pl-PL" b="1" dirty="0" smtClean="0"/>
              <a:t>	Art.  101</a:t>
            </a:r>
            <a:r>
              <a:rPr lang="pl-PL" b="1" baseline="30000" dirty="0" smtClean="0"/>
              <a:t>2</a:t>
            </a:r>
            <a:r>
              <a:rPr lang="pl-PL" b="1" dirty="0" smtClean="0"/>
              <a:t> §  1. </a:t>
            </a:r>
            <a:r>
              <a:rPr lang="pl-PL" dirty="0" smtClean="0"/>
              <a:t>Przepis art. 101</a:t>
            </a:r>
            <a:r>
              <a:rPr lang="pl-PL" baseline="30000" dirty="0" smtClean="0"/>
              <a:t>1</a:t>
            </a:r>
            <a:r>
              <a:rPr lang="pl-PL" dirty="0" smtClean="0"/>
              <a:t> § 1 stosuje się odpowiednio, gdy pracodawca i pracownik mający dostęp do szczególnie ważnych informacji, których ujawnienie mogłoby narazić pracodawcę na szkodę, zawierają umowę o zakazie konkurencji po ustaniu stosunku pracy. W umowie określa się także okres obowiązywania zakazu konkurencji oraz wysokość odszkodowania należnego pracownikowi od pracodawcy, z zastrzeżeniem przepisów § 2 i 3.</a:t>
            </a:r>
          </a:p>
          <a:p>
            <a:pPr>
              <a:buNone/>
            </a:pPr>
            <a:r>
              <a:rPr lang="pl-PL" b="1" dirty="0" smtClean="0"/>
              <a:t>	§  2. </a:t>
            </a:r>
            <a:r>
              <a:rPr lang="pl-PL" dirty="0" smtClean="0"/>
              <a:t>Zakaz konkurencji, o którym mowa w § 1, przestaje obowiązywać przed upływem terminu, na jaki została zawarta umowa przewidziana w tym przepisie, w razie ustania przyczyn uzasadniających taki zakaz lub niewywiązywania się pracodawcy z obowiązku wypłaty odszkodowania.</a:t>
            </a:r>
          </a:p>
          <a:p>
            <a:pPr>
              <a:buNone/>
            </a:pPr>
            <a:r>
              <a:rPr lang="pl-PL" b="1" dirty="0" smtClean="0"/>
              <a:t>	§  3. </a:t>
            </a:r>
            <a:r>
              <a:rPr lang="pl-PL" dirty="0" smtClean="0"/>
              <a:t>Odszkodowanie, o którym mowa w § 1, nie może być niższe od 25% wynagrodzenia otrzymanego przez pracownika przed ustaniem stosunku pracy przez okres odpowiadający okresowi obowiązywania zakazu konkurencji; odszkodowanie może być wypłacane w miesięcznych ratach. W razie sporu o odszkodowaniu orzeka sąd pracy.</a:t>
            </a:r>
          </a:p>
          <a:p>
            <a:pPr lvl="0">
              <a:buNone/>
            </a:pPr>
            <a:endParaRPr lang="pl-PL" dirty="0" smtClean="0"/>
          </a:p>
          <a:p>
            <a:endParaRPr lang="pl-PL" b="1" dirty="0" smtClean="0"/>
          </a:p>
          <a:p>
            <a:pPr lvl="0"/>
            <a:endParaRPr lang="pl-PL" dirty="0"/>
          </a:p>
          <a:p>
            <a:pPr lvl="0"/>
            <a:endParaRPr lang="pl-PL" dirty="0"/>
          </a:p>
          <a:p>
            <a:endParaRPr lang="pl-PL" dirty="0"/>
          </a:p>
          <a:p>
            <a:pPr>
              <a:buNone/>
            </a:pPr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89034"/>
          </a:xfrm>
        </p:spPr>
        <p:txBody>
          <a:bodyPr>
            <a:normAutofit fontScale="90000"/>
          </a:bodyPr>
          <a:lstStyle/>
          <a:p>
            <a:r>
              <a:rPr lang="pl-PL" sz="3300" b="1" dirty="0" smtClean="0"/>
              <a:t/>
            </a:r>
            <a:br>
              <a:rPr lang="pl-PL" sz="3300" b="1" dirty="0" smtClean="0"/>
            </a:br>
            <a:r>
              <a:rPr lang="pl-PL" sz="3200" b="1" dirty="0" smtClean="0"/>
              <a:t>Umowa o zakazie konkurencji </a:t>
            </a:r>
            <a:br>
              <a:rPr lang="pl-PL" sz="3200" b="1" dirty="0" smtClean="0"/>
            </a:br>
            <a:r>
              <a:rPr lang="pl-PL" sz="3200" b="1" dirty="0" smtClean="0"/>
              <a:t>po ustaniu stosunku pracy 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pl-PL" dirty="0" smtClean="0"/>
              <a:t>umowa prawa pracy, </a:t>
            </a:r>
          </a:p>
          <a:p>
            <a:pPr lvl="0"/>
            <a:r>
              <a:rPr lang="pl-PL" dirty="0" smtClean="0"/>
              <a:t>odrębna od umowy o pracę,</a:t>
            </a:r>
          </a:p>
          <a:p>
            <a:pPr lvl="0">
              <a:buNone/>
            </a:pPr>
            <a:r>
              <a:rPr lang="pl-PL" dirty="0" smtClean="0"/>
              <a:t>	Pracownik może domagać się ustalenia, że nie jest zobowiązany do powstrzymywania się od działalności konkurencyjnej wobec pracodawcy z tytułu umowy o zakazie konkurencji po ustaniu stosunku pracy (</a:t>
            </a:r>
            <a:r>
              <a:rPr lang="pl-PL" u="sng" dirty="0" smtClean="0"/>
              <a:t>art. 189</a:t>
            </a:r>
            <a:r>
              <a:rPr lang="pl-PL" dirty="0" smtClean="0"/>
              <a:t> k.p.c.) – wyrok SN z 11.01.2006 r., </a:t>
            </a:r>
            <a:r>
              <a:rPr lang="pl-PL" u="sng" dirty="0" smtClean="0"/>
              <a:t>II PK 110/05</a:t>
            </a:r>
            <a:r>
              <a:rPr lang="pl-PL" dirty="0" smtClean="0"/>
              <a:t>, OSNP 2006/23–24, poz. 346.</a:t>
            </a:r>
          </a:p>
          <a:p>
            <a:pPr lvl="0">
              <a:buNone/>
            </a:pPr>
            <a:endParaRPr lang="pl-PL" dirty="0" smtClean="0"/>
          </a:p>
          <a:p>
            <a:endParaRPr lang="pl-PL" b="1" dirty="0" smtClean="0"/>
          </a:p>
          <a:p>
            <a:pPr lvl="0"/>
            <a:endParaRPr lang="pl-PL" dirty="0"/>
          </a:p>
          <a:p>
            <a:pPr lvl="0"/>
            <a:endParaRPr lang="pl-PL" dirty="0"/>
          </a:p>
          <a:p>
            <a:endParaRPr lang="pl-PL" dirty="0"/>
          </a:p>
          <a:p>
            <a:pPr>
              <a:buNone/>
            </a:pPr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89034"/>
          </a:xfrm>
        </p:spPr>
        <p:txBody>
          <a:bodyPr>
            <a:normAutofit fontScale="90000"/>
          </a:bodyPr>
          <a:lstStyle/>
          <a:p>
            <a:r>
              <a:rPr lang="pl-PL" sz="3300" b="1" dirty="0" smtClean="0"/>
              <a:t/>
            </a:r>
            <a:br>
              <a:rPr lang="pl-PL" sz="3300" b="1" dirty="0" smtClean="0"/>
            </a:br>
            <a:r>
              <a:rPr lang="pl-PL" sz="3200" b="1" dirty="0" smtClean="0"/>
              <a:t>Umowa o zakazie konkurencji </a:t>
            </a:r>
            <a:br>
              <a:rPr lang="pl-PL" sz="3200" b="1" dirty="0" smtClean="0"/>
            </a:br>
            <a:r>
              <a:rPr lang="pl-PL" sz="3200" b="1" dirty="0" smtClean="0"/>
              <a:t>po ustaniu stosunku pracy 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>
              <a:buNone/>
            </a:pPr>
            <a:r>
              <a:rPr lang="pl-PL" dirty="0" smtClean="0"/>
              <a:t>Szkoda:</a:t>
            </a:r>
          </a:p>
          <a:p>
            <a:r>
              <a:rPr lang="pl-PL" dirty="0" smtClean="0"/>
              <a:t>były pracownik ponosi odpowiedzialność za szkodę wyrządzoną byłemu pracodawcy wskutek naruszenia tej umowy na podstawie Kodeksu cywilnego. Ponosi więc odpowiedzialność w pełnej wysokości (niezależnie od stopnia winy),</a:t>
            </a:r>
          </a:p>
          <a:p>
            <a:r>
              <a:rPr lang="pl-PL" dirty="0" smtClean="0"/>
              <a:t>domniemanie odpowiedzialności byłego pracownika, </a:t>
            </a:r>
          </a:p>
          <a:p>
            <a:r>
              <a:rPr lang="pl-PL" dirty="0" smtClean="0"/>
              <a:t>pracodawcę obciąża dowód naruszenia umowy, szkody i jej wysokości oraz normalnego związku przyczynowego między naruszeniem umowy a szkodą</a:t>
            </a:r>
          </a:p>
          <a:p>
            <a:endParaRPr lang="pl-PL" b="1" dirty="0" smtClean="0"/>
          </a:p>
          <a:p>
            <a:pPr lvl="0"/>
            <a:endParaRPr lang="pl-PL" dirty="0"/>
          </a:p>
          <a:p>
            <a:pPr lvl="0"/>
            <a:endParaRPr lang="pl-PL" dirty="0"/>
          </a:p>
          <a:p>
            <a:endParaRPr lang="pl-PL" dirty="0"/>
          </a:p>
          <a:p>
            <a:pPr>
              <a:buNone/>
            </a:pPr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89034"/>
          </a:xfrm>
        </p:spPr>
        <p:txBody>
          <a:bodyPr>
            <a:normAutofit fontScale="90000"/>
          </a:bodyPr>
          <a:lstStyle/>
          <a:p>
            <a:r>
              <a:rPr lang="pl-PL" sz="3300" b="1" dirty="0" smtClean="0"/>
              <a:t/>
            </a:r>
            <a:br>
              <a:rPr lang="pl-PL" sz="3300" b="1" dirty="0" smtClean="0"/>
            </a:br>
            <a:r>
              <a:rPr lang="pl-PL" sz="3200" b="1" dirty="0" smtClean="0"/>
              <a:t>Umowa o zakazie konkurencji </a:t>
            </a:r>
            <a:br>
              <a:rPr lang="pl-PL" sz="3200" b="1" dirty="0" smtClean="0"/>
            </a:br>
            <a:r>
              <a:rPr lang="pl-PL" sz="3200" b="1" dirty="0" smtClean="0"/>
              <a:t>po ustaniu stosunku pracy 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pl-PL" b="1" dirty="0" smtClean="0"/>
              <a:t>Kara umowna:</a:t>
            </a:r>
          </a:p>
          <a:p>
            <a:r>
              <a:rPr lang="pl-PL" dirty="0" smtClean="0"/>
              <a:t>można zastrzec w umowie, że naprawienie szkody wynikłej z niewykonania lub nienależytego wykonania zobowiązania niepieniężnego nastąpi przez zapłatę określonej sumy (kara umowna) a dłużnik nie może bez zgody wierzyciela zwolnić się ze zobowiązania przez zapłatę kary umownej </a:t>
            </a:r>
          </a:p>
          <a:p>
            <a:r>
              <a:rPr lang="pl-PL" dirty="0" smtClean="0"/>
              <a:t>wyroku SN z 12.02.2013 r., II PK 165/12, LEX nr 1321731, odmowa podpisania umowy o zakazie konkurencji, przewidującej karę umowną niebędącą rażąco wygórowaną w porównaniu do wynagrodzenia pracownika lub odszkodowania z art. 101</a:t>
            </a:r>
            <a:r>
              <a:rPr lang="pl-PL" baseline="30000" dirty="0" smtClean="0"/>
              <a:t>2</a:t>
            </a:r>
            <a:r>
              <a:rPr lang="pl-PL" dirty="0" smtClean="0"/>
              <a:t> § 1, może stanowić uzasadnioną przyczynę wypowiedzenia umowy o pracę (art. 45 § 1).</a:t>
            </a:r>
            <a:endParaRPr lang="pl-PL" b="1" dirty="0" smtClean="0"/>
          </a:p>
          <a:p>
            <a:pPr lvl="0"/>
            <a:endParaRPr lang="pl-PL" dirty="0"/>
          </a:p>
          <a:p>
            <a:pPr lvl="0"/>
            <a:endParaRPr lang="pl-PL" dirty="0"/>
          </a:p>
          <a:p>
            <a:endParaRPr lang="pl-PL" dirty="0"/>
          </a:p>
          <a:p>
            <a:pPr>
              <a:buNone/>
            </a:pPr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89034"/>
          </a:xfrm>
        </p:spPr>
        <p:txBody>
          <a:bodyPr>
            <a:normAutofit fontScale="90000"/>
          </a:bodyPr>
          <a:lstStyle/>
          <a:p>
            <a:r>
              <a:rPr lang="pl-PL" sz="3300" b="1" dirty="0" smtClean="0"/>
              <a:t/>
            </a:r>
            <a:br>
              <a:rPr lang="pl-PL" sz="3300" b="1" dirty="0" smtClean="0"/>
            </a:br>
            <a:r>
              <a:rPr lang="pl-PL" sz="3200" b="1" dirty="0" smtClean="0"/>
              <a:t>Umowa o zakazie konkurencji </a:t>
            </a:r>
            <a:br>
              <a:rPr lang="pl-PL" sz="3200" b="1" dirty="0" smtClean="0"/>
            </a:br>
            <a:r>
              <a:rPr lang="pl-PL" sz="3200" b="1" dirty="0" smtClean="0"/>
              <a:t>po ustaniu stosunku pracy 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pl-PL" dirty="0" smtClean="0"/>
              <a:t>	W razie zawarcia tej umowy z naruszeniem prawa należy opowiedzieć się za poglądem przyjmującym z reguły </a:t>
            </a:r>
            <a:r>
              <a:rPr lang="pl-PL" b="1" dirty="0" smtClean="0"/>
              <a:t>jej nieważność</a:t>
            </a:r>
            <a:r>
              <a:rPr lang="pl-PL" dirty="0" smtClean="0"/>
              <a:t> na podstawie art. 58 k.c. w zw. z art. 300 </a:t>
            </a:r>
            <a:r>
              <a:rPr lang="pl-PL" dirty="0" err="1" smtClean="0"/>
              <a:t>K.p</a:t>
            </a:r>
            <a:r>
              <a:rPr lang="pl-PL" dirty="0" smtClean="0"/>
              <a:t>. </a:t>
            </a:r>
            <a:endParaRPr lang="pl-PL" dirty="0"/>
          </a:p>
          <a:p>
            <a:pPr lvl="0"/>
            <a:endParaRPr lang="pl-PL" dirty="0"/>
          </a:p>
          <a:p>
            <a:endParaRPr lang="pl-PL" dirty="0"/>
          </a:p>
          <a:p>
            <a:pPr>
              <a:buNone/>
            </a:pPr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89034"/>
          </a:xfrm>
        </p:spPr>
        <p:txBody>
          <a:bodyPr>
            <a:normAutofit fontScale="90000"/>
          </a:bodyPr>
          <a:lstStyle/>
          <a:p>
            <a:r>
              <a:rPr lang="pl-PL" sz="3300" b="1" dirty="0" smtClean="0"/>
              <a:t/>
            </a:r>
            <a:br>
              <a:rPr lang="pl-PL" sz="3300" b="1" dirty="0" smtClean="0"/>
            </a:br>
            <a:r>
              <a:rPr lang="pl-PL" sz="3300" b="1" dirty="0" smtClean="0"/>
              <a:t>Art</a:t>
            </a:r>
            <a:r>
              <a:rPr lang="pl-PL" sz="3300" b="1" dirty="0"/>
              <a:t>.  </a:t>
            </a:r>
            <a:r>
              <a:rPr lang="pl-PL" sz="3300" b="1" dirty="0" smtClean="0"/>
              <a:t>26</a:t>
            </a:r>
            <a:r>
              <a:rPr lang="pl-PL" sz="3300" b="1" baseline="30000" dirty="0" smtClean="0"/>
              <a:t>1</a:t>
            </a:r>
            <a:r>
              <a:rPr lang="pl-PL" sz="3300" b="1" dirty="0" smtClean="0"/>
              <a:t>Dopuszczalność </a:t>
            </a:r>
            <a:r>
              <a:rPr lang="pl-PL" sz="3300" b="1" dirty="0"/>
              <a:t>świadczenia pracy u więcej niż jednego </a:t>
            </a:r>
            <a:r>
              <a:rPr lang="pl-PL" sz="3300" b="1" dirty="0" smtClean="0"/>
              <a:t>pracodawcy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b="1" dirty="0"/>
              <a:t>§  1. </a:t>
            </a:r>
            <a:r>
              <a:rPr lang="pl-PL" dirty="0"/>
              <a:t>Pracodawca nie może zakazać pracownikowi jednoczesnego pozostawania w stosunku pracy z innym pracodawcą lub jednoczesnego pozostawania w stosunku prawnym będącym podstawą świadczenia pracy innym niż stosunek pracy</a:t>
            </a:r>
            <a:r>
              <a:rPr lang="pl-PL" dirty="0" smtClean="0"/>
              <a:t>.</a:t>
            </a:r>
          </a:p>
          <a:p>
            <a:pPr>
              <a:buNone/>
            </a:pPr>
            <a:r>
              <a:rPr lang="pl-PL" b="1" dirty="0" smtClean="0"/>
              <a:t>§  2. </a:t>
            </a:r>
            <a:r>
              <a:rPr lang="pl-PL" dirty="0" smtClean="0"/>
              <a:t>Przepisu § 1 nie stosuje się:</a:t>
            </a:r>
          </a:p>
          <a:p>
            <a:pPr>
              <a:buNone/>
            </a:pPr>
            <a:r>
              <a:rPr lang="pl-PL" dirty="0" smtClean="0"/>
              <a:t>1)</a:t>
            </a:r>
            <a:r>
              <a:rPr lang="pl-PL" b="1" dirty="0" smtClean="0"/>
              <a:t> </a:t>
            </a:r>
            <a:r>
              <a:rPr lang="pl-PL" dirty="0" smtClean="0"/>
              <a:t>w przypadku określonym w art. 101</a:t>
            </a:r>
            <a:r>
              <a:rPr lang="pl-PL" baseline="30000" dirty="0" smtClean="0"/>
              <a:t>1</a:t>
            </a:r>
            <a:r>
              <a:rPr lang="pl-PL" dirty="0" smtClean="0"/>
              <a:t> § 1;</a:t>
            </a:r>
          </a:p>
          <a:p>
            <a:pPr>
              <a:buNone/>
            </a:pPr>
            <a:r>
              <a:rPr lang="pl-PL" dirty="0" smtClean="0"/>
              <a:t>2)</a:t>
            </a:r>
            <a:r>
              <a:rPr lang="pl-PL" b="1" dirty="0" smtClean="0"/>
              <a:t> </a:t>
            </a:r>
            <a:r>
              <a:rPr lang="pl-PL" dirty="0" smtClean="0"/>
              <a:t>jeżeli odrębne przepisy stanowią inaczej.</a:t>
            </a:r>
          </a:p>
          <a:p>
            <a:pPr>
              <a:buNone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89034"/>
          </a:xfrm>
        </p:spPr>
        <p:txBody>
          <a:bodyPr>
            <a:normAutofit fontScale="90000"/>
          </a:bodyPr>
          <a:lstStyle/>
          <a:p>
            <a:r>
              <a:rPr lang="pl-PL" sz="3300" b="1" dirty="0" smtClean="0"/>
              <a:t/>
            </a:r>
            <a:br>
              <a:rPr lang="pl-PL" sz="3300" b="1" dirty="0" smtClean="0"/>
            </a:br>
            <a:r>
              <a:rPr lang="pl-PL" sz="3200" b="1" dirty="0" smtClean="0"/>
              <a:t>Umowa o zakazie konkurencji </a:t>
            </a:r>
            <a:br>
              <a:rPr lang="pl-PL" sz="3200" b="1" dirty="0" smtClean="0"/>
            </a:br>
            <a:r>
              <a:rPr lang="pl-PL" sz="3200" b="1" dirty="0" smtClean="0"/>
              <a:t>po ustaniu stosunku pracy 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786346"/>
          </a:xfrm>
        </p:spPr>
        <p:txBody>
          <a:bodyPr>
            <a:noAutofit/>
          </a:bodyPr>
          <a:lstStyle/>
          <a:p>
            <a:pPr lvl="0"/>
            <a:r>
              <a:rPr lang="pl-PL" sz="2300" dirty="0" smtClean="0"/>
              <a:t>wyrok SN z 2.10.2003 r., </a:t>
            </a:r>
            <a:r>
              <a:rPr lang="pl-PL" sz="2300" u="sng" dirty="0" smtClean="0"/>
              <a:t>I PK 453/02</a:t>
            </a:r>
            <a:r>
              <a:rPr lang="pl-PL" sz="2300" dirty="0" smtClean="0"/>
              <a:t>, OSNP 2004/19, poz. 331 - nie dochodzi do ustanowienia zakazu działalności po ustaniu stosunku pracy w razie pominięcia w umowie postanowienia określającego czas trwania tego zakazu,</a:t>
            </a:r>
          </a:p>
          <a:p>
            <a:r>
              <a:rPr lang="pl-PL" sz="2300" dirty="0" smtClean="0"/>
              <a:t>umowa </a:t>
            </a:r>
            <a:r>
              <a:rPr lang="pl-PL" sz="2300" b="1" dirty="0" smtClean="0"/>
              <a:t>ulega rozwiązaniu</a:t>
            </a:r>
            <a:r>
              <a:rPr lang="pl-PL" sz="2300" dirty="0" smtClean="0"/>
              <a:t> z nadejściem umówionego terminu, </a:t>
            </a:r>
          </a:p>
          <a:p>
            <a:r>
              <a:rPr lang="pl-PL" sz="2300" dirty="0" smtClean="0"/>
              <a:t>obowiązek zaniechania działalności konkurencyjnej po ustaniu stosunku pracy jest ściśle związany z osobą pracownika, co w razie jego śmierci powoduje wygaśnięcie umowy o zakazie konkurencji - SN w wyroku z 22.01.2004 r., I PK 341/03, OSNP 2004/23, poz. 398,</a:t>
            </a:r>
            <a:endParaRPr lang="pl-PL" sz="2300" dirty="0"/>
          </a:p>
          <a:p>
            <a:pPr lvl="0"/>
            <a:r>
              <a:rPr lang="pl-PL" sz="2300" dirty="0" smtClean="0"/>
              <a:t>wyrok SN z 12.03.2014 r., </a:t>
            </a:r>
            <a:r>
              <a:rPr lang="pl-PL" sz="2300" u="sng" dirty="0" smtClean="0"/>
              <a:t>II PK 151/13</a:t>
            </a:r>
            <a:r>
              <a:rPr lang="pl-PL" sz="2300" dirty="0" smtClean="0"/>
              <a:t>, OSNP 2015/6, poz. 75, możliwość wypowiedzenia umowy o zakazie konkurencji po ustaniu stosunku pracy musi wyraźnie wynikać z tej umowy.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89034"/>
          </a:xfrm>
        </p:spPr>
        <p:txBody>
          <a:bodyPr>
            <a:normAutofit fontScale="90000"/>
          </a:bodyPr>
          <a:lstStyle/>
          <a:p>
            <a:r>
              <a:rPr lang="pl-PL" sz="3300" b="1" dirty="0" smtClean="0"/>
              <a:t/>
            </a:r>
            <a:br>
              <a:rPr lang="pl-PL" sz="3300" b="1" dirty="0" smtClean="0"/>
            </a:br>
            <a:r>
              <a:rPr lang="pl-PL" sz="3200" b="1" dirty="0" smtClean="0"/>
              <a:t>Umowa o zakazie konkurencji </a:t>
            </a:r>
            <a:br>
              <a:rPr lang="pl-PL" sz="3200" b="1" dirty="0" smtClean="0"/>
            </a:br>
            <a:r>
              <a:rPr lang="pl-PL" sz="3200" b="1" dirty="0" smtClean="0"/>
              <a:t>po ustaniu stosunku pracy 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786346"/>
          </a:xfrm>
        </p:spPr>
        <p:txBody>
          <a:bodyPr>
            <a:noAutofit/>
          </a:bodyPr>
          <a:lstStyle/>
          <a:p>
            <a:r>
              <a:rPr lang="pl-PL" sz="2400" dirty="0" smtClean="0"/>
              <a:t>umowa może być </a:t>
            </a:r>
            <a:r>
              <a:rPr lang="pl-PL" sz="2400" b="1" dirty="0" smtClean="0"/>
              <a:t>rozwiązana lub zmieniona</a:t>
            </a:r>
            <a:r>
              <a:rPr lang="pl-PL" sz="2400" dirty="0" smtClean="0"/>
              <a:t> w każdej chwili oświadczeniami woli stron. </a:t>
            </a:r>
            <a:endParaRPr lang="pl-PL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89034"/>
          </a:xfrm>
        </p:spPr>
        <p:txBody>
          <a:bodyPr>
            <a:normAutofit fontScale="90000"/>
          </a:bodyPr>
          <a:lstStyle/>
          <a:p>
            <a:r>
              <a:rPr lang="pl-PL" sz="3300" b="1" dirty="0" smtClean="0"/>
              <a:t/>
            </a:r>
            <a:br>
              <a:rPr lang="pl-PL" sz="3300" b="1" dirty="0" smtClean="0"/>
            </a:br>
            <a:r>
              <a:rPr lang="pl-PL" sz="3200" b="1" dirty="0" smtClean="0"/>
              <a:t>Umowa o zakazie konkurencji </a:t>
            </a:r>
            <a:br>
              <a:rPr lang="pl-PL" sz="3200" b="1" dirty="0" smtClean="0"/>
            </a:br>
            <a:r>
              <a:rPr lang="pl-PL" sz="3200" b="1" dirty="0" smtClean="0"/>
              <a:t>po ustaniu stosunku pracy 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78634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2400" dirty="0" smtClean="0"/>
              <a:t>	</a:t>
            </a:r>
            <a:r>
              <a:rPr lang="pl-PL" sz="2400" b="1" dirty="0" smtClean="0"/>
              <a:t>Pracownik może podjąć działalność objętą umową o zakazie konkurencji – umowa przestaje obowiązywać przed upływem terminu, na który została zawarta: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400" dirty="0" smtClean="0"/>
              <a:t>Ustanie przyczyn uzasadniających zakaz,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400" dirty="0" smtClean="0"/>
              <a:t>Niewywiązywania się pracodawcy z obowiązku wypłaty odszkodowania</a:t>
            </a:r>
          </a:p>
          <a:p>
            <a:pPr marL="457200" indent="-457200">
              <a:buNone/>
            </a:pPr>
            <a:r>
              <a:rPr lang="pl-PL" sz="2400" dirty="0" smtClean="0"/>
              <a:t>	Były pracodawca nie może uwolnić się od zobowiązania zapłaty odszkodowania, twierdząc, że byłego pracownika przestał obowiązywać zakaz konkurencji.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89034"/>
          </a:xfrm>
        </p:spPr>
        <p:txBody>
          <a:bodyPr>
            <a:normAutofit fontScale="90000"/>
          </a:bodyPr>
          <a:lstStyle/>
          <a:p>
            <a:r>
              <a:rPr lang="pl-PL" sz="3300" b="1" dirty="0" smtClean="0"/>
              <a:t/>
            </a:r>
            <a:br>
              <a:rPr lang="pl-PL" sz="3300" b="1" dirty="0" smtClean="0"/>
            </a:br>
            <a:r>
              <a:rPr lang="pl-PL" sz="3200" b="1" dirty="0" smtClean="0"/>
              <a:t>Umowa o zakazie konkurencji </a:t>
            </a:r>
            <a:br>
              <a:rPr lang="pl-PL" sz="3200" b="1" dirty="0" smtClean="0"/>
            </a:br>
            <a:r>
              <a:rPr lang="pl-PL" sz="3200" b="1" dirty="0" smtClean="0"/>
              <a:t>po ustaniu stosunku pracy 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214974"/>
          </a:xfrm>
        </p:spPr>
        <p:txBody>
          <a:bodyPr>
            <a:noAutofit/>
          </a:bodyPr>
          <a:lstStyle/>
          <a:p>
            <a:r>
              <a:rPr lang="pl-PL" sz="2400" dirty="0" smtClean="0"/>
              <a:t>pracownik może podjąć działalność objętą umową o zakazie konkurencji, mimo iż umowa obowiązuje i utracić prawo do odszkodowania,</a:t>
            </a:r>
          </a:p>
          <a:p>
            <a:r>
              <a:rPr lang="pl-PL" sz="2400" dirty="0" smtClean="0"/>
              <a:t>W razie braku zapłaty odszkodowania pracownik może dochodzić zapłaty odszkodowania i nie podejmować działalności objętej zakazem,</a:t>
            </a:r>
          </a:p>
          <a:p>
            <a:r>
              <a:rPr lang="pl-PL" sz="2400" dirty="0" smtClean="0"/>
              <a:t>pracodawcę, który zawarł z pracownikiem umowę o zakazie konkurencji, obciąża wzajemne zobowiązanie do zapłaty uzgodnionego odszkodowania także wtedy, gdy po ustaniu stosunku pracy nie obawia się już konkurencji ze strony byłego pracownika.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89034"/>
          </a:xfrm>
        </p:spPr>
        <p:txBody>
          <a:bodyPr>
            <a:normAutofit fontScale="90000"/>
          </a:bodyPr>
          <a:lstStyle/>
          <a:p>
            <a:r>
              <a:rPr lang="pl-PL" sz="3300" b="1" dirty="0" smtClean="0"/>
              <a:t/>
            </a:r>
            <a:br>
              <a:rPr lang="pl-PL" sz="3300" b="1" dirty="0" smtClean="0"/>
            </a:br>
            <a:r>
              <a:rPr lang="pl-PL" sz="3200" b="1" dirty="0" smtClean="0"/>
              <a:t>Umowa o zakazie konkurencji </a:t>
            </a:r>
            <a:br>
              <a:rPr lang="pl-PL" sz="3200" b="1" dirty="0" smtClean="0"/>
            </a:br>
            <a:r>
              <a:rPr lang="pl-PL" sz="3200" b="1" dirty="0" smtClean="0"/>
              <a:t>po ustaniu stosunku pracy 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21497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2400" dirty="0" smtClean="0"/>
              <a:t>	</a:t>
            </a:r>
            <a:r>
              <a:rPr lang="pl-PL" sz="2400" b="1" dirty="0" smtClean="0"/>
              <a:t>Naruszenie przez byłego pracownika umowy o zakazie konkurencji</a:t>
            </a:r>
            <a:r>
              <a:rPr lang="pl-PL" sz="2400" dirty="0" smtClean="0"/>
              <a:t> </a:t>
            </a:r>
            <a:endParaRPr lang="pl-PL" sz="2400" b="1" dirty="0" smtClean="0"/>
          </a:p>
          <a:p>
            <a:pPr marL="457200" indent="-457200"/>
            <a:r>
              <a:rPr lang="pl-PL" sz="2400" dirty="0" smtClean="0"/>
              <a:t>upoważnia pracodawcę do wstrzymania wypłaty dalszych rat odszkodowania od daty dowiedzenia się o tym, a jeżeli płacił raty w czasie naruszenia tego zakazu przez byłego pracownika – do dochodzenia ich zwrotu na podstawie przepisów o bezpodstawnym wzbogaceniu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89034"/>
          </a:xfrm>
        </p:spPr>
        <p:txBody>
          <a:bodyPr>
            <a:normAutofit fontScale="90000"/>
          </a:bodyPr>
          <a:lstStyle/>
          <a:p>
            <a:r>
              <a:rPr lang="pl-PL" sz="3300" b="1" dirty="0" smtClean="0"/>
              <a:t/>
            </a:r>
            <a:br>
              <a:rPr lang="pl-PL" sz="3300" b="1" dirty="0" smtClean="0"/>
            </a:br>
            <a:r>
              <a:rPr lang="pl-PL" sz="3200" b="1" dirty="0" smtClean="0"/>
              <a:t>Umowa o zakazie konkurencji </a:t>
            </a:r>
            <a:br>
              <a:rPr lang="pl-PL" sz="3200" b="1" dirty="0" smtClean="0"/>
            </a:br>
            <a:r>
              <a:rPr lang="pl-PL" sz="3200" b="1" dirty="0" smtClean="0"/>
              <a:t>po ustaniu stosunku pracy 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21497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2400" dirty="0" smtClean="0"/>
              <a:t>	</a:t>
            </a:r>
            <a:r>
              <a:rPr lang="pl-PL" sz="2400" b="1" dirty="0" smtClean="0"/>
              <a:t>Odszkodowanie:</a:t>
            </a:r>
          </a:p>
          <a:p>
            <a:pPr marL="457200" indent="-457200"/>
            <a:r>
              <a:rPr lang="pl-PL" sz="2400" dirty="0" smtClean="0"/>
              <a:t>nie może być niższe niż określone w z art. 101</a:t>
            </a:r>
            <a:r>
              <a:rPr lang="pl-PL" sz="2400" baseline="30000" dirty="0" smtClean="0"/>
              <a:t>2</a:t>
            </a:r>
            <a:r>
              <a:rPr lang="pl-PL" sz="2400" dirty="0" smtClean="0"/>
              <a:t> § 3  . Na przykład, jeżeli zawarto umowę o zakazie konkurencji na 2 lata, odszkodowanie nie może być niższe od 25% wynagrodzenia (brutto), które pracownik uzyskał w ostatnich 2 latach pracy.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89034"/>
          </a:xfrm>
        </p:spPr>
        <p:txBody>
          <a:bodyPr>
            <a:normAutofit fontScale="90000"/>
          </a:bodyPr>
          <a:lstStyle/>
          <a:p>
            <a:r>
              <a:rPr lang="pl-PL" sz="3300" b="1" dirty="0" smtClean="0"/>
              <a:t/>
            </a:r>
            <a:br>
              <a:rPr lang="pl-PL" sz="3300" b="1" dirty="0" smtClean="0"/>
            </a:br>
            <a:r>
              <a:rPr lang="pl-PL" sz="3200" b="1" dirty="0" smtClean="0"/>
              <a:t>Umowa o zakazie konkurencji </a:t>
            </a:r>
            <a:br>
              <a:rPr lang="pl-PL" sz="3200" b="1" dirty="0" smtClean="0"/>
            </a:br>
            <a:r>
              <a:rPr lang="pl-PL" sz="3200" b="1" dirty="0" smtClean="0"/>
              <a:t>po ustaniu stosunku pracy 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21497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2400" dirty="0" smtClean="0"/>
              <a:t>	</a:t>
            </a:r>
            <a:r>
              <a:rPr lang="pl-PL" sz="2400" b="1" dirty="0" smtClean="0"/>
              <a:t>Odszkodowanie:</a:t>
            </a:r>
          </a:p>
          <a:p>
            <a:r>
              <a:rPr lang="pl-PL" sz="2400" dirty="0" smtClean="0"/>
              <a:t>Wyrok SN z 2.02.2012 r., II PK 130/11, OSNP 2013/1–2, poz. 6. Wysokość odszkodowania za powstrzymanie się od działalności konkurencyjnej po ustaniu zatrudnienia jest określona samodzielnie w art. 101</a:t>
            </a:r>
            <a:r>
              <a:rPr lang="pl-PL" sz="2400" baseline="30000" dirty="0" smtClean="0"/>
              <a:t>2</a:t>
            </a:r>
            <a:r>
              <a:rPr lang="pl-PL" sz="2400" dirty="0" smtClean="0"/>
              <a:t> § 3 i zależy od realnie otrzymywanego wynagrodzenia, a nie od wynagrodzenia urlopowego. Chodzi tu o wynagrodzenia otrzymane, a nie o wynagrodzenie umówione. Obejmuje ono tylko składniki wynagrodzenia za pracę w sensie prawnym, a więc nie uwzględnia się w szczególności odpraw, odszkodowań i wynagrodzeń za projekty wynalazcze. Oblicza się je przy uwzględnieniu kwot brutto. Do obliczenia tego wynagrodzenia nie stosuje się przepisów o ustalaniu wysokości wynagrodzenia za urlop wypoczynkowy.</a:t>
            </a:r>
            <a:endParaRPr lang="pl-PL" sz="24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89034"/>
          </a:xfrm>
        </p:spPr>
        <p:txBody>
          <a:bodyPr>
            <a:normAutofit fontScale="90000"/>
          </a:bodyPr>
          <a:lstStyle/>
          <a:p>
            <a:r>
              <a:rPr lang="pl-PL" sz="3300" b="1" dirty="0" smtClean="0"/>
              <a:t/>
            </a:r>
            <a:br>
              <a:rPr lang="pl-PL" sz="3300" b="1" dirty="0" smtClean="0"/>
            </a:br>
            <a:r>
              <a:rPr lang="pl-PL" sz="3200" b="1" dirty="0" smtClean="0"/>
              <a:t>Umowa o zakazie konkurencji </a:t>
            </a:r>
            <a:br>
              <a:rPr lang="pl-PL" sz="3200" b="1" dirty="0" smtClean="0"/>
            </a:br>
            <a:r>
              <a:rPr lang="pl-PL" sz="3200" b="1" dirty="0" smtClean="0"/>
              <a:t>po ustaniu stosunku pracy 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21497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2400" dirty="0" smtClean="0"/>
              <a:t>	</a:t>
            </a:r>
            <a:r>
              <a:rPr lang="pl-PL" sz="2400" b="1" dirty="0" smtClean="0"/>
              <a:t>Odszkodowanie:</a:t>
            </a:r>
          </a:p>
          <a:p>
            <a:r>
              <a:rPr lang="pl-PL" sz="2400" dirty="0" smtClean="0"/>
              <a:t>nie uwzględnia się urlopu bezpłatnego,</a:t>
            </a:r>
          </a:p>
          <a:p>
            <a:r>
              <a:rPr lang="pl-PL" sz="2400" dirty="0" smtClean="0"/>
              <a:t>jeżeli pracownik był zatrudniony krócej, niż wynosi okres ustalonego w umowie zakazu konkurencji, to należy uwzględniać przeciętne miesięczne wynagrodzenie pomnożone przez liczbę miesięcy zakazu konkurencji,</a:t>
            </a:r>
          </a:p>
          <a:p>
            <a:r>
              <a:rPr lang="pl-PL" sz="2400" dirty="0" smtClean="0"/>
              <a:t>wyrok SN z 10.03.2010 r., II PK 265/09, LEX nr 602244, </a:t>
            </a:r>
            <a:r>
              <a:rPr lang="pl-PL" sz="2400" b="1" dirty="0" smtClean="0"/>
              <a:t>odszkodowanie </a:t>
            </a:r>
            <a:r>
              <a:rPr lang="pl-PL" sz="2400" dirty="0" smtClean="0"/>
              <a:t>należne na podstawie umowy o zakazie konkurencji po ustaniu stosunku pracy </a:t>
            </a:r>
            <a:r>
              <a:rPr lang="pl-PL" sz="2400" b="1" dirty="0" smtClean="0"/>
              <a:t>przysługuje pracownikowi niezależnie od wynagrodzenia za czas pozostawania bez pracy</a:t>
            </a:r>
            <a:r>
              <a:rPr lang="pl-PL" sz="2400" dirty="0" smtClean="0"/>
              <a:t>, orzeczonego w wyroku o przywróceniu do pracy za okres objęty zakazem konkurencji,</a:t>
            </a:r>
          </a:p>
          <a:p>
            <a:endParaRPr lang="pl-PL" sz="2400" dirty="0" smtClean="0"/>
          </a:p>
          <a:p>
            <a:endParaRPr lang="pl-PL" sz="2400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89034"/>
          </a:xfrm>
        </p:spPr>
        <p:txBody>
          <a:bodyPr>
            <a:normAutofit fontScale="90000"/>
          </a:bodyPr>
          <a:lstStyle/>
          <a:p>
            <a:r>
              <a:rPr lang="pl-PL" sz="3300" b="1" dirty="0" smtClean="0"/>
              <a:t/>
            </a:r>
            <a:br>
              <a:rPr lang="pl-PL" sz="3300" b="1" dirty="0" smtClean="0"/>
            </a:br>
            <a:r>
              <a:rPr lang="pl-PL" sz="3200" b="1" dirty="0" smtClean="0"/>
              <a:t>Umowa o zakazie konkurencji </a:t>
            </a:r>
            <a:br>
              <a:rPr lang="pl-PL" sz="3200" b="1" dirty="0" smtClean="0"/>
            </a:br>
            <a:r>
              <a:rPr lang="pl-PL" sz="3200" b="1" dirty="0" smtClean="0"/>
              <a:t>po ustaniu stosunku pracy 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21497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2400" dirty="0" smtClean="0"/>
              <a:t>	</a:t>
            </a:r>
            <a:r>
              <a:rPr lang="pl-PL" sz="2400" b="1" dirty="0" smtClean="0"/>
              <a:t>Odszkodowanie:</a:t>
            </a:r>
          </a:p>
          <a:p>
            <a:r>
              <a:rPr lang="pl-PL" sz="2400" dirty="0" smtClean="0"/>
              <a:t>pracodawca może powstrzymać się od spełnienia świadczenia na zasadzie </a:t>
            </a:r>
            <a:r>
              <a:rPr lang="pl-PL" sz="2400" u="sng" dirty="0" smtClean="0"/>
              <a:t>art. 488</a:t>
            </a:r>
            <a:r>
              <a:rPr lang="pl-PL" sz="2400" dirty="0" smtClean="0"/>
              <a:t> k.c. i zaprzestać wypłaty odszkodowania w sytuacji, gdy były pracownik zobowiązany do niepodejmowania działalności konkurencyjnej łamie ten zakaz,</a:t>
            </a:r>
          </a:p>
          <a:p>
            <a:r>
              <a:rPr lang="pl-PL" sz="2400" dirty="0" smtClean="0"/>
              <a:t>termin zapłaty – powinien zostać określony w umowie,</a:t>
            </a:r>
          </a:p>
          <a:p>
            <a:r>
              <a:rPr lang="pl-PL" sz="2400" dirty="0" smtClean="0"/>
              <a:t>płatność może być jednorazowa lub częściowa,</a:t>
            </a:r>
          </a:p>
          <a:p>
            <a:r>
              <a:rPr lang="pl-PL" sz="2400" dirty="0" smtClean="0"/>
              <a:t>spory o to odszkodowanie rozpoznają sądy pracy.</a:t>
            </a:r>
          </a:p>
          <a:p>
            <a:pPr>
              <a:buNone/>
            </a:pPr>
            <a:endParaRPr lang="pl-PL" sz="2400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89034"/>
          </a:xfrm>
        </p:spPr>
        <p:txBody>
          <a:bodyPr>
            <a:normAutofit fontScale="90000"/>
          </a:bodyPr>
          <a:lstStyle/>
          <a:p>
            <a:r>
              <a:rPr lang="pl-PL" sz="3300" b="1" dirty="0" smtClean="0"/>
              <a:t/>
            </a:r>
            <a:br>
              <a:rPr lang="pl-PL" sz="3300" b="1" dirty="0" smtClean="0"/>
            </a:br>
            <a:r>
              <a:rPr lang="pl-PL" sz="3200" b="1" dirty="0" smtClean="0"/>
              <a:t>Umowa o zakazie konkurencji </a:t>
            </a:r>
            <a:br>
              <a:rPr lang="pl-PL" sz="3200" b="1" dirty="0" smtClean="0"/>
            </a:br>
            <a:r>
              <a:rPr lang="pl-PL" sz="3200" b="1" dirty="0" smtClean="0"/>
              <a:t>po ustaniu stosunku pracy 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21497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2400" dirty="0" smtClean="0"/>
              <a:t>	</a:t>
            </a:r>
            <a:r>
              <a:rPr lang="pl-PL" sz="2400" b="1" dirty="0" smtClean="0"/>
              <a:t>Odszkodowanie:</a:t>
            </a:r>
          </a:p>
          <a:p>
            <a:r>
              <a:rPr lang="pl-PL" sz="2400" dirty="0" smtClean="0"/>
              <a:t>klauzula konkurencyjna (art. 101</a:t>
            </a:r>
            <a:r>
              <a:rPr lang="pl-PL" sz="2400" baseline="30000" dirty="0" smtClean="0"/>
              <a:t>2</a:t>
            </a:r>
            <a:r>
              <a:rPr lang="pl-PL" sz="2400" dirty="0" smtClean="0"/>
              <a:t>) nie stanowi części umowy o pracę, zaś odszkodowanie wynikające z umowy o zakazie konkurencji po ustaniu stosunku pracy nie jest wynagrodzeniem za pracę (art. 78 </a:t>
            </a:r>
            <a:r>
              <a:rPr lang="pl-PL" sz="2400" dirty="0" err="1" smtClean="0"/>
              <a:t>k.p</a:t>
            </a:r>
            <a:r>
              <a:rPr lang="pl-PL" sz="2400" dirty="0" smtClean="0"/>
              <a:t>.) i nie podlega ochronie przewidzianej dla tego wynagrodzenia (wyrok SN z 29.06.2005 r., II PK 345/04, OSNP 2006/9–10, poz. 153). Dlatego z tego odszkodowania pracodawca może </a:t>
            </a:r>
            <a:r>
              <a:rPr lang="pl-PL" sz="2400" b="1" dirty="0" smtClean="0"/>
              <a:t>potrącić</a:t>
            </a:r>
            <a:r>
              <a:rPr lang="pl-PL" sz="2400" dirty="0" smtClean="0"/>
              <a:t> swoje wierzytelności, por. wyrok SN z 10.06.2021 r., III PSKP 19/21, OSNP 2022/7, poz. 63. </a:t>
            </a:r>
          </a:p>
          <a:p>
            <a:endParaRPr lang="pl-PL" sz="2400" dirty="0" smtClean="0"/>
          </a:p>
          <a:p>
            <a:pPr>
              <a:buNone/>
            </a:pPr>
            <a:endParaRPr lang="pl-PL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89034"/>
          </a:xfrm>
        </p:spPr>
        <p:txBody>
          <a:bodyPr>
            <a:normAutofit fontScale="90000"/>
          </a:bodyPr>
          <a:lstStyle/>
          <a:p>
            <a:r>
              <a:rPr lang="pl-PL" sz="3300" b="1" dirty="0" smtClean="0"/>
              <a:t/>
            </a:r>
            <a:br>
              <a:rPr lang="pl-PL" sz="3300" b="1" dirty="0" smtClean="0"/>
            </a:br>
            <a:r>
              <a:rPr lang="pl-PL" sz="3300" b="1" dirty="0" smtClean="0"/>
              <a:t>Art</a:t>
            </a:r>
            <a:r>
              <a:rPr lang="pl-PL" sz="3300" b="1" dirty="0"/>
              <a:t>.  </a:t>
            </a:r>
            <a:r>
              <a:rPr lang="pl-PL" sz="3300" b="1" dirty="0" smtClean="0"/>
              <a:t>26</a:t>
            </a:r>
            <a:r>
              <a:rPr lang="pl-PL" sz="3300" b="1" baseline="30000" dirty="0" smtClean="0"/>
              <a:t>1</a:t>
            </a:r>
            <a:r>
              <a:rPr lang="pl-PL" sz="3300" b="1" dirty="0" smtClean="0"/>
              <a:t>Dopuszczalność </a:t>
            </a:r>
            <a:r>
              <a:rPr lang="pl-PL" sz="3300" b="1" dirty="0"/>
              <a:t>świadczenia pracy u więcej niż jednego </a:t>
            </a:r>
            <a:r>
              <a:rPr lang="pl-PL" sz="3300" b="1" dirty="0" smtClean="0"/>
              <a:t>pracodawcy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p</a:t>
            </a:r>
            <a:r>
              <a:rPr lang="pl-PL" dirty="0" smtClean="0"/>
              <a:t>rzepisu </a:t>
            </a:r>
            <a:r>
              <a:rPr lang="pl-PL" dirty="0"/>
              <a:t>tego nie stosuje się, gdy strony zawarły umowę o zakazie konkurencji w czasie trwania stosunku pracy (art. 101</a:t>
            </a:r>
            <a:r>
              <a:rPr lang="pl-PL" baseline="30000" dirty="0"/>
              <a:t>1</a:t>
            </a:r>
            <a:r>
              <a:rPr lang="pl-PL" dirty="0"/>
              <a:t> § 1 </a:t>
            </a:r>
            <a:r>
              <a:rPr lang="pl-PL" dirty="0" err="1"/>
              <a:t>k.p</a:t>
            </a:r>
            <a:r>
              <a:rPr lang="pl-PL" dirty="0"/>
              <a:t>.), jak również wtedy, gdy zakaz lub ograniczenia w dodatkowym zatrudnieniu wynika z przepisu </a:t>
            </a:r>
            <a:r>
              <a:rPr lang="pl-PL" dirty="0" smtClean="0"/>
              <a:t>szczególnego,</a:t>
            </a:r>
          </a:p>
          <a:p>
            <a:r>
              <a:rPr lang="pl-PL" dirty="0"/>
              <a:t>pracodawca nie będzie mógł zakazać pracownikowi jednoczesnego pozostawania w stosunku pracy z innym pracodawcą lub jednoczesnego pozostawania w stosunku prawnym będącym podstawą świadczenia pracy innym niż stosunek </a:t>
            </a:r>
            <a:r>
              <a:rPr lang="pl-PL" dirty="0" smtClean="0"/>
              <a:t>pracy</a:t>
            </a:r>
            <a:r>
              <a:rPr lang="pl-PL" b="1" dirty="0"/>
              <a:t>,</a:t>
            </a:r>
            <a:endParaRPr lang="pl-PL" dirty="0"/>
          </a:p>
          <a:p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89034"/>
          </a:xfrm>
        </p:spPr>
        <p:txBody>
          <a:bodyPr>
            <a:normAutofit fontScale="90000"/>
          </a:bodyPr>
          <a:lstStyle/>
          <a:p>
            <a:r>
              <a:rPr lang="pl-PL" sz="3300" b="1" dirty="0" smtClean="0"/>
              <a:t/>
            </a:r>
            <a:br>
              <a:rPr lang="pl-PL" sz="3300" b="1" dirty="0" smtClean="0"/>
            </a:br>
            <a:r>
              <a:rPr lang="pl-PL" sz="2800" dirty="0" smtClean="0"/>
              <a:t> </a:t>
            </a:r>
            <a:br>
              <a:rPr lang="pl-PL" sz="2800" dirty="0" smtClean="0"/>
            </a:br>
            <a:r>
              <a:rPr lang="pl-PL" sz="2800" b="1" dirty="0" smtClean="0"/>
              <a:t>Umowne ustanowienie zakazu konkurencji po rozwiązaniu umowy cywilnej:</a:t>
            </a:r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3200" b="1" dirty="0" smtClean="0"/>
              <a:t> 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214974"/>
          </a:xfrm>
        </p:spPr>
        <p:txBody>
          <a:bodyPr>
            <a:noAutofit/>
          </a:bodyPr>
          <a:lstStyle/>
          <a:p>
            <a:r>
              <a:rPr lang="pl-PL" sz="2400" dirty="0" smtClean="0"/>
              <a:t>dopuszczalność umownego ustanowienia </a:t>
            </a:r>
            <a:r>
              <a:rPr lang="pl-PL" sz="2400" b="1" dirty="0" smtClean="0"/>
              <a:t>zakazu konkurencji po rozwiązaniu umowy cywilnej </a:t>
            </a:r>
            <a:r>
              <a:rPr lang="pl-PL" sz="2400" dirty="0" smtClean="0"/>
              <a:t>o świadczenie usług (co obejmuje m.in. </a:t>
            </a:r>
            <a:r>
              <a:rPr lang="pl-PL" sz="2400" dirty="0" err="1" smtClean="0"/>
              <a:t>samozatrudnionych</a:t>
            </a:r>
            <a:r>
              <a:rPr lang="pl-PL" sz="2400" dirty="0" smtClean="0"/>
              <a:t>), do której na podstawie art. 750 k.c. stosuje się przepisy o umowie zlecenia. Wynika to ze swobody umów (art. 353</a:t>
            </a:r>
            <a:r>
              <a:rPr lang="pl-PL" sz="2400" baseline="30000" dirty="0" smtClean="0"/>
              <a:t>1</a:t>
            </a:r>
            <a:r>
              <a:rPr lang="pl-PL" sz="2400" dirty="0" smtClean="0"/>
              <a:t> k.c.), a zakaz ten nie narusza natury umowy o świadczenie usług</a:t>
            </a:r>
          </a:p>
          <a:p>
            <a:pPr>
              <a:buNone/>
            </a:pPr>
            <a:endParaRPr lang="pl-PL" sz="2400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Prawo o szkolnictwie wyższym  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8401080" cy="39417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pl-PL" b="1" dirty="0" smtClean="0"/>
              <a:t>Art. 125</a:t>
            </a:r>
          </a:p>
          <a:p>
            <a:pPr algn="just">
              <a:buNone/>
            </a:pPr>
            <a:r>
              <a:rPr lang="pl-PL" dirty="0" smtClean="0"/>
              <a:t>1.Nauczyciel akademicki zatrudniony w uczelni publicznej, która jest jego podstawowym miejscem pracy, może, za zgodą rektora, podjąć lub kontynuować dodatkowe zatrudnienie tylko u jednego pracodawcy prowadzącego działalność dydaktyczną lub naukową.</a:t>
            </a:r>
          </a:p>
          <a:p>
            <a:pPr algn="just">
              <a:buNone/>
            </a:pPr>
            <a:r>
              <a:rPr lang="pl-PL" dirty="0" smtClean="0"/>
              <a:t>2. W terminie 2 miesięcy od dnia wystąpienia o zgodę rektor wyraża zgodę albo odmawia jej wyrażenia. Odmowa wyrażenia zgody wymaga uzasadnienia.</a:t>
            </a:r>
          </a:p>
          <a:p>
            <a:endParaRPr lang="pl-PL" sz="3200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Art. 125 ust. 1 i 2 </a:t>
            </a:r>
            <a:r>
              <a:rPr lang="pl-PL" dirty="0" err="1" smtClean="0"/>
              <a:t>P.s.w.n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8401080" cy="4413598"/>
          </a:xfrm>
        </p:spPr>
        <p:txBody>
          <a:bodyPr>
            <a:normAutofit lnSpcReduction="10000"/>
          </a:bodyPr>
          <a:lstStyle/>
          <a:p>
            <a:r>
              <a:rPr lang="pl-PL" sz="3200" dirty="0" smtClean="0"/>
              <a:t>odnosi się do nauczycieli akademickich posiadających status pracownika,</a:t>
            </a:r>
          </a:p>
          <a:p>
            <a:r>
              <a:rPr lang="pl-PL" sz="3200" dirty="0" smtClean="0"/>
              <a:t>dotyczy wszystkich grup nauczycieli akademickich: badawczo-dydaktycznych, badawczych i dydaktycznych,</a:t>
            </a:r>
          </a:p>
          <a:p>
            <a:r>
              <a:rPr lang="pl-PL" sz="3200" dirty="0" smtClean="0"/>
              <a:t>dotyczy nie tylko zatrudnionych na podstawie obligacyjnej (umowa o pracę), ale również na podstawie mianowania (art. 248 ust. 1 </a:t>
            </a:r>
            <a:r>
              <a:rPr lang="pl-PL" sz="3200" dirty="0" err="1" smtClean="0"/>
              <a:t>p.w.p.s.w.n</a:t>
            </a:r>
            <a:r>
              <a:rPr lang="pl-PL" sz="3200" dirty="0" smtClean="0"/>
              <a:t>.)</a:t>
            </a:r>
          </a:p>
          <a:p>
            <a:endParaRPr lang="pl-PL" sz="3200" dirty="0" smtClean="0"/>
          </a:p>
          <a:p>
            <a:endParaRPr lang="pl-PL" sz="3200" dirty="0" smtClean="0"/>
          </a:p>
          <a:p>
            <a:endParaRPr lang="pl-PL" sz="3200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Art. 125 ust. 1 i 2 </a:t>
            </a:r>
            <a:r>
              <a:rPr lang="pl-PL" dirty="0" err="1" smtClean="0"/>
              <a:t>P.s.w.n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8401080" cy="4413598"/>
          </a:xfrm>
        </p:spPr>
        <p:txBody>
          <a:bodyPr>
            <a:normAutofit/>
          </a:bodyPr>
          <a:lstStyle/>
          <a:p>
            <a:r>
              <a:rPr lang="pl-PL" sz="3200" dirty="0" smtClean="0"/>
              <a:t>charakter normy szczególnej - nie może być interpretowany rozszerzająco na podmioty wprost w nim nieprzewidziane,</a:t>
            </a:r>
          </a:p>
          <a:p>
            <a:r>
              <a:rPr lang="pl-PL" sz="3200" dirty="0" smtClean="0"/>
              <a:t>nie dotyczy osoby, która w uczelni publicznej nie jest zatrudniona w pełnym wymiarze czasu pracy, nawet jeśli jest to jej jedyne miejsce pracy.</a:t>
            </a:r>
          </a:p>
          <a:p>
            <a:endParaRPr lang="pl-PL" sz="3200" dirty="0" smtClean="0"/>
          </a:p>
          <a:p>
            <a:endParaRPr lang="pl-PL" sz="3200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Podstawowe miejsce pracy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8401080" cy="441359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pl-PL" sz="3200" b="1" dirty="0" smtClean="0"/>
              <a:t>Art.  120 </a:t>
            </a:r>
            <a:r>
              <a:rPr lang="pl-PL" sz="3200" b="1" dirty="0" err="1" smtClean="0"/>
              <a:t>P.s.w.n</a:t>
            </a:r>
            <a:r>
              <a:rPr lang="pl-PL" sz="3200" b="1" dirty="0" smtClean="0"/>
              <a:t>.</a:t>
            </a:r>
          </a:p>
          <a:p>
            <a:pPr>
              <a:buNone/>
            </a:pPr>
            <a:r>
              <a:rPr lang="pl-PL" sz="3200" dirty="0" smtClean="0"/>
              <a:t>1. W umowie o pracę z nauczycielem akademickim wskazuje się, czy uczelnia jest podstawowym miejscem pracy.</a:t>
            </a:r>
          </a:p>
          <a:p>
            <a:pPr>
              <a:buNone/>
            </a:pPr>
            <a:r>
              <a:rPr lang="pl-PL" sz="3200" dirty="0" smtClean="0"/>
              <a:t>2. Warunkiem wskazania uczelni jako podstawowego miejsca pracy jest zatrudnienie w niej w pełnym wymiarze czasu pracy. Nauczyciel akademicki może mieć jednocześnie tylko jedno podstawowe miejsce pracy.</a:t>
            </a:r>
          </a:p>
          <a:p>
            <a:endParaRPr lang="pl-PL" sz="3200" dirty="0" smtClean="0"/>
          </a:p>
          <a:p>
            <a:endParaRPr lang="pl-PL" sz="3200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Dodatkowe miejsce pracy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8401080" cy="44135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3200" dirty="0" smtClean="0"/>
              <a:t>  </a:t>
            </a:r>
          </a:p>
          <a:p>
            <a:pPr>
              <a:buNone/>
            </a:pPr>
            <a:r>
              <a:rPr lang="pl-PL" sz="3200" dirty="0" smtClean="0"/>
              <a:t>  Zatrudnienie nauczyciela akademickiego poza ukształtowanym pojęciowo, zgodnie z art. 120 </a:t>
            </a:r>
            <a:r>
              <a:rPr lang="pl-PL" sz="3200" dirty="0" err="1" smtClean="0"/>
              <a:t>p.s.w.n</a:t>
            </a:r>
            <a:r>
              <a:rPr lang="pl-PL" sz="3200" dirty="0" smtClean="0"/>
              <a:t>., miejscem podstawowym będzie stanowiło </a:t>
            </a:r>
            <a:r>
              <a:rPr lang="pl-PL" sz="3200" b="1" dirty="0" smtClean="0">
                <a:solidFill>
                  <a:srgbClr val="C00000"/>
                </a:solidFill>
              </a:rPr>
              <a:t>dodatkowe miejsce pracy</a:t>
            </a:r>
            <a:r>
              <a:rPr lang="pl-PL" sz="3200" b="1" dirty="0" smtClean="0"/>
              <a:t>.</a:t>
            </a:r>
          </a:p>
          <a:p>
            <a:endParaRPr lang="pl-PL" sz="3200" dirty="0" smtClean="0"/>
          </a:p>
          <a:p>
            <a:endParaRPr lang="pl-PL" sz="3200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Zastrzeżenie warunkowania zatrudnienia zgodą rektora uczelni 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8401080" cy="4699350"/>
          </a:xfrm>
        </p:spPr>
        <p:txBody>
          <a:bodyPr>
            <a:normAutofit fontScale="62500" lnSpcReduction="20000"/>
          </a:bodyPr>
          <a:lstStyle/>
          <a:p>
            <a:r>
              <a:rPr lang="pl-PL" sz="3200" dirty="0" smtClean="0"/>
              <a:t>dodatkowe miejsce pracy - jedynie jednostka zatrudniająca, która prowadzi działalność dydaktyczną lub naukową z zastrzeżeniem art. 125 ust. 3 </a:t>
            </a:r>
            <a:r>
              <a:rPr lang="pl-PL" sz="3200" dirty="0" err="1" smtClean="0"/>
              <a:t>P.s.w.n</a:t>
            </a:r>
            <a:r>
              <a:rPr lang="pl-PL" sz="3200" dirty="0" smtClean="0"/>
              <a:t>.</a:t>
            </a:r>
          </a:p>
          <a:p>
            <a:pPr>
              <a:buNone/>
            </a:pPr>
            <a:endParaRPr lang="pl-PL" sz="3200" dirty="0" smtClean="0"/>
          </a:p>
          <a:p>
            <a:pPr algn="just">
              <a:buNone/>
            </a:pPr>
            <a:r>
              <a:rPr lang="pl-PL" sz="3200" dirty="0" smtClean="0"/>
              <a:t>    Przepisu ust. 1 nie stosuje się do nauczycieli akademickich podejmujących zatrudnienie:</a:t>
            </a:r>
          </a:p>
          <a:p>
            <a:pPr algn="just">
              <a:buNone/>
            </a:pPr>
            <a:r>
              <a:rPr lang="pl-PL" sz="3200" dirty="0" smtClean="0"/>
              <a:t>    1) w podmiotach, z którymi uczelnia nawiązała współpracę na podstawie umowy lub porozumienia albo dla których jest organem prowadzącym, założycielem albo udziałowcem;</a:t>
            </a:r>
          </a:p>
          <a:p>
            <a:pPr algn="just">
              <a:buNone/>
            </a:pPr>
            <a:r>
              <a:rPr lang="pl-PL" sz="3200" dirty="0" smtClean="0"/>
              <a:t>    2) w urzędach, o których mowa w art. 1 ust. 1 i ust. 2 </a:t>
            </a:r>
            <a:r>
              <a:rPr lang="pl-PL" sz="3200" dirty="0" err="1" smtClean="0"/>
              <a:t>pkt</a:t>
            </a:r>
            <a:r>
              <a:rPr lang="pl-PL" sz="3200" dirty="0" smtClean="0"/>
              <a:t> 1, 2 i 4a ustawy z dnia 16 września 1982 r. o pracownikach urzędów państwowych (Dz. U. z 2020 r. poz. 537 oraz z 2021 r. poz. 2447 i 2448);</a:t>
            </a:r>
          </a:p>
          <a:p>
            <a:pPr algn="just">
              <a:buNone/>
            </a:pPr>
            <a:r>
              <a:rPr lang="pl-PL" sz="3200" dirty="0" smtClean="0"/>
              <a:t>    3) w instytucjach kultury;</a:t>
            </a:r>
          </a:p>
          <a:p>
            <a:pPr algn="just">
              <a:buNone/>
            </a:pPr>
            <a:r>
              <a:rPr lang="pl-PL" sz="3200" dirty="0" smtClean="0"/>
              <a:t>    4) w jednostkach, o których mowa w art. 2 ustawy z dnia 14 grudnia 2016 r. - Prawo oświatowe (Dz. U. z 2021 r. poz. 1082).</a:t>
            </a:r>
          </a:p>
          <a:p>
            <a:endParaRPr lang="pl-PL" sz="3200" b="1" dirty="0" smtClean="0"/>
          </a:p>
          <a:p>
            <a:endParaRPr lang="pl-PL" sz="3200" dirty="0" smtClean="0"/>
          </a:p>
          <a:p>
            <a:endParaRPr lang="pl-PL" sz="3200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 smtClean="0"/>
              <a:t>Art. 125 ust. 1 </a:t>
            </a:r>
            <a:r>
              <a:rPr lang="pl-PL" dirty="0" err="1" smtClean="0"/>
              <a:t>P.s.w.n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8401080" cy="4699350"/>
          </a:xfrm>
        </p:spPr>
        <p:txBody>
          <a:bodyPr>
            <a:normAutofit fontScale="92500"/>
          </a:bodyPr>
          <a:lstStyle/>
          <a:p>
            <a:r>
              <a:rPr lang="pl-PL" sz="2800" dirty="0" smtClean="0"/>
              <a:t>niedopuszczalne jest zatrudnienie się przez nauczyciela akademickiego u więcej niż jednego pracodawcy prowadzącego działalność dydaktyczną lub naukową,</a:t>
            </a:r>
          </a:p>
          <a:p>
            <a:r>
              <a:rPr lang="pl-PL" sz="2800" dirty="0" smtClean="0"/>
              <a:t>nauczyciel akademicki może podjąć zatrudnienia u innych kategorii pracodawców nieprowadzących tego rodzaju działalności - uzasadnienie w argumentacji </a:t>
            </a:r>
            <a:r>
              <a:rPr lang="pl-PL" sz="2800" i="1" dirty="0" err="1" smtClean="0"/>
              <a:t>in</a:t>
            </a:r>
            <a:r>
              <a:rPr lang="pl-PL" sz="2800" i="1" dirty="0" smtClean="0"/>
              <a:t> </a:t>
            </a:r>
            <a:r>
              <a:rPr lang="pl-PL" sz="2800" i="1" dirty="0" err="1" smtClean="0"/>
              <a:t>dubio</a:t>
            </a:r>
            <a:r>
              <a:rPr lang="pl-PL" sz="2800" i="1" dirty="0" smtClean="0"/>
              <a:t> pro </a:t>
            </a:r>
            <a:r>
              <a:rPr lang="pl-PL" sz="2800" i="1" dirty="0" err="1" smtClean="0"/>
              <a:t>libertate</a:t>
            </a:r>
            <a:r>
              <a:rPr lang="pl-PL" sz="2800" dirty="0" smtClean="0"/>
              <a:t> w odniesieniu do art. 65 Konstytucji RP,</a:t>
            </a:r>
          </a:p>
          <a:p>
            <a:r>
              <a:rPr lang="pl-PL" sz="2800" dirty="0" smtClean="0"/>
              <a:t>nauczyciel akademicki może być zatrudniony nawet u kilku pracodawców nieprowadzących działalności dydaktycznej lub naukowej bez potrzeby uzyskiwania zgody rektora</a:t>
            </a:r>
            <a:endParaRPr lang="pl-PL" sz="2800" b="1" dirty="0" smtClean="0"/>
          </a:p>
          <a:p>
            <a:endParaRPr lang="pl-PL" sz="3200" dirty="0" smtClean="0"/>
          </a:p>
          <a:p>
            <a:endParaRPr lang="pl-PL" sz="3200" dirty="0" smtClean="0"/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3500" dirty="0" smtClean="0"/>
              <a:t>Działalność naukowa i dydaktyczna</a:t>
            </a:r>
            <a:endParaRPr lang="pl-PL" sz="3500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8401080" cy="4699350"/>
          </a:xfrm>
        </p:spPr>
        <p:txBody>
          <a:bodyPr>
            <a:normAutofit/>
          </a:bodyPr>
          <a:lstStyle/>
          <a:p>
            <a:r>
              <a:rPr lang="pl-PL" dirty="0" smtClean="0"/>
              <a:t>działalność naukowa - działalność obejmująca badania naukowe, prace rozwojowe oraz twórczość artystyczną. - art. 4 </a:t>
            </a:r>
            <a:r>
              <a:rPr lang="pl-PL" dirty="0" err="1" smtClean="0"/>
              <a:t>P.s.w.n</a:t>
            </a:r>
            <a:r>
              <a:rPr lang="pl-PL" dirty="0" smtClean="0"/>
              <a:t>.  </a:t>
            </a:r>
          </a:p>
          <a:p>
            <a:r>
              <a:rPr lang="pl-PL" dirty="0" smtClean="0"/>
              <a:t>działalność dydaktyczna nie została </a:t>
            </a:r>
            <a:r>
              <a:rPr lang="pl-PL" i="1" dirty="0" smtClean="0"/>
              <a:t>explicite</a:t>
            </a:r>
            <a:r>
              <a:rPr lang="pl-PL" dirty="0" smtClean="0"/>
              <a:t> zdefiniowana. W wymiarze przedmiotowym uzasadnione jest odniesienie się do istoty dydaktyki jako procesu kształcenia i wychowania. Uprawnione jest zatem subsydiarne odesłanie do regulacji przyjętych w art. 11 ust. 1 </a:t>
            </a:r>
            <a:r>
              <a:rPr lang="pl-PL" dirty="0" err="1" smtClean="0"/>
              <a:t>P.s.w.n</a:t>
            </a:r>
            <a:r>
              <a:rPr lang="pl-PL" dirty="0" smtClean="0"/>
              <a:t>. 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 smtClean="0"/>
              <a:t>Art. 125 ust. 1 i 2 </a:t>
            </a:r>
            <a:r>
              <a:rPr lang="pl-PL" dirty="0" err="1" smtClean="0"/>
              <a:t>P.s.w.n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8401080" cy="4699350"/>
          </a:xfrm>
        </p:spPr>
        <p:txBody>
          <a:bodyPr>
            <a:normAutofit lnSpcReduction="10000"/>
          </a:bodyPr>
          <a:lstStyle/>
          <a:p>
            <a:r>
              <a:rPr lang="pl-PL" sz="2800" dirty="0" smtClean="0"/>
              <a:t>charakter bezwzględny w uczelniach publicznych - statuty uczelni publicznych nie mogą zmieniać ustawowo zadekretowanych zasad uzyskania zgody na dodatkowe zatrudnienie</a:t>
            </a:r>
          </a:p>
          <a:p>
            <a:r>
              <a:rPr lang="pl-PL" sz="2800" dirty="0" smtClean="0"/>
              <a:t>charakter względny w uczelniach niepublicznych - art. 125 ust. 8 </a:t>
            </a:r>
            <a:r>
              <a:rPr lang="pl-PL" sz="2800" dirty="0" err="1" smtClean="0"/>
              <a:t>p.s.w.n</a:t>
            </a:r>
            <a:r>
              <a:rPr lang="pl-PL" sz="2800" dirty="0" smtClean="0"/>
              <a:t>. - statut może regulować kwestię uzyskania zgody w sposób odmienny</a:t>
            </a:r>
          </a:p>
          <a:p>
            <a:pPr>
              <a:buNone/>
            </a:pPr>
            <a:endParaRPr lang="pl-PL" sz="2800" dirty="0" smtClean="0"/>
          </a:p>
          <a:p>
            <a:pPr>
              <a:buNone/>
            </a:pPr>
            <a:r>
              <a:rPr lang="pl-PL" sz="2800" dirty="0" smtClean="0"/>
              <a:t>  Przepisy ust. 1-7 stosuje się odpowiednio do nauczycieli akademickich uczelni niepublicznej, jeżeli statut nie stanowi inaczej</a:t>
            </a:r>
            <a:endParaRPr lang="pl-PL" sz="3200" dirty="0" smtClean="0"/>
          </a:p>
          <a:p>
            <a:endParaRPr lang="pl-PL" sz="3200" dirty="0" smtClean="0"/>
          </a:p>
          <a:p>
            <a:pPr>
              <a:buNone/>
            </a:pPr>
            <a:endParaRPr lang="pl-PL" dirty="0"/>
          </a:p>
        </p:txBody>
      </p:sp>
      <p:sp>
        <p:nvSpPr>
          <p:cNvPr id="4" name="Strzałka w dół 3"/>
          <p:cNvSpPr/>
          <p:nvPr/>
        </p:nvSpPr>
        <p:spPr>
          <a:xfrm>
            <a:off x="3286116" y="4214818"/>
            <a:ext cx="642942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89034"/>
          </a:xfrm>
        </p:spPr>
        <p:txBody>
          <a:bodyPr>
            <a:normAutofit fontScale="90000"/>
          </a:bodyPr>
          <a:lstStyle/>
          <a:p>
            <a:r>
              <a:rPr lang="pl-PL" sz="3300" b="1" dirty="0" smtClean="0"/>
              <a:t/>
            </a:r>
            <a:br>
              <a:rPr lang="pl-PL" sz="3300" b="1" dirty="0" smtClean="0"/>
            </a:br>
            <a:r>
              <a:rPr lang="pl-PL" sz="3300" b="1" dirty="0" smtClean="0"/>
              <a:t>Art</a:t>
            </a:r>
            <a:r>
              <a:rPr lang="pl-PL" sz="3300" b="1" dirty="0"/>
              <a:t>.  </a:t>
            </a:r>
            <a:r>
              <a:rPr lang="pl-PL" sz="3300" b="1" dirty="0" smtClean="0"/>
              <a:t>26</a:t>
            </a:r>
            <a:r>
              <a:rPr lang="pl-PL" sz="3300" b="1" baseline="30000" dirty="0" smtClean="0"/>
              <a:t>1</a:t>
            </a:r>
            <a:r>
              <a:rPr lang="pl-PL" sz="3300" b="1" dirty="0" smtClean="0"/>
              <a:t>Dopuszczalność </a:t>
            </a:r>
            <a:r>
              <a:rPr lang="pl-PL" sz="3300" b="1" dirty="0"/>
              <a:t>świadczenia pracy u więcej niż jednego </a:t>
            </a:r>
            <a:r>
              <a:rPr lang="pl-PL" sz="3300" b="1" dirty="0" smtClean="0"/>
              <a:t>pracodawcy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ta </a:t>
            </a:r>
            <a:r>
              <a:rPr lang="pl-PL" dirty="0"/>
              <a:t>okoliczność nie będzie mogła stanowić przyczyny uzasadniającej wypowiedzenie umowy o pracę lub jej rozwiązanie bez wypowiedzenia przez pracodawcę, przygotowanie do takiego wypowiedzenia lub rozwiązania albo przyczyny zastosowania działania mającego skutek równoważny do rozwiązania umowy o pracę.</a:t>
            </a:r>
          </a:p>
          <a:p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 smtClean="0"/>
              <a:t>Statut uczelni publicznej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8401080" cy="4699350"/>
          </a:xfrm>
        </p:spPr>
        <p:txBody>
          <a:bodyPr>
            <a:normAutofit/>
          </a:bodyPr>
          <a:lstStyle/>
          <a:p>
            <a:endParaRPr lang="pl-PL" sz="3200" dirty="0" smtClean="0"/>
          </a:p>
          <a:p>
            <a:pPr lvl="0"/>
            <a:r>
              <a:rPr lang="pl-PL" dirty="0" smtClean="0"/>
              <a:t>nie może wprowadzić obowiązku uzyskania zgody przez nauczyciela akademickiego świadczącego pracę w niepełnym wymiarze czasu pracy - art. 9 § 2 </a:t>
            </a:r>
            <a:r>
              <a:rPr lang="pl-PL" i="1" dirty="0" err="1" smtClean="0"/>
              <a:t>in</a:t>
            </a:r>
            <a:r>
              <a:rPr lang="pl-PL" i="1" dirty="0" smtClean="0"/>
              <a:t> </a:t>
            </a:r>
            <a:r>
              <a:rPr lang="pl-PL" i="1" dirty="0" err="1" smtClean="0"/>
              <a:t>fine</a:t>
            </a:r>
            <a:r>
              <a:rPr lang="pl-PL" dirty="0" smtClean="0"/>
              <a:t> </a:t>
            </a:r>
            <a:r>
              <a:rPr lang="pl-PL" dirty="0" err="1" smtClean="0"/>
              <a:t>k.p</a:t>
            </a:r>
            <a:r>
              <a:rPr lang="pl-PL" dirty="0" smtClean="0"/>
              <a:t>. Przepis ten stanowi, że postanowienia statutów nie mogą być mniej korzystne niż przepisy innych ustaw,  a to oznacza, że także normy Prawa o szkolnictwie wyższym i nauce.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370000"/>
          </a:xfrm>
        </p:spPr>
        <p:txBody>
          <a:bodyPr>
            <a:normAutofit/>
          </a:bodyPr>
          <a:lstStyle/>
          <a:p>
            <a:pPr algn="ctr"/>
            <a:r>
              <a:rPr lang="pl-PL" dirty="0" smtClean="0"/>
              <a:t>Wniosek o wyrażenie zgody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643050"/>
            <a:ext cx="8401080" cy="4500594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pl-PL" dirty="0" smtClean="0"/>
              <a:t>nie określono formy wniosku na wyrażenie zgody – odwołanie do dyrektywy ograniczonego formalizmu obowiązującej w stosunkach pracy,</a:t>
            </a:r>
          </a:p>
          <a:p>
            <a:pPr lvl="0"/>
            <a:r>
              <a:rPr lang="pl-PL" dirty="0" smtClean="0"/>
              <a:t>wniosek może zostać złożony w każdej formie, także ustnej, ale następnie powinien zostać utrwalony przez pracodawcę na odpowiednim nośniku - istotne znaczenie praktyczne, zwłaszcza w kontekście dwumiesięcznego terminu określonego w art. 125 ust. 2 </a:t>
            </a:r>
            <a:r>
              <a:rPr lang="pl-PL" dirty="0" err="1" smtClean="0"/>
              <a:t>P.s.w.n</a:t>
            </a:r>
            <a:r>
              <a:rPr lang="pl-PL" dirty="0" smtClean="0"/>
              <a:t>.</a:t>
            </a:r>
          </a:p>
          <a:p>
            <a:r>
              <a:rPr lang="pl-PL" dirty="0" smtClean="0"/>
              <a:t>kwestia formy wniosku o zgodę na dodatkowe zatrudnienie może zostać uregulowana w statucie uczelni albo regulaminie pracy,</a:t>
            </a:r>
          </a:p>
          <a:p>
            <a:r>
              <a:rPr lang="pl-PL" dirty="0" smtClean="0"/>
              <a:t>art. 125 </a:t>
            </a:r>
            <a:r>
              <a:rPr lang="pl-PL" dirty="0" err="1" smtClean="0"/>
              <a:t>P.s.w.n</a:t>
            </a:r>
            <a:r>
              <a:rPr lang="pl-PL" dirty="0" smtClean="0"/>
              <a:t>. nie statuuje podstawy do pozyskiwania i gromadzenia danych na temat dodatkowego zatrudnienia nauczyciela akademickiego, w szczególności jego statusu pracowniczo-organizacyjnego u „dodatkowego” pracodawcy.</a:t>
            </a:r>
          </a:p>
          <a:p>
            <a:endParaRPr lang="pl-PL" dirty="0" smtClean="0"/>
          </a:p>
          <a:p>
            <a:pPr lvl="0"/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art. 125 </a:t>
            </a:r>
            <a:r>
              <a:rPr lang="pl-PL" dirty="0" err="1" smtClean="0"/>
              <a:t>P.s.w.n</a:t>
            </a:r>
            <a:r>
              <a:rPr lang="pl-PL" dirty="0" smtClean="0"/>
              <a:t>. nie określa procedury wydawania zgody na dodatkowe zatrudnienie przez rektora,</a:t>
            </a:r>
          </a:p>
          <a:p>
            <a:r>
              <a:rPr lang="pl-PL" dirty="0" smtClean="0"/>
              <a:t>brak obowiązku prowadzenia w tej materii konsultacji z uczelnianymi podmiotami o charakterze kolegialnym albo związkami zawodowymi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Procedura uzyskania zgody</a:t>
            </a:r>
            <a:endParaRPr lang="pl-PL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Co można wprowadzić do statutu lub regulaminu?</a:t>
            </a:r>
          </a:p>
          <a:p>
            <a:r>
              <a:rPr lang="pl-PL" dirty="0" smtClean="0"/>
              <a:t>mechanizmy opiniodawczo-konsultacyjne,</a:t>
            </a:r>
          </a:p>
          <a:p>
            <a:r>
              <a:rPr lang="pl-PL" dirty="0" smtClean="0"/>
              <a:t>konsultacja w kwestii zgody z kierownikiem jednostki organizacyjnej, w której pracę świadczy nauczyciel akademicki,</a:t>
            </a:r>
          </a:p>
          <a:p>
            <a:r>
              <a:rPr lang="pl-PL" dirty="0" smtClean="0"/>
              <a:t>nauczyciel może być reprezentowany przez związki zawodowe.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Procedura uzyskania zgody</a:t>
            </a:r>
            <a:endParaRPr lang="pl-PL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pl-PL" b="1" dirty="0" smtClean="0"/>
              <a:t>Art.  125 ust.</a:t>
            </a:r>
            <a:r>
              <a:rPr lang="pl-PL" dirty="0" smtClean="0"/>
              <a:t>1 </a:t>
            </a:r>
            <a:r>
              <a:rPr lang="pl-PL" dirty="0" err="1" smtClean="0"/>
              <a:t>zd</a:t>
            </a:r>
            <a:r>
              <a:rPr lang="pl-PL" dirty="0" smtClean="0"/>
              <a:t>. 1 </a:t>
            </a:r>
          </a:p>
          <a:p>
            <a:pPr>
              <a:buNone/>
            </a:pPr>
            <a:r>
              <a:rPr lang="pl-PL" dirty="0" smtClean="0"/>
              <a:t>W terminie 2 miesięcy od dnia wystąpienia o zgodę rektor wyraża zgodę albo odmawia jej wyrażenia.</a:t>
            </a:r>
          </a:p>
          <a:p>
            <a:r>
              <a:rPr lang="pl-PL" dirty="0" smtClean="0"/>
              <a:t>charakter imperatywny,</a:t>
            </a:r>
          </a:p>
          <a:p>
            <a:r>
              <a:rPr lang="pl-PL" dirty="0" smtClean="0"/>
              <a:t>brak decyzji nie uzasadnia domniemania wyrażenia zgody - w systemie polskiego prawa pracy, także akademickiego, milczenie do niczego nie zobowiązuje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Termin 2-miesięczny</a:t>
            </a:r>
            <a:endParaRPr lang="pl-PL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smtClean="0"/>
              <a:t>„milczenie” rektora -  art. 189 K.p.c., co w praktyce oznacza, że dopuszczalne jest w razie zaniechania przez rektora wykonania ustawowego obowiązku skierowanie do sądu pracy powództwa o ustalenie prawa do dodatkowego zatrudnienia. </a:t>
            </a:r>
          </a:p>
          <a:p>
            <a:pPr>
              <a:buNone/>
            </a:pPr>
            <a:r>
              <a:rPr lang="pl-PL" dirty="0" smtClean="0">
                <a:solidFill>
                  <a:srgbClr val="FF0000"/>
                </a:solidFill>
              </a:rPr>
              <a:t>**</a:t>
            </a:r>
            <a:r>
              <a:rPr lang="pl-PL" dirty="0" smtClean="0"/>
              <a:t>Jeżeli statut przewiduje funkcję np. prorektora do spraw kadrowych to można na niego delegować uprawnienie z art. 125 ust. 2 </a:t>
            </a:r>
            <a:r>
              <a:rPr lang="pl-PL" dirty="0" err="1" smtClean="0"/>
              <a:t>P.s.w.n</a:t>
            </a:r>
            <a:r>
              <a:rPr lang="pl-PL" dirty="0" smtClean="0"/>
              <a:t>.</a:t>
            </a:r>
            <a:r>
              <a:rPr lang="pl-PL" dirty="0" smtClean="0">
                <a:solidFill>
                  <a:srgbClr val="FF0000"/>
                </a:solidFill>
              </a:rPr>
              <a:t>**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Termin 2-miesięczny</a:t>
            </a:r>
            <a:endParaRPr lang="pl-PL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 smtClean="0"/>
              <a:t>czynność z zakresu prawa pracy, będąca oświadczeniem woli, na które składa się akt woli rektora oraz jego przejaw,</a:t>
            </a:r>
          </a:p>
          <a:p>
            <a:r>
              <a:rPr lang="pl-PL" dirty="0" smtClean="0"/>
              <a:t>funkcjonalnym następstwem tego oświadczenia jest decyzja w sprawie dodatkowego zatrudnienia,</a:t>
            </a:r>
          </a:p>
          <a:p>
            <a:r>
              <a:rPr lang="pl-PL" dirty="0" smtClean="0"/>
              <a:t>w praktyce mają w tej materii zastosowanie przepisy Kodeksu cywilnego o oświadczeniach woli (art. 147 ust. 1 </a:t>
            </a:r>
            <a:r>
              <a:rPr lang="pl-PL" dirty="0" err="1" smtClean="0"/>
              <a:t>p.s.w.n</a:t>
            </a:r>
            <a:r>
              <a:rPr lang="pl-PL" dirty="0" smtClean="0"/>
              <a:t>. w zw. z art. 300 </a:t>
            </a:r>
            <a:r>
              <a:rPr lang="pl-PL" dirty="0" err="1" smtClean="0"/>
              <a:t>k.p</a:t>
            </a:r>
            <a:r>
              <a:rPr lang="pl-PL" dirty="0" smtClean="0"/>
              <a:t>.),</a:t>
            </a:r>
          </a:p>
          <a:p>
            <a:r>
              <a:rPr lang="pl-PL" dirty="0" smtClean="0"/>
              <a:t>nie jest decyzją administracyjną - nauczyciel akademicki, któremu rektor odmówił zgody, nie może skutecznie żądać ponownego rozpatrzenia sprawy.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Zgoda/odmowa zgody</a:t>
            </a:r>
            <a:endParaRPr lang="pl-PL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ustawa nie określa ani pozytywnego, ani negatywnego katalogu przyczyn odmowy,</a:t>
            </a:r>
          </a:p>
          <a:p>
            <a:r>
              <a:rPr lang="pl-PL" dirty="0" smtClean="0"/>
              <a:t>rektorowi pozostawiono relatywnie dużą swobodę decyzyjną,</a:t>
            </a:r>
          </a:p>
          <a:p>
            <a:r>
              <a:rPr lang="pl-PL" dirty="0" smtClean="0"/>
              <a:t>swoboda decyzyjna może zostać ograniczona przez wprowadzenie takich przesłanek w statucie uczelni.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mtClean="0"/>
              <a:t>Przesłanki odmowy wydania </a:t>
            </a:r>
            <a:r>
              <a:rPr lang="pl-PL" dirty="0" smtClean="0"/>
              <a:t>zgody</a:t>
            </a:r>
            <a:endParaRPr lang="pl-PL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podjęcie dodatkowego zatrudnienia przez nauczyciela akademickiego skutkowałoby </a:t>
            </a:r>
            <a:r>
              <a:rPr lang="pl-PL" dirty="0" err="1" smtClean="0"/>
              <a:t>dysfunkcjonalizacją</a:t>
            </a:r>
            <a:r>
              <a:rPr lang="pl-PL" dirty="0" smtClean="0"/>
              <a:t> działalności jednostki organizacyjnej uczelni (np. zakładu, katedry, instytutu), w której jest on zatrudniony w podstawowym miejscu pracy. Odnosi się to zarówno do wymiaru organizacyjnego (np. zmiany planu zajęć), jak i personalnego (np. konieczność zatrudnienia dodatkowych pracowników),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mtClean="0"/>
              <a:t>Przesłanki odmowy wydania </a:t>
            </a:r>
            <a:r>
              <a:rPr lang="pl-PL" dirty="0" smtClean="0"/>
              <a:t>zgody</a:t>
            </a:r>
            <a:endParaRPr lang="pl-PL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wykorzystywanie mienia uczelni do realizacji obowiązków w dodatkowym miejscu zatrudnienia,</a:t>
            </a:r>
          </a:p>
          <a:p>
            <a:r>
              <a:rPr lang="pl-PL" dirty="0" smtClean="0"/>
              <a:t>ograniczenie aktywności badawczej,</a:t>
            </a:r>
          </a:p>
          <a:p>
            <a:r>
              <a:rPr lang="pl-PL" dirty="0" smtClean="0"/>
              <a:t>prowadzenie przez uczelnię, w której w dodatkowym miejscu pracy nauczyciel akademicki ma być zatrudniony, działalności konkurencyjnej wobec uczelni macierzystej zarówno w płaszczyźnie dydaktycznej, jak i naukowo-badawczej ,</a:t>
            </a:r>
          </a:p>
          <a:p>
            <a:pPr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mtClean="0"/>
              <a:t>Przesłanki odmowy wydania </a:t>
            </a:r>
            <a:r>
              <a:rPr lang="pl-PL" dirty="0" smtClean="0"/>
              <a:t>zgody</a:t>
            </a:r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89034"/>
          </a:xfrm>
        </p:spPr>
        <p:txBody>
          <a:bodyPr>
            <a:noAutofit/>
          </a:bodyPr>
          <a:lstStyle/>
          <a:p>
            <a:r>
              <a:rPr lang="pl-PL" sz="4000" b="1" dirty="0" smtClean="0"/>
              <a:t/>
            </a:r>
            <a:br>
              <a:rPr lang="pl-PL" sz="4000" b="1" dirty="0" smtClean="0"/>
            </a:br>
            <a:r>
              <a:rPr lang="pl-PL" sz="4000" b="1" dirty="0" smtClean="0"/>
              <a:t>Zakaz konkurencji</a:t>
            </a:r>
            <a:r>
              <a:rPr lang="pl-PL" sz="4000" dirty="0"/>
              <a:t/>
            </a:r>
            <a:br>
              <a:rPr lang="pl-PL" sz="4000" dirty="0"/>
            </a:br>
            <a:endParaRPr lang="pl-PL" sz="4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art</a:t>
            </a:r>
            <a:r>
              <a:rPr lang="pl-PL" dirty="0"/>
              <a:t>.  </a:t>
            </a:r>
            <a:r>
              <a:rPr lang="pl-PL" dirty="0" smtClean="0"/>
              <a:t>101</a:t>
            </a:r>
            <a:r>
              <a:rPr lang="pl-PL" baseline="30000" dirty="0" smtClean="0"/>
              <a:t>1</a:t>
            </a:r>
            <a:r>
              <a:rPr lang="pl-PL" dirty="0"/>
              <a:t> </a:t>
            </a:r>
            <a:r>
              <a:rPr lang="pl-PL" dirty="0" smtClean="0"/>
              <a:t>dotyczący </a:t>
            </a:r>
            <a:r>
              <a:rPr lang="pl-PL" dirty="0"/>
              <a:t>pracownika pozostającego w stosunku </a:t>
            </a:r>
            <a:r>
              <a:rPr lang="pl-PL" dirty="0" smtClean="0"/>
              <a:t>pracy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art</a:t>
            </a:r>
            <a:r>
              <a:rPr lang="pl-PL" dirty="0"/>
              <a:t>.  </a:t>
            </a:r>
            <a:r>
              <a:rPr lang="pl-PL" dirty="0" smtClean="0"/>
              <a:t>101</a:t>
            </a:r>
            <a:r>
              <a:rPr lang="pl-PL" baseline="30000" dirty="0" smtClean="0"/>
              <a:t>2</a:t>
            </a:r>
            <a:r>
              <a:rPr lang="pl-PL" dirty="0"/>
              <a:t> </a:t>
            </a:r>
            <a:r>
              <a:rPr lang="pl-PL" dirty="0" smtClean="0"/>
              <a:t>dotyczący </a:t>
            </a:r>
            <a:r>
              <a:rPr lang="pl-PL" dirty="0"/>
              <a:t>byłego </a:t>
            </a:r>
            <a:r>
              <a:rPr lang="pl-PL" dirty="0" smtClean="0"/>
              <a:t>pracownika</a:t>
            </a:r>
            <a:endParaRPr lang="pl-PL" dirty="0"/>
          </a:p>
          <a:p>
            <a:endParaRPr lang="pl-PL" dirty="0"/>
          </a:p>
          <a:p>
            <a:pPr>
              <a:buNone/>
            </a:pPr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istnieje niebezpieczeństwo transferu naukowo-badawczych informacji bądź tajemnic zawodowych,</a:t>
            </a:r>
          </a:p>
          <a:p>
            <a:pPr lvl="0"/>
            <a:r>
              <a:rPr lang="pl-PL" dirty="0" smtClean="0"/>
              <a:t>inne sytuacje zagrożenia istotnych interesów uczelni, nie tylko o charakterze majątkowym, ale także niematerialnym (np. wizerunkowym lub prestiżowym).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mtClean="0"/>
              <a:t>Przesłanki odmowy wydania </a:t>
            </a:r>
            <a:r>
              <a:rPr lang="pl-PL" dirty="0" smtClean="0"/>
              <a:t>zgody</a:t>
            </a:r>
            <a:endParaRPr lang="pl-PL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art.125 ust. 2 </a:t>
            </a:r>
            <a:r>
              <a:rPr lang="pl-PL" dirty="0" err="1" smtClean="0"/>
              <a:t>P.s.w.n</a:t>
            </a:r>
            <a:r>
              <a:rPr lang="pl-PL" dirty="0" smtClean="0"/>
              <a:t>. tej materii nie reguluje,</a:t>
            </a:r>
          </a:p>
          <a:p>
            <a:r>
              <a:rPr lang="pl-PL" dirty="0" smtClean="0"/>
              <a:t>dopuszczalność każdej formy,</a:t>
            </a:r>
          </a:p>
          <a:p>
            <a:r>
              <a:rPr lang="pl-PL" dirty="0" smtClean="0"/>
              <a:t>z uwagi na potrzebę zagwarantowania pewności prawa – </a:t>
            </a:r>
            <a:r>
              <a:rPr lang="pl-PL" dirty="0" smtClean="0">
                <a:solidFill>
                  <a:srgbClr val="FF0000"/>
                </a:solidFill>
              </a:rPr>
              <a:t>forma pisemna </a:t>
            </a:r>
            <a:r>
              <a:rPr lang="pl-PL" dirty="0" smtClean="0"/>
              <a:t>lub </a:t>
            </a:r>
            <a:r>
              <a:rPr lang="pl-PL" dirty="0" smtClean="0">
                <a:solidFill>
                  <a:srgbClr val="FF0000"/>
                </a:solidFill>
              </a:rPr>
              <a:t>dokumentowa </a:t>
            </a:r>
            <a:r>
              <a:rPr lang="pl-PL" dirty="0" smtClean="0"/>
              <a:t>np. </a:t>
            </a:r>
            <a:r>
              <a:rPr lang="pl-PL" dirty="0" smtClean="0">
                <a:solidFill>
                  <a:srgbClr val="FF0000"/>
                </a:solidFill>
              </a:rPr>
              <a:t>elektroniczna</a:t>
            </a:r>
          </a:p>
          <a:p>
            <a:endParaRPr lang="pl-PL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pl-PL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pl-PL" dirty="0" smtClean="0">
                <a:solidFill>
                  <a:srgbClr val="FF0000"/>
                </a:solidFill>
              </a:rPr>
              <a:t>  </a:t>
            </a:r>
            <a:r>
              <a:rPr lang="pl-PL" dirty="0" smtClean="0"/>
              <a:t>zwłaszcza w kontekście odmowy, która wymaga uzasadnienia.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 smtClean="0"/>
              <a:t>Forma zgody/odmowy</a:t>
            </a:r>
            <a:endParaRPr lang="pl-PL" dirty="0"/>
          </a:p>
        </p:txBody>
      </p:sp>
      <p:sp>
        <p:nvSpPr>
          <p:cNvPr id="4" name="Strzałka w dół 3"/>
          <p:cNvSpPr/>
          <p:nvPr/>
        </p:nvSpPr>
        <p:spPr>
          <a:xfrm>
            <a:off x="3286116" y="3714752"/>
            <a:ext cx="785818" cy="857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792869"/>
          </a:xfrm>
        </p:spPr>
        <p:txBody>
          <a:bodyPr>
            <a:normAutofit fontScale="85000" lnSpcReduction="20000"/>
          </a:bodyPr>
          <a:lstStyle/>
          <a:p>
            <a:r>
              <a:rPr lang="pl-PL" dirty="0" smtClean="0"/>
              <a:t>art.125 ust. 2 </a:t>
            </a:r>
            <a:r>
              <a:rPr lang="pl-PL" dirty="0" err="1" smtClean="0"/>
              <a:t>P.s.w.n</a:t>
            </a:r>
            <a:r>
              <a:rPr lang="pl-PL" dirty="0" smtClean="0"/>
              <a:t>. stanowi o uzasadnieniu w kontekście odmowy - zgoda nie wymaga uzasadnienia,</a:t>
            </a:r>
          </a:p>
          <a:p>
            <a:r>
              <a:rPr lang="pl-PL" dirty="0" smtClean="0"/>
              <a:t>co najmniej jedna przyczyna odmowy wydania zgody,</a:t>
            </a:r>
          </a:p>
          <a:p>
            <a:pPr algn="just"/>
            <a:r>
              <a:rPr lang="pl-PL" dirty="0" smtClean="0"/>
              <a:t>przyczyna - rzeczywista, istotna i odpowiednio skonkretyzowana. Niedopuszczalne w uzasadnieniu jest wskazanie przyczyny nieprawdziwej lub pozornej,</a:t>
            </a:r>
          </a:p>
          <a:p>
            <a:pPr algn="just"/>
            <a:r>
              <a:rPr lang="pl-PL" dirty="0" smtClean="0"/>
              <a:t>pracodawca nie ma obowiązku szczegółowego opisywania faktów lub okoliczności, które legły u podstaw odmowy,</a:t>
            </a:r>
          </a:p>
          <a:p>
            <a:pPr algn="just"/>
            <a:r>
              <a:rPr lang="pl-PL" dirty="0" smtClean="0"/>
              <a:t>nie ma przeszkody, żeby uzasadnienie odmowy wyrażenia zgody znalazło się w osobnym piśmie niż sama odmowa.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 smtClean="0"/>
              <a:t>Uzasadnienie</a:t>
            </a:r>
            <a:endParaRPr lang="pl-PL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57784"/>
          </a:xfrm>
        </p:spPr>
        <p:txBody>
          <a:bodyPr>
            <a:normAutofit fontScale="70000" lnSpcReduction="20000"/>
          </a:bodyPr>
          <a:lstStyle/>
          <a:p>
            <a:r>
              <a:rPr lang="pl-PL" dirty="0" smtClean="0"/>
              <a:t>art.125 ust. 2 </a:t>
            </a:r>
            <a:r>
              <a:rPr lang="pl-PL" dirty="0" err="1" smtClean="0"/>
              <a:t>P.s.w.n</a:t>
            </a:r>
            <a:r>
              <a:rPr lang="pl-PL" dirty="0" smtClean="0"/>
              <a:t>. tego nie reguluje,</a:t>
            </a:r>
          </a:p>
          <a:p>
            <a:r>
              <a:rPr lang="pl-PL" dirty="0" smtClean="0"/>
              <a:t>należy przyjąć, że jest dopuszczalne, zwłaszcza w kontekście regulacji z art. 125 ust. 4 </a:t>
            </a:r>
            <a:r>
              <a:rPr lang="pl-PL" dirty="0" err="1" smtClean="0"/>
              <a:t>P.s.w.n</a:t>
            </a:r>
            <a:r>
              <a:rPr lang="pl-PL" dirty="0" smtClean="0"/>
              <a:t>. dotyczącej zatrudnienia rektora,</a:t>
            </a:r>
          </a:p>
          <a:p>
            <a:r>
              <a:rPr lang="pl-PL" dirty="0" smtClean="0"/>
              <a:t>nauczyciel akademicki, który uzyskał roczną zgodę, każdorazowo przed rozpoczęciem kolejnego roku akademickiego jest zobligowany występować o nową zgodę,</a:t>
            </a:r>
          </a:p>
          <a:p>
            <a:r>
              <a:rPr lang="pl-PL" dirty="0" smtClean="0"/>
              <a:t>godzi w interesy nauczyciela w tym znaczeniu, że osłabia stabilność dodatkowego zatrudnienia, zwłaszcza o charakterze pracowniczym, u drugiego pracodawcy,</a:t>
            </a:r>
          </a:p>
          <a:p>
            <a:r>
              <a:rPr lang="pl-PL" dirty="0" smtClean="0"/>
              <a:t>w razie odmowy wydania kolejnej zgody z błahej przyczyny i zaistnienia sporu sądowego możliwe jest kwalifikowanie takiej sytuacji jako nadużycia prawa w rozumieniu art. 8 </a:t>
            </a:r>
            <a:r>
              <a:rPr lang="pl-PL" dirty="0" err="1" smtClean="0"/>
              <a:t>k.p</a:t>
            </a:r>
            <a:r>
              <a:rPr lang="pl-PL" dirty="0" smtClean="0"/>
              <a:t>. (w zw. z art. 147 ust. 1 </a:t>
            </a:r>
            <a:r>
              <a:rPr lang="pl-PL" dirty="0" err="1" smtClean="0"/>
              <a:t>p.s.w.n</a:t>
            </a:r>
            <a:r>
              <a:rPr lang="pl-PL" dirty="0" smtClean="0"/>
              <a:t>.). 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 smtClean="0"/>
              <a:t>Zgody czasowe</a:t>
            </a:r>
            <a:endParaRPr lang="pl-PL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572032"/>
          </a:xfrm>
        </p:spPr>
        <p:txBody>
          <a:bodyPr>
            <a:normAutofit fontScale="77500" lnSpcReduction="20000"/>
          </a:bodyPr>
          <a:lstStyle/>
          <a:p>
            <a:r>
              <a:rPr lang="pl-PL" dirty="0" smtClean="0"/>
              <a:t>zastosowanie mają ogólne mechanizmy przewidziane w art. 61 § 1 </a:t>
            </a:r>
            <a:r>
              <a:rPr lang="pl-PL" i="1" dirty="0" err="1" smtClean="0"/>
              <a:t>in</a:t>
            </a:r>
            <a:r>
              <a:rPr lang="pl-PL" i="1" dirty="0" smtClean="0"/>
              <a:t> </a:t>
            </a:r>
            <a:r>
              <a:rPr lang="pl-PL" i="1" dirty="0" err="1" smtClean="0"/>
              <a:t>fine</a:t>
            </a:r>
            <a:r>
              <a:rPr lang="pl-PL" dirty="0" smtClean="0"/>
              <a:t> k.c. (w zw. z art. 147 ust. 1 </a:t>
            </a:r>
            <a:r>
              <a:rPr lang="pl-PL" dirty="0" err="1" smtClean="0"/>
              <a:t>P.s.w.n</a:t>
            </a:r>
            <a:r>
              <a:rPr lang="pl-PL" dirty="0" smtClean="0"/>
              <a:t>. i art. 300 </a:t>
            </a:r>
            <a:r>
              <a:rPr lang="pl-PL" dirty="0" err="1" smtClean="0"/>
              <a:t>k.p</a:t>
            </a:r>
            <a:r>
              <a:rPr lang="pl-PL" dirty="0" smtClean="0"/>
              <a:t>.). </a:t>
            </a:r>
          </a:p>
          <a:p>
            <a:pPr>
              <a:buNone/>
            </a:pPr>
            <a:r>
              <a:rPr lang="pl-PL" b="1" dirty="0" smtClean="0"/>
              <a:t>   </a:t>
            </a:r>
          </a:p>
          <a:p>
            <a:pPr>
              <a:buNone/>
            </a:pPr>
            <a:r>
              <a:rPr lang="pl-PL" b="1" dirty="0" smtClean="0"/>
              <a:t>   Art.  61 §  1 k.c. </a:t>
            </a:r>
            <a:r>
              <a:rPr lang="pl-PL" dirty="0" smtClean="0"/>
              <a:t>Oświadczenie woli, które ma być złożone innej osobie, jest złożone z chwilą, gdy doszło do niej w taki sposób, że mogła zapoznać się z jego treścią. Odwołanie takiego oświadczenia jest skuteczne, jeżeli doszło jednocześnie z tym oświadczeniem lub wcześniej.</a:t>
            </a:r>
          </a:p>
          <a:p>
            <a:pPr>
              <a:buNone/>
            </a:pPr>
            <a:endParaRPr lang="pl-PL" dirty="0" smtClean="0"/>
          </a:p>
          <a:p>
            <a:r>
              <a:rPr lang="pl-PL" dirty="0" smtClean="0"/>
              <a:t>cofnięcie zgody na dodatkowe zatrudnienie będzie skutecznie, jeżeli doszło do nauczyciela akademickiego jednocześnie z tym oświadczeniem (zgodą) lub wcześniej.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Dopuszczalności cofnięcia zgody na dodatkowe zatrudnienie</a:t>
            </a:r>
            <a:endParaRPr lang="pl-PL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572032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pl-PL" dirty="0" smtClean="0"/>
              <a:t>  Art. 123 ust. 1 </a:t>
            </a:r>
            <a:r>
              <a:rPr lang="pl-PL" dirty="0" err="1" smtClean="0"/>
              <a:t>pkt</a:t>
            </a:r>
            <a:r>
              <a:rPr lang="pl-PL" dirty="0" smtClean="0"/>
              <a:t> 2 </a:t>
            </a:r>
            <a:r>
              <a:rPr lang="pl-PL" dirty="0" err="1" smtClean="0"/>
              <a:t>P.s.w.n</a:t>
            </a:r>
            <a:r>
              <a:rPr lang="pl-PL" dirty="0" smtClean="0"/>
              <a:t>. - rektor może rozwiązać za wypowiedzeniem stosunek pracy z nauczycielem akademickim w razie podjęcia lub wykonywania dodatkowego zatrudnienia bez zgody rektora,</a:t>
            </a:r>
          </a:p>
          <a:p>
            <a:r>
              <a:rPr lang="pl-PL" dirty="0" smtClean="0"/>
              <a:t>uprawnienie o charakterze fakultatywnym,</a:t>
            </a:r>
          </a:p>
          <a:p>
            <a:r>
              <a:rPr lang="pl-PL" dirty="0" smtClean="0"/>
              <a:t>W doktrynie prawa pracy sformułowano pogląd, że dokonanie wypowiedzenia jest uzależnione od wcześniejszego wezwania nauczyciela akademickiego do zaprzestania dodatkowego zatrudnienia. W obecnym stanie prawnym brak uzasadnienia dla przyjęcia tego stanowiska.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0" dirty="0" smtClean="0">
                <a:solidFill>
                  <a:schemeClr val="tx1"/>
                </a:solidFill>
              </a:rPr>
              <a:t>Sankcje za naruszenie  </a:t>
            </a:r>
            <a:br>
              <a:rPr lang="pl-PL" b="0" dirty="0" smtClean="0">
                <a:solidFill>
                  <a:schemeClr val="tx1"/>
                </a:solidFill>
              </a:rPr>
            </a:br>
            <a:r>
              <a:rPr lang="pl-PL" b="0" dirty="0" smtClean="0">
                <a:solidFill>
                  <a:schemeClr val="tx1"/>
                </a:solidFill>
                <a:effectLst/>
              </a:rPr>
              <a:t>art. 125 ust. 1</a:t>
            </a:r>
            <a:r>
              <a:rPr lang="pl-PL" b="0" dirty="0" smtClean="0">
                <a:solidFill>
                  <a:schemeClr val="tx1"/>
                </a:solidFill>
              </a:rPr>
              <a:t> </a:t>
            </a:r>
            <a:r>
              <a:rPr lang="pl-PL" b="0" dirty="0" err="1" smtClean="0">
                <a:solidFill>
                  <a:schemeClr val="tx1"/>
                </a:solidFill>
              </a:rPr>
              <a:t>p.s.w.n</a:t>
            </a:r>
            <a:r>
              <a:rPr lang="pl-PL" b="0" dirty="0" smtClean="0">
                <a:solidFill>
                  <a:schemeClr val="tx1"/>
                </a:solidFill>
              </a:rPr>
              <a:t>. </a:t>
            </a:r>
            <a:endParaRPr lang="pl-PL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929222"/>
          </a:xfrm>
        </p:spPr>
        <p:txBody>
          <a:bodyPr>
            <a:noAutofit/>
          </a:bodyPr>
          <a:lstStyle/>
          <a:p>
            <a:r>
              <a:rPr lang="pl-PL" dirty="0" smtClean="0"/>
              <a:t>  </a:t>
            </a:r>
            <a:r>
              <a:rPr lang="pl-PL" sz="1400" b="1" dirty="0" smtClean="0"/>
              <a:t>kara porządkowa – </a:t>
            </a:r>
            <a:r>
              <a:rPr lang="pl-PL" sz="1400" b="1" dirty="0" smtClean="0">
                <a:solidFill>
                  <a:srgbClr val="C00000"/>
                </a:solidFill>
              </a:rPr>
              <a:t>NIE </a:t>
            </a:r>
            <a:r>
              <a:rPr lang="pl-PL" sz="1400" b="1" dirty="0" smtClean="0"/>
              <a:t>- naruszenie obowiązku uzyskania zgody lub wykonywanie bez niej dodatkowego zatrudnienia nie mieści się w zakresie dyspozycji art. 108 § 1 i 2 </a:t>
            </a:r>
            <a:r>
              <a:rPr lang="pl-PL" sz="1400" b="1" dirty="0" err="1" smtClean="0"/>
              <a:t>k.p</a:t>
            </a:r>
            <a:r>
              <a:rPr lang="pl-PL" sz="1400" b="1" dirty="0" smtClean="0"/>
              <a:t>. (w zw. z art. 147 ust. 1 </a:t>
            </a:r>
            <a:r>
              <a:rPr lang="pl-PL" sz="1400" b="1" dirty="0" err="1" smtClean="0"/>
              <a:t>P.s.w.n</a:t>
            </a:r>
            <a:r>
              <a:rPr lang="pl-PL" sz="1400" b="1" dirty="0" smtClean="0"/>
              <a:t>.).</a:t>
            </a:r>
          </a:p>
          <a:p>
            <a:pPr>
              <a:buNone/>
            </a:pPr>
            <a:r>
              <a:rPr lang="pl-PL" sz="1400" b="1" dirty="0" smtClean="0"/>
              <a:t>Art.  108 §  1. </a:t>
            </a:r>
            <a:r>
              <a:rPr lang="pl-PL" sz="1400" dirty="0" smtClean="0"/>
              <a:t>Za nieprzestrzeganie przez pracownika ustalonej organizacji i porządku w procesie pracy, przepisów bezpieczeństwa i higieny pracy, przepisów przeciwpożarowych, a także przyjętego sposobu potwierdzania przybycia i obecności w pracy oraz usprawiedliwiania nieobecności w pracy, pracodawca może stosować:1) karę upomnienia; 2) karę nagany.</a:t>
            </a:r>
          </a:p>
          <a:p>
            <a:pPr>
              <a:buNone/>
            </a:pPr>
            <a:r>
              <a:rPr lang="pl-PL" sz="1400" b="1" dirty="0" smtClean="0"/>
              <a:t>     §  2.  </a:t>
            </a:r>
            <a:r>
              <a:rPr lang="pl-PL" sz="1400" dirty="0" smtClean="0"/>
              <a:t>Za nieprzestrzeganie przez pracownika przepisów bezpieczeństwa i higieny pracy lub przepisów przeciwpożarowych, opuszczenie pracy bez usprawiedliwienia, stawienie się do pracy w stanie nietrzeźwości lub spożywanie alkoholu w czasie pracy - pracodawca może również stosować karę pieniężną.</a:t>
            </a:r>
          </a:p>
          <a:p>
            <a:pPr>
              <a:buNone/>
            </a:pPr>
            <a:r>
              <a:rPr lang="pl-PL" sz="1400" b="1" dirty="0" smtClean="0"/>
              <a:t>    §  3. </a:t>
            </a:r>
            <a:r>
              <a:rPr lang="pl-PL" sz="1400" dirty="0" smtClean="0"/>
              <a:t>Kara pieniężna za jedno przekroczenie, jak i za każdy dzień nieusprawiedliwionej nieobecności, nie może być wyższa od jednodniowego wynagrodzenia pracownika, a łącznie kary pieniężne nie mogą przewyższać dziesiątej części wynagrodzenia przypadającego pracownikowi do wypłaty, po dokonaniu potrąceń, o których mowa w art. 87 § 1 </a:t>
            </a:r>
            <a:r>
              <a:rPr lang="pl-PL" sz="1400" dirty="0" err="1" smtClean="0"/>
              <a:t>pkt</a:t>
            </a:r>
            <a:r>
              <a:rPr lang="pl-PL" sz="1400" dirty="0" smtClean="0"/>
              <a:t> 1-3.</a:t>
            </a:r>
          </a:p>
          <a:p>
            <a:pPr>
              <a:buNone/>
            </a:pPr>
            <a:r>
              <a:rPr lang="pl-PL" sz="1400" b="1" dirty="0" smtClean="0"/>
              <a:t>    §  4. </a:t>
            </a:r>
            <a:r>
              <a:rPr lang="pl-PL" sz="1400" dirty="0" smtClean="0"/>
              <a:t>Wpływy z kar pieniężnych przeznacza się na poprawę warunków bezpieczeństwa i higieny pracy.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b="0" dirty="0" smtClean="0">
                <a:solidFill>
                  <a:schemeClr val="tx1"/>
                </a:solidFill>
              </a:rPr>
              <a:t>Sankcje za naruszenie  </a:t>
            </a:r>
            <a:br>
              <a:rPr lang="pl-PL" b="0" dirty="0" smtClean="0">
                <a:solidFill>
                  <a:schemeClr val="tx1"/>
                </a:solidFill>
              </a:rPr>
            </a:br>
            <a:r>
              <a:rPr lang="pl-PL" b="0" dirty="0" smtClean="0">
                <a:solidFill>
                  <a:schemeClr val="tx1"/>
                </a:solidFill>
                <a:effectLst/>
              </a:rPr>
              <a:t>art. 125 ust. 1</a:t>
            </a:r>
            <a:r>
              <a:rPr lang="pl-PL" b="0" dirty="0" smtClean="0">
                <a:solidFill>
                  <a:schemeClr val="tx1"/>
                </a:solidFill>
              </a:rPr>
              <a:t> </a:t>
            </a:r>
            <a:r>
              <a:rPr lang="pl-PL" b="0" dirty="0" err="1" smtClean="0">
                <a:solidFill>
                  <a:schemeClr val="tx1"/>
                </a:solidFill>
              </a:rPr>
              <a:t>P.s.w.n</a:t>
            </a:r>
            <a:r>
              <a:rPr lang="pl-PL" b="0" dirty="0" smtClean="0">
                <a:solidFill>
                  <a:schemeClr val="tx1"/>
                </a:solidFill>
              </a:rPr>
              <a:t>. </a:t>
            </a:r>
            <a:endParaRPr lang="pl-PL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92922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dirty="0" smtClean="0"/>
              <a:t>	Art. 125 ust. 4 </a:t>
            </a:r>
            <a:r>
              <a:rPr lang="pl-PL" dirty="0" err="1" smtClean="0"/>
              <a:t>P.s.w.n</a:t>
            </a:r>
            <a:r>
              <a:rPr lang="pl-PL" dirty="0" smtClean="0"/>
              <a:t>. - wykonywanie dodatkowego zajęcia zarobkowego przez rektora uczelni publicznej wymaga uzyskania zgody rady uczelni. Zgoda jest wydawana na okres kadencji.</a:t>
            </a:r>
          </a:p>
          <a:p>
            <a:r>
              <a:rPr lang="pl-PL" dirty="0" smtClean="0"/>
              <a:t>dotyczy tylko rektora uczelni publicznej,</a:t>
            </a:r>
          </a:p>
          <a:p>
            <a:r>
              <a:rPr lang="pl-PL" dirty="0" smtClean="0"/>
              <a:t>dotyczy rektora uczelni niepublicznej jeżeli statut nie stanowi inaczej– art. 125 ust. 8 </a:t>
            </a:r>
            <a:r>
              <a:rPr lang="pl-PL" dirty="0" err="1" smtClean="0"/>
              <a:t>P.s.w.n</a:t>
            </a:r>
            <a:r>
              <a:rPr lang="pl-PL" dirty="0" smtClean="0"/>
              <a:t>. </a:t>
            </a:r>
          </a:p>
          <a:p>
            <a:r>
              <a:rPr lang="pl-PL" dirty="0" smtClean="0"/>
              <a:t>nie dotyczy prorektorów.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0" dirty="0" smtClean="0">
                <a:solidFill>
                  <a:schemeClr val="tx1"/>
                </a:solidFill>
              </a:rPr>
              <a:t>Status rektora</a:t>
            </a:r>
            <a:endParaRPr lang="pl-PL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4347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dirty="0" smtClean="0"/>
              <a:t>	</a:t>
            </a:r>
            <a:r>
              <a:rPr lang="pl-PL" sz="2800" dirty="0" smtClean="0"/>
              <a:t>Art. 125 ust. 4 </a:t>
            </a:r>
            <a:r>
              <a:rPr lang="pl-PL" sz="2800" dirty="0" err="1" smtClean="0"/>
              <a:t>P.s.w.n</a:t>
            </a:r>
            <a:r>
              <a:rPr lang="pl-PL" sz="2800" dirty="0" smtClean="0"/>
              <a:t>. – dotyczy dodatkowego zatrudnienia zarobkowego,</a:t>
            </a:r>
          </a:p>
          <a:p>
            <a:pPr>
              <a:buNone/>
            </a:pPr>
            <a:r>
              <a:rPr lang="pl-PL" sz="2800" b="1" dirty="0" smtClean="0"/>
              <a:t>  Dodatkowe zajęcie zarobkowe </a:t>
            </a:r>
            <a:r>
              <a:rPr lang="pl-PL" sz="2800" dirty="0" smtClean="0"/>
              <a:t>- wszystkie odpłatne podstawy zatrudnienia, niezależnie od tego, czy podmiot zatrudniający prowadzi działalność dydaktyczną lub naukową, począwszy od zatrudnienia pracowniczego, poprzez cywilnoprawne, skończywszy na administracyjnoprawnym. Również </a:t>
            </a:r>
            <a:r>
              <a:rPr lang="pl-PL" sz="2800" dirty="0" err="1" smtClean="0"/>
              <a:t>działalnośc</a:t>
            </a:r>
            <a:r>
              <a:rPr lang="pl-PL" sz="2800" dirty="0" smtClean="0"/>
              <a:t> gospodarcza. Do tej kategorii </a:t>
            </a:r>
            <a:r>
              <a:rPr lang="pl-PL" sz="2800" dirty="0" smtClean="0">
                <a:solidFill>
                  <a:srgbClr val="C00000"/>
                </a:solidFill>
              </a:rPr>
              <a:t>nie zalicza się zatrudnienia w ramach wolontariatu.</a:t>
            </a:r>
          </a:p>
          <a:p>
            <a:pPr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0" dirty="0" smtClean="0">
                <a:solidFill>
                  <a:schemeClr val="tx1"/>
                </a:solidFill>
              </a:rPr>
              <a:t>Status rektora</a:t>
            </a:r>
            <a:endParaRPr lang="pl-PL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929222"/>
          </a:xfrm>
        </p:spPr>
        <p:txBody>
          <a:bodyPr>
            <a:noAutofit/>
          </a:bodyPr>
          <a:lstStyle/>
          <a:p>
            <a:r>
              <a:rPr lang="pl-PL" sz="2700" dirty="0" smtClean="0"/>
              <a:t>rada uczelni,</a:t>
            </a:r>
          </a:p>
          <a:p>
            <a:r>
              <a:rPr lang="pl-PL" sz="2700" dirty="0" smtClean="0"/>
              <a:t>tryb – ustawa nie określa – powinien regulamin rady uczelni,</a:t>
            </a:r>
          </a:p>
          <a:p>
            <a:r>
              <a:rPr lang="pl-PL" sz="2700" dirty="0" smtClean="0"/>
              <a:t>ograniczona czasowo – tylko na okres kadencji – nie można na okres krótszy.</a:t>
            </a:r>
          </a:p>
          <a:p>
            <a:r>
              <a:rPr lang="pl-PL" sz="2700" dirty="0" smtClean="0"/>
              <a:t>Art. 125 ust. 5 </a:t>
            </a:r>
            <a:r>
              <a:rPr lang="pl-PL" sz="2700" dirty="0" err="1" smtClean="0"/>
              <a:t>zd</a:t>
            </a:r>
            <a:r>
              <a:rPr lang="pl-PL" sz="2700" dirty="0" smtClean="0"/>
              <a:t>. 1 </a:t>
            </a:r>
            <a:r>
              <a:rPr lang="pl-PL" sz="2700" dirty="0" err="1" smtClean="0"/>
              <a:t>P.s.w.n</a:t>
            </a:r>
            <a:r>
              <a:rPr lang="pl-PL" sz="2700" dirty="0" smtClean="0"/>
              <a:t>. W przypadku pełnienia funkcji rektora kolejnej kadencji okres, którego dotyczy zgoda, ulega przedłużeniu o 4 miesiące. W przypadku nieuzyskania zgody, rektor zaprzestaje wykonywania dodatkowego zajęcia zarobkowego w terminie 4 miesięcy od dnia rozpoczęcia kadencji.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0" dirty="0" smtClean="0">
                <a:solidFill>
                  <a:schemeClr val="tx1"/>
                </a:solidFill>
              </a:rPr>
              <a:t>Zgoda dla rektora</a:t>
            </a:r>
            <a:endParaRPr lang="pl-PL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89034"/>
          </a:xfrm>
        </p:spPr>
        <p:txBody>
          <a:bodyPr>
            <a:normAutofit fontScale="90000"/>
          </a:bodyPr>
          <a:lstStyle/>
          <a:p>
            <a:r>
              <a:rPr lang="pl-PL" sz="3300" b="1" dirty="0" smtClean="0"/>
              <a:t/>
            </a:r>
            <a:br>
              <a:rPr lang="pl-PL" sz="3300" b="1" dirty="0" smtClean="0"/>
            </a:br>
            <a:r>
              <a:rPr lang="pl-PL" sz="3300" b="1" dirty="0" smtClean="0"/>
              <a:t>Umowa z pracownikiem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l-PL" b="1" dirty="0" smtClean="0"/>
              <a:t>Art.  101</a:t>
            </a:r>
            <a:r>
              <a:rPr lang="pl-PL" b="1" baseline="30000" dirty="0" smtClean="0"/>
              <a:t>1</a:t>
            </a:r>
            <a:endParaRPr lang="pl-PL" b="1" dirty="0" smtClean="0"/>
          </a:p>
          <a:p>
            <a:pPr>
              <a:buNone/>
            </a:pPr>
            <a:r>
              <a:rPr lang="pl-PL" b="1" dirty="0" smtClean="0"/>
              <a:t>§  1. </a:t>
            </a:r>
            <a:r>
              <a:rPr lang="pl-PL" dirty="0" smtClean="0"/>
              <a:t>W zakresie określonym w odrębnej umowie, pracownik nie może prowadzić działalności konkurencyjnej wobec pracodawcy ani też świadczyć pracy w ramach stosunku pracy lub na innej podstawie na rzecz podmiotu prowadzącego taką działalność (zakaz konkurencji).</a:t>
            </a:r>
          </a:p>
          <a:p>
            <a:pPr>
              <a:buNone/>
            </a:pPr>
            <a:r>
              <a:rPr lang="pl-PL" b="1" dirty="0" smtClean="0"/>
              <a:t>§  2. </a:t>
            </a:r>
            <a:r>
              <a:rPr lang="pl-PL" dirty="0" smtClean="0"/>
              <a:t>Pracodawca, który poniósł szkodę wskutek naruszenia przez pracownika zakazu konkurencji przewidzianego w umowie, może dochodzić od pracownika wyrównania tej szkody na zasadach określonych w przepisach rozdziału I w dziale piątym.</a:t>
            </a:r>
          </a:p>
          <a:p>
            <a:endParaRPr lang="pl-PL" dirty="0"/>
          </a:p>
          <a:p>
            <a:pPr>
              <a:buNone/>
            </a:pPr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929222"/>
          </a:xfrm>
        </p:spPr>
        <p:txBody>
          <a:bodyPr>
            <a:noAutofit/>
          </a:bodyPr>
          <a:lstStyle/>
          <a:p>
            <a:r>
              <a:rPr lang="pl-PL" dirty="0" smtClean="0"/>
              <a:t>Art. 125 ust. 5 </a:t>
            </a:r>
            <a:r>
              <a:rPr lang="pl-PL" dirty="0" err="1" smtClean="0"/>
              <a:t>zd</a:t>
            </a:r>
            <a:r>
              <a:rPr lang="pl-PL" dirty="0" smtClean="0"/>
              <a:t>. 2 </a:t>
            </a:r>
            <a:r>
              <a:rPr lang="pl-PL" dirty="0" err="1" smtClean="0"/>
              <a:t>P.s.w.n</a:t>
            </a:r>
            <a:r>
              <a:rPr lang="pl-PL" dirty="0" smtClean="0"/>
              <a:t>. W przypadku nieuzyskania zgody, rektor zaprzestaje wykonywania dodatkowego zajęcia zarobkowego w terminie 4 miesięcy od dnia rozpoczęcia kadencji.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0" dirty="0" smtClean="0">
                <a:solidFill>
                  <a:schemeClr val="tx1"/>
                </a:solidFill>
              </a:rPr>
              <a:t>Brak zgody dla rektora</a:t>
            </a:r>
            <a:endParaRPr lang="pl-PL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929222"/>
          </a:xfrm>
        </p:spPr>
        <p:txBody>
          <a:bodyPr>
            <a:noAutofit/>
          </a:bodyPr>
          <a:lstStyle/>
          <a:p>
            <a:r>
              <a:rPr lang="pl-PL" dirty="0" smtClean="0"/>
              <a:t>brak szczegółowych regulacji,</a:t>
            </a:r>
          </a:p>
          <a:p>
            <a:r>
              <a:rPr lang="pl-PL" dirty="0" smtClean="0"/>
              <a:t> odwołanie do mechanizmów normatywnych przewidzianych w ust. 1–3.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0" dirty="0" smtClean="0">
                <a:solidFill>
                  <a:schemeClr val="tx1"/>
                </a:solidFill>
              </a:rPr>
              <a:t>Zgoda/odmowa zgody dla rektora</a:t>
            </a:r>
            <a:endParaRPr lang="pl-PL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92922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b="1" dirty="0" smtClean="0"/>
              <a:t>  Art. 125 ust. 6 </a:t>
            </a:r>
            <a:r>
              <a:rPr lang="pl-PL" b="1" dirty="0" err="1" smtClean="0"/>
              <a:t>P.s.w.n</a:t>
            </a:r>
            <a:r>
              <a:rPr lang="pl-PL" b="1" dirty="0" smtClean="0"/>
              <a:t>. </a:t>
            </a:r>
            <a:r>
              <a:rPr lang="pl-PL" dirty="0" smtClean="0"/>
              <a:t>w przypadku wykonywania dodatkowego zajęcia zarobkowego bez zgody minister stwierdza wygaśnięcie mandatu rektora. Wygaśnięcie mandatu następuje z dniem doręczenia tego stwierdzenia.</a:t>
            </a:r>
          </a:p>
          <a:p>
            <a:r>
              <a:rPr lang="pl-PL" dirty="0" smtClean="0"/>
              <a:t>pozostawienie w zatrudnieniu bez obowiązku świadczenia pracy nie uzasadnia stosowania wobec rektora sankcji w postaci wygaśnięcia mandatu,</a:t>
            </a:r>
          </a:p>
          <a:p>
            <a:pPr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0" dirty="0" smtClean="0">
                <a:solidFill>
                  <a:schemeClr val="tx1"/>
                </a:solidFill>
              </a:rPr>
              <a:t>Sankcja wobec rektora</a:t>
            </a:r>
            <a:endParaRPr lang="pl-PL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929222"/>
          </a:xfrm>
        </p:spPr>
        <p:txBody>
          <a:bodyPr>
            <a:noAutofit/>
          </a:bodyPr>
          <a:lstStyle/>
          <a:p>
            <a:r>
              <a:rPr lang="pl-PL" b="1" dirty="0" smtClean="0"/>
              <a:t> </a:t>
            </a:r>
            <a:r>
              <a:rPr lang="pl-PL" dirty="0" smtClean="0"/>
              <a:t>stwierdzenie przez ministra wygaśnięcia mandatu rektora - decyzja administracyjna (stosowanie przepisów Kodeksu postępowania administracyjnego). </a:t>
            </a:r>
          </a:p>
          <a:p>
            <a:r>
              <a:rPr lang="pl-PL" dirty="0" smtClean="0"/>
              <a:t>zgodnie z art. 125 ust. 6 </a:t>
            </a:r>
            <a:r>
              <a:rPr lang="pl-PL" i="1" dirty="0" err="1" smtClean="0"/>
              <a:t>in</a:t>
            </a:r>
            <a:r>
              <a:rPr lang="pl-PL" i="1" dirty="0" smtClean="0"/>
              <a:t> </a:t>
            </a:r>
            <a:r>
              <a:rPr lang="pl-PL" i="1" dirty="0" err="1" smtClean="0"/>
              <a:t>fine</a:t>
            </a:r>
            <a:r>
              <a:rPr lang="pl-PL" dirty="0" smtClean="0"/>
              <a:t> </a:t>
            </a:r>
            <a:r>
              <a:rPr lang="pl-PL" dirty="0" err="1" smtClean="0"/>
              <a:t>P.s.w.n</a:t>
            </a:r>
            <a:r>
              <a:rPr lang="pl-PL" dirty="0" smtClean="0"/>
              <a:t>. wygaśnięcie mandatu następuje z dniem doręczenia stwierdzenia jego wygaśnięcia rektorowi. W sytuacji uchylenia tej decyzji lub jej unieważnienia przez sąd administracyjny mandat powinien podlegać restytucji.</a:t>
            </a:r>
          </a:p>
          <a:p>
            <a:pPr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0" dirty="0" smtClean="0">
                <a:solidFill>
                  <a:schemeClr val="tx1"/>
                </a:solidFill>
              </a:rPr>
              <a:t>Sankcja wobec rektora</a:t>
            </a:r>
            <a:endParaRPr lang="pl-PL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14974"/>
          </a:xfrm>
        </p:spPr>
        <p:txBody>
          <a:bodyPr>
            <a:noAutofit/>
          </a:bodyPr>
          <a:lstStyle/>
          <a:p>
            <a:r>
              <a:rPr lang="pl-PL" sz="2700" b="1" dirty="0" smtClean="0"/>
              <a:t> </a:t>
            </a:r>
            <a:r>
              <a:rPr lang="pl-PL" sz="2700" dirty="0" smtClean="0"/>
              <a:t>stwierdzenie przez ministra wygaśnięcia mandatu rektora - decyzja administracyjna (stosowanie przepisów Kodeksu postępowania administracyjnego). </a:t>
            </a:r>
          </a:p>
          <a:p>
            <a:r>
              <a:rPr lang="pl-PL" sz="2700" dirty="0" smtClean="0"/>
              <a:t>zgodnie z art. 125 ust. 6 </a:t>
            </a:r>
            <a:r>
              <a:rPr lang="pl-PL" sz="2700" i="1" dirty="0" err="1" smtClean="0"/>
              <a:t>in</a:t>
            </a:r>
            <a:r>
              <a:rPr lang="pl-PL" sz="2700" i="1" dirty="0" smtClean="0"/>
              <a:t> </a:t>
            </a:r>
            <a:r>
              <a:rPr lang="pl-PL" sz="2700" i="1" dirty="0" err="1" smtClean="0"/>
              <a:t>fine</a:t>
            </a:r>
            <a:r>
              <a:rPr lang="pl-PL" sz="2700" dirty="0" smtClean="0"/>
              <a:t> </a:t>
            </a:r>
            <a:r>
              <a:rPr lang="pl-PL" sz="2700" dirty="0" err="1" smtClean="0"/>
              <a:t>P.s.w.n</a:t>
            </a:r>
            <a:r>
              <a:rPr lang="pl-PL" sz="2700" dirty="0" smtClean="0"/>
              <a:t>. wygaśnięcie mandatu następuje z dniem doręczenia stwierdzenia jego wygaśnięcia rektorowi. W sytuacji uchylenia tej decyzji lub jej unieważnienia przez sąd administracyjny mandat powinien podlegać restytucji.</a:t>
            </a:r>
          </a:p>
          <a:p>
            <a:r>
              <a:rPr lang="pl-PL" sz="2700" dirty="0" smtClean="0"/>
              <a:t>stwierdzenie wygaśnięcia mandatu rektora nie rzutuje na jego status jako pracownika.</a:t>
            </a:r>
          </a:p>
          <a:p>
            <a:pPr>
              <a:buNone/>
            </a:pPr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0" dirty="0" smtClean="0">
                <a:solidFill>
                  <a:schemeClr val="tx1"/>
                </a:solidFill>
              </a:rPr>
              <a:t>Sankcja wobec rektora</a:t>
            </a:r>
            <a:endParaRPr lang="pl-PL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7209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dirty="0" smtClean="0"/>
              <a:t>   Art. 125 ust. 7 </a:t>
            </a:r>
            <a:r>
              <a:rPr lang="pl-PL" dirty="0" err="1" smtClean="0"/>
              <a:t>P.s.w.n</a:t>
            </a:r>
            <a:r>
              <a:rPr lang="pl-PL" dirty="0" smtClean="0"/>
              <a:t>.</a:t>
            </a:r>
            <a:r>
              <a:rPr lang="pl-PL" b="1" dirty="0" smtClean="0"/>
              <a:t> </a:t>
            </a:r>
            <a:r>
              <a:rPr lang="pl-PL" dirty="0" smtClean="0"/>
              <a:t>Nauczyciel akademicki prowadzący działalność gospodarczą informuje o tym rektora uczelni, która jest jego podstawowym miejscem pracy.</a:t>
            </a:r>
          </a:p>
          <a:p>
            <a:r>
              <a:rPr lang="pl-PL" dirty="0" smtClean="0"/>
              <a:t>obowiązek notyfikacji,</a:t>
            </a:r>
          </a:p>
          <a:p>
            <a:r>
              <a:rPr lang="pl-PL" dirty="0" smtClean="0"/>
              <a:t>rektor nie ma w tej materii wobec nauczyciela akademickiego żadnych władczych uprawnień, w tym także wyrażania zgody.</a:t>
            </a:r>
          </a:p>
          <a:p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0" dirty="0" smtClean="0">
                <a:solidFill>
                  <a:schemeClr val="tx1"/>
                </a:solidFill>
              </a:rPr>
              <a:t>Działalność gospodarcza</a:t>
            </a:r>
            <a:endParaRPr lang="pl-PL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72098"/>
          </a:xfrm>
        </p:spPr>
        <p:txBody>
          <a:bodyPr>
            <a:noAutofit/>
          </a:bodyPr>
          <a:lstStyle/>
          <a:p>
            <a:r>
              <a:rPr lang="pl-PL" dirty="0" smtClean="0"/>
              <a:t> obowiązek nałożony na nauczyciela akademickiego dotyczy wyłącznie sytuacji, w której działalność gospodarcza jest już faktycznie prowadzona. Samo zgłoszenie działalności do odpowiedniego rejestru lub ewidencji jeszcze tego obowiązku nie statuuje,</a:t>
            </a:r>
          </a:p>
          <a:p>
            <a:r>
              <a:rPr lang="pl-PL" dirty="0" smtClean="0"/>
              <a:t>nauczyciel akademicki nie ma obowiązku informowania rektora o zawieszeniu działalności gospodarczej. Ponowne jej podjęcie wymaga znowu zawiadomienia.</a:t>
            </a:r>
          </a:p>
          <a:p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0" dirty="0" smtClean="0">
                <a:solidFill>
                  <a:schemeClr val="tx1"/>
                </a:solidFill>
              </a:rPr>
              <a:t>Działalność gospodarcza</a:t>
            </a:r>
            <a:endParaRPr lang="pl-PL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72098"/>
          </a:xfrm>
        </p:spPr>
        <p:txBody>
          <a:bodyPr>
            <a:normAutofit fontScale="92500" lnSpcReduction="20000"/>
          </a:bodyPr>
          <a:lstStyle/>
          <a:p>
            <a:r>
              <a:rPr lang="pl-PL" dirty="0" smtClean="0"/>
              <a:t>każdy rodzaj dopuszczony prawem: indywidualna działalność gospodarcza, </a:t>
            </a:r>
            <a:r>
              <a:rPr lang="pl-PL" dirty="0" err="1" smtClean="0"/>
              <a:t>samozatrudnienie</a:t>
            </a:r>
            <a:r>
              <a:rPr lang="pl-PL" dirty="0" smtClean="0"/>
              <a:t>, udziały w spółdzielni, spółka jawna, spółka cywilna, spółka komandytowo-akcyjna, spółka komandytowa, spółka partnerska, a także prowadzenie działalności w ramach spółek kapitałowych: akcyjnych i z ograniczoną odpowiedzialnością,</a:t>
            </a:r>
          </a:p>
          <a:p>
            <a:r>
              <a:rPr lang="pl-PL" dirty="0" smtClean="0"/>
              <a:t>w razie prowadzenia dwóch lub więcej działalności należy poinformować o każdej z nich. </a:t>
            </a:r>
          </a:p>
          <a:p>
            <a:r>
              <a:rPr lang="pl-PL" dirty="0" smtClean="0"/>
              <a:t>nie ma przy tym znaczenia, czy działalność jest wykonywana w kraju czy za granicą.</a:t>
            </a:r>
          </a:p>
          <a:p>
            <a:endParaRPr lang="pl-PL" dirty="0" smtClean="0"/>
          </a:p>
          <a:p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0" dirty="0" smtClean="0">
                <a:solidFill>
                  <a:schemeClr val="tx1"/>
                </a:solidFill>
              </a:rPr>
              <a:t>Działalność gospodarcza</a:t>
            </a:r>
            <a:endParaRPr lang="pl-PL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286412"/>
          </a:xfrm>
        </p:spPr>
        <p:txBody>
          <a:bodyPr>
            <a:normAutofit fontScale="92500" lnSpcReduction="10000"/>
          </a:bodyPr>
          <a:lstStyle/>
          <a:p>
            <a:r>
              <a:rPr lang="pl-PL" sz="2900" u="sng" dirty="0" smtClean="0"/>
              <a:t>Art 125 ust. 7</a:t>
            </a:r>
            <a:r>
              <a:rPr lang="pl-PL" sz="2900" dirty="0" smtClean="0"/>
              <a:t> </a:t>
            </a:r>
            <a:r>
              <a:rPr lang="pl-PL" sz="2900" dirty="0" err="1" smtClean="0"/>
              <a:t>P.s.w.n</a:t>
            </a:r>
            <a:r>
              <a:rPr lang="pl-PL" sz="2900" dirty="0" smtClean="0"/>
              <a:t>. nie precyzuje treści zawiadomienia rektora,</a:t>
            </a:r>
          </a:p>
          <a:p>
            <a:r>
              <a:rPr lang="pl-PL" sz="2900" dirty="0" smtClean="0"/>
              <a:t>żądanie od nauczyciela akademickiego podawania danych podmiotu, w którym prowadzi działalność gospodarczą, na przykład nazwy spółki lub spółdzielni albo adresu jej siedziby jest nieuprawnione,</a:t>
            </a:r>
          </a:p>
          <a:p>
            <a:r>
              <a:rPr lang="pl-PL" sz="2900" dirty="0" smtClean="0"/>
              <a:t>forma – każda; względy celowości, zwłaszcza dowodowe, przemawiają jednak za formą pisemną bądź elektroniczną, </a:t>
            </a:r>
          </a:p>
          <a:p>
            <a:r>
              <a:rPr lang="pl-PL" sz="2900" dirty="0" smtClean="0"/>
              <a:t>statut uczelni albo regulamin pracy może określać formę przekazania rektorowi informacji,</a:t>
            </a:r>
          </a:p>
          <a:p>
            <a:r>
              <a:rPr lang="pl-PL" sz="2900" dirty="0" smtClean="0"/>
              <a:t>termin – nie określono. Może być wskazany w statucie lub regulaminie pracy.</a:t>
            </a:r>
          </a:p>
          <a:p>
            <a:endParaRPr lang="pl-PL" sz="2900" dirty="0" smtClean="0"/>
          </a:p>
          <a:p>
            <a:endParaRPr lang="pl-PL" dirty="0" smtClean="0"/>
          </a:p>
          <a:p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0" dirty="0" smtClean="0">
                <a:solidFill>
                  <a:schemeClr val="tx1"/>
                </a:solidFill>
              </a:rPr>
              <a:t>Zawiadomienie</a:t>
            </a:r>
            <a:endParaRPr lang="pl-PL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72098"/>
          </a:xfrm>
        </p:spPr>
        <p:txBody>
          <a:bodyPr>
            <a:normAutofit fontScale="92500" lnSpcReduction="20000"/>
          </a:bodyPr>
          <a:lstStyle/>
          <a:p>
            <a:r>
              <a:rPr lang="pl-PL" dirty="0" smtClean="0"/>
              <a:t>wypowiedzenie umowy o pracę,</a:t>
            </a:r>
          </a:p>
          <a:p>
            <a:r>
              <a:rPr lang="pl-PL" dirty="0" smtClean="0"/>
              <a:t>jeżeli obowiązek został określony w statucie uczelni albo regulaminie pracy jako podstawowy, możliwe jest też rozwiązanie umowy bez wypowiedzenia,</a:t>
            </a:r>
          </a:p>
          <a:p>
            <a:r>
              <a:rPr lang="pl-PL" dirty="0" smtClean="0"/>
              <a:t>wypowiedzenie warunków pracy lub/i płacy,</a:t>
            </a:r>
          </a:p>
          <a:p>
            <a:r>
              <a:rPr lang="pl-PL" dirty="0" smtClean="0"/>
              <a:t> zaniechanie można w niektórych sytuacjach kwalifikować jako czyn uchybiający obowiązkom nauczyciela akademickiego w rozumieniu art. 275 ust. 1 </a:t>
            </a:r>
            <a:r>
              <a:rPr lang="pl-PL" dirty="0" err="1" smtClean="0"/>
              <a:t>P.s.w.n</a:t>
            </a:r>
            <a:r>
              <a:rPr lang="pl-PL" dirty="0" smtClean="0"/>
              <a:t>., co może wobec niego generować kary dyscyplinarne z art. 276 ust. 1 </a:t>
            </a:r>
            <a:r>
              <a:rPr lang="pl-PL" dirty="0" err="1" smtClean="0"/>
              <a:t>P.s.w.n</a:t>
            </a:r>
            <a:r>
              <a:rPr lang="pl-PL" dirty="0" smtClean="0"/>
              <a:t>.</a:t>
            </a:r>
          </a:p>
          <a:p>
            <a:r>
              <a:rPr lang="pl-PL" dirty="0" smtClean="0"/>
              <a:t>NIE kara porządkowa z art. 108 </a:t>
            </a:r>
            <a:r>
              <a:rPr lang="pl-PL" dirty="0" err="1" smtClean="0"/>
              <a:t>K.p</a:t>
            </a:r>
            <a:r>
              <a:rPr lang="pl-PL" dirty="0" smtClean="0"/>
              <a:t>. </a:t>
            </a:r>
          </a:p>
          <a:p>
            <a:endParaRPr lang="pl-PL" dirty="0" smtClean="0"/>
          </a:p>
          <a:p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0" dirty="0" smtClean="0">
                <a:solidFill>
                  <a:schemeClr val="tx1"/>
                </a:solidFill>
              </a:rPr>
              <a:t>Sankcje </a:t>
            </a:r>
            <a:endParaRPr lang="pl-PL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89034"/>
          </a:xfrm>
        </p:spPr>
        <p:txBody>
          <a:bodyPr>
            <a:normAutofit fontScale="90000"/>
          </a:bodyPr>
          <a:lstStyle/>
          <a:p>
            <a:r>
              <a:rPr lang="pl-PL" sz="3300" b="1" dirty="0" smtClean="0"/>
              <a:t/>
            </a:r>
            <a:br>
              <a:rPr lang="pl-PL" sz="3300" b="1" dirty="0" smtClean="0"/>
            </a:br>
            <a:r>
              <a:rPr lang="pl-PL" sz="3300" b="1" dirty="0" smtClean="0"/>
              <a:t>Umowa z pracownikiem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2700" b="1" dirty="0" smtClean="0"/>
              <a:t>Art.  101</a:t>
            </a:r>
            <a:r>
              <a:rPr lang="pl-PL" sz="2700" b="1" baseline="30000" dirty="0" smtClean="0"/>
              <a:t>3</a:t>
            </a:r>
            <a:endParaRPr lang="pl-PL" sz="2700" dirty="0" smtClean="0"/>
          </a:p>
          <a:p>
            <a:pPr>
              <a:buNone/>
            </a:pPr>
            <a:r>
              <a:rPr lang="pl-PL" sz="2700" dirty="0" smtClean="0"/>
              <a:t>	Umowy, o których mowa w art. 101</a:t>
            </a:r>
            <a:r>
              <a:rPr lang="pl-PL" sz="2700" baseline="30000" dirty="0" smtClean="0"/>
              <a:t>1</a:t>
            </a:r>
            <a:r>
              <a:rPr lang="pl-PL" sz="2700" dirty="0" smtClean="0"/>
              <a:t> § 1 i w art. 101</a:t>
            </a:r>
            <a:r>
              <a:rPr lang="pl-PL" sz="2700" baseline="30000" dirty="0" smtClean="0"/>
              <a:t>2</a:t>
            </a:r>
            <a:r>
              <a:rPr lang="pl-PL" sz="2700" dirty="0" smtClean="0"/>
              <a:t> § 1, wymagają pod rygorem nieważności formy pisemnej.</a:t>
            </a:r>
          </a:p>
          <a:p>
            <a:pPr>
              <a:buNone/>
            </a:pPr>
            <a:r>
              <a:rPr lang="pl-PL" sz="2700" b="1" dirty="0" smtClean="0"/>
              <a:t>Art.  101</a:t>
            </a:r>
            <a:r>
              <a:rPr lang="pl-PL" sz="2700" b="1" baseline="30000" dirty="0" smtClean="0"/>
              <a:t>4</a:t>
            </a:r>
            <a:endParaRPr lang="pl-PL" sz="2700" dirty="0" smtClean="0"/>
          </a:p>
          <a:p>
            <a:pPr>
              <a:buNone/>
            </a:pPr>
            <a:r>
              <a:rPr lang="pl-PL" sz="2700" dirty="0" smtClean="0"/>
              <a:t>	Przepisy rozdziału nie naruszają zakazu konkurencji przewidzianego w odrębnych przepisach.</a:t>
            </a:r>
          </a:p>
          <a:p>
            <a:endParaRPr lang="pl-PL" dirty="0"/>
          </a:p>
          <a:p>
            <a:pPr>
              <a:buNone/>
            </a:pPr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7209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pl-PL" dirty="0" smtClean="0"/>
              <a:t>   Art. 125 ust. 8 </a:t>
            </a:r>
            <a:r>
              <a:rPr lang="pl-PL" dirty="0" err="1" smtClean="0"/>
              <a:t>P.s.w.n</a:t>
            </a:r>
            <a:r>
              <a:rPr lang="pl-PL" dirty="0" smtClean="0"/>
              <a:t>. przepisy ust. 1-7 stosuje się odpowiednio do nauczycieli akademickich i rektora uczelni niepublicznej, jeżeli statut nie stanowi inaczej. Wygaśnięcie mandatu rektora stwierdza organ powołujący rektora, a w przypadku braku takiego organu - założyciel.</a:t>
            </a:r>
          </a:p>
          <a:p>
            <a:r>
              <a:rPr lang="pl-PL" dirty="0" smtClean="0"/>
              <a:t>mechanizm -charakter względny, ponieważ statut uczelni niepublicznej sprawy te może regulować odmiennie </a:t>
            </a:r>
            <a:r>
              <a:rPr lang="pl-PL" dirty="0" smtClean="0">
                <a:solidFill>
                  <a:srgbClr val="C00000"/>
                </a:solidFill>
              </a:rPr>
              <a:t>ALE </a:t>
            </a:r>
            <a:r>
              <a:rPr lang="pl-PL" dirty="0" smtClean="0"/>
              <a:t>postanowienia statutowe nie mogą wprowadzać mechanizmów mniej korzystnych niż przepisy prawa pracy – także tych z art. 125 ust. 1–7 </a:t>
            </a:r>
            <a:r>
              <a:rPr lang="pl-PL" dirty="0" err="1" smtClean="0"/>
              <a:t>P</a:t>
            </a:r>
            <a:r>
              <a:rPr lang="pl-PL" smtClean="0"/>
              <a:t>.s.w.n</a:t>
            </a:r>
            <a:r>
              <a:rPr lang="pl-PL" dirty="0" smtClean="0"/>
              <a:t>.</a:t>
            </a:r>
          </a:p>
          <a:p>
            <a:endParaRPr lang="pl-PL" dirty="0" smtClean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0" dirty="0" smtClean="0">
                <a:solidFill>
                  <a:schemeClr val="tx1"/>
                </a:solidFill>
              </a:rPr>
              <a:t>Uczelnie niepubliczne</a:t>
            </a:r>
            <a:endParaRPr lang="pl-PL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89034"/>
          </a:xfrm>
        </p:spPr>
        <p:txBody>
          <a:bodyPr>
            <a:normAutofit fontScale="90000"/>
          </a:bodyPr>
          <a:lstStyle/>
          <a:p>
            <a:r>
              <a:rPr lang="pl-PL" sz="3300" b="1" dirty="0" smtClean="0"/>
              <a:t/>
            </a:r>
            <a:br>
              <a:rPr lang="pl-PL" sz="3300" b="1" dirty="0" smtClean="0"/>
            </a:br>
            <a:r>
              <a:rPr lang="pl-PL" sz="3300" b="1" dirty="0" smtClean="0"/>
              <a:t>Umowa z pracownikiem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umowa może być zawarta jednocześnie z umową o </a:t>
            </a:r>
            <a:r>
              <a:rPr lang="pl-PL" dirty="0" smtClean="0"/>
              <a:t>pracę,</a:t>
            </a:r>
          </a:p>
          <a:p>
            <a:r>
              <a:rPr lang="pl-PL" dirty="0" smtClean="0"/>
              <a:t>umowa może </a:t>
            </a:r>
            <a:r>
              <a:rPr lang="pl-PL" dirty="0"/>
              <a:t>być częścią umowy o </a:t>
            </a:r>
            <a:r>
              <a:rPr lang="pl-PL" dirty="0" smtClean="0"/>
              <a:t>pracę - ma </a:t>
            </a:r>
            <a:r>
              <a:rPr lang="pl-PL" dirty="0"/>
              <a:t>ona jednakże samodzielny byt prawny jako klauzula </a:t>
            </a:r>
            <a:r>
              <a:rPr lang="pl-PL" dirty="0" smtClean="0"/>
              <a:t>autonomiczna,</a:t>
            </a:r>
          </a:p>
          <a:p>
            <a:pPr lvl="0"/>
            <a:r>
              <a:rPr lang="pl-PL" dirty="0" smtClean="0"/>
              <a:t>pracodawca </a:t>
            </a:r>
            <a:r>
              <a:rPr lang="pl-PL" dirty="0"/>
              <a:t>może uzależnić zawarcie umowy o pracę od jednoczesnego zawarcia umowy o zakazie </a:t>
            </a:r>
            <a:r>
              <a:rPr lang="pl-PL" dirty="0" smtClean="0"/>
              <a:t>konkurencji,</a:t>
            </a:r>
            <a:endParaRPr lang="pl-PL" dirty="0"/>
          </a:p>
          <a:p>
            <a:endParaRPr lang="pl-PL" dirty="0"/>
          </a:p>
          <a:p>
            <a:endParaRPr lang="pl-PL" dirty="0"/>
          </a:p>
          <a:p>
            <a:pPr>
              <a:buNone/>
            </a:pPr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989034"/>
          </a:xfrm>
        </p:spPr>
        <p:txBody>
          <a:bodyPr>
            <a:normAutofit fontScale="90000"/>
          </a:bodyPr>
          <a:lstStyle/>
          <a:p>
            <a:r>
              <a:rPr lang="pl-PL" sz="3300" b="1" dirty="0" smtClean="0"/>
              <a:t/>
            </a:r>
            <a:br>
              <a:rPr lang="pl-PL" sz="3300" b="1" dirty="0" smtClean="0"/>
            </a:br>
            <a:r>
              <a:rPr lang="pl-PL" sz="3300" b="1" dirty="0" smtClean="0"/>
              <a:t>Umowa z pracownikiem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odmowa przez pracownika przyjęcia propozycji zawarcia umowy o zakazie konkurencji, złożonej przez pracodawcę w czasie trwania stosunku pracy, może uzasadniać wypowiedzenie umowy o pracę, chyba że propozycja ta jest niezgodna z Kodeksem (wyrok SN z 3.11.1997 r., I PKN 333/97, </a:t>
            </a:r>
            <a:r>
              <a:rPr lang="pl-PL" dirty="0" err="1"/>
              <a:t>OSNAPiUS</a:t>
            </a:r>
            <a:r>
              <a:rPr lang="pl-PL" dirty="0"/>
              <a:t> 1998/17, poz. 499)</a:t>
            </a:r>
          </a:p>
          <a:p>
            <a:endParaRPr lang="pl-PL" dirty="0"/>
          </a:p>
          <a:p>
            <a:pPr>
              <a:buNone/>
            </a:pPr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1620</Words>
  <Application>Microsoft Office PowerPoint</Application>
  <PresentationFormat>Pokaz na ekranie (4:3)</PresentationFormat>
  <Paragraphs>326</Paragraphs>
  <Slides>70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70</vt:i4>
      </vt:variant>
    </vt:vector>
  </HeadingPairs>
  <TitlesOfParts>
    <vt:vector size="71" baseType="lpstr">
      <vt:lpstr>Motyw pakietu Office</vt:lpstr>
      <vt:lpstr>Ograniczenia w zakresie podejmowania dodatkowego zatrudnienia po nowelizacji Kodeksu pracy </vt:lpstr>
      <vt:lpstr> Art.  261Dopuszczalność świadczenia pracy u więcej niż jednego pracodawcy </vt:lpstr>
      <vt:lpstr> Art.  261Dopuszczalność świadczenia pracy u więcej niż jednego pracodawcy </vt:lpstr>
      <vt:lpstr> Art.  261Dopuszczalność świadczenia pracy u więcej niż jednego pracodawcy </vt:lpstr>
      <vt:lpstr> Zakaz konkurencji </vt:lpstr>
      <vt:lpstr> Umowa z pracownikiem </vt:lpstr>
      <vt:lpstr> Umowa z pracownikiem </vt:lpstr>
      <vt:lpstr> Umowa z pracownikiem </vt:lpstr>
      <vt:lpstr> Umowa z pracownikiem </vt:lpstr>
      <vt:lpstr> Umowa z pracownikiem </vt:lpstr>
      <vt:lpstr> Umowa z pracownikiem </vt:lpstr>
      <vt:lpstr> Umowa z pracownikiem </vt:lpstr>
      <vt:lpstr> Umowa z pracownikiem </vt:lpstr>
      <vt:lpstr> Umowa cywilnoprawna </vt:lpstr>
      <vt:lpstr> Umowa o zakazie konkurencji  po ustaniu stosunku pracy  </vt:lpstr>
      <vt:lpstr> Umowa o zakazie konkurencji  po ustaniu stosunku pracy  </vt:lpstr>
      <vt:lpstr> Umowa o zakazie konkurencji  po ustaniu stosunku pracy  </vt:lpstr>
      <vt:lpstr> Umowa o zakazie konkurencji  po ustaniu stosunku pracy  </vt:lpstr>
      <vt:lpstr> Umowa o zakazie konkurencji  po ustaniu stosunku pracy  </vt:lpstr>
      <vt:lpstr> Umowa o zakazie konkurencji  po ustaniu stosunku pracy  </vt:lpstr>
      <vt:lpstr> Umowa o zakazie konkurencji  po ustaniu stosunku pracy  </vt:lpstr>
      <vt:lpstr> Umowa o zakazie konkurencji  po ustaniu stosunku pracy  </vt:lpstr>
      <vt:lpstr> Umowa o zakazie konkurencji  po ustaniu stosunku pracy  </vt:lpstr>
      <vt:lpstr> Umowa o zakazie konkurencji  po ustaniu stosunku pracy  </vt:lpstr>
      <vt:lpstr> Umowa o zakazie konkurencji  po ustaniu stosunku pracy  </vt:lpstr>
      <vt:lpstr> Umowa o zakazie konkurencji  po ustaniu stosunku pracy  </vt:lpstr>
      <vt:lpstr> Umowa o zakazie konkurencji  po ustaniu stosunku pracy  </vt:lpstr>
      <vt:lpstr> Umowa o zakazie konkurencji  po ustaniu stosunku pracy  </vt:lpstr>
      <vt:lpstr> Umowa o zakazie konkurencji  po ustaniu stosunku pracy  </vt:lpstr>
      <vt:lpstr>   Umowne ustanowienie zakazu konkurencji po rozwiązaniu umowy cywilnej:   </vt:lpstr>
      <vt:lpstr>Prawo o szkolnictwie wyższym  </vt:lpstr>
      <vt:lpstr>Art. 125 ust. 1 i 2 P.s.w.n.</vt:lpstr>
      <vt:lpstr>Art. 125 ust. 1 i 2 P.s.w.n.</vt:lpstr>
      <vt:lpstr>Podstawowe miejsce pracy</vt:lpstr>
      <vt:lpstr>Dodatkowe miejsce pracy</vt:lpstr>
      <vt:lpstr>Zastrzeżenie warunkowania zatrudnienia zgodą rektora uczelni </vt:lpstr>
      <vt:lpstr>Art. 125 ust. 1 P.s.w.n.</vt:lpstr>
      <vt:lpstr>Działalność naukowa i dydaktyczna</vt:lpstr>
      <vt:lpstr>Art. 125 ust. 1 i 2 P.s.w.n.</vt:lpstr>
      <vt:lpstr>Statut uczelni publicznej</vt:lpstr>
      <vt:lpstr>Wniosek o wyrażenie zgody</vt:lpstr>
      <vt:lpstr>Procedura uzyskania zgody</vt:lpstr>
      <vt:lpstr>Procedura uzyskania zgody</vt:lpstr>
      <vt:lpstr>Termin 2-miesięczny</vt:lpstr>
      <vt:lpstr>Termin 2-miesięczny</vt:lpstr>
      <vt:lpstr>Zgoda/odmowa zgody</vt:lpstr>
      <vt:lpstr>Przesłanki odmowy wydania zgody</vt:lpstr>
      <vt:lpstr>Przesłanki odmowy wydania zgody</vt:lpstr>
      <vt:lpstr>Przesłanki odmowy wydania zgody</vt:lpstr>
      <vt:lpstr>Przesłanki odmowy wydania zgody</vt:lpstr>
      <vt:lpstr>Forma zgody/odmowy</vt:lpstr>
      <vt:lpstr>Uzasadnienie</vt:lpstr>
      <vt:lpstr>Zgody czasowe</vt:lpstr>
      <vt:lpstr>Dopuszczalności cofnięcia zgody na dodatkowe zatrudnienie</vt:lpstr>
      <vt:lpstr>Sankcje za naruszenie   art. 125 ust. 1 p.s.w.n. </vt:lpstr>
      <vt:lpstr>Sankcje za naruszenie   art. 125 ust. 1 P.s.w.n. </vt:lpstr>
      <vt:lpstr>Status rektora</vt:lpstr>
      <vt:lpstr>Status rektora</vt:lpstr>
      <vt:lpstr>Zgoda dla rektora</vt:lpstr>
      <vt:lpstr>Brak zgody dla rektora</vt:lpstr>
      <vt:lpstr>Zgoda/odmowa zgody dla rektora</vt:lpstr>
      <vt:lpstr>Sankcja wobec rektora</vt:lpstr>
      <vt:lpstr>Sankcja wobec rektora</vt:lpstr>
      <vt:lpstr>Sankcja wobec rektora</vt:lpstr>
      <vt:lpstr>Działalność gospodarcza</vt:lpstr>
      <vt:lpstr>Działalność gospodarcza</vt:lpstr>
      <vt:lpstr>Działalność gospodarcza</vt:lpstr>
      <vt:lpstr>Zawiadomienie</vt:lpstr>
      <vt:lpstr>Sankcje </vt:lpstr>
      <vt:lpstr>Uczelnie niepubliczne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Ograniczenia w zakresie podejmowania dodatkowego zatrudnienia po nowelizacji Kodeksu pracy. </dc:title>
  <dc:creator>Właściciel</dc:creator>
  <cp:lastModifiedBy>Właściciel</cp:lastModifiedBy>
  <cp:revision>27</cp:revision>
  <dcterms:created xsi:type="dcterms:W3CDTF">2023-05-20T20:41:23Z</dcterms:created>
  <dcterms:modified xsi:type="dcterms:W3CDTF">2023-05-22T14:28:41Z</dcterms:modified>
</cp:coreProperties>
</file>