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70" r:id="rId3"/>
    <p:sldId id="336" r:id="rId4"/>
    <p:sldId id="511" r:id="rId5"/>
    <p:sldId id="350" r:id="rId6"/>
    <p:sldId id="367" r:id="rId7"/>
    <p:sldId id="502" r:id="rId8"/>
    <p:sldId id="455" r:id="rId9"/>
    <p:sldId id="456" r:id="rId10"/>
    <p:sldId id="453" r:id="rId11"/>
    <p:sldId id="496" r:id="rId12"/>
    <p:sldId id="497" r:id="rId13"/>
    <p:sldId id="510" r:id="rId14"/>
    <p:sldId id="457" r:id="rId15"/>
    <p:sldId id="458" r:id="rId16"/>
    <p:sldId id="459" r:id="rId17"/>
    <p:sldId id="527" r:id="rId18"/>
    <p:sldId id="529" r:id="rId19"/>
    <p:sldId id="530" r:id="rId20"/>
    <p:sldId id="531" r:id="rId21"/>
    <p:sldId id="532" r:id="rId22"/>
    <p:sldId id="534" r:id="rId23"/>
    <p:sldId id="537" r:id="rId24"/>
    <p:sldId id="528" r:id="rId25"/>
    <p:sldId id="535" r:id="rId26"/>
    <p:sldId id="536" r:id="rId27"/>
    <p:sldId id="538" r:id="rId28"/>
    <p:sldId id="522" r:id="rId29"/>
    <p:sldId id="523" r:id="rId30"/>
    <p:sldId id="524" r:id="rId31"/>
    <p:sldId id="533" r:id="rId32"/>
    <p:sldId id="526" r:id="rId33"/>
    <p:sldId id="465" r:id="rId34"/>
    <p:sldId id="471" r:id="rId35"/>
    <p:sldId id="472" r:id="rId36"/>
    <p:sldId id="475" r:id="rId37"/>
    <p:sldId id="521" r:id="rId38"/>
    <p:sldId id="512" r:id="rId39"/>
    <p:sldId id="519" r:id="rId40"/>
    <p:sldId id="386" r:id="rId41"/>
    <p:sldId id="513" r:id="rId42"/>
    <p:sldId id="345" r:id="rId43"/>
    <p:sldId id="401" r:id="rId44"/>
    <p:sldId id="402" r:id="rId45"/>
    <p:sldId id="397" r:id="rId46"/>
    <p:sldId id="407" r:id="rId47"/>
    <p:sldId id="400" r:id="rId48"/>
    <p:sldId id="413" r:id="rId49"/>
    <p:sldId id="476" r:id="rId50"/>
    <p:sldId id="482" r:id="rId51"/>
    <p:sldId id="428" r:id="rId52"/>
    <p:sldId id="451" r:id="rId53"/>
    <p:sldId id="427" r:id="rId54"/>
    <p:sldId id="514" r:id="rId55"/>
    <p:sldId id="515" r:id="rId56"/>
    <p:sldId id="520" r:id="rId57"/>
    <p:sldId id="518" r:id="rId58"/>
    <p:sldId id="446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121DE23-3CFB-4365-ADEF-3CCB5566D7A5}">
          <p14:sldIdLst>
            <p14:sldId id="256"/>
          </p14:sldIdLst>
        </p14:section>
        <p14:section name="Sekcja bez tytułu" id="{E0C2B809-962A-42A2-A9BA-9E35BC1DC13B}">
          <p14:sldIdLst>
            <p14:sldId id="270"/>
            <p14:sldId id="336"/>
            <p14:sldId id="511"/>
            <p14:sldId id="350"/>
            <p14:sldId id="367"/>
            <p14:sldId id="502"/>
            <p14:sldId id="455"/>
            <p14:sldId id="456"/>
            <p14:sldId id="453"/>
            <p14:sldId id="496"/>
            <p14:sldId id="497"/>
            <p14:sldId id="510"/>
            <p14:sldId id="457"/>
            <p14:sldId id="458"/>
            <p14:sldId id="459"/>
            <p14:sldId id="527"/>
            <p14:sldId id="529"/>
            <p14:sldId id="530"/>
            <p14:sldId id="531"/>
            <p14:sldId id="532"/>
            <p14:sldId id="534"/>
            <p14:sldId id="537"/>
            <p14:sldId id="528"/>
            <p14:sldId id="535"/>
            <p14:sldId id="536"/>
            <p14:sldId id="538"/>
            <p14:sldId id="522"/>
            <p14:sldId id="523"/>
            <p14:sldId id="524"/>
            <p14:sldId id="533"/>
            <p14:sldId id="526"/>
            <p14:sldId id="465"/>
            <p14:sldId id="471"/>
            <p14:sldId id="472"/>
            <p14:sldId id="475"/>
            <p14:sldId id="521"/>
            <p14:sldId id="512"/>
            <p14:sldId id="519"/>
            <p14:sldId id="386"/>
            <p14:sldId id="513"/>
            <p14:sldId id="345"/>
            <p14:sldId id="401"/>
            <p14:sldId id="402"/>
            <p14:sldId id="397"/>
            <p14:sldId id="407"/>
            <p14:sldId id="400"/>
            <p14:sldId id="413"/>
            <p14:sldId id="476"/>
            <p14:sldId id="482"/>
            <p14:sldId id="428"/>
            <p14:sldId id="451"/>
            <p14:sldId id="427"/>
            <p14:sldId id="514"/>
            <p14:sldId id="515"/>
            <p14:sldId id="520"/>
            <p14:sldId id="518"/>
            <p14:sldId id="4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92" d="100"/>
          <a:sy n="92" d="100"/>
        </p:scale>
        <p:origin x="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DAA77-D1BC-4C6A-9B40-34804FB6168F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FC45E-6D95-4CAE-949B-7E36CAA273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77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72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86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164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053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275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64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C45E-6D95-4CAE-949B-7E36CAA27329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70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66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0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8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37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17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7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71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1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07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0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04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371A-A3AF-47EF-9E7D-E6143108BA57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2A4A-51B1-4C9D-B599-24F7A952A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27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n.wojtkowiak@wp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4855" y="818984"/>
            <a:ext cx="9712036" cy="326852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3400" b="1" kern="1200" dirty="0">
                <a:solidFill>
                  <a:schemeClr val="bg1"/>
                </a:solidFill>
                <a:latin typeface="Calibri  "/>
              </a:rPr>
              <a:t>Jak zaprojektować i wdrożyć skuteczny system współpracy z pracodawcami?</a:t>
            </a:r>
            <a:br>
              <a:rPr lang="en-US" sz="3400" b="1" kern="1200" dirty="0">
                <a:solidFill>
                  <a:schemeClr val="bg1"/>
                </a:solidFill>
                <a:latin typeface="Calibri  "/>
              </a:rPr>
            </a:br>
            <a:br>
              <a:rPr lang="en-US" sz="3400" b="1" kern="1200" dirty="0">
                <a:solidFill>
                  <a:schemeClr val="bg1"/>
                </a:solidFill>
                <a:latin typeface="Calibri  "/>
              </a:rPr>
            </a:br>
            <a:r>
              <a:rPr lang="pl-PL" sz="3400" kern="1200" dirty="0">
                <a:solidFill>
                  <a:schemeClr val="bg1"/>
                </a:solidFill>
                <a:latin typeface="Calibri  "/>
              </a:rPr>
              <a:t>Diagnoza-projekt-wdrożenie-ewaluacja</a:t>
            </a:r>
            <a:endParaRPr lang="en-US" sz="3400" kern="1200" dirty="0">
              <a:solidFill>
                <a:schemeClr val="bg1"/>
              </a:solidFill>
              <a:latin typeface="Calibri  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Toruń, </a:t>
            </a:r>
            <a:r>
              <a:rPr lang="pl-PL" sz="2800" dirty="0">
                <a:solidFill>
                  <a:srgbClr val="FFFFFF"/>
                </a:solidFill>
              </a:rPr>
              <a:t>maj</a:t>
            </a:r>
            <a:r>
              <a:rPr lang="en-US" sz="2800" dirty="0">
                <a:solidFill>
                  <a:srgbClr val="FFFFFF"/>
                </a:solidFill>
              </a:rPr>
              <a:t> 202</a:t>
            </a:r>
            <a:r>
              <a:rPr lang="pl-PL" sz="2800" dirty="0">
                <a:solidFill>
                  <a:srgbClr val="FFFFFF"/>
                </a:solidFill>
              </a:rPr>
              <a:t>3</a:t>
            </a:r>
            <a:r>
              <a:rPr lang="en-US" sz="2800" dirty="0">
                <a:solidFill>
                  <a:srgbClr val="FFFFFF"/>
                </a:solidFill>
              </a:rPr>
              <a:t> r.</a:t>
            </a:r>
          </a:p>
          <a:p>
            <a:pPr algn="r"/>
            <a:r>
              <a:rPr lang="pl-PL" sz="2200" dirty="0">
                <a:solidFill>
                  <a:srgbClr val="FFFFFF"/>
                </a:solidFill>
              </a:rPr>
              <a:t>mgr </a:t>
            </a:r>
            <a:r>
              <a:rPr lang="en-US" sz="2200" dirty="0">
                <a:solidFill>
                  <a:srgbClr val="FFFFFF"/>
                </a:solidFill>
              </a:rPr>
              <a:t>Marcin Wojtkowiak</a:t>
            </a:r>
          </a:p>
          <a:p>
            <a:pPr algn="r"/>
            <a:r>
              <a:rPr lang="en-US" sz="2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marcin.wojtkowiak@wp.pl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przykładowe rozwiązania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b="1" dirty="0" err="1"/>
              <a:t>Równoległe</a:t>
            </a:r>
            <a:r>
              <a:rPr lang="en-US" sz="1700" dirty="0"/>
              <a:t> </a:t>
            </a:r>
            <a:r>
              <a:rPr lang="en-US" sz="1700" dirty="0" err="1"/>
              <a:t>kształcenie</a:t>
            </a:r>
            <a:r>
              <a:rPr lang="en-US" sz="1700" dirty="0"/>
              <a:t> w </a:t>
            </a:r>
            <a:r>
              <a:rPr lang="en-US" sz="1700" dirty="0" err="1"/>
              <a:t>szkole</a:t>
            </a:r>
            <a:r>
              <a:rPr lang="en-US" sz="1700" dirty="0"/>
              <a:t>/uczelni (</a:t>
            </a:r>
            <a:r>
              <a:rPr lang="en-US" sz="1700" dirty="0" err="1"/>
              <a:t>wiedza</a:t>
            </a:r>
            <a:r>
              <a:rPr lang="en-US" sz="1700" dirty="0"/>
              <a:t> </a:t>
            </a:r>
            <a:r>
              <a:rPr lang="en-US" sz="1700" dirty="0" err="1"/>
              <a:t>teoretyczna</a:t>
            </a:r>
            <a:r>
              <a:rPr lang="en-US" sz="1700" dirty="0"/>
              <a:t>) </a:t>
            </a:r>
            <a:br>
              <a:rPr lang="en-US" sz="1700" dirty="0"/>
            </a:br>
            <a:r>
              <a:rPr lang="en-US" sz="1700" dirty="0"/>
              <a:t>i w </a:t>
            </a:r>
            <a:r>
              <a:rPr lang="en-US" sz="1700" dirty="0" err="1"/>
              <a:t>zakładzie</a:t>
            </a:r>
            <a:r>
              <a:rPr lang="en-US" sz="1700" dirty="0"/>
              <a:t> </a:t>
            </a:r>
            <a:r>
              <a:rPr lang="en-US" sz="1700" dirty="0" err="1"/>
              <a:t>pracy</a:t>
            </a:r>
            <a:r>
              <a:rPr lang="en-US" sz="1700" dirty="0"/>
              <a:t> (</a:t>
            </a:r>
            <a:r>
              <a:rPr lang="en-US" sz="1700" dirty="0" err="1"/>
              <a:t>bezpośredni</a:t>
            </a:r>
            <a:r>
              <a:rPr lang="en-US" sz="1700" dirty="0"/>
              <a:t> </a:t>
            </a:r>
            <a:r>
              <a:rPr lang="en-US" sz="1700" dirty="0" err="1"/>
              <a:t>kontakt</a:t>
            </a:r>
            <a:r>
              <a:rPr lang="en-US" sz="1700" dirty="0"/>
              <a:t> z </a:t>
            </a:r>
            <a:r>
              <a:rPr lang="en-US" sz="1700" dirty="0" err="1"/>
              <a:t>przedsiębiorstwem</a:t>
            </a:r>
            <a:r>
              <a:rPr lang="en-US" sz="1700" dirty="0"/>
              <a:t> </a:t>
            </a:r>
            <a:br>
              <a:rPr lang="en-US" sz="1700" dirty="0"/>
            </a:br>
            <a:r>
              <a:rPr lang="en-US" sz="1700" dirty="0"/>
              <a:t>i </a:t>
            </a:r>
            <a:r>
              <a:rPr lang="en-US" sz="1700" dirty="0" err="1"/>
              <a:t>czynnościami</a:t>
            </a:r>
            <a:r>
              <a:rPr lang="en-US" sz="1700" dirty="0"/>
              <a:t> </a:t>
            </a:r>
            <a:r>
              <a:rPr lang="en-US" sz="1700" dirty="0" err="1"/>
              <a:t>wykonywanymi</a:t>
            </a:r>
            <a:r>
              <a:rPr lang="en-US" sz="1700" dirty="0"/>
              <a:t> w </a:t>
            </a:r>
            <a:r>
              <a:rPr lang="en-US" sz="1700" dirty="0" err="1"/>
              <a:t>danym</a:t>
            </a:r>
            <a:r>
              <a:rPr lang="en-US" sz="1700" dirty="0"/>
              <a:t> </a:t>
            </a:r>
            <a:r>
              <a:rPr lang="en-US" sz="1700" dirty="0" err="1"/>
              <a:t>zawodzie</a:t>
            </a:r>
            <a:r>
              <a:rPr lang="en-US" sz="1700" dirty="0"/>
              <a:t>) </a:t>
            </a:r>
          </a:p>
          <a:p>
            <a:pPr algn="l"/>
            <a:r>
              <a:rPr lang="en-US" sz="1700" u="sng" dirty="0" err="1"/>
              <a:t>Jakie</a:t>
            </a:r>
            <a:r>
              <a:rPr lang="en-US" sz="1700" u="sng" dirty="0"/>
              <a:t> </a:t>
            </a:r>
            <a:r>
              <a:rPr lang="en-US" sz="1700" u="sng" dirty="0" err="1"/>
              <a:t>powinny</a:t>
            </a:r>
            <a:r>
              <a:rPr lang="en-US" sz="1700" u="sng" dirty="0"/>
              <a:t> </a:t>
            </a:r>
            <a:r>
              <a:rPr lang="en-US" sz="1700" u="sng" dirty="0" err="1"/>
              <a:t>być</a:t>
            </a:r>
            <a:r>
              <a:rPr lang="en-US" sz="1700" u="sng" dirty="0"/>
              <a:t> </a:t>
            </a:r>
            <a:r>
              <a:rPr lang="en-US" sz="1700" u="sng" dirty="0" err="1"/>
              <a:t>proporcje</a:t>
            </a:r>
            <a:r>
              <a:rPr lang="en-US" sz="1700" u="sng" dirty="0"/>
              <a:t> </a:t>
            </a:r>
            <a:r>
              <a:rPr lang="en-US" sz="1700" u="sng" dirty="0" err="1"/>
              <a:t>między</a:t>
            </a:r>
            <a:r>
              <a:rPr lang="en-US" sz="1700" u="sng" dirty="0"/>
              <a:t> </a:t>
            </a:r>
            <a:r>
              <a:rPr lang="en-US" sz="1700" u="sng" dirty="0" err="1"/>
              <a:t>teorią</a:t>
            </a:r>
            <a:r>
              <a:rPr lang="en-US" sz="1700" u="sng" dirty="0"/>
              <a:t> a </a:t>
            </a:r>
            <a:r>
              <a:rPr lang="en-US" sz="1700" u="sng" dirty="0" err="1"/>
              <a:t>praktyką</a:t>
            </a:r>
            <a:r>
              <a:rPr lang="en-US" sz="1700" u="sng" dirty="0"/>
              <a:t>?</a:t>
            </a:r>
            <a:r>
              <a:rPr lang="en-US" sz="1700" dirty="0"/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b="1" dirty="0" err="1"/>
              <a:t>Typ</a:t>
            </a:r>
            <a:r>
              <a:rPr lang="en-US" sz="1700" b="1" dirty="0"/>
              <a:t> </a:t>
            </a:r>
            <a:r>
              <a:rPr lang="en-US" sz="1700" b="1" dirty="0" err="1"/>
              <a:t>idealny</a:t>
            </a:r>
            <a:r>
              <a:rPr lang="en-US" sz="1700" b="1" dirty="0"/>
              <a:t>:</a:t>
            </a:r>
          </a:p>
          <a:p>
            <a:pPr marL="114300" algn="l"/>
            <a:r>
              <a:rPr lang="pl-PL" sz="1700" dirty="0"/>
              <a:t>- </a:t>
            </a:r>
            <a:r>
              <a:rPr lang="en-US" sz="1700" dirty="0"/>
              <a:t>minimum 50% </a:t>
            </a:r>
            <a:r>
              <a:rPr lang="en-US" sz="1700" dirty="0" err="1"/>
              <a:t>zajęć</a:t>
            </a:r>
            <a:r>
              <a:rPr lang="en-US" sz="1700" dirty="0"/>
              <a:t> w </a:t>
            </a:r>
            <a:r>
              <a:rPr lang="en-US" sz="1700" dirty="0" err="1"/>
              <a:t>rzeczywistych</a:t>
            </a:r>
            <a:r>
              <a:rPr lang="en-US" sz="1700" dirty="0"/>
              <a:t> </a:t>
            </a:r>
            <a:r>
              <a:rPr lang="en-US" sz="1700" dirty="0" err="1"/>
              <a:t>warunkach</a:t>
            </a:r>
            <a:r>
              <a:rPr lang="en-US" sz="1700" dirty="0"/>
              <a:t> </a:t>
            </a:r>
            <a:r>
              <a:rPr lang="en-US" sz="1700" dirty="0" err="1"/>
              <a:t>pracy</a:t>
            </a:r>
            <a:r>
              <a:rPr lang="en-US" sz="1700" dirty="0"/>
              <a:t> (u </a:t>
            </a:r>
            <a:r>
              <a:rPr lang="en-US" sz="1700" dirty="0" err="1"/>
              <a:t>pracodawcy</a:t>
            </a:r>
            <a:r>
              <a:rPr lang="en-US" sz="1700" dirty="0"/>
              <a:t>)</a:t>
            </a:r>
          </a:p>
          <a:p>
            <a:pPr marL="114300" algn="l"/>
            <a:r>
              <a:rPr lang="pl-PL" sz="1700" dirty="0"/>
              <a:t>- </a:t>
            </a:r>
            <a:r>
              <a:rPr lang="en-US" sz="1700" u="sng" dirty="0" err="1"/>
              <a:t>naprzemienne</a:t>
            </a:r>
            <a:r>
              <a:rPr lang="en-US" sz="1700" dirty="0"/>
              <a:t> (</a:t>
            </a:r>
            <a:r>
              <a:rPr lang="en-US" sz="1700" dirty="0" err="1"/>
              <a:t>tydzień</a:t>
            </a:r>
            <a:r>
              <a:rPr lang="en-US" sz="1700" dirty="0"/>
              <a:t>/</a:t>
            </a:r>
            <a:r>
              <a:rPr lang="en-US" sz="1700" dirty="0" err="1"/>
              <a:t>tydzień</a:t>
            </a:r>
            <a:r>
              <a:rPr lang="en-US" sz="1700" dirty="0"/>
              <a:t>, </a:t>
            </a:r>
            <a:r>
              <a:rPr lang="en-US" sz="1700" dirty="0" err="1"/>
              <a:t>miesiąc</a:t>
            </a:r>
            <a:r>
              <a:rPr lang="en-US" sz="1700" dirty="0"/>
              <a:t>/</a:t>
            </a:r>
            <a:r>
              <a:rPr lang="en-US" sz="1700" dirty="0" err="1"/>
              <a:t>miesiąc</a:t>
            </a:r>
            <a:r>
              <a:rPr lang="en-US" sz="1700" dirty="0"/>
              <a:t>, </a:t>
            </a:r>
            <a:r>
              <a:rPr lang="en-US" sz="1700" dirty="0" err="1"/>
              <a:t>semestr</a:t>
            </a:r>
            <a:r>
              <a:rPr lang="en-US" sz="1700" dirty="0"/>
              <a:t>/</a:t>
            </a:r>
            <a:r>
              <a:rPr lang="en-US" sz="1700" dirty="0" err="1"/>
              <a:t>semestr</a:t>
            </a:r>
            <a:r>
              <a:rPr lang="en-US" sz="1700" dirty="0"/>
              <a:t>) – </a:t>
            </a:r>
            <a:r>
              <a:rPr lang="en-US" sz="1700" dirty="0" err="1"/>
              <a:t>cykl</a:t>
            </a:r>
            <a:r>
              <a:rPr lang="en-US" sz="1700" dirty="0"/>
              <a:t> </a:t>
            </a:r>
            <a:r>
              <a:rPr lang="en-US" sz="1700" dirty="0" err="1"/>
              <a:t>technologiczny</a:t>
            </a:r>
            <a:r>
              <a:rPr lang="pl-PL" sz="1700" dirty="0"/>
              <a:t> – </a:t>
            </a:r>
            <a:r>
              <a:rPr lang="pl-PL" sz="1700" u="sng" dirty="0"/>
              <a:t>i w trybie ciągłym</a:t>
            </a:r>
            <a:endParaRPr lang="en-US" sz="1700" u="sng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Kształcenie</a:t>
            </a:r>
            <a:r>
              <a:rPr lang="en-US" sz="1700" dirty="0"/>
              <a:t> o </a:t>
            </a:r>
            <a:r>
              <a:rPr lang="en-US" sz="1700" dirty="0" err="1"/>
              <a:t>charakterze</a:t>
            </a:r>
            <a:r>
              <a:rPr lang="en-US" sz="1700" dirty="0"/>
              <a:t> </a:t>
            </a:r>
            <a:r>
              <a:rPr lang="en-US" sz="1700" dirty="0" err="1"/>
              <a:t>zawodowym</a:t>
            </a:r>
            <a:r>
              <a:rPr lang="en-US" sz="1700" dirty="0"/>
              <a:t>, </a:t>
            </a:r>
            <a:r>
              <a:rPr lang="en-US" sz="1700" b="1" dirty="0" err="1"/>
              <a:t>ściśle</a:t>
            </a:r>
            <a:r>
              <a:rPr lang="en-US" sz="1700" b="1" dirty="0"/>
              <a:t> </a:t>
            </a:r>
            <a:r>
              <a:rPr lang="en-US" sz="1700" b="1" dirty="0" err="1"/>
              <a:t>dostosowane</a:t>
            </a:r>
            <a:r>
              <a:rPr lang="en-US" sz="1700" b="1" dirty="0"/>
              <a:t> do </a:t>
            </a:r>
            <a:r>
              <a:rPr lang="en-US" sz="1700" b="1" dirty="0" err="1"/>
              <a:t>potrzeb</a:t>
            </a:r>
            <a:r>
              <a:rPr lang="en-US" sz="1700" b="1" dirty="0"/>
              <a:t> </a:t>
            </a:r>
            <a:r>
              <a:rPr lang="en-US" sz="1700" b="1" dirty="0" err="1"/>
              <a:t>konkretnych</a:t>
            </a:r>
            <a:r>
              <a:rPr lang="en-US" sz="1700" b="1" dirty="0"/>
              <a:t> </a:t>
            </a:r>
            <a:r>
              <a:rPr lang="en-US" sz="1700" b="1" dirty="0" err="1"/>
              <a:t>pracodawców</a:t>
            </a:r>
            <a:endParaRPr lang="en-US" sz="17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Pozwala</a:t>
            </a:r>
            <a:r>
              <a:rPr lang="en-US" sz="1700" dirty="0"/>
              <a:t> </a:t>
            </a:r>
            <a:r>
              <a:rPr lang="en-US" sz="1700" dirty="0" err="1"/>
              <a:t>studentom</a:t>
            </a:r>
            <a:r>
              <a:rPr lang="en-US" sz="1700" dirty="0"/>
              <a:t> na </a:t>
            </a:r>
            <a:r>
              <a:rPr lang="en-US" sz="1700" b="1" dirty="0" err="1"/>
              <a:t>płynne</a:t>
            </a:r>
            <a:r>
              <a:rPr lang="en-US" sz="1700" b="1" dirty="0"/>
              <a:t> </a:t>
            </a:r>
            <a:r>
              <a:rPr lang="en-US" sz="1700" b="1" dirty="0" err="1"/>
              <a:t>przejście</a:t>
            </a:r>
            <a:r>
              <a:rPr lang="en-US" sz="1700" b="1" dirty="0"/>
              <a:t> od </a:t>
            </a:r>
            <a:r>
              <a:rPr lang="en-US" sz="1700" b="1" dirty="0" err="1"/>
              <a:t>studiowania</a:t>
            </a:r>
            <a:r>
              <a:rPr lang="en-US" sz="1700" b="1" dirty="0"/>
              <a:t> do </a:t>
            </a:r>
            <a:r>
              <a:rPr lang="en-US" sz="1700" b="1" dirty="0" err="1"/>
              <a:t>czynnego</a:t>
            </a:r>
            <a:r>
              <a:rPr lang="en-US" sz="1700" b="1" dirty="0"/>
              <a:t> </a:t>
            </a:r>
            <a:r>
              <a:rPr lang="en-US" sz="1700" b="1" dirty="0" err="1"/>
              <a:t>życia</a:t>
            </a:r>
            <a:r>
              <a:rPr lang="en-US" sz="1700" b="1" dirty="0"/>
              <a:t> </a:t>
            </a:r>
            <a:r>
              <a:rPr lang="en-US" sz="1700" b="1" dirty="0" err="1"/>
              <a:t>zawodowego</a:t>
            </a:r>
            <a:endParaRPr lang="en-US" sz="17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331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przykładowe rozwiązania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Studia </a:t>
            </a:r>
            <a:r>
              <a:rPr lang="en-US" sz="2000" dirty="0" err="1"/>
              <a:t>dualne</a:t>
            </a:r>
            <a:r>
              <a:rPr lang="en-US" sz="2000" dirty="0"/>
              <a:t> </a:t>
            </a:r>
            <a:r>
              <a:rPr lang="en-US" sz="2000" dirty="0" err="1"/>
              <a:t>wymagają</a:t>
            </a:r>
            <a:r>
              <a:rPr lang="en-US" sz="2000" dirty="0"/>
              <a:t> </a:t>
            </a:r>
            <a:r>
              <a:rPr lang="en-US" sz="2000" b="1" dirty="0" err="1"/>
              <a:t>pełnej</a:t>
            </a:r>
            <a:r>
              <a:rPr lang="en-US" sz="2000" b="1" dirty="0"/>
              <a:t> współpracy</a:t>
            </a:r>
            <a:r>
              <a:rPr lang="en-US" sz="2000" dirty="0"/>
              <a:t>, </a:t>
            </a:r>
            <a:r>
              <a:rPr lang="en-US" sz="2000" dirty="0" err="1"/>
              <a:t>także</a:t>
            </a:r>
            <a:r>
              <a:rPr lang="en-US" sz="2000" dirty="0"/>
              <a:t> na </a:t>
            </a:r>
            <a:r>
              <a:rPr lang="en-US" sz="2000" dirty="0" err="1"/>
              <a:t>gruncie</a:t>
            </a:r>
            <a:r>
              <a:rPr lang="en-US" sz="2000" dirty="0"/>
              <a:t> </a:t>
            </a:r>
            <a:r>
              <a:rPr lang="en-US" sz="2000" dirty="0" err="1"/>
              <a:t>organizacyjnym</a:t>
            </a:r>
            <a:r>
              <a:rPr lang="en-US" sz="2000" dirty="0"/>
              <a:t>, </a:t>
            </a:r>
            <a:r>
              <a:rPr lang="en-US" sz="2000" dirty="0" err="1"/>
              <a:t>między</a:t>
            </a:r>
            <a:r>
              <a:rPr lang="en-US" sz="2000" dirty="0"/>
              <a:t> </a:t>
            </a:r>
            <a:r>
              <a:rPr lang="en-US" sz="2000" dirty="0" err="1"/>
              <a:t>uczelnią</a:t>
            </a:r>
            <a:r>
              <a:rPr lang="en-US" sz="2000" dirty="0"/>
              <a:t> a </a:t>
            </a:r>
            <a:r>
              <a:rPr lang="en-US" sz="2000" dirty="0" err="1"/>
              <a:t>pracodawcą</a:t>
            </a:r>
            <a:r>
              <a:rPr lang="en-US" sz="2000" dirty="0"/>
              <a:t> - program kształcenia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b="1" dirty="0"/>
              <a:t>w </a:t>
            </a:r>
            <a:r>
              <a:rPr lang="en-US" sz="2000" b="1" dirty="0" err="1"/>
              <a:t>pełni</a:t>
            </a:r>
            <a:r>
              <a:rPr lang="en-US" sz="2000" b="1" dirty="0"/>
              <a:t> </a:t>
            </a:r>
            <a:r>
              <a:rPr lang="en-US" sz="2000" b="1" dirty="0" err="1"/>
              <a:t>nadzorowany</a:t>
            </a:r>
            <a:r>
              <a:rPr lang="en-US" sz="2000" b="1" dirty="0"/>
              <a:t> </a:t>
            </a:r>
            <a:br>
              <a:rPr lang="pl-PL" sz="2000" b="1" dirty="0"/>
            </a:br>
            <a:r>
              <a:rPr lang="en-US" sz="2000" b="1" dirty="0" err="1"/>
              <a:t>i</a:t>
            </a:r>
            <a:r>
              <a:rPr lang="en-US" sz="2000" b="1" dirty="0"/>
              <a:t> w </a:t>
            </a:r>
            <a:r>
              <a:rPr lang="en-US" sz="2000" b="1" dirty="0" err="1"/>
              <a:t>znacznym</a:t>
            </a:r>
            <a:r>
              <a:rPr lang="en-US" sz="2000" b="1" dirty="0"/>
              <a:t> </a:t>
            </a:r>
            <a:r>
              <a:rPr lang="en-US" sz="2000" b="1" dirty="0" err="1"/>
              <a:t>stopniu</a:t>
            </a:r>
            <a:r>
              <a:rPr lang="en-US" sz="2000" b="1" dirty="0"/>
              <a:t> </a:t>
            </a:r>
            <a:r>
              <a:rPr lang="en-US" sz="2000" b="1" dirty="0" err="1"/>
              <a:t>także</a:t>
            </a:r>
            <a:r>
              <a:rPr lang="en-US" sz="2000" b="1" dirty="0"/>
              <a:t> </a:t>
            </a:r>
            <a:r>
              <a:rPr lang="en-US" sz="2000" b="1" dirty="0" err="1"/>
              <a:t>realizowany</a:t>
            </a:r>
            <a:r>
              <a:rPr lang="en-US" sz="2000" b="1" dirty="0"/>
              <a:t> </a:t>
            </a:r>
            <a:r>
              <a:rPr lang="en-US" sz="2000" b="1" dirty="0" err="1"/>
              <a:t>przez</a:t>
            </a:r>
            <a:r>
              <a:rPr lang="en-US" sz="2000" b="1" dirty="0"/>
              <a:t> </a:t>
            </a:r>
            <a:r>
              <a:rPr lang="en-US" sz="2000" b="1" dirty="0" err="1"/>
              <a:t>przedstawicieli</a:t>
            </a:r>
            <a:r>
              <a:rPr lang="en-US" sz="2000" b="1" dirty="0"/>
              <a:t> firm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zatrudnianych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nich</a:t>
            </a:r>
            <a:r>
              <a:rPr lang="en-US" sz="2000" dirty="0"/>
              <a:t> </a:t>
            </a:r>
            <a:r>
              <a:rPr lang="en-US" sz="2000" dirty="0" err="1"/>
              <a:t>specjalistów</a:t>
            </a:r>
            <a:r>
              <a:rPr lang="en-US" sz="2000" dirty="0"/>
              <a:t> z </a:t>
            </a:r>
            <a:r>
              <a:rPr lang="en-US" sz="2000" dirty="0" err="1"/>
              <a:t>rynku</a:t>
            </a:r>
            <a:r>
              <a:rPr lang="en-US" sz="2000" dirty="0"/>
              <a:t>  </a:t>
            </a:r>
          </a:p>
          <a:p>
            <a:pPr marL="28575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Spójność</a:t>
            </a:r>
            <a:r>
              <a:rPr lang="en-US" sz="2000" dirty="0"/>
              <a:t> </a:t>
            </a:r>
            <a:r>
              <a:rPr lang="en-US" sz="2000" dirty="0" err="1"/>
              <a:t>tematyki</a:t>
            </a:r>
            <a:r>
              <a:rPr lang="en-US" sz="2000" dirty="0"/>
              <a:t> </a:t>
            </a:r>
            <a:r>
              <a:rPr lang="en-US" sz="2000" dirty="0" err="1"/>
              <a:t>zajęć</a:t>
            </a:r>
            <a:r>
              <a:rPr lang="en-US" sz="2000" dirty="0"/>
              <a:t> na uczelni i </a:t>
            </a:r>
            <a:r>
              <a:rPr lang="en-US" sz="2000" dirty="0" err="1"/>
              <a:t>zadań</a:t>
            </a:r>
            <a:r>
              <a:rPr lang="en-US" sz="2000" dirty="0"/>
              <a:t> </a:t>
            </a:r>
            <a:r>
              <a:rPr lang="en-US" sz="2000" dirty="0" err="1"/>
              <a:t>realizowanych</a:t>
            </a:r>
            <a:r>
              <a:rPr lang="en-US" sz="2000" dirty="0"/>
              <a:t> w </a:t>
            </a:r>
            <a:r>
              <a:rPr lang="en-US" sz="2000" dirty="0" err="1"/>
              <a:t>firmie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Kształcenie</a:t>
            </a:r>
            <a:r>
              <a:rPr lang="en-US" sz="2000" dirty="0"/>
              <a:t> </a:t>
            </a:r>
            <a:r>
              <a:rPr lang="en-US" sz="2000" b="1" dirty="0" err="1"/>
              <a:t>elitarne</a:t>
            </a:r>
            <a:r>
              <a:rPr lang="en-US" sz="2000" dirty="0"/>
              <a:t> ze </a:t>
            </a:r>
            <a:r>
              <a:rPr lang="en-US" sz="2000" dirty="0" err="1"/>
              <a:t>względów</a:t>
            </a:r>
            <a:r>
              <a:rPr lang="en-US" sz="2000" dirty="0"/>
              <a:t> </a:t>
            </a:r>
            <a:r>
              <a:rPr lang="en-US" sz="2000" dirty="0" err="1"/>
              <a:t>merytorycznych</a:t>
            </a:r>
            <a:r>
              <a:rPr lang="en-US" sz="2000" dirty="0"/>
              <a:t>, </a:t>
            </a:r>
            <a:r>
              <a:rPr lang="en-US" sz="2000" dirty="0" err="1"/>
              <a:t>organizacyjnych</a:t>
            </a:r>
            <a:r>
              <a:rPr lang="en-US" sz="2000" dirty="0"/>
              <a:t> i </a:t>
            </a:r>
            <a:r>
              <a:rPr lang="en-US" sz="2000" dirty="0" err="1"/>
              <a:t>finansowych</a:t>
            </a:r>
            <a:r>
              <a:rPr lang="en-US" sz="2000" dirty="0"/>
              <a:t> - </a:t>
            </a:r>
            <a:r>
              <a:rPr lang="en-US" sz="2000" dirty="0" err="1"/>
              <a:t>znacznie</a:t>
            </a:r>
            <a:r>
              <a:rPr lang="en-US" sz="2000" dirty="0"/>
              <a:t> </a:t>
            </a:r>
            <a:r>
              <a:rPr lang="en-US" sz="2000" dirty="0" err="1"/>
              <a:t>trudniejsze</a:t>
            </a:r>
            <a:r>
              <a:rPr lang="en-US" sz="2000" dirty="0"/>
              <a:t> w </a:t>
            </a:r>
            <a:r>
              <a:rPr lang="en-US" sz="2000" dirty="0" err="1"/>
              <a:t>realizacji</a:t>
            </a:r>
            <a:r>
              <a:rPr lang="en-US" sz="2000" dirty="0"/>
              <a:t> </a:t>
            </a:r>
            <a:r>
              <a:rPr lang="en-US" sz="2000" dirty="0" err="1"/>
              <a:t>niż</a:t>
            </a:r>
            <a:r>
              <a:rPr lang="en-US" sz="2000" dirty="0"/>
              <a:t> </a:t>
            </a:r>
            <a:r>
              <a:rPr lang="en-US" sz="2000" dirty="0" err="1"/>
              <a:t>kształcenie</a:t>
            </a:r>
            <a:r>
              <a:rPr lang="en-US" sz="2000" dirty="0"/>
              <a:t> </a:t>
            </a:r>
            <a:r>
              <a:rPr lang="en-US" sz="2000" dirty="0" err="1"/>
              <a:t>dualne</a:t>
            </a:r>
            <a:r>
              <a:rPr lang="en-US" sz="2000" dirty="0"/>
              <a:t> na </a:t>
            </a:r>
            <a:r>
              <a:rPr lang="en-US" sz="2000" dirty="0" err="1"/>
              <a:t>poziomie</a:t>
            </a:r>
            <a:r>
              <a:rPr lang="en-US" sz="2000" dirty="0"/>
              <a:t> </a:t>
            </a:r>
            <a:r>
              <a:rPr lang="en-US" sz="2000" dirty="0" err="1"/>
              <a:t>ponadgimnazjalnym</a:t>
            </a:r>
            <a:r>
              <a:rPr lang="en-US" sz="2000" dirty="0"/>
              <a:t> (</a:t>
            </a:r>
            <a:r>
              <a:rPr lang="en-US" sz="2000" dirty="0" err="1"/>
              <a:t>technikum</a:t>
            </a:r>
            <a:r>
              <a:rPr lang="en-US" sz="2000" dirty="0"/>
              <a:t>), a </a:t>
            </a:r>
            <a:r>
              <a:rPr lang="en-US" sz="2000" dirty="0" err="1"/>
              <a:t>nawet</a:t>
            </a:r>
            <a:r>
              <a:rPr lang="en-US" sz="2000" dirty="0"/>
              <a:t> na </a:t>
            </a:r>
            <a:r>
              <a:rPr lang="en-US" sz="2000" dirty="0" err="1"/>
              <a:t>poziomie</a:t>
            </a:r>
            <a:r>
              <a:rPr lang="en-US" sz="2000" dirty="0"/>
              <a:t> </a:t>
            </a:r>
            <a:r>
              <a:rPr lang="en-US" sz="2000" dirty="0" err="1"/>
              <a:t>zasadniczej</a:t>
            </a:r>
            <a:r>
              <a:rPr lang="en-US" sz="2000" dirty="0"/>
              <a:t> </a:t>
            </a:r>
            <a:r>
              <a:rPr lang="en-US" sz="2000" dirty="0" err="1"/>
              <a:t>szkoły</a:t>
            </a:r>
            <a:r>
              <a:rPr lang="en-US" sz="2000" dirty="0"/>
              <a:t> </a:t>
            </a:r>
            <a:r>
              <a:rPr lang="en-US" sz="2000" dirty="0" err="1"/>
              <a:t>zawodowej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060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przykładowe rozwiązania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Monitorowanie</a:t>
            </a:r>
            <a:r>
              <a:rPr lang="en-US" sz="2000" b="1" dirty="0"/>
              <a:t> i </a:t>
            </a:r>
            <a:r>
              <a:rPr lang="en-US" sz="2000" b="1" dirty="0" err="1"/>
              <a:t>doskonalenie</a:t>
            </a:r>
            <a:r>
              <a:rPr lang="en-US" sz="2000" b="1" dirty="0"/>
              <a:t> </a:t>
            </a:r>
            <a:r>
              <a:rPr lang="en-US" sz="2000" b="1" dirty="0" err="1"/>
              <a:t>jakości</a:t>
            </a:r>
            <a:r>
              <a:rPr lang="en-US" sz="2000" b="1" dirty="0"/>
              <a:t> </a:t>
            </a:r>
            <a:r>
              <a:rPr lang="en-US" sz="2000" dirty="0"/>
              <a:t>kształcenia </a:t>
            </a:r>
            <a:r>
              <a:rPr lang="en-US" sz="2000" dirty="0" err="1"/>
              <a:t>powinno</a:t>
            </a:r>
            <a:r>
              <a:rPr lang="en-US" sz="2000" dirty="0"/>
              <a:t> w </a:t>
            </a:r>
            <a:r>
              <a:rPr lang="en-US" sz="2000" dirty="0" err="1"/>
              <a:t>równym</a:t>
            </a:r>
            <a:r>
              <a:rPr lang="en-US" sz="2000" dirty="0"/>
              <a:t> </a:t>
            </a:r>
            <a:r>
              <a:rPr lang="en-US" sz="2000" dirty="0" err="1"/>
              <a:t>stopniu</a:t>
            </a:r>
            <a:r>
              <a:rPr lang="en-US" sz="2000" dirty="0"/>
              <a:t> </a:t>
            </a:r>
            <a:r>
              <a:rPr lang="en-US" sz="2000" dirty="0" err="1"/>
              <a:t>spoczywać</a:t>
            </a:r>
            <a:r>
              <a:rPr lang="en-US" sz="2000" dirty="0"/>
              <a:t> na </a:t>
            </a:r>
            <a:r>
              <a:rPr lang="en-US" sz="2000" dirty="0" err="1"/>
              <a:t>barkach</a:t>
            </a:r>
            <a:r>
              <a:rPr lang="en-US" sz="2000" dirty="0"/>
              <a:t> </a:t>
            </a:r>
            <a:r>
              <a:rPr lang="en-US" sz="2000" b="1" dirty="0"/>
              <a:t>uczelni i </a:t>
            </a:r>
            <a:r>
              <a:rPr lang="en-US" sz="2000" b="1" dirty="0" err="1"/>
              <a:t>firmy</a:t>
            </a: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Pracodawca</a:t>
            </a:r>
            <a:r>
              <a:rPr lang="en-US" sz="2000" dirty="0"/>
              <a:t>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brać</a:t>
            </a:r>
            <a:r>
              <a:rPr lang="en-US" sz="2000" dirty="0"/>
              <a:t> </a:t>
            </a:r>
            <a:r>
              <a:rPr lang="en-US" sz="2000" b="1" dirty="0" err="1"/>
              <a:t>ścisły</a:t>
            </a:r>
            <a:r>
              <a:rPr lang="en-US" sz="2000" b="1" dirty="0"/>
              <a:t> </a:t>
            </a:r>
            <a:r>
              <a:rPr lang="en-US" sz="2000" b="1" dirty="0" err="1"/>
              <a:t>udział</a:t>
            </a:r>
            <a:r>
              <a:rPr lang="en-US" sz="2000" b="1" dirty="0"/>
              <a:t> w </a:t>
            </a:r>
            <a:r>
              <a:rPr lang="en-US" sz="2000" b="1" dirty="0" err="1"/>
              <a:t>procesie</a:t>
            </a:r>
            <a:r>
              <a:rPr lang="en-US" sz="2000" b="1" dirty="0"/>
              <a:t> </a:t>
            </a:r>
            <a:r>
              <a:rPr lang="en-US" sz="2000" b="1" dirty="0" err="1"/>
              <a:t>weryfikacji</a:t>
            </a:r>
            <a:r>
              <a:rPr lang="en-US" sz="2000" b="1" dirty="0"/>
              <a:t> </a:t>
            </a:r>
            <a:r>
              <a:rPr lang="en-US" sz="2000" b="1" dirty="0" err="1"/>
              <a:t>efektów</a:t>
            </a:r>
            <a:r>
              <a:rPr lang="en-US" sz="2000" b="1" dirty="0"/>
              <a:t> </a:t>
            </a:r>
            <a:r>
              <a:rPr lang="en-US" sz="2000" b="1" dirty="0" err="1"/>
              <a:t>uczenia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dirty="0"/>
              <a:t>, a </a:t>
            </a:r>
            <a:r>
              <a:rPr lang="en-US" sz="2000" dirty="0" err="1"/>
              <a:t>ocena</a:t>
            </a:r>
            <a:r>
              <a:rPr lang="en-US" sz="2000" dirty="0"/>
              <a:t> </a:t>
            </a: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b="1" dirty="0" err="1"/>
              <a:t>wiążąca</a:t>
            </a:r>
            <a:r>
              <a:rPr lang="en-US" sz="2000" b="1" dirty="0"/>
              <a:t> </a:t>
            </a:r>
            <a:r>
              <a:rPr lang="en-US" sz="2000" b="1" dirty="0" err="1"/>
              <a:t>dla</a:t>
            </a:r>
            <a:r>
              <a:rPr lang="en-US" sz="2000" b="1" dirty="0"/>
              <a:t> uczelni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Brak</a:t>
            </a:r>
            <a:r>
              <a:rPr lang="en-US" sz="2000" b="1" dirty="0"/>
              <a:t> </a:t>
            </a:r>
            <a:r>
              <a:rPr lang="en-US" sz="2000" b="1" dirty="0" err="1"/>
              <a:t>możliwości</a:t>
            </a:r>
            <a:r>
              <a:rPr lang="en-US" sz="2000" b="1" dirty="0"/>
              <a:t> </a:t>
            </a:r>
            <a:r>
              <a:rPr lang="en-US" sz="2000" b="1" dirty="0" err="1"/>
              <a:t>zaliczenia</a:t>
            </a:r>
            <a:r>
              <a:rPr lang="en-US" sz="2000" b="1" dirty="0"/>
              <a:t> </a:t>
            </a:r>
            <a:r>
              <a:rPr lang="en-US" sz="2000" dirty="0"/>
              <a:t>„</a:t>
            </a:r>
            <a:r>
              <a:rPr lang="en-US" sz="2000" dirty="0" err="1"/>
              <a:t>modułu</a:t>
            </a:r>
            <a:r>
              <a:rPr lang="en-US" sz="2000" dirty="0"/>
              <a:t> </a:t>
            </a:r>
            <a:r>
              <a:rPr lang="en-US" sz="2000" dirty="0" err="1"/>
              <a:t>praktycznego</a:t>
            </a:r>
            <a:r>
              <a:rPr lang="en-US" sz="2000" dirty="0"/>
              <a:t>” i </a:t>
            </a:r>
            <a:r>
              <a:rPr lang="en-US" sz="2000" b="1" dirty="0" err="1"/>
              <a:t>potwierdzenia</a:t>
            </a:r>
            <a:r>
              <a:rPr lang="en-US" sz="2000" b="1" dirty="0"/>
              <a:t> </a:t>
            </a:r>
            <a:r>
              <a:rPr lang="en-US" sz="2000" b="1" dirty="0" err="1"/>
              <a:t>efektów</a:t>
            </a:r>
            <a:r>
              <a:rPr lang="en-US" sz="2000" b="1" dirty="0"/>
              <a:t> </a:t>
            </a:r>
            <a:r>
              <a:rPr lang="en-US" sz="2000" b="1" dirty="0" err="1"/>
              <a:t>uczenia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dirty="0"/>
              <a:t> na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doświadczenia</a:t>
            </a:r>
            <a:r>
              <a:rPr lang="en-US" sz="2000" dirty="0"/>
              <a:t> </a:t>
            </a:r>
            <a:r>
              <a:rPr lang="en-US" sz="2000" dirty="0" err="1"/>
              <a:t>zawodowego</a:t>
            </a:r>
            <a:r>
              <a:rPr lang="en-US" sz="2000" dirty="0"/>
              <a:t>, </a:t>
            </a:r>
            <a:r>
              <a:rPr lang="en-US" sz="2000" dirty="0" err="1"/>
              <a:t>wolontariatu</a:t>
            </a:r>
            <a:r>
              <a:rPr lang="en-US" sz="2000" dirty="0"/>
              <a:t>, </a:t>
            </a:r>
            <a:r>
              <a:rPr lang="en-US" sz="2000" dirty="0" err="1"/>
              <a:t>prowadzonej</a:t>
            </a:r>
            <a:r>
              <a:rPr lang="en-US" sz="2000" dirty="0"/>
              <a:t> </a:t>
            </a:r>
            <a:r>
              <a:rPr lang="en-US" sz="2000" dirty="0" err="1"/>
              <a:t>działalności</a:t>
            </a:r>
            <a:r>
              <a:rPr lang="en-US" sz="2000" dirty="0"/>
              <a:t> </a:t>
            </a:r>
            <a:r>
              <a:rPr lang="en-US" sz="2000" dirty="0" err="1"/>
              <a:t>gospodarczej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studenta</a:t>
            </a:r>
            <a:r>
              <a:rPr lang="en-US" sz="2000" dirty="0"/>
              <a:t> etc.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Część</a:t>
            </a:r>
            <a:r>
              <a:rPr lang="en-US" sz="2000" b="1" dirty="0"/>
              <a:t> </a:t>
            </a:r>
            <a:r>
              <a:rPr lang="en-US" sz="2000" b="1" dirty="0" err="1"/>
              <a:t>praktyczna</a:t>
            </a:r>
            <a:r>
              <a:rPr lang="en-US" sz="2000" b="1" dirty="0"/>
              <a:t> </a:t>
            </a:r>
            <a:r>
              <a:rPr lang="en-US" sz="2000" b="1" dirty="0" err="1"/>
              <a:t>powinna</a:t>
            </a:r>
            <a:r>
              <a:rPr lang="en-US" sz="2000" b="1" dirty="0"/>
              <a:t> </a:t>
            </a:r>
            <a:r>
              <a:rPr lang="en-US" sz="2000" b="1" dirty="0" err="1"/>
              <a:t>cechować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b="1" dirty="0"/>
              <a:t> </a:t>
            </a:r>
            <a:r>
              <a:rPr lang="en-US" sz="2000" b="1" dirty="0" err="1"/>
              <a:t>ciągłością</a:t>
            </a:r>
            <a:r>
              <a:rPr lang="en-US" sz="2000" b="1" dirty="0"/>
              <a:t> </a:t>
            </a:r>
            <a:r>
              <a:rPr lang="en-US" sz="2000" dirty="0"/>
              <a:t>(np. </a:t>
            </a:r>
            <a:r>
              <a:rPr lang="en-US" sz="2000" dirty="0" err="1"/>
              <a:t>naprzemiennie</a:t>
            </a:r>
            <a:r>
              <a:rPr lang="en-US" sz="2000" dirty="0"/>
              <a:t> – </a:t>
            </a:r>
            <a:r>
              <a:rPr lang="en-US" sz="2000" dirty="0" err="1"/>
              <a:t>tydzień</a:t>
            </a:r>
            <a:r>
              <a:rPr lang="en-US" sz="2000" dirty="0"/>
              <a:t>/</a:t>
            </a:r>
            <a:r>
              <a:rPr lang="en-US" sz="2000" dirty="0" err="1"/>
              <a:t>miesiąc</a:t>
            </a:r>
            <a:r>
              <a:rPr lang="en-US" sz="2000" dirty="0"/>
              <a:t>/</a:t>
            </a:r>
            <a:r>
              <a:rPr lang="en-US" sz="2000" dirty="0" err="1"/>
              <a:t>semestr</a:t>
            </a:r>
            <a:r>
              <a:rPr lang="en-US" sz="2000" dirty="0"/>
              <a:t> u </a:t>
            </a:r>
            <a:r>
              <a:rPr lang="en-US" sz="2000" dirty="0" err="1"/>
              <a:t>pracodawcy</a:t>
            </a:r>
            <a:r>
              <a:rPr lang="en-US" sz="2000" dirty="0"/>
              <a:t> – </a:t>
            </a:r>
            <a:r>
              <a:rPr lang="en-US" sz="2000" dirty="0" err="1"/>
              <a:t>tydzień</a:t>
            </a:r>
            <a:r>
              <a:rPr lang="en-US" sz="2000" dirty="0"/>
              <a:t>/</a:t>
            </a:r>
            <a:r>
              <a:rPr lang="en-US" sz="2000" dirty="0" err="1"/>
              <a:t>miesiąc</a:t>
            </a:r>
            <a:r>
              <a:rPr lang="en-US" sz="2000" dirty="0"/>
              <a:t>/</a:t>
            </a:r>
            <a:r>
              <a:rPr lang="en-US" sz="2000" dirty="0" err="1"/>
              <a:t>semestr</a:t>
            </a:r>
            <a:r>
              <a:rPr lang="en-US" sz="2000" dirty="0"/>
              <a:t> na uczelni)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3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Rozporządzenie w sprawie studiów</a:t>
            </a:r>
            <a:endParaRPr lang="en-US" sz="3700" b="1" u="sng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i="0" u="none" strike="noStrike" baseline="0" dirty="0"/>
              <a:t>§ 9. </a:t>
            </a:r>
          </a:p>
          <a:p>
            <a:pPr algn="l"/>
            <a:r>
              <a:rPr lang="en-US" sz="2000" b="0" i="0" u="none" strike="noStrike" baseline="0" dirty="0"/>
              <a:t>1. </a:t>
            </a:r>
            <a:r>
              <a:rPr lang="en-US" sz="2000" b="0" i="0" u="none" strike="noStrike" baseline="0" dirty="0" err="1"/>
              <a:t>Wniosek</a:t>
            </a:r>
            <a:r>
              <a:rPr lang="en-US" sz="2000" b="0" i="0" u="none" strike="noStrike" baseline="0" dirty="0"/>
              <a:t> o </a:t>
            </a:r>
            <a:r>
              <a:rPr lang="en-US" sz="2000" b="0" i="0" u="none" strike="noStrike" baseline="0" dirty="0" err="1"/>
              <a:t>pozwolenie</a:t>
            </a:r>
            <a:r>
              <a:rPr lang="en-US" sz="2000" b="0" i="0" u="none" strike="noStrike" baseline="0" dirty="0"/>
              <a:t> na </a:t>
            </a:r>
            <a:r>
              <a:rPr lang="en-US" sz="2000" b="0" i="0" u="none" strike="noStrike" baseline="0" dirty="0" err="1"/>
              <a:t>utworzenie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zawiera</a:t>
            </a:r>
            <a:r>
              <a:rPr lang="en-US" sz="2000" b="0" i="0" u="none" strike="noStrike" baseline="0" dirty="0"/>
              <a:t>:</a:t>
            </a:r>
          </a:p>
          <a:p>
            <a:pPr algn="l"/>
            <a:r>
              <a:rPr lang="en-US" sz="2000" b="0" i="0" u="none" strike="noStrike" baseline="0" dirty="0"/>
              <a:t>1) </a:t>
            </a:r>
            <a:r>
              <a:rPr lang="en-US" sz="2000" b="0" i="0" u="none" strike="noStrike" baseline="0" dirty="0" err="1"/>
              <a:t>ogólną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charakterystykę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obejmującą</a:t>
            </a:r>
            <a:r>
              <a:rPr lang="en-US" sz="2000" b="0" i="0" u="none" strike="noStrike" baseline="0" dirty="0"/>
              <a:t>:</a:t>
            </a:r>
          </a:p>
          <a:p>
            <a:pPr algn="l"/>
            <a:r>
              <a:rPr lang="en-US" sz="2000" b="0" i="0" u="none" strike="noStrike" baseline="0" dirty="0"/>
              <a:t>a) </a:t>
            </a:r>
            <a:r>
              <a:rPr lang="en-US" sz="2000" b="0" i="0" u="none" strike="noStrike" baseline="0" dirty="0" err="1"/>
              <a:t>nazwę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kierunku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poziom</a:t>
            </a:r>
            <a:r>
              <a:rPr lang="en-US" sz="2000" b="0" i="0" u="none" strike="noStrike" baseline="0" dirty="0"/>
              <a:t> i </a:t>
            </a:r>
            <a:r>
              <a:rPr lang="en-US" sz="2000" b="0" i="0" u="none" strike="noStrike" baseline="0" dirty="0" err="1"/>
              <a:t>profil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oraz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formę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lub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formy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,</a:t>
            </a:r>
          </a:p>
          <a:p>
            <a:pPr algn="l"/>
            <a:r>
              <a:rPr lang="en-US" sz="2000" b="0" i="0" u="none" strike="noStrike" baseline="0" dirty="0"/>
              <a:t>b) </a:t>
            </a:r>
            <a:r>
              <a:rPr lang="en-US" sz="2000" b="0" i="0" u="none" strike="noStrike" baseline="0" dirty="0" err="1"/>
              <a:t>koncepcję</a:t>
            </a:r>
            <a:r>
              <a:rPr lang="en-US" sz="2000" b="0" i="0" u="none" strike="noStrike" baseline="0" dirty="0"/>
              <a:t> kształcenia, w </a:t>
            </a:r>
            <a:r>
              <a:rPr lang="en-US" sz="2000" b="0" i="0" u="none" strike="noStrike" baseline="0" dirty="0" err="1"/>
              <a:t>tym</a:t>
            </a:r>
            <a:r>
              <a:rPr lang="en-US" sz="2000" b="0" i="0" u="none" strike="noStrike" baseline="0" dirty="0"/>
              <a:t>:</a:t>
            </a:r>
          </a:p>
          <a:p>
            <a:pPr algn="l"/>
            <a:r>
              <a:rPr lang="en-US" sz="2000" b="0" i="0" u="none" strike="noStrike" baseline="0" dirty="0"/>
              <a:t>– </a:t>
            </a:r>
            <a:r>
              <a:rPr lang="en-US" sz="2000" b="0" i="0" u="none" strike="noStrike" baseline="0" dirty="0" err="1"/>
              <a:t>wskazanie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związku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ze </a:t>
            </a:r>
            <a:r>
              <a:rPr lang="en-US" sz="2000" b="0" i="0" u="none" strike="noStrike" baseline="0" dirty="0" err="1"/>
              <a:t>strategią</a:t>
            </a:r>
            <a:r>
              <a:rPr lang="en-US" sz="2000" b="0" i="0" u="none" strike="noStrike" baseline="0" dirty="0"/>
              <a:t> uczelni,</a:t>
            </a:r>
          </a:p>
          <a:p>
            <a:pPr algn="l"/>
            <a:r>
              <a:rPr lang="en-US" sz="2000" b="1" i="0" u="none" strike="noStrike" baseline="0" dirty="0"/>
              <a:t>– </a:t>
            </a:r>
            <a:r>
              <a:rPr lang="en-US" sz="2000" b="1" i="0" u="none" strike="noStrike" baseline="0" dirty="0" err="1"/>
              <a:t>wskazanie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potrzeb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społeczno-gospodarczych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utworzenia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studiów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oraz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zgodności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efektów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uczenia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się</a:t>
            </a:r>
            <a:r>
              <a:rPr lang="en-US" sz="2000" b="1" i="0" u="none" strike="noStrike" baseline="0" dirty="0"/>
              <a:t> z </a:t>
            </a:r>
            <a:r>
              <a:rPr lang="en-US" sz="2000" b="1" i="0" u="none" strike="noStrike" baseline="0" dirty="0" err="1"/>
              <a:t>tymi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potrzebami</a:t>
            </a:r>
            <a:r>
              <a:rPr lang="en-US" sz="2000" b="1" i="0" u="none" strike="noStrike" baseline="0" dirty="0"/>
              <a:t>,</a:t>
            </a:r>
          </a:p>
          <a:p>
            <a:pPr algn="l"/>
            <a:r>
              <a:rPr lang="en-US" sz="2000" dirty="0"/>
              <a:t>(…)</a:t>
            </a:r>
            <a:endParaRPr lang="en-US" sz="20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9025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algn="l"/>
            <a:r>
              <a:rPr lang="pl-PL" sz="2000" dirty="0"/>
              <a:t>1. </a:t>
            </a:r>
            <a:r>
              <a:rPr lang="en-US" sz="2000" dirty="0"/>
              <a:t>Studia </a:t>
            </a:r>
            <a:r>
              <a:rPr lang="en-US" sz="2000" dirty="0" err="1"/>
              <a:t>przygotowujące</a:t>
            </a:r>
            <a:r>
              <a:rPr lang="en-US" sz="2000" dirty="0"/>
              <a:t> </a:t>
            </a:r>
            <a:r>
              <a:rPr lang="en-US" sz="2000" b="1" dirty="0"/>
              <a:t>do </a:t>
            </a:r>
            <a:r>
              <a:rPr lang="en-US" sz="2000" b="1" dirty="0" err="1"/>
              <a:t>pracy</a:t>
            </a:r>
            <a:r>
              <a:rPr lang="en-US" sz="2000" b="1" dirty="0"/>
              <a:t> </a:t>
            </a:r>
            <a:r>
              <a:rPr lang="en-US" sz="2000" b="1" dirty="0" err="1"/>
              <a:t>zawodowej</a:t>
            </a:r>
            <a:r>
              <a:rPr lang="en-US" sz="2000" b="1" dirty="0"/>
              <a:t>, </a:t>
            </a:r>
            <a:r>
              <a:rPr lang="en-US" sz="2000" b="1" dirty="0" err="1"/>
              <a:t>wykonywania</a:t>
            </a:r>
            <a:r>
              <a:rPr lang="en-US" sz="2000" b="1" dirty="0"/>
              <a:t> </a:t>
            </a:r>
            <a:r>
              <a:rPr lang="en-US" sz="2000" b="1" dirty="0" err="1"/>
              <a:t>zadań</a:t>
            </a:r>
            <a:r>
              <a:rPr lang="en-US" sz="2000" b="1" dirty="0"/>
              <a:t> </a:t>
            </a:r>
            <a:r>
              <a:rPr lang="en-US" sz="2000" b="1" dirty="0" err="1"/>
              <a:t>zawodowych</a:t>
            </a:r>
            <a:r>
              <a:rPr lang="en-US" sz="2000" b="1" dirty="0"/>
              <a:t>,</a:t>
            </a:r>
            <a:r>
              <a:rPr lang="en-US" sz="2000" dirty="0"/>
              <a:t> z</a:t>
            </a:r>
            <a:r>
              <a:rPr lang="pl-PL" sz="2000" dirty="0"/>
              <a:t>e zdecydowaną</a:t>
            </a:r>
            <a:r>
              <a:rPr lang="en-US" sz="2000" dirty="0"/>
              <a:t> </a:t>
            </a:r>
            <a:r>
              <a:rPr lang="en-US" sz="2000" dirty="0" err="1"/>
              <a:t>przewagą</a:t>
            </a:r>
            <a:r>
              <a:rPr lang="en-US" sz="2000" dirty="0"/>
              <a:t> </a:t>
            </a:r>
            <a:r>
              <a:rPr lang="en-US" sz="2000" b="1" dirty="0" err="1"/>
              <a:t>efektów</a:t>
            </a:r>
            <a:r>
              <a:rPr lang="en-US" sz="2000" b="1" dirty="0"/>
              <a:t> z </a:t>
            </a:r>
            <a:r>
              <a:rPr lang="en-US" sz="2000" b="1" dirty="0" err="1"/>
              <a:t>zakresu</a:t>
            </a:r>
            <a:r>
              <a:rPr lang="en-US" sz="2000" b="1" dirty="0"/>
              <a:t> </a:t>
            </a:r>
            <a:r>
              <a:rPr lang="en-US" sz="2000" b="1" dirty="0" err="1"/>
              <a:t>umiejętności</a:t>
            </a:r>
            <a:r>
              <a:rPr lang="en-US" sz="2000" b="1" dirty="0"/>
              <a:t> i </a:t>
            </a:r>
            <a:r>
              <a:rPr lang="en-US" sz="2000" b="1" dirty="0" err="1"/>
              <a:t>kompetencji</a:t>
            </a:r>
            <a:r>
              <a:rPr lang="en-US" sz="2000" b="1" dirty="0"/>
              <a:t> </a:t>
            </a:r>
            <a:r>
              <a:rPr lang="en-US" sz="2000" b="1" dirty="0" err="1"/>
              <a:t>społecznych</a:t>
            </a:r>
            <a:r>
              <a:rPr lang="en-US" sz="2000" dirty="0"/>
              <a:t> </a:t>
            </a:r>
            <a:r>
              <a:rPr lang="en-US" sz="2000" dirty="0" err="1"/>
              <a:t>nad</a:t>
            </a:r>
            <a:r>
              <a:rPr lang="en-US" sz="2000" dirty="0"/>
              <a:t> </a:t>
            </a:r>
            <a:r>
              <a:rPr lang="en-US" sz="2000" dirty="0" err="1"/>
              <a:t>efektami</a:t>
            </a:r>
            <a:r>
              <a:rPr lang="en-US" sz="2000" dirty="0"/>
              <a:t> z </a:t>
            </a:r>
            <a:r>
              <a:rPr lang="en-US" sz="2000" dirty="0" err="1"/>
              <a:t>zakresu</a:t>
            </a:r>
            <a:r>
              <a:rPr lang="en-US" sz="2000" dirty="0"/>
              <a:t> </a:t>
            </a:r>
            <a:r>
              <a:rPr lang="en-US" sz="2000" dirty="0" err="1"/>
              <a:t>wiedzy</a:t>
            </a:r>
            <a:endParaRPr lang="pl-PL" sz="2000" dirty="0"/>
          </a:p>
          <a:p>
            <a:pPr lvl="0" algn="l"/>
            <a:endParaRPr lang="en-US" sz="2000" dirty="0"/>
          </a:p>
          <a:p>
            <a:pPr algn="l"/>
            <a:r>
              <a:rPr lang="en-US" sz="2000" dirty="0"/>
              <a:t>2. </a:t>
            </a:r>
            <a:r>
              <a:rPr lang="pl-PL" sz="2000" b="1" dirty="0"/>
              <a:t>P</a:t>
            </a:r>
            <a:r>
              <a:rPr lang="en-US" sz="2000" b="1" dirty="0" err="1"/>
              <a:t>raktyki</a:t>
            </a:r>
            <a:r>
              <a:rPr lang="en-US" sz="2000" b="1" dirty="0"/>
              <a:t> </a:t>
            </a:r>
            <a:r>
              <a:rPr lang="en-US" sz="2000" b="1" dirty="0" err="1"/>
              <a:t>zawodowe</a:t>
            </a:r>
            <a:r>
              <a:rPr lang="en-US" sz="2000" b="1" dirty="0"/>
              <a:t> </a:t>
            </a:r>
            <a:r>
              <a:rPr lang="pl-PL" sz="2000" b="1" dirty="0"/>
              <a:t>ciągłe </a:t>
            </a:r>
            <a:r>
              <a:rPr lang="en-US" sz="2000" dirty="0" err="1"/>
              <a:t>realizowane</a:t>
            </a:r>
            <a:r>
              <a:rPr lang="en-US" sz="2000" dirty="0"/>
              <a:t> </a:t>
            </a:r>
            <a:r>
              <a:rPr lang="pl-PL" sz="2000" b="1" dirty="0"/>
              <a:t>w konkretnym zakładzie pracy </a:t>
            </a:r>
            <a:r>
              <a:rPr lang="pl-PL" sz="2000" dirty="0"/>
              <a:t>w oparciu o program stworzony w głównej mierze przez zakład pracy </a:t>
            </a:r>
          </a:p>
          <a:p>
            <a:pPr algn="l"/>
            <a:endParaRPr lang="en-US" sz="2000" dirty="0"/>
          </a:p>
          <a:p>
            <a:pPr lvl="0" algn="l" fontAlgn="base"/>
            <a:r>
              <a:rPr lang="pl-PL" sz="2000" dirty="0"/>
              <a:t>3. </a:t>
            </a:r>
            <a:r>
              <a:rPr lang="pl-PL" sz="2000" b="1" dirty="0"/>
              <a:t>Wymiar praktyk </a:t>
            </a:r>
            <a:r>
              <a:rPr lang="pl-PL" sz="2000" dirty="0"/>
              <a:t>zawodowych co najmniej równy wymiarowi zajęć na uczelni</a:t>
            </a:r>
          </a:p>
          <a:p>
            <a:pPr lvl="0" algn="l"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46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pl-PL" sz="2000" dirty="0"/>
              <a:t>4</a:t>
            </a:r>
            <a:r>
              <a:rPr lang="en-US" sz="2000" dirty="0"/>
              <a:t>. </a:t>
            </a:r>
            <a:r>
              <a:rPr lang="en-US" sz="2000" b="1" dirty="0" err="1"/>
              <a:t>Znacząc</a:t>
            </a:r>
            <a:r>
              <a:rPr lang="pl-PL" sz="2000" b="1" dirty="0"/>
              <a:t>y</a:t>
            </a:r>
            <a:r>
              <a:rPr lang="en-US" sz="2000" dirty="0"/>
              <a:t> (</a:t>
            </a:r>
            <a:r>
              <a:rPr lang="en-US" sz="2000" dirty="0" err="1"/>
              <a:t>ponad</a:t>
            </a:r>
            <a:r>
              <a:rPr lang="en-US" sz="2000" dirty="0"/>
              <a:t> 50%) </a:t>
            </a:r>
            <a:r>
              <a:rPr lang="pl-PL" sz="2000" dirty="0"/>
              <a:t>udział dydaktyków </a:t>
            </a:r>
            <a:r>
              <a:rPr lang="en-US" sz="2000" dirty="0"/>
              <a:t>z </a:t>
            </a:r>
            <a:r>
              <a:rPr lang="en-US" sz="2000" b="1" dirty="0" err="1"/>
              <a:t>praktycznym</a:t>
            </a:r>
            <a:r>
              <a:rPr lang="en-US" sz="2000" b="1" dirty="0"/>
              <a:t> </a:t>
            </a:r>
            <a:br>
              <a:rPr lang="pl-PL" sz="2000" b="1" dirty="0"/>
            </a:br>
            <a:r>
              <a:rPr lang="en-US" sz="2000" b="1" dirty="0"/>
              <a:t>i </a:t>
            </a:r>
            <a:r>
              <a:rPr lang="en-US" sz="2000" b="1" dirty="0" err="1"/>
              <a:t>aktualnym</a:t>
            </a:r>
            <a:r>
              <a:rPr lang="en-US" sz="2000" b="1" dirty="0"/>
              <a:t> </a:t>
            </a:r>
            <a:r>
              <a:rPr lang="en-US" sz="2000" b="1" dirty="0" err="1"/>
              <a:t>doświadczeniem</a:t>
            </a:r>
            <a:r>
              <a:rPr lang="en-US" sz="2000" b="1" dirty="0"/>
              <a:t> </a:t>
            </a:r>
            <a:r>
              <a:rPr lang="en-US" sz="2000" b="1" dirty="0" err="1"/>
              <a:t>zawodowym</a:t>
            </a:r>
            <a:r>
              <a:rPr lang="en-US" sz="2000" b="1" dirty="0"/>
              <a:t> </a:t>
            </a:r>
            <a:r>
              <a:rPr lang="en-US" sz="2000" b="1" dirty="0" err="1"/>
              <a:t>zdobytym</a:t>
            </a:r>
            <a:r>
              <a:rPr lang="en-US" sz="2000" b="1" dirty="0"/>
              <a:t> </a:t>
            </a:r>
            <a:r>
              <a:rPr lang="en-US" sz="2000" b="1" dirty="0" err="1"/>
              <a:t>poza</a:t>
            </a:r>
            <a:r>
              <a:rPr lang="en-US" sz="2000" b="1" dirty="0"/>
              <a:t> </a:t>
            </a:r>
            <a:r>
              <a:rPr lang="en-US" sz="2000" b="1" dirty="0" err="1"/>
              <a:t>uczelnią</a:t>
            </a:r>
            <a:endParaRPr lang="en-US" sz="2000" b="1" dirty="0"/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algn="l"/>
            <a:r>
              <a:rPr lang="pl-PL" sz="2000" dirty="0"/>
              <a:t>5</a:t>
            </a:r>
            <a:r>
              <a:rPr lang="en-US" sz="2000" dirty="0"/>
              <a:t>. </a:t>
            </a:r>
            <a:r>
              <a:rPr lang="pl-PL" sz="2000" dirty="0"/>
              <a:t>Na uczelni </a:t>
            </a:r>
            <a:r>
              <a:rPr lang="pl-PL" sz="2000" b="1" dirty="0"/>
              <a:t>p</a:t>
            </a:r>
            <a:r>
              <a:rPr lang="en-US" sz="2000" b="1" dirty="0" err="1"/>
              <a:t>rzewaga</a:t>
            </a:r>
            <a:r>
              <a:rPr lang="en-US" sz="2000" b="1" dirty="0"/>
              <a:t> </a:t>
            </a:r>
            <a:r>
              <a:rPr lang="en-US" sz="2000" b="1" dirty="0" err="1"/>
              <a:t>zajęć</a:t>
            </a:r>
            <a:r>
              <a:rPr lang="en-US" sz="2000" b="1" dirty="0"/>
              <a:t> </a:t>
            </a:r>
            <a:r>
              <a:rPr lang="en-US" sz="2000" b="1" dirty="0" err="1"/>
              <a:t>praktycznych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związanych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z </a:t>
            </a:r>
            <a:r>
              <a:rPr lang="en-US" sz="2000" dirty="0" err="1"/>
              <a:t>praktycznym</a:t>
            </a:r>
            <a:r>
              <a:rPr lang="en-US" sz="2000" dirty="0"/>
              <a:t> </a:t>
            </a:r>
            <a:r>
              <a:rPr lang="en-US" sz="2000" dirty="0" err="1"/>
              <a:t>przygotowaniem</a:t>
            </a:r>
            <a:r>
              <a:rPr lang="en-US" sz="2000" dirty="0"/>
              <a:t> </a:t>
            </a:r>
            <a:r>
              <a:rPr lang="en-US" sz="2000" dirty="0" err="1"/>
              <a:t>zawodowym</a:t>
            </a:r>
            <a:r>
              <a:rPr lang="en-US" sz="2000" dirty="0"/>
              <a:t>)</a:t>
            </a:r>
            <a:endParaRPr lang="en-US" sz="2000" b="1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ponad</a:t>
            </a:r>
            <a:r>
              <a:rPr lang="en-US" sz="2000" dirty="0"/>
              <a:t> </a:t>
            </a:r>
            <a:r>
              <a:rPr lang="en-US" sz="2000" b="1" dirty="0" err="1"/>
              <a:t>połowa</a:t>
            </a:r>
            <a:r>
              <a:rPr lang="en-US" sz="2000" b="1" dirty="0"/>
              <a:t> </a:t>
            </a:r>
            <a:r>
              <a:rPr lang="en-US" sz="2000" b="1" dirty="0" err="1"/>
              <a:t>nakładu</a:t>
            </a:r>
            <a:r>
              <a:rPr lang="en-US" sz="2000" b="1" dirty="0"/>
              <a:t> </a:t>
            </a:r>
            <a:r>
              <a:rPr lang="en-US" sz="2000" b="1" dirty="0" err="1"/>
              <a:t>pracy</a:t>
            </a:r>
            <a:r>
              <a:rPr lang="en-US" sz="2000" b="1" dirty="0"/>
              <a:t> </a:t>
            </a:r>
            <a:r>
              <a:rPr lang="en-US" sz="2000" dirty="0" err="1"/>
              <a:t>studenta</a:t>
            </a:r>
            <a:r>
              <a:rPr lang="en-US" sz="2000" dirty="0"/>
              <a:t> </a:t>
            </a: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obejmować</a:t>
            </a:r>
            <a:r>
              <a:rPr lang="en-US" sz="2000" dirty="0"/>
              <a:t> </a:t>
            </a:r>
            <a:r>
              <a:rPr lang="en-US" sz="2000" b="1" dirty="0" err="1"/>
              <a:t>bezpośredni</a:t>
            </a:r>
            <a:r>
              <a:rPr lang="en-US" sz="2000" b="1" dirty="0"/>
              <a:t>  </a:t>
            </a:r>
            <a:r>
              <a:rPr lang="en-US" sz="2000" b="1" dirty="0" err="1"/>
              <a:t>udział</a:t>
            </a:r>
            <a:r>
              <a:rPr lang="en-US" sz="2000" b="1" dirty="0"/>
              <a:t> </a:t>
            </a:r>
            <a:r>
              <a:rPr lang="en-US" sz="2000" dirty="0"/>
              <a:t>w </a:t>
            </a:r>
            <a:r>
              <a:rPr lang="en-US" sz="2000" dirty="0" err="1"/>
              <a:t>tego</a:t>
            </a:r>
            <a:r>
              <a:rPr lang="en-US" sz="2000" dirty="0"/>
              <a:t> </a:t>
            </a:r>
            <a:r>
              <a:rPr lang="en-US" sz="2000" dirty="0" err="1"/>
              <a:t>typu</a:t>
            </a:r>
            <a:r>
              <a:rPr lang="en-US" sz="2000" dirty="0"/>
              <a:t> </a:t>
            </a:r>
            <a:r>
              <a:rPr lang="en-US" sz="2000" dirty="0" err="1"/>
              <a:t>zajęciach</a:t>
            </a:r>
            <a:r>
              <a:rPr lang="en-US" sz="2000" dirty="0"/>
              <a:t>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ponad</a:t>
            </a:r>
            <a:r>
              <a:rPr lang="en-US" sz="2000" dirty="0"/>
              <a:t> 50% </a:t>
            </a:r>
            <a:r>
              <a:rPr lang="en-US" sz="2000" dirty="0" err="1"/>
              <a:t>punktów</a:t>
            </a:r>
            <a:r>
              <a:rPr lang="en-US" sz="2000" dirty="0"/>
              <a:t> ECTS </a:t>
            </a:r>
            <a:r>
              <a:rPr lang="en-US" sz="2000" dirty="0" err="1"/>
              <a:t>powinno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dirty="0" err="1"/>
              <a:t>przypisanych</a:t>
            </a:r>
            <a:r>
              <a:rPr lang="en-US" sz="2000" dirty="0"/>
              <a:t> </a:t>
            </a:r>
            <a:r>
              <a:rPr lang="en-US" sz="2000" dirty="0" err="1"/>
              <a:t>tego</a:t>
            </a:r>
            <a:r>
              <a:rPr lang="en-US" sz="2000" dirty="0"/>
              <a:t> </a:t>
            </a:r>
            <a:r>
              <a:rPr lang="en-US" sz="2000" dirty="0" err="1"/>
              <a:t>typu</a:t>
            </a:r>
            <a:r>
              <a:rPr lang="en-US" sz="2000" dirty="0"/>
              <a:t> </a:t>
            </a:r>
            <a:r>
              <a:rPr lang="en-US" sz="2000" dirty="0" err="1"/>
              <a:t>zajęciom</a:t>
            </a:r>
            <a:r>
              <a:rPr lang="en-US" sz="2000" dirty="0"/>
              <a:t> – w </a:t>
            </a:r>
            <a:r>
              <a:rPr lang="en-US" sz="2000" dirty="0" err="1"/>
              <a:t>kontekście</a:t>
            </a:r>
            <a:r>
              <a:rPr lang="en-US" sz="2000" dirty="0"/>
              <a:t> </a:t>
            </a:r>
            <a:r>
              <a:rPr lang="en-US" sz="2000" dirty="0" err="1"/>
              <a:t>znaczącego</a:t>
            </a:r>
            <a:r>
              <a:rPr lang="en-US" sz="2000" dirty="0"/>
              <a:t> </a:t>
            </a:r>
            <a:r>
              <a:rPr lang="en-US" sz="2000" b="1" dirty="0" err="1"/>
              <a:t>nakładu</a:t>
            </a:r>
            <a:r>
              <a:rPr lang="en-US" sz="2000" b="1" dirty="0"/>
              <a:t> </a:t>
            </a:r>
            <a:r>
              <a:rPr lang="en-US" sz="2000" b="1" dirty="0" err="1"/>
              <a:t>pracy</a:t>
            </a:r>
            <a:r>
              <a:rPr lang="en-US" sz="2000" b="1" dirty="0"/>
              <a:t> </a:t>
            </a:r>
            <a:r>
              <a:rPr lang="en-US" sz="2000" b="1" dirty="0" err="1"/>
              <a:t>własnej</a:t>
            </a:r>
            <a:r>
              <a:rPr lang="en-US" sz="2000" b="1" dirty="0"/>
              <a:t> </a:t>
            </a:r>
            <a:r>
              <a:rPr lang="en-US" sz="2000" b="1" dirty="0" err="1"/>
              <a:t>studenta</a:t>
            </a:r>
            <a:r>
              <a:rPr lang="en-US" sz="2000" b="1" dirty="0"/>
              <a:t> </a:t>
            </a:r>
            <a:r>
              <a:rPr lang="en-US" sz="2000" dirty="0" err="1"/>
              <a:t>kluczowy</a:t>
            </a:r>
            <a:r>
              <a:rPr lang="en-US" sz="2000" dirty="0"/>
              <a:t> jest </a:t>
            </a:r>
            <a:r>
              <a:rPr lang="en-US" sz="2000" b="1" dirty="0" err="1"/>
              <a:t>opis</a:t>
            </a:r>
            <a:r>
              <a:rPr lang="en-US" sz="2000" b="1" dirty="0"/>
              <a:t> </a:t>
            </a:r>
            <a:r>
              <a:rPr lang="en-US" sz="2000" b="1" dirty="0" err="1"/>
              <a:t>sposobów</a:t>
            </a:r>
            <a:r>
              <a:rPr lang="en-US" sz="2000" b="1" dirty="0"/>
              <a:t> </a:t>
            </a:r>
            <a:r>
              <a:rPr lang="en-US" sz="2000" b="1" dirty="0" err="1"/>
              <a:t>weryfikacji</a:t>
            </a:r>
            <a:r>
              <a:rPr lang="en-US" sz="2000" b="1" dirty="0"/>
              <a:t> </a:t>
            </a:r>
            <a:r>
              <a:rPr lang="en-US" sz="2000" b="1" dirty="0" err="1"/>
              <a:t>tej</a:t>
            </a:r>
            <a:r>
              <a:rPr lang="en-US" sz="2000" b="1" dirty="0"/>
              <a:t> </a:t>
            </a:r>
            <a:r>
              <a:rPr lang="en-US" sz="2000" b="1" dirty="0" err="1"/>
              <a:t>pracy</a:t>
            </a:r>
            <a:r>
              <a:rPr lang="en-US" sz="2000" b="1" dirty="0"/>
              <a:t> </a:t>
            </a:r>
          </a:p>
          <a:p>
            <a:pPr lvl="0" algn="l"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028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pl-PL" sz="2000" dirty="0"/>
              <a:t>6</a:t>
            </a:r>
            <a:r>
              <a:rPr lang="en-US" sz="2000" dirty="0"/>
              <a:t>. </a:t>
            </a:r>
            <a:r>
              <a:rPr lang="en-US" sz="2000" b="1" dirty="0" err="1"/>
              <a:t>Prac</a:t>
            </a:r>
            <a:r>
              <a:rPr lang="pl-PL" sz="2000" b="1" dirty="0"/>
              <a:t>a</a:t>
            </a:r>
            <a:r>
              <a:rPr lang="en-US" sz="2000" b="1" dirty="0"/>
              <a:t> </a:t>
            </a:r>
            <a:r>
              <a:rPr lang="en-US" sz="2000" b="1" dirty="0" err="1"/>
              <a:t>dyplomow</a:t>
            </a:r>
            <a:r>
              <a:rPr lang="pl-PL" sz="2000" b="1" dirty="0"/>
              <a:t>a</a:t>
            </a:r>
            <a:r>
              <a:rPr lang="en-US" sz="2000" b="1" dirty="0"/>
              <a:t> </a:t>
            </a:r>
            <a:r>
              <a:rPr lang="pl-PL" sz="2000" dirty="0"/>
              <a:t>powinna mieć </a:t>
            </a:r>
            <a:r>
              <a:rPr lang="en-US" sz="2000" b="1" dirty="0" err="1"/>
              <a:t>walory</a:t>
            </a:r>
            <a:r>
              <a:rPr lang="en-US" sz="2000" dirty="0"/>
              <a:t> </a:t>
            </a:r>
            <a:r>
              <a:rPr lang="en-US" sz="2000" b="1" dirty="0" err="1"/>
              <a:t>aplikacyjne</a:t>
            </a:r>
            <a:r>
              <a:rPr lang="en-US" sz="2000" b="1" dirty="0"/>
              <a:t> </a:t>
            </a:r>
          </a:p>
          <a:p>
            <a:pPr lvl="0" algn="l"/>
            <a:r>
              <a:rPr lang="pl-PL" sz="2000" dirty="0"/>
              <a:t>do wdrożenia/wykorzystania </a:t>
            </a:r>
            <a:r>
              <a:rPr lang="pl-PL" sz="2000" b="1" dirty="0"/>
              <a:t>w konkretnej firmie  </a:t>
            </a:r>
            <a:endParaRPr lang="en-US" sz="2000" b="1" dirty="0"/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0" algn="l"/>
            <a:r>
              <a:rPr lang="pl-PL" sz="2000" dirty="0"/>
              <a:t>7</a:t>
            </a:r>
            <a:r>
              <a:rPr lang="en-US" sz="2000" dirty="0"/>
              <a:t>. </a:t>
            </a:r>
            <a:r>
              <a:rPr lang="pl-PL" sz="2000" b="1" dirty="0"/>
              <a:t>Kluczowy i decydujący </a:t>
            </a:r>
            <a:r>
              <a:rPr lang="en-US" sz="2000" b="1" dirty="0" err="1"/>
              <a:t>udział</a:t>
            </a:r>
            <a:r>
              <a:rPr lang="en-US" sz="2000" b="1" dirty="0"/>
              <a:t> </a:t>
            </a:r>
            <a:r>
              <a:rPr lang="en-US" sz="2000" b="1" dirty="0" err="1"/>
              <a:t>pracodawców</a:t>
            </a:r>
            <a:r>
              <a:rPr lang="en-US" sz="2000" b="1" dirty="0"/>
              <a:t> </a:t>
            </a:r>
            <a:r>
              <a:rPr lang="en-US" sz="2000" dirty="0"/>
              <a:t>w </a:t>
            </a:r>
            <a:r>
              <a:rPr lang="en-US" sz="2000" dirty="0" err="1"/>
              <a:t>budowaniu</a:t>
            </a:r>
            <a:r>
              <a:rPr lang="en-US" sz="2000" dirty="0"/>
              <a:t>, </a:t>
            </a:r>
            <a:r>
              <a:rPr lang="en-US" sz="2000" dirty="0" err="1"/>
              <a:t>opiniowaniu</a:t>
            </a:r>
            <a:r>
              <a:rPr lang="en-US" sz="2000" dirty="0"/>
              <a:t> i </a:t>
            </a:r>
            <a:r>
              <a:rPr lang="en-US" sz="2000" dirty="0" err="1"/>
              <a:t>modyfikowaniu</a:t>
            </a:r>
            <a:r>
              <a:rPr lang="en-US" sz="2000" dirty="0"/>
              <a:t> program</a:t>
            </a:r>
            <a:r>
              <a:rPr lang="pl-PL" sz="2000" dirty="0"/>
              <a:t>u</a:t>
            </a:r>
            <a:r>
              <a:rPr lang="en-US" sz="2000" dirty="0"/>
              <a:t> </a:t>
            </a:r>
            <a:r>
              <a:rPr lang="en-US" sz="2000" dirty="0" err="1"/>
              <a:t>studiów</a:t>
            </a:r>
            <a:r>
              <a:rPr lang="en-US" sz="2000" dirty="0"/>
              <a:t> (</a:t>
            </a:r>
            <a:r>
              <a:rPr lang="en-US" sz="2000" dirty="0" err="1"/>
              <a:t>również</a:t>
            </a:r>
            <a:r>
              <a:rPr lang="en-US" sz="2000" dirty="0"/>
              <a:t> </a:t>
            </a:r>
            <a:r>
              <a:rPr lang="en-US" sz="2000" dirty="0" err="1"/>
              <a:t>planów</a:t>
            </a:r>
            <a:r>
              <a:rPr lang="en-US" sz="2000" dirty="0"/>
              <a:t> i </a:t>
            </a:r>
            <a:r>
              <a:rPr lang="en-US" sz="2000" dirty="0" err="1"/>
              <a:t>sylabusów</a:t>
            </a:r>
            <a:r>
              <a:rPr lang="en-US" sz="2000" dirty="0"/>
              <a:t>)</a:t>
            </a:r>
            <a:endParaRPr lang="pl-PL" sz="2000" dirty="0"/>
          </a:p>
          <a:p>
            <a:pPr lvl="0" algn="l"/>
            <a:endParaRPr lang="pl-PL" sz="2000" dirty="0"/>
          </a:p>
          <a:p>
            <a:pPr lvl="0" algn="l"/>
            <a:r>
              <a:rPr lang="pl-PL" sz="2000" dirty="0"/>
              <a:t>8. Studia dualne </a:t>
            </a:r>
            <a:r>
              <a:rPr lang="en-US" sz="2000" dirty="0" err="1"/>
              <a:t>powin</a:t>
            </a:r>
            <a:r>
              <a:rPr lang="pl-PL" sz="2000" dirty="0" err="1"/>
              <a:t>ny</a:t>
            </a:r>
            <a:r>
              <a:rPr lang="pl-PL" sz="2000" dirty="0"/>
              <a:t> pozwolić na </a:t>
            </a:r>
            <a:r>
              <a:rPr lang="en-US" sz="2000" b="1" dirty="0" err="1"/>
              <a:t>przygotowanie</a:t>
            </a:r>
            <a:r>
              <a:rPr lang="en-US" sz="2000" b="1" dirty="0"/>
              <a:t> </a:t>
            </a:r>
            <a:r>
              <a:rPr lang="en-US" sz="2000" b="1" dirty="0" err="1"/>
              <a:t>absolwenta</a:t>
            </a:r>
            <a:r>
              <a:rPr lang="en-US" sz="2000" b="1" dirty="0"/>
              <a:t> do </a:t>
            </a:r>
            <a:r>
              <a:rPr lang="en-US" sz="2000" b="1" dirty="0" err="1"/>
              <a:t>podjęcia</a:t>
            </a:r>
            <a:r>
              <a:rPr lang="en-US" sz="2000" b="1" dirty="0"/>
              <a:t> </a:t>
            </a:r>
            <a:r>
              <a:rPr lang="en-US" sz="2000" b="1" dirty="0" err="1"/>
              <a:t>pracy</a:t>
            </a:r>
            <a:r>
              <a:rPr lang="en-US" sz="2000" b="1" dirty="0"/>
              <a:t> </a:t>
            </a:r>
            <a:r>
              <a:rPr lang="pl-PL" sz="2000" b="1" dirty="0"/>
              <a:t>w firmie zaangażowanej </a:t>
            </a:r>
            <a:br>
              <a:rPr lang="pl-PL" sz="2000" b="1" dirty="0"/>
            </a:br>
            <a:r>
              <a:rPr lang="pl-PL" sz="2000" b="1" dirty="0"/>
              <a:t>w studia dualne bezpośrednio po ich ukończeniu </a:t>
            </a:r>
            <a:r>
              <a:rPr lang="pl-PL" sz="2000" dirty="0"/>
              <a:t>(interes firmy, która uczestniczy w procesie)</a:t>
            </a: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294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b="1" dirty="0"/>
              <a:t>9. Brak możliwości zaliczenia </a:t>
            </a:r>
            <a:r>
              <a:rPr lang="pl-PL" sz="2000" dirty="0"/>
              <a:t>„modułu praktycznego” </a:t>
            </a:r>
            <a:br>
              <a:rPr lang="pl-PL" sz="2000" dirty="0"/>
            </a:br>
            <a:r>
              <a:rPr lang="pl-PL" sz="2000" dirty="0"/>
              <a:t>i </a:t>
            </a:r>
            <a:r>
              <a:rPr lang="pl-PL" sz="2000" b="1" dirty="0"/>
              <a:t>potwierdzenia efektów uczenia się</a:t>
            </a:r>
            <a:r>
              <a:rPr lang="pl-PL" sz="2000" dirty="0"/>
              <a:t> na podstawie doświadczenia zawodowego, wolontariatu, prowadzonej działalności gospodarczej przez studenta etc. </a:t>
            </a:r>
          </a:p>
          <a:p>
            <a:endParaRPr lang="pl-PL" sz="2000" dirty="0"/>
          </a:p>
          <a:p>
            <a:r>
              <a:rPr lang="pl-PL" sz="2000" b="1" dirty="0"/>
              <a:t>10. Część praktyczna powinna cechować się ciągłością </a:t>
            </a:r>
            <a:br>
              <a:rPr lang="pl-PL" sz="2000" b="1" dirty="0"/>
            </a:br>
            <a:r>
              <a:rPr lang="pl-PL" sz="2000" dirty="0"/>
              <a:t>(np. naprzemiennie – tydzień/miesiąc/semestr u pracodawcy – tydzień/miesiąc/semestr na uczelni) 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92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pl-PL" sz="2000" dirty="0"/>
              <a:t>11) Studiom dualnym zawsze towarzyszą </a:t>
            </a:r>
            <a:r>
              <a:rPr lang="pl-PL" sz="2000" b="1" dirty="0"/>
              <a:t>inne formy współpracy </a:t>
            </a:r>
            <a:r>
              <a:rPr lang="pl-PL" sz="2000" dirty="0"/>
              <a:t>(np. studia podyplomowe, kursy, szkolenia dla pracowników,  ekspertyzy i opinie, praktyki, staże i prace dyplomowe studentów, zajęcia projektowe prowadzone przez praktyków, projekty badawcze, prace doktorskie), które bardzo często są </a:t>
            </a:r>
            <a:r>
              <a:rPr lang="pl-PL" sz="2000" b="1" dirty="0"/>
              <a:t>podstawą do powołania studiów dualnych w ścisłej współpracy. </a:t>
            </a:r>
          </a:p>
          <a:p>
            <a:pPr indent="-228600" fontAlgn="base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fontAlgn="base"/>
            <a:r>
              <a:rPr lang="pl-PL" sz="2000" dirty="0"/>
              <a:t>12) Studia te są w zdecydowanej większości przypadków </a:t>
            </a:r>
            <a:r>
              <a:rPr lang="pl-PL" sz="2000" b="1" dirty="0"/>
              <a:t>rezultatem wieloletniej i intensywnej współpracy na linii firma – uczelnia i niemożliwym jest ich zorganizowanie w ciągu 1 czy nawet 2 lat zaczynając od zera. 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733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91501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z="2000" dirty="0"/>
              <a:t>13) Studia dualne wymagają </a:t>
            </a:r>
            <a:r>
              <a:rPr lang="pl-PL" sz="2000" b="1" dirty="0"/>
              <a:t>pełnej współpracy, także na gruncie organizacyjnym,</a:t>
            </a:r>
            <a:r>
              <a:rPr lang="pl-PL" sz="2000" dirty="0"/>
              <a:t> między uczelnią a pracodawcą - </a:t>
            </a:r>
            <a:r>
              <a:rPr lang="pl-PL" sz="2000" b="1" dirty="0"/>
              <a:t>program kształcenia powinien być w pełni nadzorowany</a:t>
            </a:r>
            <a:r>
              <a:rPr lang="pl-PL" sz="2000" dirty="0"/>
              <a:t> i w znacznym stopniu także </a:t>
            </a:r>
            <a:r>
              <a:rPr lang="pl-PL" sz="2000" b="1" dirty="0"/>
              <a:t>realizowany przez przedstawicieli firm </a:t>
            </a:r>
            <a:r>
              <a:rPr lang="pl-PL" sz="2000" dirty="0"/>
              <a:t>lub zatrudnianych przez nich specjalistów z rynku (dotyczy to także zajęć dydaktycznych na terenie uczelni).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r>
              <a:rPr lang="pl-PL" sz="2000" dirty="0"/>
              <a:t>14) Najczęściej wykorzystana </a:t>
            </a:r>
            <a:r>
              <a:rPr lang="pl-PL" sz="2000" b="1" dirty="0"/>
              <a:t>formą prawną </a:t>
            </a:r>
            <a:r>
              <a:rPr lang="pl-PL" sz="2000" dirty="0"/>
              <a:t>(i jednocześnie rekomendowaną) jest </a:t>
            </a:r>
            <a:r>
              <a:rPr lang="pl-PL" sz="2000" b="1" dirty="0"/>
              <a:t>trójstronna umowa między uczelnią, przedsiębiorstwem i studentem</a:t>
            </a:r>
            <a:r>
              <a:rPr lang="pl-PL" sz="2000" dirty="0"/>
              <a:t>, która powinna regulować wzajemne </a:t>
            </a:r>
            <a:r>
              <a:rPr lang="pl-PL" sz="2000" b="1" dirty="0"/>
              <a:t>prawa i obowiązki</a:t>
            </a:r>
            <a:r>
              <a:rPr lang="pl-PL" sz="2000" dirty="0"/>
              <a:t>, a także obejmować </a:t>
            </a:r>
            <a:r>
              <a:rPr lang="pl-PL" sz="2000" b="1" dirty="0"/>
              <a:t>kwestie finansowe. 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0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631" y="1732884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fontAlgn="base"/>
            <a:r>
              <a:rPr lang="en-US" sz="2200" b="1" dirty="0">
                <a:solidFill>
                  <a:schemeClr val="bg1"/>
                </a:solidFill>
                <a:latin typeface="Calibri  "/>
              </a:rPr>
              <a:t>1. </a:t>
            </a:r>
            <a:r>
              <a:rPr lang="en-US" sz="2200" b="1" dirty="0" err="1">
                <a:solidFill>
                  <a:schemeClr val="bg1"/>
                </a:solidFill>
                <a:latin typeface="Calibri  "/>
              </a:rPr>
              <a:t>Wprowadzenie</a:t>
            </a:r>
            <a:br>
              <a:rPr lang="en-US" sz="2200" b="1" dirty="0">
                <a:solidFill>
                  <a:schemeClr val="bg1"/>
                </a:solidFill>
                <a:latin typeface="Calibri  "/>
              </a:rPr>
            </a:br>
            <a:br>
              <a:rPr lang="en-US" sz="2200" b="1" dirty="0">
                <a:solidFill>
                  <a:schemeClr val="bg1"/>
                </a:solidFill>
                <a:latin typeface="Calibri  "/>
              </a:rPr>
            </a:br>
            <a:r>
              <a:rPr lang="en-US" sz="2200" b="1" dirty="0">
                <a:solidFill>
                  <a:schemeClr val="bg1"/>
                </a:solidFill>
                <a:latin typeface="Calibri  "/>
              </a:rPr>
              <a:t> 2. </a:t>
            </a:r>
            <a:r>
              <a:rPr lang="pl-PL" sz="2200" b="1" dirty="0">
                <a:solidFill>
                  <a:schemeClr val="bg1"/>
                </a:solidFill>
                <a:latin typeface="Calibri  "/>
              </a:rPr>
              <a:t>Studia dualne – wyższy poziom kształcenia praktycznego</a:t>
            </a:r>
            <a:br>
              <a:rPr lang="en-US" sz="2200" b="1" dirty="0">
                <a:solidFill>
                  <a:schemeClr val="bg1"/>
                </a:solidFill>
                <a:latin typeface="Calibri  "/>
              </a:rPr>
            </a:br>
            <a:br>
              <a:rPr lang="en-US" sz="2200" b="1" dirty="0">
                <a:solidFill>
                  <a:schemeClr val="bg1"/>
                </a:solidFill>
                <a:latin typeface="Calibri  "/>
              </a:rPr>
            </a:br>
            <a:r>
              <a:rPr lang="en-US" sz="2200" b="1" dirty="0">
                <a:solidFill>
                  <a:schemeClr val="bg1"/>
                </a:solidFill>
                <a:latin typeface="Calibri  "/>
              </a:rPr>
              <a:t>3. </a:t>
            </a:r>
            <a:r>
              <a:rPr lang="pl-PL" sz="2200" b="1" dirty="0">
                <a:solidFill>
                  <a:schemeClr val="bg1"/>
                </a:solidFill>
                <a:latin typeface="Calibri  "/>
              </a:rPr>
              <a:t>Jak zaprojektować i wdrożyć skuteczny </a:t>
            </a:r>
            <a:br>
              <a:rPr lang="pl-PL" sz="2200" b="1" dirty="0">
                <a:solidFill>
                  <a:schemeClr val="bg1"/>
                </a:solidFill>
                <a:latin typeface="Calibri  "/>
              </a:rPr>
            </a:br>
            <a:r>
              <a:rPr lang="pl-PL" sz="2200" b="1" dirty="0">
                <a:solidFill>
                  <a:schemeClr val="bg1"/>
                </a:solidFill>
                <a:latin typeface="Calibri  "/>
              </a:rPr>
              <a:t>system współpracy z pracodawcami?</a:t>
            </a:r>
            <a:br>
              <a:rPr lang="pl-PL" sz="2200" b="1" dirty="0">
                <a:solidFill>
                  <a:schemeClr val="bg1"/>
                </a:solidFill>
                <a:latin typeface="Calibri  "/>
              </a:rPr>
            </a:br>
            <a:br>
              <a:rPr lang="pl-PL" sz="2200" b="1" dirty="0">
                <a:solidFill>
                  <a:schemeClr val="bg1"/>
                </a:solidFill>
                <a:latin typeface="Calibri  "/>
              </a:rPr>
            </a:br>
            <a:r>
              <a:rPr lang="pl-PL" sz="2200" b="1" dirty="0">
                <a:solidFill>
                  <a:schemeClr val="bg1"/>
                </a:solidFill>
                <a:latin typeface="Calibri  "/>
              </a:rPr>
              <a:t>4. Warsztat: diagnoza-projekt-wdrożenie-ewaluacja</a:t>
            </a:r>
            <a:br>
              <a:rPr lang="pl-PL" sz="2200" b="1" dirty="0">
                <a:solidFill>
                  <a:schemeClr val="bg1"/>
                </a:solidFill>
                <a:latin typeface="Calibri  "/>
              </a:rPr>
            </a:br>
            <a:br>
              <a:rPr lang="pl-PL" sz="2200" b="1" dirty="0">
                <a:solidFill>
                  <a:schemeClr val="bg1"/>
                </a:solidFill>
                <a:latin typeface="Calibri  "/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  "/>
              </a:rPr>
            </a:br>
            <a:br>
              <a:rPr lang="en-US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  "/>
              </a:rPr>
            </a:br>
            <a:endParaRPr lang="en-US" sz="2200" b="1" dirty="0">
              <a:solidFill>
                <a:schemeClr val="bg1">
                  <a:lumMod val="95000"/>
                  <a:lumOff val="5000"/>
                </a:schemeClr>
              </a:solidFill>
              <a:latin typeface="Calibri  "/>
            </a:endParaRPr>
          </a:p>
        </p:txBody>
      </p:sp>
    </p:spTree>
    <p:extLst>
      <p:ext uri="{BB962C8B-B14F-4D97-AF65-F5344CB8AC3E}">
        <p14:creationId xmlns:p14="http://schemas.microsoft.com/office/powerpoint/2010/main" val="4181414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91501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pl-PL" sz="2000" dirty="0"/>
              <a:t>15) Rekrutacja studentów powinna odbywać się przy ścisłej współpracy z przedsiębiorstwami, które oczekują kandydatów </a:t>
            </a:r>
            <a:br>
              <a:rPr lang="pl-PL" sz="2000" dirty="0"/>
            </a:br>
            <a:r>
              <a:rPr lang="pl-PL" sz="2000" dirty="0"/>
              <a:t>o określonym profilu i kompetencjach (najczęściej tzw. „najlepszych” studentów”). </a:t>
            </a:r>
          </a:p>
          <a:p>
            <a:pPr fontAlgn="base"/>
            <a:endParaRPr lang="pl-PL" sz="2000" dirty="0"/>
          </a:p>
          <a:p>
            <a:pPr fontAlgn="base"/>
            <a:r>
              <a:rPr lang="pl-PL" sz="2000" dirty="0"/>
              <a:t>16) C</a:t>
            </a:r>
            <a:r>
              <a:rPr lang="de-DE" sz="2000" dirty="0" err="1"/>
              <a:t>iesz</a:t>
            </a:r>
            <a:r>
              <a:rPr lang="pl-PL" sz="2000" dirty="0"/>
              <a:t>ą się dużym zainteresowaniem studentów, ale powinny być przeznaczone dla studentów uzyskujących bardzo dobre wyniki w nauce (rekrutacja po 1 roku studiów, rekomendowany warunek – brak deficytu punktów ECTS). </a:t>
            </a:r>
          </a:p>
          <a:p>
            <a:pPr fontAlgn="base"/>
            <a:endParaRPr lang="pl-PL" sz="2000" dirty="0"/>
          </a:p>
          <a:p>
            <a:pPr fontAlgn="base"/>
            <a:r>
              <a:rPr lang="pl-PL" sz="2000" dirty="0"/>
              <a:t>17) Bywa, że konieczna jest wcześniejsza praktyka </a:t>
            </a:r>
            <a:br>
              <a:rPr lang="pl-PL" sz="2000" dirty="0"/>
            </a:br>
            <a:r>
              <a:rPr lang="pl-PL" sz="2000" dirty="0"/>
              <a:t>w przedsiębiorstwie przed rozpoczęciem studiów dualnych.</a:t>
            </a:r>
          </a:p>
          <a:p>
            <a:pPr lvl="0" fontAlgn="base"/>
            <a:endParaRPr lang="pl-PL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96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91501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z="2000" dirty="0"/>
              <a:t>18) Schemat przebiegu kształcenia najczęściej polega na zwiększaniu na kolejnych latach studiów wymiaru czasu zajęć realizowanych u pracodawcy (np. 2 rok – 1 dzień, 3 rok – 2 dni, 4 rok – 3 dni, 5 rok – 4 dni w tygodniu u pracodawcy).</a:t>
            </a:r>
          </a:p>
          <a:p>
            <a:endParaRPr lang="pl-PL" sz="2000" dirty="0"/>
          </a:p>
          <a:p>
            <a:r>
              <a:rPr lang="pl-PL" sz="2000" dirty="0"/>
              <a:t>19) Jednocześnie coraz powszechniejszą formułą jest </a:t>
            </a:r>
            <a:r>
              <a:rPr lang="pl-PL" sz="2000" b="1" dirty="0"/>
              <a:t>możliwość uzyskania w trakcie studiów dodatkowych kompetencji </a:t>
            </a:r>
            <a:br>
              <a:rPr lang="pl-PL" sz="2000" b="1" dirty="0"/>
            </a:br>
            <a:r>
              <a:rPr lang="pl-PL" sz="2000" b="1" dirty="0"/>
              <a:t>i kwalifikacji zawodowych</a:t>
            </a:r>
            <a:r>
              <a:rPr lang="pl-PL" sz="2000" dirty="0"/>
              <a:t> (np. program zgodny z wymaganiami do tytułu zawodowego Projektant Produktów Technicznych - certyfikowany egzamin przeprowadzany przez AHK, tj. Polsko-Niemiecką Izbę Przemysłowo-Handlową; PP, </a:t>
            </a:r>
            <a:r>
              <a:rPr lang="pl-PL" sz="2000" dirty="0" err="1"/>
              <a:t>PWr</a:t>
            </a:r>
            <a:r>
              <a:rPr lang="pl-PL" sz="20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113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91501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dirty="0"/>
              <a:t>20) Określonego wsparcia studentom tego typu studiów zapewniają także uczelnie. Są to np. </a:t>
            </a:r>
            <a:r>
              <a:rPr lang="pl-PL" sz="2000" b="1" dirty="0"/>
              <a:t>stypendia Rektora </a:t>
            </a:r>
            <a:r>
              <a:rPr lang="pl-PL" sz="2000" dirty="0"/>
              <a:t>dla najlepszych studentów, zapewnienie uczestnikom studiów dualnych </a:t>
            </a:r>
            <a:r>
              <a:rPr lang="pl-PL" sz="2000" b="1" dirty="0"/>
              <a:t>pierwszeństwa w zapisach na zajęcia. </a:t>
            </a:r>
          </a:p>
          <a:p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Z doświadczeń uczelni wynika, że mimo zwiększenia wymiaru czasowego zajęć, studenci nie mają problemów z zaliczaniem ani też deficytu punktów ECTS.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015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7166996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z="2000" dirty="0"/>
              <a:t>21) Widoczny wpływ pracy zawodowej na rozwój osobowy studentów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22) Stała i systematyczna aktualizacja programów studiów dzięki bieżącej i ścisłej współpracy z pracodawcami</a:t>
            </a:r>
          </a:p>
          <a:p>
            <a:endParaRPr lang="pl-PL" sz="2000" dirty="0"/>
          </a:p>
          <a:p>
            <a:r>
              <a:rPr lang="pl-PL" sz="2000" dirty="0"/>
              <a:t>23) Stałe monitorowanie karier zawodowych absolwentów SD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097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Cechy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C702EA30-9D86-47A9-01E3-9616A2FC0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125" y="649288"/>
            <a:ext cx="6554788" cy="5546725"/>
          </a:xfrm>
        </p:spPr>
        <p:txBody>
          <a:bodyPr>
            <a:noAutofit/>
          </a:bodyPr>
          <a:lstStyle/>
          <a:p>
            <a:endParaRPr lang="pl-PL" sz="2000" b="1" dirty="0">
              <a:latin typeface="Calibri   "/>
            </a:endParaRPr>
          </a:p>
          <a:p>
            <a:r>
              <a:rPr lang="pl-PL" sz="2000" b="1" dirty="0">
                <a:latin typeface="Calibri   "/>
              </a:rPr>
              <a:t>Kształcenie dualne (naturalne środowisko pracy; w trakcie roku akademickiego)</a:t>
            </a:r>
          </a:p>
          <a:p>
            <a:endParaRPr lang="pl-PL" sz="2000" dirty="0">
              <a:latin typeface="Calibri   "/>
            </a:endParaRPr>
          </a:p>
          <a:p>
            <a:endParaRPr lang="pl-PL" sz="2000" dirty="0">
              <a:latin typeface="Calibri   "/>
            </a:endParaRPr>
          </a:p>
          <a:p>
            <a:endParaRPr lang="pl-PL" sz="2000" dirty="0">
              <a:latin typeface="Calibri   "/>
            </a:endParaRPr>
          </a:p>
          <a:p>
            <a:endParaRPr lang="pl-PL" sz="2000" b="1" dirty="0">
              <a:latin typeface="Calibri   "/>
            </a:endParaRPr>
          </a:p>
          <a:p>
            <a:r>
              <a:rPr lang="pl-PL" sz="2000" b="1" dirty="0">
                <a:latin typeface="Calibri   "/>
              </a:rPr>
              <a:t>Profil praktyczny (50% ECTS – zajęcia związane </a:t>
            </a:r>
            <a:br>
              <a:rPr lang="pl-PL" sz="2000" b="1" dirty="0">
                <a:latin typeface="Calibri   "/>
              </a:rPr>
            </a:br>
            <a:r>
              <a:rPr lang="pl-PL" sz="2000" b="1" dirty="0">
                <a:latin typeface="Calibri   "/>
              </a:rPr>
              <a:t>z praktycznym przygotowaniem zawodowym)</a:t>
            </a:r>
          </a:p>
          <a:p>
            <a:endParaRPr lang="pl-PL" sz="2000" dirty="0">
              <a:latin typeface="Calibri   "/>
            </a:endParaRPr>
          </a:p>
          <a:p>
            <a:endParaRPr lang="pl-PL" sz="2000" dirty="0">
              <a:latin typeface="Calibri   "/>
            </a:endParaRPr>
          </a:p>
          <a:p>
            <a:endParaRPr lang="pl-PL" sz="2000" b="1" dirty="0">
              <a:latin typeface="Calibri   "/>
            </a:endParaRPr>
          </a:p>
          <a:p>
            <a:endParaRPr lang="pl-PL" sz="2000" b="1" dirty="0">
              <a:latin typeface="Calibri   "/>
            </a:endParaRPr>
          </a:p>
          <a:p>
            <a:r>
              <a:rPr lang="pl-PL" sz="2000" b="1" dirty="0">
                <a:latin typeface="Calibri   "/>
              </a:rPr>
              <a:t>Profil </a:t>
            </a:r>
            <a:r>
              <a:rPr lang="pl-PL" sz="2000" b="1" dirty="0" err="1">
                <a:latin typeface="Calibri   "/>
              </a:rPr>
              <a:t>ogólnoakademicki</a:t>
            </a:r>
            <a:endParaRPr lang="pl-PL" sz="2000" b="1" dirty="0">
              <a:latin typeface="Calibri   "/>
            </a:endParaRPr>
          </a:p>
          <a:p>
            <a:endParaRPr lang="pl-PL" sz="2000" dirty="0">
              <a:latin typeface="Calibri   "/>
            </a:endParaRPr>
          </a:p>
        </p:txBody>
      </p:sp>
      <p:sp>
        <p:nvSpPr>
          <p:cNvPr id="5" name="Strzałka: w górę 4">
            <a:extLst>
              <a:ext uri="{FF2B5EF4-FFF2-40B4-BE49-F238E27FC236}">
                <a16:creationId xmlns:a16="http://schemas.microsoft.com/office/drawing/2014/main" id="{FA120827-52AD-0FA9-ED55-53A1E45418BE}"/>
              </a:ext>
            </a:extLst>
          </p:cNvPr>
          <p:cNvSpPr/>
          <p:nvPr/>
        </p:nvSpPr>
        <p:spPr>
          <a:xfrm>
            <a:off x="7684189" y="4108833"/>
            <a:ext cx="645646" cy="1183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górę 5">
            <a:extLst>
              <a:ext uri="{FF2B5EF4-FFF2-40B4-BE49-F238E27FC236}">
                <a16:creationId xmlns:a16="http://schemas.microsoft.com/office/drawing/2014/main" id="{D909F5D1-255A-6621-D255-D7D7BD1708BF}"/>
              </a:ext>
            </a:extLst>
          </p:cNvPr>
          <p:cNvSpPr/>
          <p:nvPr/>
        </p:nvSpPr>
        <p:spPr>
          <a:xfrm>
            <a:off x="7710055" y="1932709"/>
            <a:ext cx="619780" cy="12721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04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dirty="0">
                <a:solidFill>
                  <a:srgbClr val="FFFFFF"/>
                </a:solidFill>
              </a:rPr>
              <a:t>S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tudia dualne – sugestie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 zalecenia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7166996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Zdecydowanie rekomendowana w ramach studiów dualnych jest </a:t>
            </a:r>
            <a:r>
              <a:rPr lang="pl-PL" sz="2000" b="1" dirty="0"/>
              <a:t>współpraca z dużymi i bardzo dużymi przedsiębiorstwami</a:t>
            </a:r>
            <a:r>
              <a:rPr lang="pl-PL" sz="2000" dirty="0"/>
              <a:t>, które w ramach prowadzonej polityki zarządzania zasobami ludzkimi traktują je jako </a:t>
            </a:r>
            <a:r>
              <a:rPr lang="pl-PL" sz="2000" b="1" dirty="0"/>
              <a:t>ważną i konieczną inwestycję, a także mają ku temu większe możliwości finansowe i organizacyjne</a:t>
            </a:r>
            <a:r>
              <a:rPr lang="pl-PL" sz="2000" dirty="0"/>
              <a:t>, niż małe i średnie firmy, które traktują praktyki bądź jako zysk „tu i teraz” bądź głównie jako koszty, które prawdopodobnie nigdy się nie zwrócą. </a:t>
            </a:r>
          </a:p>
          <a:p>
            <a:pPr fontAlgn="base"/>
            <a:endParaRPr lang="pl-PL" sz="20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Wyjątkiem w tym zakresie może być kształcenie dualne </a:t>
            </a:r>
            <a:br>
              <a:rPr lang="pl-PL" sz="2000" dirty="0"/>
            </a:br>
            <a:r>
              <a:rPr lang="pl-PL" sz="2000" dirty="0"/>
              <a:t>w obszarach nauk społecznych i humanistycznych.     </a:t>
            </a:r>
          </a:p>
          <a:p>
            <a:pPr lvl="0" fontAlgn="base"/>
            <a:endParaRPr lang="pl-PL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914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dirty="0">
                <a:solidFill>
                  <a:srgbClr val="FFFFFF"/>
                </a:solidFill>
              </a:rPr>
              <a:t>S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tudia dualne – sugestie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 zalecenia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7166996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fontAlgn="base">
              <a:buFont typeface="Arial" panose="020B0604020202020204" pitchFamily="34" charset="0"/>
              <a:buChar char="•"/>
            </a:pPr>
            <a:r>
              <a:rPr lang="pl-PL" sz="2000" dirty="0"/>
              <a:t>Studia dualne nie powinny być nadmiernie regulowane przepisami prawa (ustawa, rozporządzenia) – należy pozwolić uczelniom i pracodawcom na </a:t>
            </a:r>
            <a:r>
              <a:rPr lang="pl-PL" sz="2000" b="1" dirty="0"/>
              <a:t>jak największą elastyczność</a:t>
            </a:r>
            <a:r>
              <a:rPr lang="pl-PL" sz="2000" dirty="0"/>
              <a:t>, przy zgodności z obecnie obowiązującymi przepisami prawa. 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426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dirty="0">
                <a:solidFill>
                  <a:srgbClr val="FFFFFF"/>
                </a:solidFill>
              </a:rPr>
              <a:t>Bariery </a:t>
            </a:r>
            <a:br>
              <a:rPr lang="pl-PL" sz="4000" b="1" dirty="0">
                <a:solidFill>
                  <a:srgbClr val="FFFFFF"/>
                </a:solidFill>
              </a:rPr>
            </a:br>
            <a:r>
              <a:rPr lang="pl-PL" sz="4000" b="1" dirty="0">
                <a:solidFill>
                  <a:srgbClr val="FFFFFF"/>
                </a:solidFill>
              </a:rPr>
              <a:t>i ograniczenia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studiów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7166996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Czasochłonność i kosztochłonność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Systemy zagraniczne – Państwo wspiera finansowo studia dualne (Niemcy, Francja, Austria), u nas nie (słaba pozycja pracodawców; potencjalne rozwiązania: refundacja kosztów na wzór KZ lub amortyzacja inwestycji w kapitał ludzki, finansowanie unijne - stosowane)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Brak zachęt finansowych dla małych i średnich pracodawców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„Niższy” prestiż kształcenia zawodowego/praktycznego (?)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Ograniczona elastyczność i adaptacyjność uczelni </a:t>
            </a:r>
            <a:br>
              <a:rPr lang="pl-PL" sz="2000" dirty="0"/>
            </a:br>
            <a:r>
              <a:rPr lang="pl-PL" sz="2000" dirty="0"/>
              <a:t>(w tym biurokracja)</a:t>
            </a: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pl-PL" sz="2000" dirty="0"/>
              <a:t>Język efektów uczenia się vs. zadania zawodowe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307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przykłady dobrych praktyk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35710" y="171708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fontAlgn="base"/>
            <a:r>
              <a:rPr lang="pl-PL" sz="2000" b="1" dirty="0"/>
              <a:t>Solaris Bus &amp; </a:t>
            </a:r>
            <a:r>
              <a:rPr lang="pl-PL" sz="2000" b="1" dirty="0" err="1"/>
              <a:t>Coach</a:t>
            </a:r>
            <a:endParaRPr lang="pl-PL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Umowy z uczelnią i studentami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Realizacja programu studiów skrojonego na miarę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Praktyki letnie i w ciągu roku akademickiego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Przedmioty akademickie prowadzone w przedsiębiorstwach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Przedmioty obieralne zaproponowane przez firmy (kooperantów)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Stypendia dla studentów dualnych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 "/>
              </a:rPr>
              <a:t>Studia elitarne – przez pierwsze 3 lata kilkanaście osób wybranych w procesie rekrutacji (najlepsi studenci)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 "/>
                <a:ea typeface="PT Sans Narrow" panose="020B0506020203020204" pitchFamily="34" charset="-18"/>
              </a:rPr>
              <a:t>Praktyki w Dziale Konstrukcji przy projektowaniu zaawansowanych technologicznie pojazdów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 "/>
                <a:ea typeface="PT Sans Narrow" panose="020B0506020203020204" pitchFamily="34" charset="-18"/>
              </a:rPr>
              <a:t>Praktyki w pojazdach szynowych (spawanie, klejenie)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/>
          </a:p>
          <a:p>
            <a:pPr lvl="0" algn="l" fontAlgn="base"/>
            <a:endParaRPr lang="en-US" sz="2000" dirty="0"/>
          </a:p>
        </p:txBody>
      </p:sp>
      <p:pic>
        <p:nvPicPr>
          <p:cNvPr id="4" name="Picture 2" descr="C:\Users\baguette_s\Desktop\Photos to use\FINAL_Packskoty_Solaris_10.jpg">
            <a:extLst>
              <a:ext uri="{FF2B5EF4-FFF2-40B4-BE49-F238E27FC236}">
                <a16:creationId xmlns:a16="http://schemas.microsoft.com/office/drawing/2014/main" id="{BCEEA174-348C-5EA4-96B4-C482AE476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139" y="4724229"/>
            <a:ext cx="5069897" cy="213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6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przykłady dobrych praktyk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35710" y="171708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fontAlgn="base"/>
            <a:r>
              <a:rPr lang="pl-PL" sz="2000" b="1" dirty="0"/>
              <a:t>Solaris Bus &amp; </a:t>
            </a:r>
            <a:r>
              <a:rPr lang="pl-PL" sz="2000" b="1" dirty="0" err="1"/>
              <a:t>Coach</a:t>
            </a:r>
            <a:endParaRPr lang="pl-PL" sz="2000" b="1" dirty="0"/>
          </a:p>
          <a:p>
            <a:pPr lvl="0" fontAlgn="base"/>
            <a:endParaRPr lang="pl-PL" sz="2000" b="1" dirty="0"/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Semestr 2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Rekrutacja na Studia Dualne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Wakacje</a:t>
            </a:r>
            <a:r>
              <a:rPr lang="pl-PL" sz="1600" b="0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 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Praktyka letnia w firmach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Semestr 3 i 4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Politechnika Poznańska – 4 dni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Firmy</a:t>
            </a:r>
            <a:r>
              <a:rPr lang="pl-PL" sz="1600" b="0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 – 1 dzień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Wakacje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Praktyka letnia w firmach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Semestr 5 i 6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Politechnika Poznańska – 3 dni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Firmy</a:t>
            </a:r>
            <a:r>
              <a:rPr lang="pl-PL" sz="1600" b="0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 – 2 dni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Wakacje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Praktyka letnia w firmach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Semestr 7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Politechnika Poznańska</a:t>
            </a:r>
            <a:r>
              <a:rPr lang="pl-PL" sz="1600" b="0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 - 2 dni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b="0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Firmy – 3 dni</a:t>
            </a:r>
            <a:endParaRPr lang="pl-P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sz="1600" b="1" i="0" u="none" strike="noStrike" kern="1200" baseline="0" dirty="0">
                <a:effectLst/>
                <a:latin typeface="PT Sans Narrow" panose="020B0604020202020204" pitchFamily="34" charset="-18"/>
                <a:ea typeface="PT Sans Narrow" panose="020B0604020202020204" pitchFamily="34" charset="-18"/>
                <a:cs typeface="Arial" panose="020B0604020202020204" pitchFamily="34" charset="0"/>
              </a:rPr>
              <a:t>Egzamin inżynierski</a:t>
            </a:r>
            <a:endParaRPr lang="pl-PL" sz="1600" b="1" i="0" u="none" strike="noStrike" dirty="0">
              <a:effectLst/>
              <a:latin typeface="Arial" panose="020B0604020202020204" pitchFamily="34" charset="0"/>
            </a:endParaRPr>
          </a:p>
          <a:p>
            <a:pPr lvl="0" algn="l" fontAlgn="base"/>
            <a:endParaRPr lang="en-US" sz="2000" dirty="0"/>
          </a:p>
        </p:txBody>
      </p:sp>
      <p:pic>
        <p:nvPicPr>
          <p:cNvPr id="4" name="Picture 2" descr="C:\Users\baguette_s\Desktop\Photos to use\FINAL_Packskoty_Solaris_10.jpg">
            <a:extLst>
              <a:ext uri="{FF2B5EF4-FFF2-40B4-BE49-F238E27FC236}">
                <a16:creationId xmlns:a16="http://schemas.microsoft.com/office/drawing/2014/main" id="{BCEEA174-348C-5EA4-96B4-C482AE476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140" y="5119255"/>
            <a:ext cx="4584988" cy="173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97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37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Przepisy</a:t>
            </a: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prawne</a:t>
            </a: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w zakresie współpracy uczelni </a:t>
            </a:r>
            <a:b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pracodawcami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pl-PL" sz="2800" b="1" dirty="0"/>
              <a:t>U</a:t>
            </a:r>
            <a:r>
              <a:rPr lang="en-US" sz="2800" b="1" dirty="0" err="1"/>
              <a:t>stawa</a:t>
            </a:r>
            <a:r>
              <a:rPr lang="en-US" sz="2800" b="1" dirty="0"/>
              <a:t> z </a:t>
            </a:r>
            <a:r>
              <a:rPr lang="en-US" sz="2800" b="1" dirty="0" err="1"/>
              <a:t>dnia</a:t>
            </a:r>
            <a:r>
              <a:rPr lang="en-US" sz="2800" b="1" dirty="0"/>
              <a:t> 20 </a:t>
            </a:r>
            <a:r>
              <a:rPr lang="en-US" sz="2800" b="1" dirty="0" err="1"/>
              <a:t>lipca</a:t>
            </a:r>
            <a:r>
              <a:rPr lang="en-US" sz="2800" b="1" dirty="0"/>
              <a:t> 2018 r. – </a:t>
            </a:r>
            <a:br>
              <a:rPr lang="pl-PL" sz="2800" b="1" dirty="0"/>
            </a:br>
            <a:r>
              <a:rPr lang="en-US" sz="2800" b="1" dirty="0" err="1"/>
              <a:t>Prawo</a:t>
            </a:r>
            <a:r>
              <a:rPr lang="en-US" sz="2800" b="1" dirty="0"/>
              <a:t> o </a:t>
            </a:r>
            <a:r>
              <a:rPr lang="en-US" sz="2800" b="1" dirty="0" err="1"/>
              <a:t>szkolnictwie</a:t>
            </a:r>
            <a:r>
              <a:rPr lang="en-US" sz="2800" b="1" dirty="0"/>
              <a:t> </a:t>
            </a:r>
            <a:r>
              <a:rPr lang="en-US" sz="2800" b="1" dirty="0" err="1"/>
              <a:t>wyższym</a:t>
            </a:r>
            <a:r>
              <a:rPr lang="en-US" sz="2800" b="1" dirty="0"/>
              <a:t> i </a:t>
            </a:r>
            <a:r>
              <a:rPr lang="en-US" sz="2800" b="1" dirty="0" err="1"/>
              <a:t>nauce</a:t>
            </a:r>
            <a:r>
              <a:rPr lang="en-US" sz="2800" b="1" dirty="0"/>
              <a:t> (</a:t>
            </a:r>
            <a:r>
              <a:rPr lang="en-US" sz="2800" b="1" dirty="0" err="1"/>
              <a:t>UPSWiN</a:t>
            </a:r>
            <a:r>
              <a:rPr lang="en-US" sz="2800" b="1" dirty="0"/>
              <a:t>)</a:t>
            </a:r>
            <a:endParaRPr lang="en-US" sz="2800" b="1" u="sng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pl-PL" sz="2800" b="1" dirty="0"/>
              <a:t>R</a:t>
            </a:r>
            <a:r>
              <a:rPr lang="en-US" sz="2800" b="1" dirty="0" err="1"/>
              <a:t>ozporządzenie</a:t>
            </a:r>
            <a:r>
              <a:rPr lang="en-US" sz="2800" b="1" dirty="0"/>
              <a:t> </a:t>
            </a:r>
            <a:r>
              <a:rPr lang="en-US" sz="2800" b="1" dirty="0" err="1"/>
              <a:t>Ministra</a:t>
            </a:r>
            <a:r>
              <a:rPr lang="en-US" sz="2800" b="1" dirty="0"/>
              <a:t> </a:t>
            </a:r>
            <a:r>
              <a:rPr lang="en-US" sz="2800" b="1" dirty="0" err="1"/>
              <a:t>Nauki</a:t>
            </a:r>
            <a:r>
              <a:rPr lang="en-US" sz="2800" b="1" dirty="0"/>
              <a:t> </a:t>
            </a:r>
            <a:br>
              <a:rPr lang="pl-PL" sz="2800" b="1" dirty="0"/>
            </a:br>
            <a:r>
              <a:rPr lang="en-US" sz="2800" b="1" dirty="0"/>
              <a:t>i </a:t>
            </a:r>
            <a:r>
              <a:rPr lang="en-US" sz="2800" b="1" dirty="0" err="1"/>
              <a:t>Szkolnictwa</a:t>
            </a:r>
            <a:r>
              <a:rPr lang="en-US" sz="2800" b="1" dirty="0"/>
              <a:t> </a:t>
            </a:r>
            <a:r>
              <a:rPr lang="en-US" sz="2800" b="1" dirty="0" err="1"/>
              <a:t>Wyższego</a:t>
            </a:r>
            <a:r>
              <a:rPr lang="en-US" sz="2800" b="1" dirty="0"/>
              <a:t> z </a:t>
            </a:r>
            <a:r>
              <a:rPr lang="en-US" sz="2800" b="1" dirty="0" err="1"/>
              <a:t>dnia</a:t>
            </a:r>
            <a:r>
              <a:rPr lang="en-US" sz="2800" b="1" dirty="0"/>
              <a:t> 27 </a:t>
            </a:r>
            <a:r>
              <a:rPr lang="en-US" sz="2800" b="1" dirty="0" err="1"/>
              <a:t>września</a:t>
            </a:r>
            <a:r>
              <a:rPr lang="en-US" sz="2800" b="1" dirty="0"/>
              <a:t> 2018 r. w </a:t>
            </a:r>
            <a:r>
              <a:rPr lang="en-US" sz="2800" b="1" dirty="0" err="1"/>
              <a:t>sprawie</a:t>
            </a:r>
            <a:r>
              <a:rPr lang="en-US" sz="2800" b="1" dirty="0"/>
              <a:t> </a:t>
            </a:r>
            <a:r>
              <a:rPr lang="en-US" sz="2800" b="1" dirty="0" err="1"/>
              <a:t>studiów</a:t>
            </a:r>
            <a:r>
              <a:rPr lang="en-US" sz="2800" b="1" dirty="0"/>
              <a:t>  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03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4714483-7072-431F-9DBE-87F44E4D4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95892E1-F4A5-4991-AC52-4F417B14A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F597F8-76AA-44FA-8E6A-06223B66C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6E12753-0A63-43EE-B28A-C989D033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26FA385-76DA-40E9-9257-AA3E07FF6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62D75CA-F374-4878-8106-3EA5E970D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38667A5-74E3-4EFD-8C45-F48F47427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1512EE2-F4CC-4E18-9CDA-B92C11122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99E503B-9B4D-4EE3-A50F-15AC374F6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2683E3F-F855-4549-84F8-42064EC0F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FC90B1E-0223-4440-AF22-8F32F6F0C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D2E879-0004-4D84-8137-1C0933403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3BE75A2-0D83-4F8E-84CC-D3BCD565B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90F7F49-1039-49EF-A9BD-153DB590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E85F508-9EA4-4B4D-8171-648670650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32F3179-0CD5-40C8-9939-D8355006F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CE155D-684B-4F5E-B835-C52765E31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4F84AF8-E1A7-41D4-A102-8F87CAE37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ED126F1-DB23-4314-B6C7-FE89E3C58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ACB2B6F-8883-4A00-88DD-98CDDD46B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B9A2180-808A-4423-BB2B-6464B290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3">
            <a:extLst>
              <a:ext uri="{FF2B5EF4-FFF2-40B4-BE49-F238E27FC236}">
                <a16:creationId xmlns:a16="http://schemas.microsoft.com/office/drawing/2014/main" id="{356DC4DE-480D-81C0-3B20-3A32A6B1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207963"/>
            <a:ext cx="10785475" cy="15414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baguette_s\Desktop\Photos to use\FINAL_Packskoty_Solaris_10.jpg">
            <a:extLst>
              <a:ext uri="{FF2B5EF4-FFF2-40B4-BE49-F238E27FC236}">
                <a16:creationId xmlns:a16="http://schemas.microsoft.com/office/drawing/2014/main" id="{BCEEA174-348C-5EA4-96B4-C482AE476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822450"/>
            <a:ext cx="10785475" cy="4040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9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przykłady dobrych praktyk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04548" y="171709"/>
            <a:ext cx="6886509" cy="936655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fontAlgn="base"/>
            <a:r>
              <a:rPr lang="pl-PL" sz="2000" b="1" dirty="0"/>
              <a:t>Akademia Nauk Stosowanych im. S. Staszica w Pile (dawniej PWSZ)</a:t>
            </a:r>
          </a:p>
          <a:p>
            <a:pPr lvl="0" fontAlgn="base"/>
            <a:r>
              <a:rPr lang="pl-PL" sz="2000" dirty="0"/>
              <a:t>Schemat studiów dualnych zawarty w WSZJK</a:t>
            </a:r>
            <a:endParaRPr lang="en-US" sz="2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B840D95-FF12-3E2B-F9CD-E2D1565FAD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7826" y="1280073"/>
            <a:ext cx="8045799" cy="507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7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 dualne – przykłady dobrych praktyk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04548" y="392143"/>
            <a:ext cx="6886509" cy="56415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fontAlgn="base"/>
            <a:r>
              <a:rPr lang="pl-PL" sz="2000" b="1" dirty="0"/>
              <a:t>Akademia Nauk Stosowanych im. S. Staszica w Pile </a:t>
            </a:r>
            <a:br>
              <a:rPr lang="pl-PL" sz="2000" b="1" dirty="0"/>
            </a:br>
            <a:r>
              <a:rPr lang="pl-PL" sz="2000" b="1" dirty="0"/>
              <a:t>(dawniej PWSZ)</a:t>
            </a:r>
          </a:p>
          <a:p>
            <a:pPr lvl="0" fontAlgn="base"/>
            <a:endParaRPr lang="pl-PL" sz="2000" dirty="0">
              <a:effectLst/>
              <a:latin typeface="Calibri   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   "/>
                <a:ea typeface="Times New Roman" panose="02020603050405020304" pitchFamily="18" charset="0"/>
                <a:cs typeface="Times New Roman" panose="02020603050405020304" pitchFamily="18" charset="0"/>
              </a:rPr>
              <a:t>Studenci z tytułu praktyk zawodowych i szkolenia zawodowego w przedsiębiorstwie otrzymują </a:t>
            </a:r>
            <a:r>
              <a:rPr lang="pl-PL" sz="2000" b="1" dirty="0">
                <a:effectLst/>
                <a:latin typeface="Calibri   "/>
                <a:ea typeface="Times New Roman" panose="02020603050405020304" pitchFamily="18" charset="0"/>
                <a:cs typeface="Times New Roman" panose="02020603050405020304" pitchFamily="18" charset="0"/>
              </a:rPr>
              <a:t>wynagrodzenie lub stypendium</a:t>
            </a:r>
            <a:r>
              <a:rPr lang="pl-PL" sz="2000" dirty="0">
                <a:effectLst/>
                <a:latin typeface="Calibri   "/>
                <a:ea typeface="Times New Roman" panose="02020603050405020304" pitchFamily="18" charset="0"/>
                <a:cs typeface="Times New Roman" panose="02020603050405020304" pitchFamily="18" charset="0"/>
              </a:rPr>
              <a:t> wypłacane przez przedsiębiorstwo na podstawie odrębnej umowy, zawieranej przez przedsiębiorstwo ze studentem</a:t>
            </a:r>
            <a:endParaRPr lang="pl-PL" sz="20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   "/>
              </a:rPr>
              <a:t>Początkowo 4 kierunki: </a:t>
            </a:r>
            <a:r>
              <a:rPr lang="pl-PL" sz="2000" dirty="0">
                <a:effectLst/>
                <a:latin typeface="Calibri   "/>
                <a:ea typeface="Times New Roman" panose="02020603050405020304" pitchFamily="18" charset="0"/>
              </a:rPr>
              <a:t>Budownictwo, Elektrotechnika, Mechanika i budowa maszyn oraz Transport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   "/>
              </a:rPr>
              <a:t>Stały wzrost zainteresowania studentów, kilkudziesięciu </a:t>
            </a:r>
            <a:br>
              <a:rPr lang="pl-PL" sz="2000" dirty="0">
                <a:latin typeface="Calibri   "/>
              </a:rPr>
            </a:br>
            <a:r>
              <a:rPr lang="pl-PL" sz="2000" dirty="0">
                <a:latin typeface="Calibri   "/>
              </a:rPr>
              <a:t>w skali roku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   "/>
              </a:rPr>
              <a:t>Kilkadziesiąt firm</a:t>
            </a:r>
            <a:endParaRPr lang="en-US" sz="2000" dirty="0">
              <a:latin typeface="Calibri   "/>
            </a:endParaRPr>
          </a:p>
        </p:txBody>
      </p:sp>
    </p:spTree>
    <p:extLst>
      <p:ext uri="{BB962C8B-B14F-4D97-AF65-F5344CB8AC3E}">
        <p14:creationId xmlns:p14="http://schemas.microsoft.com/office/powerpoint/2010/main" val="36681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Zalety studiów dualnych dla pracodawcy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285750" algn="l">
              <a:buFont typeface="Wingdings" panose="05000000000000000000" pitchFamily="2" charset="2"/>
              <a:buChar char="Ø"/>
            </a:pPr>
            <a:r>
              <a:rPr lang="en-US" sz="1700" dirty="0"/>
              <a:t>Student ma </a:t>
            </a:r>
            <a:r>
              <a:rPr lang="en-US" sz="1700" dirty="0" err="1"/>
              <a:t>możliwość</a:t>
            </a:r>
            <a:r>
              <a:rPr lang="en-US" sz="1700" dirty="0"/>
              <a:t> </a:t>
            </a:r>
            <a:r>
              <a:rPr lang="en-US" sz="1700" dirty="0" err="1"/>
              <a:t>zdobycia</a:t>
            </a:r>
            <a:r>
              <a:rPr lang="en-US" sz="1700" dirty="0"/>
              <a:t> </a:t>
            </a:r>
            <a:r>
              <a:rPr lang="pl-PL" sz="1700" dirty="0" err="1"/>
              <a:t>zaawansowenj</a:t>
            </a:r>
            <a:r>
              <a:rPr lang="en-US" sz="1700" dirty="0"/>
              <a:t> </a:t>
            </a:r>
            <a:r>
              <a:rPr lang="en-US" sz="1700" dirty="0" err="1"/>
              <a:t>wiedzy</a:t>
            </a:r>
            <a:r>
              <a:rPr lang="en-US" sz="1700" dirty="0"/>
              <a:t> i </a:t>
            </a:r>
            <a:r>
              <a:rPr lang="en-US" sz="1700" dirty="0" err="1"/>
              <a:t>umiejętności</a:t>
            </a:r>
            <a:r>
              <a:rPr lang="en-US" sz="1700" dirty="0"/>
              <a:t> </a:t>
            </a:r>
            <a:r>
              <a:rPr lang="en-US" sz="1700" dirty="0" err="1"/>
              <a:t>zawodowych</a:t>
            </a:r>
            <a:r>
              <a:rPr lang="en-US" sz="1700" dirty="0"/>
              <a:t> </a:t>
            </a:r>
            <a:r>
              <a:rPr lang="en-US" sz="1700" b="1" dirty="0"/>
              <a:t>na </a:t>
            </a:r>
            <a:r>
              <a:rPr lang="en-US" sz="1700" b="1" dirty="0" err="1"/>
              <a:t>urządzeniach</a:t>
            </a:r>
            <a:r>
              <a:rPr lang="en-US" sz="1700" b="1" dirty="0"/>
              <a:t>, </a:t>
            </a:r>
            <a:r>
              <a:rPr lang="en-US" sz="1700" b="1" dirty="0" err="1"/>
              <a:t>oprogramowaniu</a:t>
            </a:r>
            <a:r>
              <a:rPr lang="en-US" sz="1700" b="1" dirty="0"/>
              <a:t> </a:t>
            </a:r>
            <a:r>
              <a:rPr lang="en-US" sz="1700" dirty="0"/>
              <a:t>etc. </a:t>
            </a:r>
            <a:r>
              <a:rPr lang="en-US" sz="1700" dirty="0" err="1"/>
              <a:t>oraz</a:t>
            </a:r>
            <a:r>
              <a:rPr lang="en-US" sz="1700" dirty="0"/>
              <a:t> </a:t>
            </a:r>
            <a:r>
              <a:rPr lang="en-US" sz="1700" b="1" dirty="0" err="1"/>
              <a:t>poznania</a:t>
            </a:r>
            <a:r>
              <a:rPr lang="en-US" sz="1700" b="1" dirty="0"/>
              <a:t> </a:t>
            </a:r>
            <a:r>
              <a:rPr lang="en-US" sz="1700" b="1" dirty="0" err="1"/>
              <a:t>procesów</a:t>
            </a:r>
            <a:r>
              <a:rPr lang="en-US" sz="1700" b="1" dirty="0"/>
              <a:t> i </a:t>
            </a:r>
            <a:r>
              <a:rPr lang="en-US" sz="1700" b="1" dirty="0" err="1"/>
              <a:t>procedur</a:t>
            </a:r>
            <a:r>
              <a:rPr lang="en-US" sz="1700" b="1" dirty="0"/>
              <a:t> </a:t>
            </a:r>
            <a:r>
              <a:rPr lang="en-US" sz="1700" dirty="0" err="1"/>
              <a:t>związanych</a:t>
            </a:r>
            <a:r>
              <a:rPr lang="en-US" sz="1700" dirty="0"/>
              <a:t> z </a:t>
            </a:r>
            <a:r>
              <a:rPr lang="en-US" sz="1700" dirty="0" err="1"/>
              <a:t>rzeczywistym</a:t>
            </a:r>
            <a:r>
              <a:rPr lang="en-US" sz="1700" dirty="0"/>
              <a:t> </a:t>
            </a:r>
            <a:r>
              <a:rPr lang="en-US" sz="1700" dirty="0" err="1"/>
              <a:t>miejscem</a:t>
            </a:r>
            <a:r>
              <a:rPr lang="en-US" sz="1700" dirty="0"/>
              <a:t> </a:t>
            </a:r>
            <a:r>
              <a:rPr lang="en-US" sz="1700" dirty="0" err="1"/>
              <a:t>pracy</a:t>
            </a:r>
            <a:r>
              <a:rPr lang="pl-PL" sz="1700" dirty="0"/>
              <a:t> i w konkretnym przedsiębiorstwie</a:t>
            </a:r>
            <a:endParaRPr lang="en-US" sz="1700" dirty="0"/>
          </a:p>
          <a:p>
            <a:pPr marL="514350" indent="-285750" algn="l">
              <a:buFont typeface="Wingdings" panose="05000000000000000000" pitchFamily="2" charset="2"/>
              <a:buChar char="Ø"/>
            </a:pPr>
            <a:r>
              <a:rPr lang="en-US" sz="1700" dirty="0"/>
              <a:t>Student ma </a:t>
            </a:r>
            <a:r>
              <a:rPr lang="en-US" sz="1700" dirty="0" err="1"/>
              <a:t>możliwość</a:t>
            </a:r>
            <a:r>
              <a:rPr lang="en-US" sz="1700" dirty="0"/>
              <a:t> </a:t>
            </a:r>
            <a:r>
              <a:rPr lang="en-US" sz="1700" b="1" dirty="0" err="1"/>
              <a:t>samodzielnie</a:t>
            </a:r>
            <a:r>
              <a:rPr lang="en-US" sz="1700" b="1" dirty="0"/>
              <a:t> </a:t>
            </a:r>
            <a:r>
              <a:rPr lang="en-US" sz="1700" b="1" dirty="0" err="1"/>
              <a:t>wykonać</a:t>
            </a:r>
            <a:r>
              <a:rPr lang="en-US" sz="1700" b="1" dirty="0"/>
              <a:t> </a:t>
            </a:r>
            <a:r>
              <a:rPr lang="en-US" sz="1700" b="1" dirty="0" err="1"/>
              <a:t>zadania</a:t>
            </a:r>
            <a:r>
              <a:rPr lang="en-US" sz="1700" dirty="0"/>
              <a:t>, </a:t>
            </a:r>
            <a:r>
              <a:rPr lang="en-US" sz="1700" dirty="0" err="1"/>
              <a:t>które</a:t>
            </a:r>
            <a:r>
              <a:rPr lang="en-US" sz="1700" dirty="0"/>
              <a:t> </a:t>
            </a:r>
            <a:r>
              <a:rPr lang="en-US" sz="1700" dirty="0" err="1"/>
              <a:t>spowodują</a:t>
            </a:r>
            <a:r>
              <a:rPr lang="en-US" sz="1700" dirty="0"/>
              <a:t> </a:t>
            </a:r>
            <a:r>
              <a:rPr lang="en-US" sz="1700" dirty="0" err="1"/>
              <a:t>nabycie</a:t>
            </a:r>
            <a:r>
              <a:rPr lang="en-US" sz="1700" dirty="0"/>
              <a:t> </a:t>
            </a:r>
            <a:r>
              <a:rPr lang="en-US" sz="1700" dirty="0" err="1"/>
              <a:t>praktycznych</a:t>
            </a:r>
            <a:r>
              <a:rPr lang="en-US" sz="1700" dirty="0"/>
              <a:t> </a:t>
            </a:r>
            <a:r>
              <a:rPr lang="en-US" sz="1700" dirty="0" err="1"/>
              <a:t>umiejętności</a:t>
            </a:r>
            <a:r>
              <a:rPr lang="en-US" sz="1700" dirty="0"/>
              <a:t> w </a:t>
            </a:r>
            <a:r>
              <a:rPr lang="en-US" sz="1700" dirty="0" err="1"/>
              <a:t>zakresie</a:t>
            </a:r>
            <a:r>
              <a:rPr lang="en-US" sz="1700" dirty="0"/>
              <a:t> </a:t>
            </a:r>
            <a:br>
              <a:rPr lang="pl-PL" sz="1700" dirty="0"/>
            </a:br>
            <a:r>
              <a:rPr lang="en-US" sz="1700" dirty="0"/>
              <a:t>w </a:t>
            </a:r>
            <a:r>
              <a:rPr lang="en-US" sz="1700" dirty="0" err="1"/>
              <a:t>którym</a:t>
            </a:r>
            <a:r>
              <a:rPr lang="en-US" sz="1700" dirty="0"/>
              <a:t> </a:t>
            </a:r>
            <a:r>
              <a:rPr lang="en-US" sz="1700" dirty="0" err="1"/>
              <a:t>się</a:t>
            </a:r>
            <a:r>
              <a:rPr lang="en-US" sz="1700" dirty="0"/>
              <a:t> </a:t>
            </a:r>
            <a:r>
              <a:rPr lang="en-US" sz="1700" dirty="0" err="1"/>
              <a:t>kształci</a:t>
            </a:r>
            <a:r>
              <a:rPr lang="en-US" sz="1700" dirty="0"/>
              <a:t>, a </a:t>
            </a:r>
            <a:r>
              <a:rPr lang="en-US" sz="1700" dirty="0" err="1"/>
              <a:t>których</a:t>
            </a:r>
            <a:r>
              <a:rPr lang="en-US" sz="1700" dirty="0"/>
              <a:t> </a:t>
            </a:r>
            <a:r>
              <a:rPr lang="en-US" sz="1700" b="1" dirty="0" err="1"/>
              <a:t>nie</a:t>
            </a:r>
            <a:r>
              <a:rPr lang="en-US" sz="1700" b="1" dirty="0"/>
              <a:t> </a:t>
            </a:r>
            <a:r>
              <a:rPr lang="en-US" sz="1700" b="1" dirty="0" err="1"/>
              <a:t>można</a:t>
            </a:r>
            <a:r>
              <a:rPr lang="en-US" sz="1700" b="1" dirty="0"/>
              <a:t> </a:t>
            </a:r>
            <a:r>
              <a:rPr lang="en-US" sz="1700" b="1" dirty="0" err="1"/>
              <a:t>nauczyć</a:t>
            </a:r>
            <a:r>
              <a:rPr lang="en-US" sz="1700" b="1" dirty="0"/>
              <a:t> </a:t>
            </a:r>
            <a:r>
              <a:rPr lang="en-US" sz="1700" b="1" dirty="0" err="1"/>
              <a:t>się</a:t>
            </a:r>
            <a:r>
              <a:rPr lang="en-US" sz="1700" b="1" dirty="0"/>
              <a:t> </a:t>
            </a:r>
            <a:br>
              <a:rPr lang="pl-PL" sz="1700" b="1" dirty="0"/>
            </a:br>
            <a:r>
              <a:rPr lang="en-US" sz="1700" b="1" dirty="0"/>
              <a:t>z </a:t>
            </a:r>
            <a:r>
              <a:rPr lang="en-US" sz="1700" b="1" dirty="0" err="1"/>
              <a:t>podręcznika</a:t>
            </a:r>
            <a:r>
              <a:rPr lang="en-US" sz="1700" b="1" dirty="0"/>
              <a:t> </a:t>
            </a:r>
            <a:r>
              <a:rPr lang="en-US" sz="1700" b="1" dirty="0" err="1"/>
              <a:t>czy</a:t>
            </a:r>
            <a:r>
              <a:rPr lang="en-US" sz="1700" b="1" dirty="0"/>
              <a:t> na </a:t>
            </a:r>
            <a:r>
              <a:rPr lang="en-US" sz="1700" b="1" dirty="0" err="1"/>
              <a:t>wykładach</a:t>
            </a:r>
            <a:r>
              <a:rPr lang="en-US" sz="1700" b="1" dirty="0"/>
              <a:t> </a:t>
            </a:r>
            <a:r>
              <a:rPr lang="en-US" sz="1700" dirty="0"/>
              <a:t>(np. </a:t>
            </a:r>
            <a:r>
              <a:rPr lang="en-US" sz="1700" dirty="0" err="1"/>
              <a:t>wykonanie</a:t>
            </a:r>
            <a:r>
              <a:rPr lang="en-US" sz="1700" dirty="0"/>
              <a:t> </a:t>
            </a:r>
            <a:r>
              <a:rPr lang="en-US" sz="1700" dirty="0" err="1"/>
              <a:t>iniekcji</a:t>
            </a:r>
            <a:r>
              <a:rPr lang="en-US" sz="1700" dirty="0"/>
              <a:t>, </a:t>
            </a:r>
            <a:r>
              <a:rPr lang="en-US" sz="1700" dirty="0" err="1"/>
              <a:t>usunięcie</a:t>
            </a:r>
            <a:r>
              <a:rPr lang="en-US" sz="1700" dirty="0"/>
              <a:t> </a:t>
            </a:r>
            <a:r>
              <a:rPr lang="en-US" sz="1700" dirty="0" err="1"/>
              <a:t>zęba</a:t>
            </a:r>
            <a:r>
              <a:rPr lang="en-US" sz="1700" dirty="0"/>
              <a:t>, </a:t>
            </a:r>
            <a:r>
              <a:rPr lang="en-US" sz="1700" dirty="0" err="1"/>
              <a:t>przeprowadzenie</a:t>
            </a:r>
            <a:r>
              <a:rPr lang="en-US" sz="1700" dirty="0"/>
              <a:t> </a:t>
            </a:r>
            <a:r>
              <a:rPr lang="en-US" sz="1700" dirty="0" err="1"/>
              <a:t>reanimacji</a:t>
            </a:r>
            <a:r>
              <a:rPr lang="en-US" sz="1700" dirty="0"/>
              <a:t> </a:t>
            </a:r>
            <a:r>
              <a:rPr lang="en-US" sz="1700" dirty="0" err="1"/>
              <a:t>czy</a:t>
            </a:r>
            <a:r>
              <a:rPr lang="en-US" sz="1700" dirty="0"/>
              <a:t> </a:t>
            </a:r>
            <a:r>
              <a:rPr lang="en-US" sz="1700" dirty="0" err="1"/>
              <a:t>też</a:t>
            </a:r>
            <a:r>
              <a:rPr lang="en-US" sz="1700" dirty="0"/>
              <a:t> </a:t>
            </a:r>
            <a:r>
              <a:rPr lang="en-US" sz="1700" dirty="0" err="1"/>
              <a:t>wykonanie</a:t>
            </a:r>
            <a:r>
              <a:rPr lang="en-US" sz="1700" dirty="0"/>
              <a:t> </a:t>
            </a:r>
            <a:r>
              <a:rPr lang="en-US" sz="1700" dirty="0" err="1"/>
              <a:t>projektu</a:t>
            </a:r>
            <a:r>
              <a:rPr lang="en-US" sz="1700" dirty="0"/>
              <a:t> </a:t>
            </a:r>
            <a:r>
              <a:rPr lang="en-US" sz="1700" dirty="0" err="1"/>
              <a:t>domu</a:t>
            </a:r>
            <a:r>
              <a:rPr lang="en-US" sz="1700" dirty="0"/>
              <a:t> </a:t>
            </a:r>
            <a:r>
              <a:rPr lang="en-US" sz="1700" dirty="0" err="1"/>
              <a:t>lub</a:t>
            </a:r>
            <a:r>
              <a:rPr lang="en-US" sz="1700" dirty="0"/>
              <a:t> </a:t>
            </a:r>
            <a:r>
              <a:rPr lang="en-US" sz="1700" dirty="0" err="1"/>
              <a:t>umiejętność</a:t>
            </a:r>
            <a:r>
              <a:rPr lang="en-US" sz="1700" dirty="0"/>
              <a:t> </a:t>
            </a:r>
            <a:r>
              <a:rPr lang="en-US" sz="1700" dirty="0" err="1"/>
              <a:t>napisania</a:t>
            </a:r>
            <a:r>
              <a:rPr lang="en-US" sz="1700" dirty="0"/>
              <a:t> </a:t>
            </a:r>
            <a:r>
              <a:rPr lang="en-US" sz="1700" dirty="0" err="1"/>
              <a:t>programu</a:t>
            </a:r>
            <a:r>
              <a:rPr lang="en-US" sz="1700" dirty="0"/>
              <a:t> </a:t>
            </a:r>
            <a:r>
              <a:rPr lang="en-US" sz="1700" dirty="0" err="1"/>
              <a:t>komputerowego</a:t>
            </a:r>
            <a:r>
              <a:rPr lang="en-US" sz="1700" dirty="0"/>
              <a:t> </a:t>
            </a:r>
            <a:r>
              <a:rPr lang="en-US" sz="1700" dirty="0" err="1"/>
              <a:t>itp</a:t>
            </a:r>
            <a:r>
              <a:rPr lang="en-US" sz="1700" dirty="0"/>
              <a:t>.)</a:t>
            </a:r>
          </a:p>
          <a:p>
            <a:pPr marL="514350" indent="-285750" algn="l">
              <a:buFont typeface="Wingdings" panose="05000000000000000000" pitchFamily="2" charset="2"/>
              <a:buChar char="Ø"/>
            </a:pPr>
            <a:r>
              <a:rPr lang="en-US" sz="1700" dirty="0" err="1"/>
              <a:t>Nauka</a:t>
            </a:r>
            <a:r>
              <a:rPr lang="en-US" sz="1700" dirty="0"/>
              <a:t> </a:t>
            </a:r>
            <a:r>
              <a:rPr lang="en-US" sz="1700" dirty="0" err="1"/>
              <a:t>specjalistycznych</a:t>
            </a:r>
            <a:r>
              <a:rPr lang="en-US" sz="1700" dirty="0"/>
              <a:t> </a:t>
            </a:r>
            <a:r>
              <a:rPr lang="en-US" sz="1700" dirty="0" err="1"/>
              <a:t>czynności</a:t>
            </a:r>
            <a:r>
              <a:rPr lang="en-US" sz="1700" dirty="0"/>
              <a:t>/</a:t>
            </a:r>
            <a:r>
              <a:rPr lang="en-US" sz="1700" dirty="0" err="1"/>
              <a:t>nabywanie</a:t>
            </a:r>
            <a:r>
              <a:rPr lang="en-US" sz="1700" dirty="0"/>
              <a:t> </a:t>
            </a:r>
            <a:r>
              <a:rPr lang="en-US" sz="1700" dirty="0" err="1"/>
              <a:t>profesjonalnych</a:t>
            </a:r>
            <a:r>
              <a:rPr lang="en-US" sz="1700" dirty="0"/>
              <a:t> </a:t>
            </a:r>
            <a:r>
              <a:rPr lang="en-US" sz="1700" dirty="0" err="1"/>
              <a:t>umiejętności</a:t>
            </a:r>
            <a:r>
              <a:rPr lang="en-US" sz="1700" dirty="0"/>
              <a:t> </a:t>
            </a:r>
            <a:r>
              <a:rPr lang="en-US" sz="1700" dirty="0" err="1"/>
              <a:t>dedykowanych</a:t>
            </a:r>
            <a:r>
              <a:rPr lang="en-US" sz="1700" dirty="0"/>
              <a:t> </a:t>
            </a:r>
            <a:r>
              <a:rPr lang="en-US" sz="1700" dirty="0" err="1"/>
              <a:t>pracy</a:t>
            </a:r>
            <a:r>
              <a:rPr lang="en-US" sz="1700" dirty="0"/>
              <a:t> </a:t>
            </a:r>
            <a:r>
              <a:rPr lang="en-US" sz="1700" dirty="0" err="1"/>
              <a:t>zawodowej</a:t>
            </a:r>
            <a:r>
              <a:rPr lang="en-US" sz="1700" dirty="0"/>
              <a:t> </a:t>
            </a:r>
            <a:r>
              <a:rPr lang="pl-PL" sz="1700" dirty="0"/>
              <a:t>nie tylko </a:t>
            </a:r>
            <a:br>
              <a:rPr lang="pl-PL" sz="1700" dirty="0"/>
            </a:br>
            <a:r>
              <a:rPr lang="en-US" sz="1700" dirty="0"/>
              <a:t>w </a:t>
            </a:r>
            <a:r>
              <a:rPr lang="en-US" sz="1700" dirty="0" err="1"/>
              <a:t>konkretnej</a:t>
            </a:r>
            <a:r>
              <a:rPr lang="en-US" sz="1700" dirty="0"/>
              <a:t> </a:t>
            </a:r>
            <a:r>
              <a:rPr lang="en-US" sz="1700" dirty="0" err="1"/>
              <a:t>branży</a:t>
            </a:r>
            <a:r>
              <a:rPr lang="en-US" sz="1700" dirty="0"/>
              <a:t> </a:t>
            </a:r>
            <a:r>
              <a:rPr lang="en-US" sz="1700" dirty="0" err="1"/>
              <a:t>lub</a:t>
            </a:r>
            <a:r>
              <a:rPr lang="en-US" sz="1700" dirty="0"/>
              <a:t> </a:t>
            </a:r>
            <a:r>
              <a:rPr lang="en-US" sz="1700" dirty="0" err="1"/>
              <a:t>specjalizacji</a:t>
            </a:r>
            <a:r>
              <a:rPr lang="en-US" sz="1700" dirty="0"/>
              <a:t>, </a:t>
            </a:r>
            <a:r>
              <a:rPr lang="pl-PL" sz="1700" dirty="0"/>
              <a:t>ale dosłownie </a:t>
            </a:r>
            <a:r>
              <a:rPr lang="pl-PL" sz="1700" b="1" dirty="0"/>
              <a:t>w konkretnej firmie i na konkretnym stanowisku/stanowiskach pracy</a:t>
            </a:r>
          </a:p>
          <a:p>
            <a:pPr marL="514350" indent="-285750" algn="l">
              <a:buFont typeface="Wingdings" panose="05000000000000000000" pitchFamily="2" charset="2"/>
              <a:buChar char="Ø"/>
            </a:pPr>
            <a:r>
              <a:rPr lang="pl-PL" sz="1700" b="1" dirty="0"/>
              <a:t>Możliwość zatrudnienia „gotowego” pracownika</a:t>
            </a:r>
          </a:p>
          <a:p>
            <a:pPr marL="514350" indent="-285750" algn="l">
              <a:buFont typeface="Wingdings" panose="05000000000000000000" pitchFamily="2" charset="2"/>
              <a:buChar char="Ø"/>
            </a:pPr>
            <a:r>
              <a:rPr lang="pl-PL" sz="1700" b="1" dirty="0"/>
              <a:t>Wizerunek firmy i reklama</a:t>
            </a:r>
            <a:endParaRPr lang="en-US" sz="17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0079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dyplomowa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studiach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342900" algn="l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pl-PL" sz="2000" dirty="0"/>
              <a:t>Przygotowana </a:t>
            </a:r>
            <a:r>
              <a:rPr lang="pl-PL" sz="2000" b="1" dirty="0"/>
              <a:t>pod potrzeby konkretnego przedsiębiorstwa</a:t>
            </a:r>
            <a:r>
              <a:rPr lang="pl-PL" sz="2000" dirty="0"/>
              <a:t>, z którym prowadzone są studia dualne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pl-PL" sz="2000" dirty="0"/>
              <a:t>Praca o </a:t>
            </a:r>
            <a:r>
              <a:rPr lang="pl-PL" sz="2000" b="1" dirty="0"/>
              <a:t>charakterze aplikacyjnym </a:t>
            </a:r>
            <a:r>
              <a:rPr lang="pl-PL" sz="2000" dirty="0"/>
              <a:t>– możliwość rozwiązania konkretnego problemu/zagadnienia </a:t>
            </a:r>
            <a:br>
              <a:rPr lang="pl-PL" sz="2000" dirty="0"/>
            </a:br>
            <a:r>
              <a:rPr lang="pl-PL" sz="2000" dirty="0"/>
              <a:t>w firmie</a:t>
            </a:r>
          </a:p>
          <a:p>
            <a:pPr marL="5715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b="1" dirty="0" err="1"/>
              <a:t>pisana</a:t>
            </a:r>
            <a:r>
              <a:rPr lang="en-US" sz="2000" b="1" dirty="0"/>
              <a:t> pod </a:t>
            </a:r>
            <a:r>
              <a:rPr lang="pl-PL" sz="2000" b="1" dirty="0"/>
              <a:t>stałym</a:t>
            </a:r>
            <a:r>
              <a:rPr lang="en-US" sz="2000" b="1" dirty="0"/>
              <a:t> </a:t>
            </a:r>
            <a:r>
              <a:rPr lang="en-US" sz="2000" b="1" dirty="0" err="1"/>
              <a:t>nadzorem</a:t>
            </a:r>
            <a:r>
              <a:rPr lang="en-US" sz="2000" b="1" dirty="0"/>
              <a:t> </a:t>
            </a:r>
            <a:r>
              <a:rPr lang="en-US" sz="2000" b="1" dirty="0" err="1"/>
              <a:t>pracodawcy</a:t>
            </a: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35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dyplomowa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studiach dualnych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O</a:t>
            </a:r>
            <a:r>
              <a:rPr lang="en-US" sz="2000" dirty="0" err="1"/>
              <a:t>bron</a:t>
            </a:r>
            <a:r>
              <a:rPr lang="pl-PL" sz="2000" dirty="0"/>
              <a:t>a</a:t>
            </a:r>
            <a:r>
              <a:rPr lang="en-US" sz="2000" dirty="0"/>
              <a:t> na </a:t>
            </a:r>
            <a:r>
              <a:rPr lang="en-US" sz="2000" dirty="0" err="1"/>
              <a:t>stanowisku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Pracodawca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przedstawiciel</a:t>
            </a:r>
            <a:r>
              <a:rPr lang="en-US" sz="2000" dirty="0"/>
              <a:t> </a:t>
            </a:r>
            <a:r>
              <a:rPr lang="en-US" sz="2000" dirty="0" err="1"/>
              <a:t>uczestniczący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w </a:t>
            </a:r>
            <a:r>
              <a:rPr lang="en-US" sz="2000" dirty="0" err="1"/>
              <a:t>obronie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 z </a:t>
            </a:r>
            <a:r>
              <a:rPr lang="en-US" sz="2000" dirty="0" err="1"/>
              <a:t>możliwością</a:t>
            </a:r>
            <a:r>
              <a:rPr lang="en-US" sz="2000" dirty="0"/>
              <a:t> </a:t>
            </a:r>
            <a:r>
              <a:rPr lang="en-US" sz="2000" dirty="0" err="1"/>
              <a:t>zadawania</a:t>
            </a:r>
            <a:r>
              <a:rPr lang="en-US" sz="2000" dirty="0"/>
              <a:t> </a:t>
            </a:r>
            <a:r>
              <a:rPr lang="en-US" sz="2000" dirty="0" err="1"/>
              <a:t>pytań</a:t>
            </a:r>
            <a:r>
              <a:rPr lang="pl-PL" sz="2000" dirty="0"/>
              <a:t> i wpływu na ocenę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Praca</a:t>
            </a:r>
            <a:r>
              <a:rPr lang="en-US" sz="2000" dirty="0"/>
              <a:t> </a:t>
            </a:r>
            <a:r>
              <a:rPr lang="en-US" sz="2000" dirty="0" err="1"/>
              <a:t>dyplomowa</a:t>
            </a:r>
            <a:r>
              <a:rPr lang="en-US" sz="2000" dirty="0"/>
              <a:t> na </a:t>
            </a:r>
            <a:r>
              <a:rPr lang="en-US" sz="2000" dirty="0" err="1"/>
              <a:t>profilu</a:t>
            </a:r>
            <a:r>
              <a:rPr lang="en-US" sz="2000" dirty="0"/>
              <a:t> </a:t>
            </a:r>
            <a:r>
              <a:rPr lang="en-US" sz="2000" dirty="0" err="1"/>
              <a:t>praktycznym</a:t>
            </a:r>
            <a:r>
              <a:rPr lang="en-US" sz="2000" dirty="0"/>
              <a:t> </a:t>
            </a: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zawierać</a:t>
            </a:r>
            <a:r>
              <a:rPr lang="en-US" sz="2000" dirty="0"/>
              <a:t> </a:t>
            </a:r>
            <a:r>
              <a:rPr lang="en-US" sz="2000" dirty="0" err="1"/>
              <a:t>elementy</a:t>
            </a:r>
            <a:r>
              <a:rPr lang="en-US" sz="2000" dirty="0"/>
              <a:t>, </a:t>
            </a:r>
            <a:r>
              <a:rPr lang="en-US" sz="2000" dirty="0" err="1"/>
              <a:t>które</a:t>
            </a:r>
            <a:r>
              <a:rPr lang="en-US" sz="2000" dirty="0"/>
              <a:t> </a:t>
            </a:r>
            <a:r>
              <a:rPr lang="en-US" sz="2000" dirty="0" err="1"/>
              <a:t>jednoznacznie</a:t>
            </a:r>
            <a:r>
              <a:rPr lang="en-US" sz="2000" dirty="0"/>
              <a:t> </a:t>
            </a:r>
            <a:r>
              <a:rPr lang="en-US" sz="2000" dirty="0" err="1"/>
              <a:t>wykazują</a:t>
            </a:r>
            <a:r>
              <a:rPr lang="en-US" sz="2000" dirty="0"/>
              <a:t> na </a:t>
            </a:r>
            <a:r>
              <a:rPr lang="en-US" sz="2000" dirty="0" err="1"/>
              <a:t>zdobyte</a:t>
            </a:r>
            <a:r>
              <a:rPr lang="en-US" sz="2000" dirty="0"/>
              <a:t> </a:t>
            </a:r>
            <a:r>
              <a:rPr lang="en-US" sz="2000" dirty="0" err="1"/>
              <a:t>umiejętności</a:t>
            </a:r>
            <a:r>
              <a:rPr lang="en-US" sz="2000" dirty="0"/>
              <a:t> </a:t>
            </a:r>
            <a:r>
              <a:rPr lang="en-US" sz="2000" dirty="0" err="1"/>
              <a:t>praktyczne</a:t>
            </a:r>
            <a:r>
              <a:rPr lang="en-US" sz="2000" dirty="0"/>
              <a:t> np. </a:t>
            </a:r>
            <a:r>
              <a:rPr lang="en-US" sz="2000" dirty="0" err="1"/>
              <a:t>stworzony</a:t>
            </a:r>
            <a:r>
              <a:rPr lang="en-US" sz="2000" dirty="0"/>
              <a:t> </a:t>
            </a:r>
            <a:r>
              <a:rPr lang="en-US" sz="2000" dirty="0" err="1"/>
              <a:t>osobiście</a:t>
            </a:r>
            <a:r>
              <a:rPr lang="en-US" sz="2000" dirty="0"/>
              <a:t> </a:t>
            </a:r>
            <a:r>
              <a:rPr lang="en-US" sz="2000" dirty="0" err="1"/>
              <a:t>projekt</a:t>
            </a:r>
            <a:r>
              <a:rPr lang="en-US" sz="2000" dirty="0"/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733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7764" y="1307292"/>
            <a:ext cx="3671454" cy="357643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zaprojektować studia dualne/studia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profilu praktycznym wspólnie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pracodawcami?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r>
              <a:rPr lang="pl-PL" sz="2000" b="1" dirty="0">
                <a:latin typeface="Calibri  "/>
              </a:rPr>
              <a:t>Warsztat: diagnoza-projekt-wdrożenie-ewaluacja</a:t>
            </a:r>
            <a:endParaRPr lang="pl-PL" sz="2000" dirty="0"/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Uczelnia/Wydział/Kierunek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Otoczenie społeczno-gospodarcze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Studenci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9984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7764" y="1307292"/>
            <a:ext cx="3671454" cy="357643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zaprojektować studia dualne/studia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profilu praktycznym wspólnie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pracodawcami?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r>
              <a:rPr lang="pl-PL" sz="2000" b="1" dirty="0">
                <a:latin typeface="Calibri  "/>
              </a:rPr>
              <a:t>Warsztat: diagnoza-projekt-wdrożenie-ewaluacja</a:t>
            </a:r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Proces należy</a:t>
            </a:r>
            <a:r>
              <a:rPr lang="en-US" sz="2000" dirty="0"/>
              <a:t> </a:t>
            </a:r>
            <a:r>
              <a:rPr lang="en-US" sz="2000" dirty="0" err="1"/>
              <a:t>rozpatrywać</a:t>
            </a:r>
            <a:r>
              <a:rPr lang="en-US" sz="2000" dirty="0"/>
              <a:t> z </a:t>
            </a:r>
            <a:r>
              <a:rPr lang="en-US" sz="2000" dirty="0" err="1"/>
              <a:t>perspektywy</a:t>
            </a:r>
            <a:r>
              <a:rPr lang="en-US" sz="2000" dirty="0"/>
              <a:t> </a:t>
            </a:r>
            <a:r>
              <a:rPr lang="en-US" sz="2000" dirty="0" err="1"/>
              <a:t>wszystkich</a:t>
            </a:r>
            <a:r>
              <a:rPr lang="en-US" sz="2000" dirty="0"/>
              <a:t> </a:t>
            </a:r>
            <a:r>
              <a:rPr lang="en-US" sz="2000" dirty="0" err="1"/>
              <a:t>zainteresowanych</a:t>
            </a:r>
            <a:r>
              <a:rPr lang="en-US" sz="2000" dirty="0"/>
              <a:t> </a:t>
            </a:r>
            <a:r>
              <a:rPr lang="en-US" sz="2000" dirty="0" err="1"/>
              <a:t>jej</a:t>
            </a:r>
            <a:r>
              <a:rPr lang="en-US" sz="2000" dirty="0"/>
              <a:t> </a:t>
            </a:r>
            <a:r>
              <a:rPr lang="en-US" sz="2000" dirty="0" err="1"/>
              <a:t>efektami</a:t>
            </a:r>
            <a:r>
              <a:rPr lang="en-US" sz="2000" dirty="0"/>
              <a:t>:  </a:t>
            </a:r>
            <a:r>
              <a:rPr lang="en-US" sz="2000" b="1" dirty="0"/>
              <a:t>UCZELNI – STUDENTA – PRACODAWCY</a:t>
            </a:r>
            <a:r>
              <a:rPr lang="en-US" sz="2000" dirty="0"/>
              <a:t> 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20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diagnozy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68983" y="649480"/>
            <a:ext cx="7079672" cy="5910647"/>
          </a:xfr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l"/>
            <a:endParaRPr lang="en-US" sz="2000" dirty="0"/>
          </a:p>
          <a:p>
            <a:r>
              <a:rPr lang="pl-PL" sz="4500" b="1" dirty="0">
                <a:latin typeface="Calibri  "/>
              </a:rPr>
              <a:t>Obszary</a:t>
            </a:r>
          </a:p>
          <a:p>
            <a:endParaRPr lang="pl-PL" sz="2800" b="1" dirty="0">
              <a:latin typeface="Calibri  "/>
            </a:endParaRPr>
          </a:p>
          <a:p>
            <a:pPr marL="457200" indent="-457200">
              <a:buAutoNum type="arabicPeriod"/>
            </a:pPr>
            <a:r>
              <a:rPr lang="pl-PL" sz="2900" b="1" dirty="0">
                <a:latin typeface="Calibri  "/>
              </a:rPr>
              <a:t>Uczelnia/Wydział/Kierunek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Charakterystyka (wielkość, własność, struktura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Jaka konkurencja?</a:t>
            </a:r>
          </a:p>
          <a:p>
            <a:r>
              <a:rPr lang="pl-PL" sz="2900" b="1" dirty="0">
                <a:latin typeface="Calibri  "/>
              </a:rPr>
              <a:t>2. Studenci (w tym potencjalni)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Skąd pochodzą?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Jakie mają oczekiwania i aspiracje?</a:t>
            </a:r>
          </a:p>
          <a:p>
            <a:r>
              <a:rPr lang="pl-PL" sz="2900" b="1" dirty="0">
                <a:latin typeface="Calibri  "/>
              </a:rPr>
              <a:t>3. Aktualne rozwiązania dotyczące współpracy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Jakich wymiarów dotyczą?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Formalne/nieformalne?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Skuteczne (w jakim stopniu)?</a:t>
            </a:r>
          </a:p>
          <a:p>
            <a:r>
              <a:rPr lang="pl-PL" sz="2900" b="1" dirty="0">
                <a:latin typeface="Calibri  "/>
              </a:rPr>
              <a:t>4. Otoczenie społeczno-gospodarcze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Region, miasto – specyfika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Jaki jest zakres oddziaływania uczelni?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Rynek pracy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900" dirty="0">
                <a:latin typeface="Calibri  "/>
              </a:rPr>
              <a:t>Typy przedsiębiorstw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>
              <a:latin typeface="Calibri  "/>
            </a:endParaRPr>
          </a:p>
          <a:p>
            <a:pPr marL="457200" indent="-457200">
              <a:buAutoNum type="arabicPeriod"/>
            </a:pPr>
            <a:endParaRPr lang="pl-PL" sz="2000" b="1" dirty="0">
              <a:latin typeface="Calibri  "/>
            </a:endParaRPr>
          </a:p>
          <a:p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786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diagnozy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r>
              <a:rPr lang="en-US" sz="2000" b="1" dirty="0" err="1"/>
              <a:t>Instytucjonalna</a:t>
            </a:r>
            <a:r>
              <a:rPr lang="en-US" sz="2000" b="1" dirty="0"/>
              <a:t> </a:t>
            </a:r>
            <a:r>
              <a:rPr lang="en-US" sz="2000" b="1" dirty="0" err="1"/>
              <a:t>współpraca</a:t>
            </a:r>
            <a:r>
              <a:rPr lang="en-US" sz="2000" b="1" dirty="0"/>
              <a:t> z </a:t>
            </a:r>
            <a:r>
              <a:rPr lang="en-US" sz="2000" b="1" dirty="0" err="1"/>
              <a:t>absolwentami</a:t>
            </a:r>
            <a:r>
              <a:rPr lang="en-US" sz="2000" dirty="0"/>
              <a:t>, </a:t>
            </a:r>
            <a:r>
              <a:rPr lang="en-US" sz="2000" dirty="0" err="1"/>
              <a:t>którzy</a:t>
            </a:r>
            <a:r>
              <a:rPr lang="en-US" sz="2000" dirty="0"/>
              <a:t> </a:t>
            </a:r>
            <a:r>
              <a:rPr lang="en-US" sz="2000" dirty="0" err="1"/>
              <a:t>stanowią</a:t>
            </a:r>
            <a:r>
              <a:rPr lang="en-US" sz="2000" dirty="0"/>
              <a:t> </a:t>
            </a:r>
            <a:r>
              <a:rPr lang="en-US" sz="2000" dirty="0" err="1"/>
              <a:t>szczególnie</a:t>
            </a:r>
            <a:r>
              <a:rPr lang="en-US" sz="2000" dirty="0"/>
              <a:t> </a:t>
            </a:r>
            <a:r>
              <a:rPr lang="en-US" sz="2000" dirty="0" err="1"/>
              <a:t>cenne</a:t>
            </a:r>
            <a:r>
              <a:rPr lang="en-US" sz="2000" dirty="0"/>
              <a:t> </a:t>
            </a:r>
            <a:r>
              <a:rPr lang="en-US" sz="2000" dirty="0" err="1"/>
              <a:t>źródło</a:t>
            </a:r>
            <a:r>
              <a:rPr lang="en-US" sz="2000" dirty="0"/>
              <a:t> </a:t>
            </a:r>
            <a:r>
              <a:rPr lang="en-US" sz="2000" dirty="0" err="1"/>
              <a:t>weryfikacji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informacji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temat</a:t>
            </a:r>
            <a:r>
              <a:rPr lang="en-US" sz="2000" dirty="0"/>
              <a:t> </a:t>
            </a:r>
            <a:r>
              <a:rPr lang="en-US" sz="2000" dirty="0" err="1"/>
              <a:t>dopasowania</a:t>
            </a:r>
            <a:r>
              <a:rPr lang="en-US" sz="2000" dirty="0"/>
              <a:t> </a:t>
            </a:r>
            <a:r>
              <a:rPr lang="en-US" sz="2000" dirty="0" err="1"/>
              <a:t>programów</a:t>
            </a:r>
            <a:r>
              <a:rPr lang="en-US" sz="2000" dirty="0"/>
              <a:t> </a:t>
            </a:r>
            <a:r>
              <a:rPr lang="en-US" sz="2000" dirty="0" err="1"/>
              <a:t>studiów</a:t>
            </a:r>
            <a:r>
              <a:rPr lang="en-US" sz="2000" dirty="0"/>
              <a:t> do </a:t>
            </a:r>
            <a:r>
              <a:rPr lang="en-US" sz="2000" dirty="0" err="1"/>
              <a:t>potrzeb</a:t>
            </a:r>
            <a:r>
              <a:rPr lang="en-US" sz="2000" dirty="0"/>
              <a:t> </a:t>
            </a:r>
            <a:r>
              <a:rPr lang="en-US" sz="2000" dirty="0" err="1"/>
              <a:t>rynku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; </a:t>
            </a:r>
            <a:r>
              <a:rPr lang="en-US" sz="2000" dirty="0" err="1"/>
              <a:t>wspieranie</a:t>
            </a:r>
            <a:r>
              <a:rPr lang="en-US" sz="2000" dirty="0"/>
              <a:t> </a:t>
            </a:r>
            <a:r>
              <a:rPr lang="en-US" sz="2000" dirty="0" err="1"/>
              <a:t>działalności</a:t>
            </a:r>
            <a:r>
              <a:rPr lang="en-US" sz="2000" dirty="0"/>
              <a:t> </a:t>
            </a:r>
            <a:r>
              <a:rPr lang="en-US" sz="2000" dirty="0" err="1"/>
              <a:t>stowarzyszeń</a:t>
            </a:r>
            <a:r>
              <a:rPr lang="en-US" sz="2000" dirty="0"/>
              <a:t> </a:t>
            </a:r>
            <a:r>
              <a:rPr lang="en-US" sz="2000" dirty="0" err="1"/>
              <a:t>absolwentów</a:t>
            </a:r>
            <a:r>
              <a:rPr lang="en-US" sz="2000" dirty="0"/>
              <a:t>.</a:t>
            </a:r>
            <a:endParaRPr lang="pl-PL" sz="2000" dirty="0"/>
          </a:p>
          <a:p>
            <a:endParaRPr lang="pl-PL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pl-PL" sz="2000" b="1" dirty="0"/>
              <a:t>C</a:t>
            </a:r>
            <a:r>
              <a:rPr lang="en-US" sz="2000" b="1" dirty="0" err="1"/>
              <a:t>ykliczne</a:t>
            </a:r>
            <a:r>
              <a:rPr lang="en-US" sz="2000" dirty="0"/>
              <a:t> </a:t>
            </a:r>
            <a:r>
              <a:rPr lang="en-US" sz="2000" dirty="0" err="1"/>
              <a:t>badania</a:t>
            </a:r>
            <a:r>
              <a:rPr lang="en-US" sz="2000" dirty="0"/>
              <a:t> </a:t>
            </a:r>
            <a:r>
              <a:rPr lang="en-US" sz="2000" dirty="0" err="1"/>
              <a:t>opinii</a:t>
            </a:r>
            <a:r>
              <a:rPr lang="en-US" sz="2000" dirty="0"/>
              <a:t> </a:t>
            </a:r>
            <a:r>
              <a:rPr lang="en-US" sz="2000" dirty="0" err="1"/>
              <a:t>pracodawców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Pozyskiwanie</a:t>
            </a:r>
            <a:r>
              <a:rPr lang="en-US" sz="2000" dirty="0"/>
              <a:t> </a:t>
            </a:r>
            <a:r>
              <a:rPr lang="en-US" sz="2000" b="1" dirty="0" err="1"/>
              <a:t>pisemnych</a:t>
            </a:r>
            <a:r>
              <a:rPr lang="en-US" sz="2000" b="1" dirty="0"/>
              <a:t> </a:t>
            </a:r>
            <a:r>
              <a:rPr lang="en-US" sz="2000" b="1" dirty="0" err="1"/>
              <a:t>opinii</a:t>
            </a:r>
            <a:r>
              <a:rPr lang="en-US" sz="2000" b="1" dirty="0"/>
              <a:t> </a:t>
            </a:r>
            <a:r>
              <a:rPr lang="en-US" sz="2000" dirty="0"/>
              <a:t>dot. </a:t>
            </a:r>
            <a:r>
              <a:rPr lang="en-US" sz="2000" dirty="0" err="1"/>
              <a:t>programów</a:t>
            </a:r>
            <a:r>
              <a:rPr lang="en-US" sz="2000" dirty="0"/>
              <a:t> </a:t>
            </a:r>
            <a:r>
              <a:rPr lang="en-US" sz="2000" dirty="0" err="1"/>
              <a:t>studiów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Regularne</a:t>
            </a:r>
            <a:r>
              <a:rPr lang="en-US" sz="2000" dirty="0"/>
              <a:t> </a:t>
            </a:r>
            <a:r>
              <a:rPr lang="en-US" sz="2000" dirty="0" err="1"/>
              <a:t>konferencje</a:t>
            </a:r>
            <a:r>
              <a:rPr lang="en-US" sz="2000" dirty="0"/>
              <a:t>, </a:t>
            </a:r>
            <a:r>
              <a:rPr lang="en-US" sz="2000" dirty="0" err="1"/>
              <a:t>seminaria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panele</a:t>
            </a:r>
            <a:r>
              <a:rPr lang="en-US" sz="2000" dirty="0"/>
              <a:t> </a:t>
            </a:r>
            <a:r>
              <a:rPr lang="en-US" sz="2000" dirty="0" err="1"/>
              <a:t>dyskusyjne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866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1" y="586855"/>
            <a:ext cx="3238503" cy="34231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pl-PL" sz="3200" b="1" dirty="0">
                <a:solidFill>
                  <a:schemeClr val="bg1"/>
                </a:solidFill>
                <a:latin typeface="Calibri  "/>
              </a:rPr>
              <a:t>Ustawa Prawo </a:t>
            </a:r>
            <a:br>
              <a:rPr lang="pl-PL" sz="3200" b="1" dirty="0">
                <a:solidFill>
                  <a:schemeClr val="bg1"/>
                </a:solidFill>
                <a:latin typeface="Calibri  "/>
              </a:rPr>
            </a:br>
            <a:r>
              <a:rPr lang="pl-PL" sz="3200" b="1" dirty="0">
                <a:solidFill>
                  <a:schemeClr val="bg1"/>
                </a:solidFill>
                <a:latin typeface="Calibri  "/>
              </a:rPr>
              <a:t>o szkolnictwie wyższym </a:t>
            </a:r>
            <a:br>
              <a:rPr lang="pl-PL" sz="3200" b="1" dirty="0">
                <a:solidFill>
                  <a:schemeClr val="bg1"/>
                </a:solidFill>
                <a:latin typeface="Calibri  "/>
              </a:rPr>
            </a:br>
            <a:r>
              <a:rPr lang="pl-PL" sz="3200" b="1" dirty="0">
                <a:solidFill>
                  <a:schemeClr val="bg1"/>
                </a:solidFill>
                <a:latin typeface="Calibri  "/>
              </a:rPr>
              <a:t>i nauce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85855" y="649480"/>
            <a:ext cx="7190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Art. 61.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1. Uczelnia może prowadzić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studia we współpracy </a:t>
            </a:r>
            <a:b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</a:br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z organem nadającym uprawnienie do wykonywania zawodu, organem przeprowadzającym postępowanie egzaminacyjne </a:t>
            </a:r>
            <a:b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</a:br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w ramach uzyskiwania uprawnień do wykonywania zawodu, organem samorządu zawodowego, organizacją gospodarczą lub organem rejestrowym.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Zasady współpracy przy prowadzeniu studiów określa umowa zawarta w formie pisemnej.</a:t>
            </a: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(…)</a:t>
            </a:r>
          </a:p>
          <a:p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Art. 62.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Uczelnia może prowadzić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  "/>
              </a:rPr>
              <a:t>studia dualne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, które są studiami </a:t>
            </a:r>
            <a:b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</a:br>
            <a:r>
              <a:rPr lang="pl-PL" sz="2000" b="0" i="0" u="none" strike="noStrike" baseline="0" dirty="0">
                <a:solidFill>
                  <a:srgbClr val="000000"/>
                </a:solidFill>
                <a:latin typeface="Calibri  "/>
              </a:rPr>
              <a:t>o profilu praktycznym prowadzonymi z udziałem pracodawcy. Organizację studiów określa umowa zawarta w formie pisemnej.</a:t>
            </a:r>
            <a:endParaRPr lang="pl-PL" sz="2000" dirty="0">
              <a:latin typeface="Calibri  "/>
            </a:endParaRP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726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Polityka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zapewnienia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wysokiej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kształcenia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Nie</a:t>
            </a:r>
            <a:r>
              <a:rPr lang="en-US" sz="2000" b="1" dirty="0"/>
              <a:t> ma </a:t>
            </a:r>
            <a:r>
              <a:rPr lang="en-US" sz="2000" b="1" dirty="0" err="1"/>
              <a:t>jednego</a:t>
            </a:r>
            <a:r>
              <a:rPr lang="en-US" sz="2000" b="1" dirty="0"/>
              <a:t>, </a:t>
            </a:r>
            <a:r>
              <a:rPr lang="en-US" sz="2000" b="1" dirty="0" err="1"/>
              <a:t>wzorcowego</a:t>
            </a:r>
            <a:r>
              <a:rPr lang="en-US" sz="2000" b="1" dirty="0"/>
              <a:t> </a:t>
            </a:r>
            <a:r>
              <a:rPr lang="en-US" sz="2000" dirty="0"/>
              <a:t>SYSTEMU ZAPEWNIENIA JAKOŚCI KSZTAŁCENIA, </a:t>
            </a:r>
            <a:r>
              <a:rPr lang="en-US" sz="2000" dirty="0" err="1"/>
              <a:t>nie</a:t>
            </a:r>
            <a:r>
              <a:rPr lang="en-US" sz="2000" dirty="0"/>
              <a:t> ma </a:t>
            </a:r>
            <a:r>
              <a:rPr lang="en-US" sz="2000" dirty="0" err="1"/>
              <a:t>też</a:t>
            </a:r>
            <a:r>
              <a:rPr lang="en-US" sz="2000" dirty="0"/>
              <a:t> </a:t>
            </a:r>
            <a:r>
              <a:rPr lang="en-US" sz="2000" dirty="0" err="1"/>
              <a:t>szczegółowych</a:t>
            </a:r>
            <a:r>
              <a:rPr lang="en-US" sz="2000" dirty="0"/>
              <a:t> </a:t>
            </a:r>
            <a:r>
              <a:rPr lang="en-US" sz="2000" b="1" dirty="0" err="1"/>
              <a:t>wytycznych</a:t>
            </a:r>
            <a:r>
              <a:rPr lang="en-US" sz="2000" dirty="0"/>
              <a:t> co do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tworzenia</a:t>
            </a:r>
            <a:r>
              <a:rPr lang="en-US" sz="2000" dirty="0"/>
              <a:t> i </a:t>
            </a:r>
            <a:r>
              <a:rPr lang="en-US" sz="2000" dirty="0" err="1"/>
              <a:t>zarządzania</a:t>
            </a:r>
            <a:r>
              <a:rPr lang="en-US" sz="2000" dirty="0"/>
              <a:t> </a:t>
            </a:r>
            <a:r>
              <a:rPr lang="en-US" sz="2000" dirty="0" err="1"/>
              <a:t>nim</a:t>
            </a:r>
            <a:r>
              <a:rPr lang="en-US" sz="2000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Nie</a:t>
            </a:r>
            <a:r>
              <a:rPr lang="en-US" sz="2000" b="1" dirty="0"/>
              <a:t> </a:t>
            </a:r>
            <a:r>
              <a:rPr lang="en-US" sz="2000" b="1" dirty="0" err="1"/>
              <a:t>istnieje</a:t>
            </a:r>
            <a:r>
              <a:rPr lang="en-US" sz="2000" b="1" dirty="0"/>
              <a:t> </a:t>
            </a:r>
            <a:r>
              <a:rPr lang="en-US" sz="2000" dirty="0" err="1"/>
              <a:t>również</a:t>
            </a:r>
            <a:r>
              <a:rPr lang="en-US" sz="2000" dirty="0"/>
              <a:t> </a:t>
            </a:r>
            <a:r>
              <a:rPr lang="en-US" sz="2000" dirty="0" err="1"/>
              <a:t>jeden</a:t>
            </a:r>
            <a:r>
              <a:rPr lang="en-US" sz="2000" dirty="0"/>
              <a:t>, </a:t>
            </a:r>
            <a:r>
              <a:rPr lang="en-US" sz="2000" b="1" dirty="0" err="1"/>
              <a:t>wzorcowy</a:t>
            </a:r>
            <a:r>
              <a:rPr lang="en-US" sz="2000" b="1" dirty="0"/>
              <a:t> model współpracy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z </a:t>
            </a:r>
            <a:r>
              <a:rPr lang="en-US" sz="2000" dirty="0" err="1"/>
              <a:t>otoczeniem</a:t>
            </a:r>
            <a:r>
              <a:rPr lang="en-US" sz="2000" dirty="0"/>
              <a:t> </a:t>
            </a:r>
            <a:r>
              <a:rPr lang="en-US" sz="2000" dirty="0" err="1"/>
              <a:t>społeczno-gospodarczym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86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projektowania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r>
              <a:rPr lang="pl-PL" sz="3600" b="1" dirty="0">
                <a:latin typeface="Calibri  "/>
              </a:rPr>
              <a:t>Obszary</a:t>
            </a:r>
          </a:p>
          <a:p>
            <a:endParaRPr lang="pl-PL" sz="1800" b="1" dirty="0">
              <a:latin typeface="Calibri  "/>
            </a:endParaRPr>
          </a:p>
          <a:p>
            <a:pPr marL="457200" indent="-457200">
              <a:buAutoNum type="arabicPeriod"/>
            </a:pPr>
            <a:r>
              <a:rPr lang="pl-PL" sz="2000" b="1" dirty="0">
                <a:latin typeface="Calibri  "/>
              </a:rPr>
              <a:t>Program studiów i metody dydaktyczne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  "/>
              </a:rPr>
              <a:t>Efekty uczenia, przedmioty, formy zajęć, jacy dydaktycy?</a:t>
            </a:r>
          </a:p>
          <a:p>
            <a:r>
              <a:rPr lang="pl-PL" sz="2000" b="1" dirty="0">
                <a:latin typeface="Calibri  "/>
              </a:rPr>
              <a:t>2. Miejsce w strukturze WSZJK</a:t>
            </a:r>
          </a:p>
          <a:p>
            <a:r>
              <a:rPr lang="pl-PL" sz="2000" b="1" dirty="0">
                <a:latin typeface="Calibri  "/>
              </a:rPr>
              <a:t>3. Praktyki studenckie</a:t>
            </a:r>
          </a:p>
          <a:p>
            <a:r>
              <a:rPr lang="pl-PL" sz="2000" b="1" dirty="0">
                <a:latin typeface="Calibri  "/>
              </a:rPr>
              <a:t>4. Proces dyplomowania</a:t>
            </a:r>
          </a:p>
          <a:p>
            <a:r>
              <a:rPr lang="pl-PL" sz="2000" b="1" dirty="0">
                <a:latin typeface="Calibri  "/>
              </a:rPr>
              <a:t>5. Współpraca badawczo-rozwojowa</a:t>
            </a:r>
          </a:p>
          <a:p>
            <a:r>
              <a:rPr lang="pl-PL" sz="2000" b="1" dirty="0">
                <a:latin typeface="Calibri  "/>
              </a:rPr>
              <a:t>6. Działania promocyjne i wizerunkowe</a:t>
            </a:r>
          </a:p>
          <a:p>
            <a:r>
              <a:rPr lang="pl-PL" sz="2000" b="1" dirty="0">
                <a:latin typeface="Calibri  "/>
              </a:rPr>
              <a:t>7. Inne, jakie?</a:t>
            </a:r>
          </a:p>
          <a:p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762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kształcenia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0" algn="l"/>
            <a:r>
              <a:rPr lang="en-US" sz="2000" b="1" dirty="0" err="1"/>
              <a:t>Formalne</a:t>
            </a:r>
            <a:r>
              <a:rPr lang="en-US" sz="2000" b="1" dirty="0"/>
              <a:t> </a:t>
            </a:r>
            <a:r>
              <a:rPr lang="en-US" sz="2000" b="1" dirty="0" err="1"/>
              <a:t>włączenie</a:t>
            </a:r>
            <a:r>
              <a:rPr lang="en-US" sz="2000" b="1" dirty="0"/>
              <a:t> </a:t>
            </a:r>
            <a:r>
              <a:rPr lang="en-US" sz="2000" b="1" dirty="0" err="1"/>
              <a:t>przedstawicieli</a:t>
            </a:r>
            <a:r>
              <a:rPr lang="en-US" sz="2000" b="1" dirty="0"/>
              <a:t> </a:t>
            </a:r>
            <a:r>
              <a:rPr lang="en-US" sz="2000" b="1" dirty="0" err="1"/>
              <a:t>pracodawców</a:t>
            </a:r>
            <a:r>
              <a:rPr lang="en-US" sz="2000" b="1" dirty="0"/>
              <a:t> </a:t>
            </a:r>
            <a:br>
              <a:rPr lang="pl-PL" sz="2000" b="1" dirty="0"/>
            </a:br>
            <a:r>
              <a:rPr lang="en-US" sz="2000" b="1" dirty="0"/>
              <a:t>w WSZJK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Obecność</a:t>
            </a:r>
            <a:r>
              <a:rPr lang="en-US" sz="2000" dirty="0"/>
              <a:t> w </a:t>
            </a:r>
            <a:r>
              <a:rPr lang="en-US" sz="2000" dirty="0" err="1"/>
              <a:t>ciałach</a:t>
            </a:r>
            <a:r>
              <a:rPr lang="en-US" sz="2000" dirty="0"/>
              <a:t> </a:t>
            </a:r>
            <a:r>
              <a:rPr lang="en-US" sz="2000" dirty="0" err="1"/>
              <a:t>kolegialnych</a:t>
            </a:r>
            <a:r>
              <a:rPr lang="en-US" sz="2000" dirty="0"/>
              <a:t> (Rada </a:t>
            </a:r>
            <a:r>
              <a:rPr lang="en-US" sz="2000" dirty="0" err="1"/>
              <a:t>Programowa</a:t>
            </a:r>
            <a:r>
              <a:rPr lang="en-US" sz="2000" dirty="0"/>
              <a:t>, </a:t>
            </a:r>
            <a:r>
              <a:rPr lang="en-US" sz="2000" dirty="0" err="1"/>
              <a:t>Komisja</a:t>
            </a:r>
            <a:r>
              <a:rPr lang="en-US" sz="2000" dirty="0"/>
              <a:t> ds. </a:t>
            </a:r>
            <a:r>
              <a:rPr lang="en-US" sz="2000" dirty="0" err="1"/>
              <a:t>Jakości</a:t>
            </a:r>
            <a:r>
              <a:rPr lang="en-US" sz="2000" dirty="0"/>
              <a:t> Kształcenia, Rada </a:t>
            </a:r>
            <a:r>
              <a:rPr lang="en-US" sz="2000" dirty="0" err="1"/>
              <a:t>Biznesu</a:t>
            </a:r>
            <a:r>
              <a:rPr lang="en-US" sz="2000" dirty="0"/>
              <a:t>, Rada </a:t>
            </a:r>
            <a:r>
              <a:rPr lang="en-US" sz="2000" dirty="0" err="1"/>
              <a:t>Pracodawców</a:t>
            </a:r>
            <a:r>
              <a:rPr lang="en-US" sz="2000" dirty="0"/>
              <a:t> etc.) na </a:t>
            </a:r>
            <a:r>
              <a:rPr lang="en-US" sz="2000" dirty="0" err="1"/>
              <a:t>poziomie</a:t>
            </a:r>
            <a:r>
              <a:rPr lang="en-US" sz="2000" dirty="0"/>
              <a:t> </a:t>
            </a:r>
            <a:r>
              <a:rPr lang="en-US" sz="2000" dirty="0" err="1"/>
              <a:t>kierunku</a:t>
            </a:r>
            <a:r>
              <a:rPr lang="en-US" sz="2000" dirty="0"/>
              <a:t>, </a:t>
            </a:r>
            <a:r>
              <a:rPr lang="en-US" sz="2000" dirty="0" err="1"/>
              <a:t>wydziału</a:t>
            </a:r>
            <a:r>
              <a:rPr lang="en-US" sz="2000" dirty="0"/>
              <a:t>, uczelni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Aktywny</a:t>
            </a:r>
            <a:r>
              <a:rPr lang="en-US" sz="2000" dirty="0"/>
              <a:t> </a:t>
            </a:r>
            <a:r>
              <a:rPr lang="en-US" sz="2000" dirty="0" err="1"/>
              <a:t>udział</a:t>
            </a:r>
            <a:r>
              <a:rPr lang="en-US" sz="2000" dirty="0"/>
              <a:t> w </a:t>
            </a:r>
            <a:r>
              <a:rPr lang="en-US" sz="2000" dirty="0" err="1"/>
              <a:t>dyskusjach</a:t>
            </a:r>
            <a:endParaRPr lang="en-US" sz="2000" dirty="0"/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Regularne</a:t>
            </a:r>
            <a:r>
              <a:rPr lang="en-US" sz="2000" dirty="0"/>
              <a:t> i </a:t>
            </a:r>
            <a:r>
              <a:rPr lang="en-US" sz="2000" dirty="0" err="1"/>
              <a:t>protokołowane</a:t>
            </a:r>
            <a:r>
              <a:rPr lang="en-US" sz="2000" dirty="0"/>
              <a:t> </a:t>
            </a:r>
            <a:r>
              <a:rPr lang="en-US" sz="2000" dirty="0" err="1"/>
              <a:t>spotkania</a:t>
            </a:r>
            <a:endParaRPr lang="en-US" sz="2000" dirty="0"/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Roczne</a:t>
            </a:r>
            <a:r>
              <a:rPr lang="en-US" sz="2000" dirty="0"/>
              <a:t> </a:t>
            </a:r>
            <a:r>
              <a:rPr lang="en-US" sz="2000" dirty="0" err="1"/>
              <a:t>harmonogramy</a:t>
            </a:r>
            <a:r>
              <a:rPr lang="en-US" sz="2000" dirty="0"/>
              <a:t> </a:t>
            </a:r>
            <a:r>
              <a:rPr lang="en-US" sz="2000" dirty="0" err="1"/>
              <a:t>spotkań</a:t>
            </a:r>
            <a:r>
              <a:rPr lang="en-US" sz="2000" dirty="0"/>
              <a:t> i </a:t>
            </a:r>
            <a:r>
              <a:rPr lang="en-US" sz="2000" dirty="0" err="1"/>
              <a:t>tematów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531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0" algn="l"/>
            <a:r>
              <a:rPr lang="en-US" sz="2000" b="1" dirty="0" err="1"/>
              <a:t>Formalne</a:t>
            </a:r>
            <a:r>
              <a:rPr lang="en-US" sz="2000" b="1" dirty="0"/>
              <a:t> </a:t>
            </a:r>
            <a:r>
              <a:rPr lang="en-US" sz="2000" b="1" dirty="0" err="1"/>
              <a:t>włączenie</a:t>
            </a:r>
            <a:r>
              <a:rPr lang="en-US" sz="2000" b="1" dirty="0"/>
              <a:t> </a:t>
            </a:r>
            <a:r>
              <a:rPr lang="en-US" sz="2000" b="1" dirty="0" err="1"/>
              <a:t>przedstawicieli</a:t>
            </a:r>
            <a:r>
              <a:rPr lang="en-US" sz="2000" b="1" dirty="0"/>
              <a:t> </a:t>
            </a:r>
            <a:r>
              <a:rPr lang="en-US" sz="2000" b="1" dirty="0" err="1"/>
              <a:t>pracodawców</a:t>
            </a:r>
            <a:r>
              <a:rPr lang="en-US" sz="2000" b="1" dirty="0"/>
              <a:t> </a:t>
            </a:r>
            <a:br>
              <a:rPr lang="pl-PL" sz="2000" b="1" dirty="0"/>
            </a:br>
            <a:r>
              <a:rPr lang="en-US" sz="2000" b="1" dirty="0"/>
              <a:t>w WSZJK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Udział</a:t>
            </a:r>
            <a:r>
              <a:rPr lang="en-US" sz="2000" dirty="0"/>
              <a:t> w </a:t>
            </a:r>
            <a:r>
              <a:rPr lang="en-US" sz="2000" dirty="0" err="1"/>
              <a:t>badaniach</a:t>
            </a:r>
            <a:r>
              <a:rPr lang="en-US" sz="2000" dirty="0"/>
              <a:t> (</a:t>
            </a:r>
            <a:r>
              <a:rPr lang="en-US" sz="2000" dirty="0" err="1"/>
              <a:t>akcyjnie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regularnie</a:t>
            </a:r>
            <a:r>
              <a:rPr lang="en-US" sz="2000" dirty="0"/>
              <a:t>), np. </a:t>
            </a:r>
            <a:r>
              <a:rPr lang="en-US" sz="2000" dirty="0" err="1"/>
              <a:t>związanych</a:t>
            </a:r>
            <a:r>
              <a:rPr lang="en-US" sz="2000" dirty="0"/>
              <a:t> z </a:t>
            </a:r>
            <a:r>
              <a:rPr lang="en-US" sz="2000" dirty="0" err="1"/>
              <a:t>oceną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, </a:t>
            </a:r>
            <a:r>
              <a:rPr lang="en-US" sz="2000" dirty="0" err="1"/>
              <a:t>aktualnością</a:t>
            </a:r>
            <a:r>
              <a:rPr lang="en-US" sz="2000" dirty="0"/>
              <a:t> </a:t>
            </a:r>
            <a:r>
              <a:rPr lang="en-US" sz="2000" dirty="0" err="1"/>
              <a:t>programów</a:t>
            </a:r>
            <a:r>
              <a:rPr lang="en-US" sz="2000" dirty="0"/>
              <a:t>, </a:t>
            </a:r>
            <a:r>
              <a:rPr lang="en-US" sz="2000" dirty="0" err="1"/>
              <a:t>praktykami</a:t>
            </a:r>
            <a:r>
              <a:rPr lang="en-US" sz="2000" dirty="0"/>
              <a:t> – </a:t>
            </a:r>
            <a:r>
              <a:rPr lang="en-US" sz="2000" dirty="0" err="1"/>
              <a:t>ankieta</a:t>
            </a:r>
            <a:r>
              <a:rPr lang="en-US" sz="2000" dirty="0"/>
              <a:t> </a:t>
            </a:r>
            <a:r>
              <a:rPr lang="en-US" sz="2000" dirty="0" err="1"/>
              <a:t>audytoryjna</a:t>
            </a:r>
            <a:r>
              <a:rPr lang="en-US" sz="2000" dirty="0"/>
              <a:t>, </a:t>
            </a:r>
            <a:r>
              <a:rPr lang="en-US" sz="2000" dirty="0" err="1"/>
              <a:t>elektroniczna</a:t>
            </a:r>
            <a:r>
              <a:rPr lang="en-US" sz="2000" dirty="0"/>
              <a:t> i/</a:t>
            </a:r>
            <a:r>
              <a:rPr lang="en-US" sz="2000" dirty="0" err="1"/>
              <a:t>lub</a:t>
            </a:r>
            <a:r>
              <a:rPr lang="en-US" sz="2000" dirty="0"/>
              <a:t> panel </a:t>
            </a:r>
            <a:r>
              <a:rPr lang="en-US" sz="2000" dirty="0" err="1"/>
              <a:t>dyskusyjny</a:t>
            </a:r>
            <a:r>
              <a:rPr lang="en-US" sz="2000" dirty="0"/>
              <a:t>, </a:t>
            </a:r>
            <a:r>
              <a:rPr lang="en-US" sz="2000" dirty="0" err="1"/>
              <a:t>zogniskowany</a:t>
            </a:r>
            <a:r>
              <a:rPr lang="en-US" sz="2000" dirty="0"/>
              <a:t> </a:t>
            </a:r>
            <a:r>
              <a:rPr lang="en-US" sz="2000" dirty="0" err="1"/>
              <a:t>wywiad</a:t>
            </a:r>
            <a:r>
              <a:rPr lang="en-US" sz="2000" dirty="0"/>
              <a:t> </a:t>
            </a:r>
            <a:r>
              <a:rPr lang="en-US" sz="2000" dirty="0" err="1"/>
              <a:t>grupowy</a:t>
            </a:r>
            <a:r>
              <a:rPr lang="en-US" sz="2000" dirty="0"/>
              <a:t> 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Analizy</a:t>
            </a:r>
            <a:r>
              <a:rPr lang="en-US" sz="2000" dirty="0"/>
              <a:t> i </a:t>
            </a:r>
            <a:r>
              <a:rPr lang="en-US" sz="2000" dirty="0" err="1"/>
              <a:t>raporty</a:t>
            </a:r>
            <a:r>
              <a:rPr lang="en-US" sz="2000" dirty="0"/>
              <a:t> (</a:t>
            </a:r>
            <a:r>
              <a:rPr lang="en-US" sz="2000" dirty="0" err="1"/>
              <a:t>ważne</a:t>
            </a:r>
            <a:r>
              <a:rPr lang="en-US" sz="2000" dirty="0"/>
              <a:t> </a:t>
            </a:r>
            <a:r>
              <a:rPr lang="en-US" sz="2000" dirty="0" err="1"/>
              <a:t>wnioski</a:t>
            </a:r>
            <a:r>
              <a:rPr lang="en-US" sz="2000" dirty="0"/>
              <a:t> i </a:t>
            </a:r>
            <a:r>
              <a:rPr lang="en-US" sz="2000" dirty="0" err="1"/>
              <a:t>rekomendacje</a:t>
            </a:r>
            <a:r>
              <a:rPr lang="en-US" sz="2000" dirty="0"/>
              <a:t>, </a:t>
            </a:r>
            <a:r>
              <a:rPr lang="en-US" sz="2000" dirty="0" err="1"/>
              <a:t>sposób</a:t>
            </a:r>
            <a:r>
              <a:rPr lang="en-US" sz="2000" dirty="0"/>
              <a:t> ich </a:t>
            </a:r>
            <a:r>
              <a:rPr lang="en-US" sz="2000" dirty="0" err="1"/>
              <a:t>wdrożenia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ocena</a:t>
            </a:r>
            <a:r>
              <a:rPr lang="en-US" sz="2000" dirty="0"/>
              <a:t> </a:t>
            </a:r>
            <a:r>
              <a:rPr lang="en-US" sz="2000" dirty="0" err="1"/>
              <a:t>wdrożenia</a:t>
            </a:r>
            <a:r>
              <a:rPr lang="en-US" sz="2000" dirty="0"/>
              <a:t>)  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Panel </a:t>
            </a:r>
            <a:r>
              <a:rPr lang="en-US" sz="2000" dirty="0" err="1"/>
              <a:t>dyskusyjny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omówienie</a:t>
            </a:r>
            <a:r>
              <a:rPr lang="en-US" sz="2000" dirty="0"/>
              <a:t> </a:t>
            </a:r>
            <a:r>
              <a:rPr lang="en-US" sz="2000" dirty="0" err="1"/>
              <a:t>wyników</a:t>
            </a:r>
            <a:r>
              <a:rPr lang="en-US" sz="2000" dirty="0"/>
              <a:t> </a:t>
            </a:r>
            <a:r>
              <a:rPr lang="en-US" sz="2000" dirty="0" err="1"/>
              <a:t>ankiet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667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0" algn="l"/>
            <a:r>
              <a:rPr lang="en-US" sz="2000" b="1" dirty="0" err="1"/>
              <a:t>Struktura</a:t>
            </a:r>
            <a:r>
              <a:rPr lang="en-US" sz="2000" b="1" dirty="0"/>
              <a:t> WSZJK i </a:t>
            </a:r>
            <a:r>
              <a:rPr lang="en-US" sz="2000" b="1" dirty="0" err="1"/>
              <a:t>podział</a:t>
            </a:r>
            <a:r>
              <a:rPr lang="en-US" sz="2000" b="1" dirty="0"/>
              <a:t> </a:t>
            </a:r>
            <a:r>
              <a:rPr lang="en-US" sz="2000" b="1" dirty="0" err="1"/>
              <a:t>funkcji</a:t>
            </a:r>
            <a:endParaRPr lang="en-US" sz="2000" b="1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Pełnomocnik</a:t>
            </a:r>
            <a:r>
              <a:rPr lang="en-US" sz="2000" dirty="0"/>
              <a:t> </a:t>
            </a:r>
            <a:r>
              <a:rPr lang="en-US" sz="2000" dirty="0" err="1"/>
              <a:t>Rektora</a:t>
            </a:r>
            <a:r>
              <a:rPr lang="en-US" sz="2000" dirty="0"/>
              <a:t>/</a:t>
            </a:r>
            <a:r>
              <a:rPr lang="en-US" sz="2000" dirty="0" err="1"/>
              <a:t>Dziekana</a:t>
            </a:r>
            <a:r>
              <a:rPr lang="en-US" sz="2000" dirty="0"/>
              <a:t> ds. </a:t>
            </a:r>
            <a:r>
              <a:rPr lang="en-US" sz="2000" dirty="0" err="1"/>
              <a:t>współpracy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z pracodawcami – </a:t>
            </a:r>
            <a:r>
              <a:rPr lang="en-US" sz="2000" dirty="0" err="1"/>
              <a:t>odpowiedzialność</a:t>
            </a:r>
            <a:r>
              <a:rPr lang="en-US" sz="2000" dirty="0"/>
              <a:t> </a:t>
            </a:r>
            <a:r>
              <a:rPr lang="en-US" sz="2000" dirty="0" err="1"/>
              <a:t>konkretnej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 </a:t>
            </a:r>
            <a:r>
              <a:rPr lang="en-US" sz="2000" dirty="0" err="1"/>
              <a:t>wpływa</a:t>
            </a:r>
            <a:r>
              <a:rPr lang="en-US" sz="2000" dirty="0"/>
              <a:t> </a:t>
            </a:r>
            <a:r>
              <a:rPr lang="en-US" sz="2000" dirty="0" err="1"/>
              <a:t>pozytywnie</a:t>
            </a:r>
            <a:r>
              <a:rPr lang="en-US" sz="2000" dirty="0"/>
              <a:t> na </a:t>
            </a:r>
            <a:r>
              <a:rPr lang="en-US" sz="2000" dirty="0" err="1"/>
              <a:t>jakość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dynamikę</a:t>
            </a:r>
            <a:r>
              <a:rPr lang="en-US" sz="2000" dirty="0"/>
              <a:t> współpracy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Uzupełnianie</a:t>
            </a:r>
            <a:r>
              <a:rPr lang="en-US" sz="2000" b="1" dirty="0"/>
              <a:t> </a:t>
            </a:r>
            <a:r>
              <a:rPr lang="en-US" sz="2000" b="1" dirty="0" err="1"/>
              <a:t>funkcji</a:t>
            </a:r>
            <a:r>
              <a:rPr lang="en-US" sz="2000" dirty="0"/>
              <a:t> - </a:t>
            </a:r>
            <a:r>
              <a:rPr lang="en-US" sz="2000" dirty="0" err="1"/>
              <a:t>Przewodniczący</a:t>
            </a:r>
            <a:r>
              <a:rPr lang="en-US" sz="2000" dirty="0"/>
              <a:t> </a:t>
            </a:r>
            <a:r>
              <a:rPr lang="en-US" sz="2000" dirty="0" err="1"/>
              <a:t>Wydziałowej</a:t>
            </a:r>
            <a:r>
              <a:rPr lang="en-US" sz="2000" dirty="0"/>
              <a:t> </a:t>
            </a:r>
            <a:r>
              <a:rPr lang="en-US" sz="2000" dirty="0" err="1"/>
              <a:t>Komisji</a:t>
            </a:r>
            <a:r>
              <a:rPr lang="en-US" sz="2000" dirty="0"/>
              <a:t> ds. </a:t>
            </a:r>
            <a:r>
              <a:rPr lang="en-US" sz="2000" dirty="0" err="1"/>
              <a:t>Jakości</a:t>
            </a:r>
            <a:r>
              <a:rPr lang="en-US" sz="2000" dirty="0"/>
              <a:t> Kształcenia (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tożsamej</a:t>
            </a:r>
            <a:r>
              <a:rPr lang="en-US" sz="2000" dirty="0"/>
              <a:t>) </a:t>
            </a:r>
            <a:r>
              <a:rPr lang="en-US" sz="2000" dirty="0" err="1"/>
              <a:t>bywa</a:t>
            </a:r>
            <a:r>
              <a:rPr lang="en-US" sz="2000" dirty="0"/>
              <a:t> </a:t>
            </a:r>
            <a:r>
              <a:rPr lang="en-US" sz="2000" dirty="0" err="1"/>
              <a:t>członkiem</a:t>
            </a:r>
            <a:r>
              <a:rPr lang="en-US" sz="2000" dirty="0"/>
              <a:t> </a:t>
            </a:r>
            <a:r>
              <a:rPr lang="en-US" sz="2000" dirty="0" err="1"/>
              <a:t>Uczelnianej</a:t>
            </a:r>
            <a:r>
              <a:rPr lang="en-US" sz="2000" dirty="0"/>
              <a:t> </a:t>
            </a:r>
            <a:r>
              <a:rPr lang="en-US" sz="2000" dirty="0" err="1"/>
              <a:t>Komisji</a:t>
            </a:r>
            <a:r>
              <a:rPr lang="en-US" sz="2000" dirty="0"/>
              <a:t> ds. </a:t>
            </a:r>
            <a:r>
              <a:rPr lang="en-US" sz="2000" dirty="0" err="1"/>
              <a:t>Jakości</a:t>
            </a:r>
            <a:r>
              <a:rPr lang="en-US" sz="2000" dirty="0"/>
              <a:t> Kształcenia, co </a:t>
            </a:r>
            <a:r>
              <a:rPr lang="en-US" sz="2000" dirty="0" err="1"/>
              <a:t>pozwala</a:t>
            </a:r>
            <a:r>
              <a:rPr lang="en-US" sz="2000" dirty="0"/>
              <a:t> na </a:t>
            </a:r>
            <a:r>
              <a:rPr lang="en-US" sz="2000" dirty="0" err="1"/>
              <a:t>skuteczniejszy</a:t>
            </a:r>
            <a:r>
              <a:rPr lang="en-US" sz="2000" dirty="0"/>
              <a:t> </a:t>
            </a:r>
            <a:r>
              <a:rPr lang="en-US" sz="2000" dirty="0" err="1"/>
              <a:t>przepływ</a:t>
            </a:r>
            <a:r>
              <a:rPr lang="en-US" sz="2000" dirty="0"/>
              <a:t> </a:t>
            </a:r>
            <a:r>
              <a:rPr lang="en-US" sz="2000" dirty="0" err="1"/>
              <a:t>informacji</a:t>
            </a:r>
            <a:r>
              <a:rPr lang="en-US" sz="2000" dirty="0"/>
              <a:t>, </a:t>
            </a:r>
            <a:r>
              <a:rPr lang="en-US" sz="2000" dirty="0" err="1"/>
              <a:t>wpływa</a:t>
            </a:r>
            <a:r>
              <a:rPr lang="en-US" sz="2000" dirty="0"/>
              <a:t> na </a:t>
            </a:r>
            <a:r>
              <a:rPr lang="en-US" sz="2000" dirty="0" err="1"/>
              <a:t>rzetelność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spójność</a:t>
            </a:r>
            <a:r>
              <a:rPr lang="en-US" sz="2000" dirty="0"/>
              <a:t> </a:t>
            </a:r>
            <a:r>
              <a:rPr lang="en-US" sz="2000" dirty="0" err="1"/>
              <a:t>całego</a:t>
            </a:r>
            <a:r>
              <a:rPr lang="en-US" sz="2000" dirty="0"/>
              <a:t> </a:t>
            </a:r>
            <a:r>
              <a:rPr lang="en-US" sz="2000" dirty="0" err="1"/>
              <a:t>systemu</a:t>
            </a:r>
            <a:r>
              <a:rPr lang="en-US" sz="2000" dirty="0"/>
              <a:t>  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35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Różnorodni</a:t>
            </a:r>
            <a:r>
              <a:rPr lang="en-US" sz="2000" b="1" dirty="0"/>
              <a:t> </a:t>
            </a:r>
            <a:r>
              <a:rPr lang="en-US" sz="2000" b="1" dirty="0" err="1"/>
              <a:t>interesariusze</a:t>
            </a:r>
            <a:r>
              <a:rPr lang="en-US" sz="2000" dirty="0"/>
              <a:t>, </a:t>
            </a:r>
            <a:r>
              <a:rPr lang="en-US" sz="2000" dirty="0" err="1"/>
              <a:t>reprezentujący</a:t>
            </a:r>
            <a:r>
              <a:rPr lang="en-US" sz="2000" dirty="0"/>
              <a:t> </a:t>
            </a:r>
            <a:r>
              <a:rPr lang="en-US" sz="2000" b="1" dirty="0" err="1"/>
              <a:t>różne</a:t>
            </a:r>
            <a:r>
              <a:rPr lang="en-US" sz="2000" b="1" dirty="0"/>
              <a:t> </a:t>
            </a:r>
            <a:r>
              <a:rPr lang="en-US" sz="2000" b="1" dirty="0" err="1"/>
              <a:t>sektory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publiczny</a:t>
            </a:r>
            <a:r>
              <a:rPr lang="en-US" sz="2000" dirty="0"/>
              <a:t>, </a:t>
            </a:r>
            <a:r>
              <a:rPr lang="en-US" sz="2000" dirty="0" err="1"/>
              <a:t>prywatny</a:t>
            </a:r>
            <a:r>
              <a:rPr lang="en-US" sz="2000" dirty="0"/>
              <a:t>, </a:t>
            </a:r>
            <a:r>
              <a:rPr lang="en-US" sz="2000" dirty="0" err="1"/>
              <a:t>pozarządowy</a:t>
            </a:r>
            <a:r>
              <a:rPr lang="en-US" sz="2000" dirty="0"/>
              <a:t>)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branże</a:t>
            </a:r>
            <a:r>
              <a:rPr lang="en-US" sz="2000" dirty="0"/>
              <a:t>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- </a:t>
            </a:r>
            <a:r>
              <a:rPr lang="en-US" sz="2000" dirty="0" err="1"/>
              <a:t>współpraca</a:t>
            </a:r>
            <a:r>
              <a:rPr lang="en-US" sz="2000" dirty="0"/>
              <a:t> uczelni/</a:t>
            </a:r>
            <a:r>
              <a:rPr lang="en-US" sz="2000" dirty="0" err="1"/>
              <a:t>wydziału</a:t>
            </a:r>
            <a:r>
              <a:rPr lang="en-US" sz="2000" dirty="0"/>
              <a:t>/</a:t>
            </a:r>
            <a:r>
              <a:rPr lang="en-US" sz="2000" dirty="0" err="1"/>
              <a:t>jednostki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tylko</a:t>
            </a:r>
            <a:r>
              <a:rPr lang="en-US" sz="2000" dirty="0"/>
              <a:t> z </a:t>
            </a:r>
            <a:r>
              <a:rPr lang="en-US" sz="2000" dirty="0" err="1"/>
              <a:t>pojedynczymi</a:t>
            </a:r>
            <a:r>
              <a:rPr lang="en-US" sz="2000" dirty="0"/>
              <a:t> pracodawcami, ale </a:t>
            </a:r>
            <a:r>
              <a:rPr lang="en-US" sz="2000" dirty="0" err="1"/>
              <a:t>również</a:t>
            </a:r>
            <a:r>
              <a:rPr lang="en-US" sz="2000" dirty="0"/>
              <a:t> z </a:t>
            </a:r>
            <a:r>
              <a:rPr lang="en-US" sz="2000" dirty="0" err="1"/>
              <a:t>organizacjami</a:t>
            </a:r>
            <a:r>
              <a:rPr lang="en-US" sz="2000" dirty="0"/>
              <a:t> </a:t>
            </a:r>
            <a:r>
              <a:rPr lang="en-US" sz="2000" dirty="0" err="1"/>
              <a:t>pracodawców</a:t>
            </a:r>
            <a:r>
              <a:rPr lang="en-US" sz="2000" dirty="0"/>
              <a:t>, </a:t>
            </a:r>
            <a:r>
              <a:rPr lang="en-US" sz="2000" dirty="0" err="1"/>
              <a:t>instytucjami</a:t>
            </a:r>
            <a:r>
              <a:rPr lang="en-US" sz="2000" dirty="0"/>
              <a:t> </a:t>
            </a:r>
            <a:r>
              <a:rPr lang="en-US" sz="2000" dirty="0" err="1"/>
              <a:t>rynku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, </a:t>
            </a:r>
            <a:r>
              <a:rPr lang="en-US" sz="2000" dirty="0" err="1"/>
              <a:t>instytucjami</a:t>
            </a:r>
            <a:r>
              <a:rPr lang="en-US" sz="2000" dirty="0"/>
              <a:t> </a:t>
            </a:r>
            <a:r>
              <a:rPr lang="en-US" sz="2000" dirty="0" err="1"/>
              <a:t>otoczenia</a:t>
            </a:r>
            <a:r>
              <a:rPr lang="en-US" sz="2000" dirty="0"/>
              <a:t> </a:t>
            </a:r>
            <a:r>
              <a:rPr lang="en-US" sz="2000" dirty="0" err="1"/>
              <a:t>biznesu</a:t>
            </a:r>
            <a:r>
              <a:rPr lang="en-US" sz="2000" dirty="0"/>
              <a:t>*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algn="l"/>
            <a:r>
              <a:rPr lang="en-US" sz="2000" dirty="0"/>
              <a:t>* </a:t>
            </a:r>
            <a:r>
              <a:rPr lang="en-US" sz="2000" dirty="0" err="1"/>
              <a:t>Wsparcie</a:t>
            </a:r>
            <a:r>
              <a:rPr lang="en-US" sz="2000" dirty="0"/>
              <a:t> </a:t>
            </a:r>
            <a:r>
              <a:rPr lang="en-US" sz="2000" dirty="0" err="1"/>
              <a:t>zapewniane</a:t>
            </a:r>
            <a:r>
              <a:rPr lang="en-US" sz="2000" dirty="0"/>
              <a:t> </a:t>
            </a:r>
            <a:r>
              <a:rPr lang="en-US" sz="2000" dirty="0" err="1"/>
              <a:t>studentom</a:t>
            </a:r>
            <a:r>
              <a:rPr lang="en-US" sz="2000" dirty="0"/>
              <a:t> w </a:t>
            </a:r>
            <a:r>
              <a:rPr lang="en-US" sz="2000" dirty="0" err="1"/>
              <a:t>procesie</a:t>
            </a:r>
            <a:r>
              <a:rPr lang="en-US" sz="2000" dirty="0"/>
              <a:t> </a:t>
            </a:r>
            <a:r>
              <a:rPr lang="en-US" sz="2000" dirty="0" err="1"/>
              <a:t>wchodzenia</a:t>
            </a:r>
            <a:r>
              <a:rPr lang="en-US" sz="2000" dirty="0"/>
              <a:t> na </a:t>
            </a:r>
            <a:r>
              <a:rPr lang="en-US" sz="2000" dirty="0" err="1"/>
              <a:t>rynek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801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Zdecentralizowana</a:t>
            </a:r>
            <a:r>
              <a:rPr lang="en-US" sz="2000" b="1" dirty="0"/>
              <a:t> </a:t>
            </a:r>
            <a:r>
              <a:rPr lang="en-US" sz="2000" b="1" dirty="0" err="1"/>
              <a:t>współpraca</a:t>
            </a:r>
            <a:r>
              <a:rPr lang="en-US" sz="2000" b="1" dirty="0"/>
              <a:t> </a:t>
            </a:r>
            <a:r>
              <a:rPr lang="en-US" sz="2000" dirty="0"/>
              <a:t>(na </a:t>
            </a:r>
            <a:r>
              <a:rPr lang="en-US" sz="2000" dirty="0" err="1"/>
              <a:t>poziomie</a:t>
            </a:r>
            <a:r>
              <a:rPr lang="en-US" sz="2000" dirty="0"/>
              <a:t> </a:t>
            </a:r>
            <a:r>
              <a:rPr lang="en-US" sz="2000" dirty="0" err="1"/>
              <a:t>katedr</a:t>
            </a:r>
            <a:r>
              <a:rPr lang="en-US" sz="2000" dirty="0"/>
              <a:t>/</a:t>
            </a:r>
            <a:r>
              <a:rPr lang="en-US" sz="2000" dirty="0" err="1"/>
              <a:t>zakładów</a:t>
            </a:r>
            <a:r>
              <a:rPr lang="en-US" sz="2000" dirty="0"/>
              <a:t>/</a:t>
            </a:r>
            <a:r>
              <a:rPr lang="en-US" sz="2000" dirty="0" err="1"/>
              <a:t>instytutów</a:t>
            </a:r>
            <a:r>
              <a:rPr lang="en-US" sz="2000" dirty="0"/>
              <a:t>) </a:t>
            </a:r>
            <a:r>
              <a:rPr lang="en-US" sz="2000" dirty="0" err="1"/>
              <a:t>najczęściej</a:t>
            </a:r>
            <a:r>
              <a:rPr lang="en-US" sz="2000" dirty="0"/>
              <a:t> </a:t>
            </a:r>
            <a:r>
              <a:rPr lang="en-US" sz="2000" dirty="0" err="1"/>
              <a:t>okazuje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najbardziej</a:t>
            </a:r>
            <a:r>
              <a:rPr lang="en-US" sz="2000" dirty="0"/>
              <a:t> </a:t>
            </a:r>
            <a:r>
              <a:rPr lang="en-US" sz="2000" b="1" dirty="0" err="1"/>
              <a:t>wymierna</a:t>
            </a:r>
            <a:r>
              <a:rPr lang="en-US" sz="2000" b="1" dirty="0"/>
              <a:t> i </a:t>
            </a:r>
            <a:r>
              <a:rPr lang="en-US" sz="2000" b="1" dirty="0" err="1"/>
              <a:t>efektywna</a:t>
            </a:r>
            <a:r>
              <a:rPr lang="en-US" sz="2000" b="1" dirty="0"/>
              <a:t> </a:t>
            </a:r>
            <a:r>
              <a:rPr lang="en-US" sz="2000" dirty="0" err="1"/>
              <a:t>dla</a:t>
            </a:r>
            <a:r>
              <a:rPr lang="en-US" sz="2000" dirty="0"/>
              <a:t> </a:t>
            </a:r>
            <a:r>
              <a:rPr lang="en-US" sz="2000" dirty="0" err="1"/>
              <a:t>jakości</a:t>
            </a:r>
            <a:r>
              <a:rPr lang="en-US" sz="2000" dirty="0"/>
              <a:t> kształcenia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/>
              <a:t>Rady </a:t>
            </a:r>
            <a:r>
              <a:rPr lang="en-US" sz="2000" b="1" dirty="0" err="1"/>
              <a:t>programowe</a:t>
            </a:r>
            <a:r>
              <a:rPr lang="en-US" sz="2000" b="1" dirty="0"/>
              <a:t>/</a:t>
            </a:r>
            <a:r>
              <a:rPr lang="en-US" sz="2000" b="1" dirty="0" err="1"/>
              <a:t>zespoły</a:t>
            </a:r>
            <a:r>
              <a:rPr lang="en-US" sz="2000" b="1" dirty="0"/>
              <a:t> </a:t>
            </a:r>
            <a:r>
              <a:rPr lang="en-US" sz="2000" b="1" dirty="0" err="1"/>
              <a:t>kierunkowe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możliwość</a:t>
            </a:r>
            <a:r>
              <a:rPr lang="en-US" sz="2000" dirty="0"/>
              <a:t> </a:t>
            </a:r>
            <a:r>
              <a:rPr lang="en-US" sz="2000" dirty="0" err="1"/>
              <a:t>formułowania</a:t>
            </a:r>
            <a:r>
              <a:rPr lang="en-US" sz="2000" dirty="0"/>
              <a:t> </a:t>
            </a:r>
            <a:r>
              <a:rPr lang="en-US" sz="2000" dirty="0" err="1"/>
              <a:t>konkretnych</a:t>
            </a:r>
            <a:r>
              <a:rPr lang="en-US" sz="2000" dirty="0"/>
              <a:t> </a:t>
            </a:r>
            <a:r>
              <a:rPr lang="en-US" sz="2000" dirty="0" err="1"/>
              <a:t>uwag</a:t>
            </a:r>
            <a:r>
              <a:rPr lang="en-US" sz="2000" dirty="0"/>
              <a:t> dot. </a:t>
            </a:r>
            <a:r>
              <a:rPr lang="en-US" sz="2000" dirty="0" err="1"/>
              <a:t>programu</a:t>
            </a:r>
            <a:r>
              <a:rPr lang="en-US" sz="2000" dirty="0"/>
              <a:t> i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, </a:t>
            </a:r>
            <a:r>
              <a:rPr lang="en-US" sz="2000" dirty="0" err="1"/>
              <a:t>skuteczniejszego</a:t>
            </a:r>
            <a:r>
              <a:rPr lang="en-US" sz="2000" dirty="0"/>
              <a:t> ich </a:t>
            </a:r>
            <a:r>
              <a:rPr lang="en-US" sz="2000" dirty="0" err="1"/>
              <a:t>wdrażania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bardziej</a:t>
            </a:r>
            <a:r>
              <a:rPr lang="en-US" sz="2000" dirty="0"/>
              <a:t> </a:t>
            </a:r>
            <a:r>
              <a:rPr lang="en-US" sz="2000" dirty="0" err="1"/>
              <a:t>bezpośrednie</a:t>
            </a:r>
            <a:r>
              <a:rPr lang="en-US" sz="2000" dirty="0"/>
              <a:t> </a:t>
            </a:r>
            <a:r>
              <a:rPr lang="en-US" sz="2000" dirty="0" err="1"/>
              <a:t>relacje</a:t>
            </a:r>
            <a:r>
              <a:rPr lang="en-US" sz="2000" dirty="0"/>
              <a:t> z pracodawcami (</a:t>
            </a:r>
            <a:r>
              <a:rPr lang="en-US" sz="2000" dirty="0" err="1"/>
              <a:t>lepsza</a:t>
            </a:r>
            <a:r>
              <a:rPr lang="en-US" sz="2000" dirty="0"/>
              <a:t> </a:t>
            </a:r>
            <a:r>
              <a:rPr lang="en-US" sz="2000" dirty="0" err="1"/>
              <a:t>komunikacja</a:t>
            </a:r>
            <a:r>
              <a:rPr lang="en-US" sz="2000" dirty="0"/>
              <a:t>, </a:t>
            </a:r>
            <a:r>
              <a:rPr lang="en-US" sz="2000" dirty="0" err="1"/>
              <a:t>szczególnie</a:t>
            </a:r>
            <a:r>
              <a:rPr lang="en-US" sz="2000" dirty="0"/>
              <a:t> </a:t>
            </a:r>
            <a:r>
              <a:rPr lang="en-US" sz="2000" dirty="0" err="1"/>
              <a:t>gdy</a:t>
            </a:r>
            <a:r>
              <a:rPr lang="en-US" sz="2000" dirty="0"/>
              <a:t> </a:t>
            </a:r>
            <a:r>
              <a:rPr lang="en-US" sz="2000" dirty="0" err="1"/>
              <a:t>pracodawcy</a:t>
            </a:r>
            <a:r>
              <a:rPr lang="en-US" sz="2000" dirty="0"/>
              <a:t> </a:t>
            </a:r>
            <a:r>
              <a:rPr lang="en-US" sz="2000" dirty="0" err="1"/>
              <a:t>uczestniczą</a:t>
            </a:r>
            <a:r>
              <a:rPr lang="en-US" sz="2000" dirty="0"/>
              <a:t> </a:t>
            </a:r>
            <a:r>
              <a:rPr lang="en-US" sz="2000" dirty="0" err="1"/>
              <a:t>bezpośrednio</a:t>
            </a:r>
            <a:r>
              <a:rPr lang="en-US" sz="2000" dirty="0"/>
              <a:t>)</a:t>
            </a:r>
            <a:endParaRPr lang="en-US" sz="2000" b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094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1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Często</a:t>
            </a:r>
            <a:r>
              <a:rPr lang="en-US" sz="2000" dirty="0"/>
              <a:t> </a:t>
            </a:r>
            <a:r>
              <a:rPr lang="en-US" sz="2000" dirty="0" err="1"/>
              <a:t>formalizowanie</a:t>
            </a:r>
            <a:r>
              <a:rPr lang="en-US" sz="2000" dirty="0"/>
              <a:t> współpracy ma </a:t>
            </a:r>
            <a:r>
              <a:rPr lang="en-US" sz="2000" b="1" dirty="0" err="1"/>
              <a:t>charakter</a:t>
            </a:r>
            <a:r>
              <a:rPr lang="en-US" sz="2000" b="1" dirty="0"/>
              <a:t> </a:t>
            </a:r>
            <a:r>
              <a:rPr lang="en-US" sz="2000" b="1" dirty="0" err="1"/>
              <a:t>fasadowy</a:t>
            </a:r>
            <a:r>
              <a:rPr lang="en-US" sz="2000" b="1" dirty="0"/>
              <a:t>.</a:t>
            </a:r>
          </a:p>
          <a:p>
            <a:pPr marL="228600" algn="l"/>
            <a:r>
              <a:rPr lang="pl-PL" sz="2000" dirty="0"/>
              <a:t>- </a:t>
            </a:r>
            <a:r>
              <a:rPr lang="en-US" sz="2000" dirty="0" err="1"/>
              <a:t>Dotyczy</a:t>
            </a:r>
            <a:r>
              <a:rPr lang="en-US" sz="2000" dirty="0"/>
              <a:t> to </a:t>
            </a:r>
            <a:r>
              <a:rPr lang="en-US" sz="2000" dirty="0" err="1"/>
              <a:t>zarówno</a:t>
            </a:r>
            <a:r>
              <a:rPr lang="en-US" sz="2000" dirty="0"/>
              <a:t> </a:t>
            </a:r>
            <a:r>
              <a:rPr lang="en-US" sz="2000" dirty="0" err="1"/>
              <a:t>funkcjonowania</a:t>
            </a:r>
            <a:r>
              <a:rPr lang="en-US" sz="2000" dirty="0"/>
              <a:t> </a:t>
            </a:r>
            <a:r>
              <a:rPr lang="en-US" sz="2000" dirty="0" err="1"/>
              <a:t>gremiów</a:t>
            </a:r>
            <a:r>
              <a:rPr lang="en-US" sz="2000" dirty="0"/>
              <a:t> z </a:t>
            </a:r>
            <a:r>
              <a:rPr lang="en-US" sz="2000" dirty="0" err="1"/>
              <a:t>udziałem</a:t>
            </a:r>
            <a:r>
              <a:rPr lang="en-US" sz="2000" dirty="0"/>
              <a:t> </a:t>
            </a:r>
            <a:r>
              <a:rPr lang="en-US" sz="2000" dirty="0" err="1"/>
              <a:t>pracodawców</a:t>
            </a:r>
            <a:r>
              <a:rPr lang="en-US" sz="2000" dirty="0"/>
              <a:t>, jak </a:t>
            </a:r>
            <a:r>
              <a:rPr lang="en-US" sz="2000" dirty="0" err="1"/>
              <a:t>też</a:t>
            </a:r>
            <a:r>
              <a:rPr lang="en-US" sz="2000" dirty="0"/>
              <a:t> </a:t>
            </a:r>
            <a:r>
              <a:rPr lang="en-US" sz="2000" dirty="0" err="1"/>
              <a:t>pozyskiwania</a:t>
            </a:r>
            <a:r>
              <a:rPr lang="en-US" sz="2000" dirty="0"/>
              <a:t> </a:t>
            </a:r>
            <a:r>
              <a:rPr lang="en-US" sz="2000" dirty="0" err="1"/>
              <a:t>pisemnych</a:t>
            </a:r>
            <a:r>
              <a:rPr lang="en-US" sz="2000" dirty="0"/>
              <a:t> </a:t>
            </a:r>
            <a:r>
              <a:rPr lang="en-US" sz="2000" dirty="0" err="1"/>
              <a:t>opinii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Wg</a:t>
            </a:r>
            <a:r>
              <a:rPr lang="en-US" sz="2000" dirty="0"/>
              <a:t> </a:t>
            </a:r>
            <a:r>
              <a:rPr lang="en-US" sz="2000" dirty="0" err="1"/>
              <a:t>samych</a:t>
            </a:r>
            <a:r>
              <a:rPr lang="en-US" sz="2000" dirty="0"/>
              <a:t> </a:t>
            </a:r>
            <a:r>
              <a:rPr lang="en-US" sz="2000" dirty="0" err="1"/>
              <a:t>pracodawców</a:t>
            </a:r>
            <a:r>
              <a:rPr lang="en-US" sz="2000" dirty="0"/>
              <a:t> </a:t>
            </a:r>
            <a:r>
              <a:rPr lang="en-US" sz="2000" dirty="0" err="1"/>
              <a:t>ważne</a:t>
            </a:r>
            <a:r>
              <a:rPr lang="en-US" sz="2000" dirty="0"/>
              <a:t> (</a:t>
            </a:r>
            <a:r>
              <a:rPr lang="en-US" sz="2000" dirty="0" err="1"/>
              <a:t>czasami</a:t>
            </a:r>
            <a:r>
              <a:rPr lang="en-US" sz="2000" dirty="0"/>
              <a:t> </a:t>
            </a:r>
            <a:r>
              <a:rPr lang="en-US" sz="2000" dirty="0" err="1"/>
              <a:t>kluczowe</a:t>
            </a:r>
            <a:r>
              <a:rPr lang="en-US" sz="2000" dirty="0"/>
              <a:t>) </a:t>
            </a:r>
            <a:r>
              <a:rPr lang="en-US" sz="2000" dirty="0" err="1"/>
              <a:t>są</a:t>
            </a:r>
            <a:r>
              <a:rPr lang="en-US" sz="2000" dirty="0"/>
              <a:t> </a:t>
            </a:r>
            <a:r>
              <a:rPr lang="en-US" sz="2000" b="1" dirty="0" err="1"/>
              <a:t>relacje</a:t>
            </a:r>
            <a:r>
              <a:rPr lang="en-US" sz="2000" b="1" dirty="0"/>
              <a:t> </a:t>
            </a:r>
            <a:r>
              <a:rPr lang="en-US" sz="2000" b="1" dirty="0" err="1"/>
              <a:t>personalne</a:t>
            </a:r>
            <a:r>
              <a:rPr lang="en-US" sz="2000" b="1" dirty="0"/>
              <a:t> i </a:t>
            </a:r>
            <a:r>
              <a:rPr lang="en-US" sz="2000" b="1" dirty="0" err="1"/>
              <a:t>kontakty</a:t>
            </a:r>
            <a:r>
              <a:rPr lang="en-US" sz="2000" b="1" dirty="0"/>
              <a:t> </a:t>
            </a:r>
            <a:r>
              <a:rPr lang="en-US" sz="2000" b="1" dirty="0" err="1"/>
              <a:t>nieformalne</a:t>
            </a:r>
            <a:r>
              <a:rPr lang="en-US" sz="2000" b="1" dirty="0"/>
              <a:t> </a:t>
            </a:r>
            <a:r>
              <a:rPr lang="en-US" sz="2000" dirty="0"/>
              <a:t>na </a:t>
            </a:r>
            <a:r>
              <a:rPr lang="en-US" sz="2000" dirty="0" err="1"/>
              <a:t>linii</a:t>
            </a:r>
            <a:r>
              <a:rPr lang="en-US" sz="2000" dirty="0"/>
              <a:t> </a:t>
            </a:r>
            <a:r>
              <a:rPr lang="en-US" sz="2000" dirty="0" err="1"/>
              <a:t>pracodawca</a:t>
            </a:r>
            <a:r>
              <a:rPr lang="en-US" sz="2000" dirty="0"/>
              <a:t> – </a:t>
            </a:r>
            <a:r>
              <a:rPr lang="en-US" sz="2000" dirty="0" err="1"/>
              <a:t>wydział</a:t>
            </a:r>
            <a:r>
              <a:rPr lang="en-US" sz="2000" dirty="0"/>
              <a:t>/</a:t>
            </a:r>
            <a:r>
              <a:rPr lang="en-US" sz="2000" dirty="0" err="1"/>
              <a:t>uczelnia</a:t>
            </a:r>
            <a:r>
              <a:rPr lang="en-US" sz="2000" dirty="0"/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Także</a:t>
            </a:r>
            <a:r>
              <a:rPr lang="en-US" sz="2000" dirty="0"/>
              <a:t> </a:t>
            </a:r>
            <a:r>
              <a:rPr lang="en-US" sz="2000" dirty="0" err="1"/>
              <a:t>wymiana</a:t>
            </a:r>
            <a:r>
              <a:rPr lang="en-US" sz="2000" dirty="0"/>
              <a:t> </a:t>
            </a:r>
            <a:r>
              <a:rPr lang="en-US" sz="2000" dirty="0" err="1"/>
              <a:t>informacji</a:t>
            </a:r>
            <a:r>
              <a:rPr lang="en-US" sz="2000" dirty="0"/>
              <a:t> </a:t>
            </a:r>
            <a:r>
              <a:rPr lang="en-US" sz="2000" dirty="0" err="1"/>
              <a:t>pomiędzy</a:t>
            </a:r>
            <a:r>
              <a:rPr lang="en-US" sz="2000" dirty="0"/>
              <a:t> </a:t>
            </a:r>
            <a:r>
              <a:rPr lang="en-US" sz="2000" dirty="0" err="1"/>
              <a:t>daną</a:t>
            </a:r>
            <a:r>
              <a:rPr lang="en-US" sz="2000" dirty="0"/>
              <a:t> </a:t>
            </a:r>
            <a:r>
              <a:rPr lang="en-US" sz="2000" dirty="0" err="1"/>
              <a:t>jednostką</a:t>
            </a:r>
            <a:r>
              <a:rPr lang="en-US" sz="2000" dirty="0"/>
              <a:t> (</a:t>
            </a:r>
            <a:r>
              <a:rPr lang="en-US" sz="2000" dirty="0" err="1"/>
              <a:t>często</a:t>
            </a:r>
            <a:r>
              <a:rPr lang="en-US" sz="2000" dirty="0"/>
              <a:t> </a:t>
            </a:r>
            <a:r>
              <a:rPr lang="en-US" sz="2000" dirty="0" err="1"/>
              <a:t>konkretnym</a:t>
            </a:r>
            <a:r>
              <a:rPr lang="en-US" sz="2000" dirty="0"/>
              <a:t> </a:t>
            </a:r>
            <a:r>
              <a:rPr lang="en-US" sz="2000" dirty="0" err="1"/>
              <a:t>pracownikiem</a:t>
            </a:r>
            <a:r>
              <a:rPr lang="en-US" sz="2000" dirty="0"/>
              <a:t>) a </a:t>
            </a:r>
            <a:r>
              <a:rPr lang="en-US" sz="2000" dirty="0" err="1"/>
              <a:t>pracodawcą</a:t>
            </a:r>
            <a:r>
              <a:rPr lang="en-US" sz="2000" dirty="0"/>
              <a:t>, </a:t>
            </a:r>
            <a:r>
              <a:rPr lang="en-US" sz="2000" dirty="0" err="1"/>
              <a:t>która</a:t>
            </a:r>
            <a:r>
              <a:rPr lang="en-US" sz="2000" dirty="0"/>
              <a:t> </a:t>
            </a:r>
            <a:r>
              <a:rPr lang="en-US" sz="2000" dirty="0" err="1"/>
              <a:t>odbywa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w </a:t>
            </a:r>
            <a:r>
              <a:rPr lang="en-US" sz="2000" dirty="0" err="1"/>
              <a:t>sposób</a:t>
            </a:r>
            <a:r>
              <a:rPr lang="en-US" sz="2000" dirty="0"/>
              <a:t> </a:t>
            </a:r>
            <a:r>
              <a:rPr lang="en-US" sz="2000" b="1" dirty="0" err="1"/>
              <a:t>niesformalizowany</a:t>
            </a:r>
            <a:r>
              <a:rPr lang="en-US" sz="2000" b="1" dirty="0"/>
              <a:t>, </a:t>
            </a:r>
            <a:r>
              <a:rPr lang="en-US" sz="2000" b="1" dirty="0" err="1"/>
              <a:t>może</a:t>
            </a:r>
            <a:r>
              <a:rPr lang="en-US" sz="2000" b="1" dirty="0"/>
              <a:t> </a:t>
            </a:r>
            <a:r>
              <a:rPr lang="en-US" sz="2000" b="1" dirty="0" err="1"/>
              <a:t>być</a:t>
            </a:r>
            <a:r>
              <a:rPr lang="en-US" sz="2000" b="1" dirty="0"/>
              <a:t> </a:t>
            </a:r>
            <a:r>
              <a:rPr lang="en-US" sz="2000" b="1" dirty="0" err="1"/>
              <a:t>skuteczna</a:t>
            </a:r>
            <a:r>
              <a:rPr lang="en-US" sz="2000" b="1" dirty="0"/>
              <a:t>, </a:t>
            </a:r>
            <a:r>
              <a:rPr lang="en-US" sz="2000" b="1" dirty="0" err="1"/>
              <a:t>jednak</a:t>
            </a:r>
            <a:r>
              <a:rPr lang="en-US" sz="2000" b="1" dirty="0"/>
              <a:t> </a:t>
            </a:r>
            <a:r>
              <a:rPr lang="en-US" sz="2000" b="1" dirty="0" err="1"/>
              <a:t>powinna</a:t>
            </a:r>
            <a:r>
              <a:rPr lang="en-US" sz="2000" b="1" dirty="0"/>
              <a:t> </a:t>
            </a:r>
            <a:r>
              <a:rPr lang="en-US" sz="2000" b="1" dirty="0" err="1"/>
              <a:t>być</a:t>
            </a:r>
            <a:r>
              <a:rPr lang="en-US" sz="2000" b="1" dirty="0"/>
              <a:t> </a:t>
            </a:r>
            <a:r>
              <a:rPr lang="en-US" sz="2000" b="1" dirty="0" err="1"/>
              <a:t>usystematyzowana</a:t>
            </a:r>
            <a:r>
              <a:rPr lang="en-US" sz="2000" b="1" dirty="0"/>
              <a:t>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47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Udział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pracodawców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procesie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zapewniania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jakości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kształcenia</a:t>
            </a:r>
            <a:endParaRPr lang="en-US" sz="31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Bezpośrednie</a:t>
            </a:r>
            <a:r>
              <a:rPr lang="en-US" sz="2000" dirty="0"/>
              <a:t> </a:t>
            </a:r>
            <a:r>
              <a:rPr lang="en-US" sz="2000" dirty="0" err="1"/>
              <a:t>kontakty</a:t>
            </a:r>
            <a:r>
              <a:rPr lang="en-US" sz="2000" dirty="0"/>
              <a:t> i </a:t>
            </a:r>
            <a:r>
              <a:rPr lang="en-US" sz="2000" dirty="0" err="1"/>
              <a:t>niesformalizowane</a:t>
            </a:r>
            <a:r>
              <a:rPr lang="en-US" sz="2000" dirty="0"/>
              <a:t> praktyki </a:t>
            </a:r>
            <a:r>
              <a:rPr lang="en-US" sz="2000" dirty="0" err="1"/>
              <a:t>stanowią</a:t>
            </a:r>
            <a:r>
              <a:rPr lang="en-US" sz="2000" dirty="0"/>
              <a:t> </a:t>
            </a:r>
            <a:r>
              <a:rPr lang="en-US" sz="2000" b="1" dirty="0" err="1"/>
              <a:t>dobry</a:t>
            </a:r>
            <a:r>
              <a:rPr lang="en-US" sz="2000" b="1" dirty="0"/>
              <a:t> </a:t>
            </a:r>
            <a:r>
              <a:rPr lang="en-US" sz="2000" b="1" dirty="0" err="1"/>
              <a:t>punkt</a:t>
            </a:r>
            <a:r>
              <a:rPr lang="en-US" sz="2000" b="1" dirty="0"/>
              <a:t> </a:t>
            </a:r>
            <a:r>
              <a:rPr lang="en-US" sz="2000" b="1" dirty="0" err="1"/>
              <a:t>wyjścia</a:t>
            </a:r>
            <a:r>
              <a:rPr lang="en-US" sz="2000" b="1" dirty="0"/>
              <a:t> do </a:t>
            </a:r>
            <a:r>
              <a:rPr lang="en-US" sz="2000" b="1" dirty="0" err="1"/>
              <a:t>usystematyzowania</a:t>
            </a:r>
            <a:r>
              <a:rPr lang="en-US" sz="2000" b="1" dirty="0"/>
              <a:t> i </a:t>
            </a:r>
            <a:r>
              <a:rPr lang="en-US" sz="2000" b="1" dirty="0" err="1"/>
              <a:t>sformalizowania</a:t>
            </a:r>
            <a:r>
              <a:rPr lang="en-US" sz="2000" b="1" dirty="0"/>
              <a:t> </a:t>
            </a:r>
            <a:r>
              <a:rPr lang="en-US" sz="2000" b="1" dirty="0" err="1"/>
              <a:t>wpływu</a:t>
            </a:r>
            <a:r>
              <a:rPr lang="en-US" sz="2000" b="1" dirty="0"/>
              <a:t> </a:t>
            </a:r>
            <a:r>
              <a:rPr lang="en-US" sz="2000" b="1" dirty="0" err="1"/>
              <a:t>interesariuszy</a:t>
            </a:r>
            <a:r>
              <a:rPr lang="en-US" sz="2000" b="1" dirty="0"/>
              <a:t> </a:t>
            </a:r>
            <a:r>
              <a:rPr lang="en-US" sz="2000" b="1" dirty="0" err="1"/>
              <a:t>zewnętrznych</a:t>
            </a:r>
            <a:r>
              <a:rPr lang="en-US" sz="2000" b="1" dirty="0"/>
              <a:t> na jakość kształcenia.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69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 etapy realizacji praktyk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Projektowanie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i </a:t>
            </a:r>
            <a:r>
              <a:rPr lang="en-US" sz="2000" dirty="0" err="1"/>
              <a:t>wpisanie</a:t>
            </a:r>
            <a:r>
              <a:rPr lang="en-US" sz="2000" dirty="0"/>
              <a:t> ich w program kształcenia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Realizacja</a:t>
            </a:r>
            <a:r>
              <a:rPr lang="en-US" sz="2000" dirty="0"/>
              <a:t> i </a:t>
            </a:r>
            <a:r>
              <a:rPr lang="en-US" sz="2000" dirty="0" err="1"/>
              <a:t>przebieg</a:t>
            </a:r>
            <a:r>
              <a:rPr lang="en-US" sz="2000" dirty="0"/>
              <a:t> praktyki + </a:t>
            </a:r>
            <a:r>
              <a:rPr lang="en-US" sz="2000" dirty="0" err="1"/>
              <a:t>kontrola</a:t>
            </a: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Weryfikacja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+ </a:t>
            </a:r>
            <a:r>
              <a:rPr lang="en-US" sz="2000" dirty="0" err="1"/>
              <a:t>kontrola</a:t>
            </a: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Ocena</a:t>
            </a:r>
            <a:r>
              <a:rPr lang="en-US" sz="2000" dirty="0"/>
              <a:t> </a:t>
            </a:r>
            <a:r>
              <a:rPr lang="en-US" sz="2000" dirty="0" err="1"/>
              <a:t>programu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, </a:t>
            </a:r>
            <a:r>
              <a:rPr lang="en-US" sz="2000" dirty="0" err="1"/>
              <a:t>jakości</a:t>
            </a:r>
            <a:r>
              <a:rPr lang="en-US" sz="2000" dirty="0"/>
              <a:t> ich </a:t>
            </a:r>
            <a:r>
              <a:rPr lang="en-US" sz="2000" dirty="0" err="1"/>
              <a:t>realizacji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 </a:t>
            </a:r>
            <a:r>
              <a:rPr lang="en-US" sz="2000" dirty="0" err="1"/>
              <a:t>doskonalenia</a:t>
            </a:r>
            <a:r>
              <a:rPr lang="en-US" sz="2000" dirty="0"/>
              <a:t> - </a:t>
            </a:r>
            <a:r>
              <a:rPr lang="en-US" sz="2000" dirty="0" err="1"/>
              <a:t>ewaluacja</a:t>
            </a: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616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Kształcenie dualne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Brak</a:t>
            </a:r>
            <a:r>
              <a:rPr lang="en-US" sz="2000" dirty="0"/>
              <a:t> </a:t>
            </a:r>
            <a:r>
              <a:rPr lang="en-US" sz="2000" dirty="0" err="1"/>
              <a:t>precyzyjnej</a:t>
            </a:r>
            <a:r>
              <a:rPr lang="en-US" sz="2000" dirty="0"/>
              <a:t> </a:t>
            </a:r>
            <a:r>
              <a:rPr lang="en-US" sz="2000" dirty="0" err="1"/>
              <a:t>definicji</a:t>
            </a:r>
            <a:r>
              <a:rPr lang="en-US" sz="2000" dirty="0"/>
              <a:t> w </a:t>
            </a:r>
            <a:r>
              <a:rPr lang="en-US" sz="2000" dirty="0" err="1"/>
              <a:t>przepisach</a:t>
            </a:r>
            <a:r>
              <a:rPr lang="en-US" sz="2000" dirty="0"/>
              <a:t> dot. </a:t>
            </a:r>
            <a:r>
              <a:rPr lang="en-US" sz="2000" dirty="0" err="1"/>
              <a:t>szkolnictwa</a:t>
            </a:r>
            <a:r>
              <a:rPr lang="en-US" sz="2000" dirty="0"/>
              <a:t> </a:t>
            </a:r>
            <a:r>
              <a:rPr lang="en-US" sz="2000" dirty="0" err="1"/>
              <a:t>wyższego</a:t>
            </a:r>
            <a:r>
              <a:rPr lang="en-US" sz="2000" dirty="0"/>
              <a:t> (</a:t>
            </a:r>
            <a:r>
              <a:rPr lang="en-US" sz="2000" dirty="0" err="1"/>
              <a:t>względne</a:t>
            </a:r>
            <a:r>
              <a:rPr lang="en-US" sz="2000" dirty="0"/>
              <a:t> </a:t>
            </a:r>
            <a:r>
              <a:rPr lang="en-US" sz="2000" dirty="0" err="1"/>
              <a:t>unormowanie</a:t>
            </a:r>
            <a:r>
              <a:rPr lang="en-US" sz="2000" dirty="0"/>
              <a:t> w </a:t>
            </a:r>
            <a:r>
              <a:rPr lang="en-US" sz="2000" dirty="0" err="1"/>
              <a:t>odniesieniu</a:t>
            </a:r>
            <a:r>
              <a:rPr lang="en-US" sz="2000" dirty="0"/>
              <a:t> do </a:t>
            </a:r>
            <a:r>
              <a:rPr lang="en-US" sz="2000" dirty="0" err="1"/>
              <a:t>szkolnictwa</a:t>
            </a:r>
            <a:r>
              <a:rPr lang="en-US" sz="2000" dirty="0"/>
              <a:t> </a:t>
            </a:r>
            <a:r>
              <a:rPr lang="en-US" sz="2000" dirty="0" err="1"/>
              <a:t>ponadgimnazjalnego</a:t>
            </a:r>
            <a:r>
              <a:rPr lang="en-US" sz="2000" dirty="0"/>
              <a:t>)</a:t>
            </a:r>
            <a:endParaRPr lang="pl-PL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/>
              <a:t>Studia </a:t>
            </a:r>
            <a:r>
              <a:rPr lang="en-US" sz="2000" dirty="0" err="1"/>
              <a:t>dualne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bardziej</a:t>
            </a:r>
            <a:r>
              <a:rPr lang="en-US" sz="2000" dirty="0"/>
              <a:t> </a:t>
            </a:r>
            <a:r>
              <a:rPr lang="en-US" sz="2000" dirty="0" err="1"/>
              <a:t>zaawansowana</a:t>
            </a:r>
            <a:r>
              <a:rPr lang="en-US" sz="2000" dirty="0"/>
              <a:t> forma </a:t>
            </a:r>
            <a:r>
              <a:rPr lang="en-US" sz="2000" dirty="0" err="1"/>
              <a:t>profilu</a:t>
            </a:r>
            <a:r>
              <a:rPr lang="en-US" sz="2000" dirty="0"/>
              <a:t> </a:t>
            </a:r>
            <a:r>
              <a:rPr lang="en-US" sz="2000" dirty="0" err="1"/>
              <a:t>praktycznego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7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Projektowanie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praktyk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wpisanie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ich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program kształcenia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pl-PL" sz="2000" b="1" dirty="0"/>
              <a:t>Zadania:</a:t>
            </a:r>
            <a:endParaRPr lang="en-US" sz="2000" b="1" dirty="0"/>
          </a:p>
          <a:p>
            <a:pPr marL="228600" algn="l"/>
            <a:br>
              <a:rPr lang="en-US" sz="2000" dirty="0"/>
            </a:b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Opracowanie </a:t>
            </a:r>
            <a:r>
              <a:rPr lang="en-US" sz="2000" dirty="0" err="1"/>
              <a:t>karty</a:t>
            </a:r>
            <a:r>
              <a:rPr lang="en-US" sz="2000" dirty="0"/>
              <a:t> </a:t>
            </a:r>
            <a:r>
              <a:rPr lang="en-US" sz="2000" dirty="0" err="1"/>
              <a:t>przedmiotu</a:t>
            </a:r>
            <a:r>
              <a:rPr lang="en-US" sz="2000" dirty="0"/>
              <a:t> (</a:t>
            </a:r>
            <a:r>
              <a:rPr lang="en-US" sz="2000" dirty="0" err="1"/>
              <a:t>sylabusa</a:t>
            </a:r>
            <a:r>
              <a:rPr lang="en-US" sz="2000" dirty="0"/>
              <a:t>) </a:t>
            </a:r>
            <a:r>
              <a:rPr lang="en-US" sz="2000" dirty="0" err="1"/>
              <a:t>dla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</a:t>
            </a:r>
            <a:r>
              <a:rPr lang="en-US" sz="2000" dirty="0" err="1"/>
              <a:t>zawodowych</a:t>
            </a:r>
            <a:endParaRPr lang="pl-PL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weryfikacja</a:t>
            </a:r>
            <a:r>
              <a:rPr lang="en-US" sz="2000" dirty="0"/>
              <a:t> </a:t>
            </a:r>
            <a:r>
              <a:rPr lang="en-US" sz="2000" dirty="0" err="1"/>
              <a:t>miejsc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</a:t>
            </a:r>
            <a:r>
              <a:rPr lang="en-US" sz="2000" dirty="0" err="1"/>
              <a:t>wybieranych</a:t>
            </a:r>
            <a:r>
              <a:rPr lang="en-US" sz="2000" dirty="0"/>
              <a:t> </a:t>
            </a:r>
            <a:r>
              <a:rPr lang="en-US" sz="2000" dirty="0" err="1"/>
              <a:t>samodzielnie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studentów</a:t>
            </a:r>
            <a:r>
              <a:rPr lang="en-US" sz="2000" dirty="0"/>
              <a:t> pod </a:t>
            </a:r>
            <a:r>
              <a:rPr lang="en-US" sz="2000" dirty="0" err="1"/>
              <a:t>kątem</a:t>
            </a:r>
            <a:r>
              <a:rPr lang="en-US" sz="2000" dirty="0"/>
              <a:t> </a:t>
            </a:r>
            <a:r>
              <a:rPr lang="en-US" sz="2000" dirty="0" err="1"/>
              <a:t>możliwości</a:t>
            </a:r>
            <a:r>
              <a:rPr lang="en-US" sz="2000" dirty="0"/>
              <a:t> </a:t>
            </a:r>
            <a:r>
              <a:rPr lang="en-US" sz="2000" dirty="0" err="1"/>
              <a:t>osiągnięcia</a:t>
            </a:r>
            <a:r>
              <a:rPr lang="en-US" sz="2000" dirty="0"/>
              <a:t> </a:t>
            </a:r>
            <a:r>
              <a:rPr lang="en-US" sz="2000" dirty="0" err="1"/>
              <a:t>założonych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, </a:t>
            </a:r>
            <a:endParaRPr lang="pl-PL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wzory</a:t>
            </a:r>
            <a:r>
              <a:rPr lang="en-US" sz="2000" dirty="0"/>
              <a:t> </a:t>
            </a:r>
            <a:r>
              <a:rPr lang="en-US" sz="2000" dirty="0" err="1"/>
              <a:t>dokumentów</a:t>
            </a:r>
            <a:r>
              <a:rPr lang="en-US" sz="2000" dirty="0"/>
              <a:t> </a:t>
            </a:r>
            <a:r>
              <a:rPr lang="en-US" sz="2000" dirty="0" err="1"/>
              <a:t>pozwalają</a:t>
            </a:r>
            <a:r>
              <a:rPr lang="pl-PL" sz="2000" dirty="0"/>
              <a:t>ce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skuteczną</a:t>
            </a:r>
            <a:r>
              <a:rPr lang="en-US" sz="2000" dirty="0"/>
              <a:t> </a:t>
            </a:r>
            <a:r>
              <a:rPr lang="en-US" sz="2000" dirty="0" err="1"/>
              <a:t>weryfikację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, a </a:t>
            </a:r>
            <a:r>
              <a:rPr lang="pl-PL" sz="2000" dirty="0"/>
              <a:t>nie tylko </a:t>
            </a:r>
            <a:r>
              <a:rPr lang="en-US" sz="2000" dirty="0" err="1"/>
              <a:t>opis</a:t>
            </a:r>
            <a:r>
              <a:rPr lang="en-US" sz="2000" dirty="0"/>
              <a:t> </a:t>
            </a:r>
            <a:r>
              <a:rPr lang="en-US" sz="2000" dirty="0" err="1"/>
              <a:t>przebiegu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(</a:t>
            </a:r>
            <a:r>
              <a:rPr lang="en-US" sz="2000" b="1" dirty="0"/>
              <a:t>dobra </a:t>
            </a:r>
            <a:r>
              <a:rPr lang="en-US" sz="2000" b="1" dirty="0" err="1"/>
              <a:t>praktyka</a:t>
            </a:r>
            <a:r>
              <a:rPr lang="en-US" sz="2000" dirty="0"/>
              <a:t>: </a:t>
            </a:r>
            <a:r>
              <a:rPr lang="en-US" sz="2000" dirty="0" err="1"/>
              <a:t>prosta</a:t>
            </a:r>
            <a:r>
              <a:rPr lang="en-US" sz="2000" dirty="0"/>
              <a:t> </a:t>
            </a:r>
            <a:r>
              <a:rPr lang="en-US" sz="2000" dirty="0" err="1"/>
              <a:t>macierz</a:t>
            </a:r>
            <a:r>
              <a:rPr lang="en-US" sz="2000" dirty="0"/>
              <a:t> – </a:t>
            </a:r>
            <a:r>
              <a:rPr lang="en-US" sz="2000" dirty="0" err="1"/>
              <a:t>efekty</a:t>
            </a:r>
            <a:r>
              <a:rPr lang="en-US" sz="2000" dirty="0"/>
              <a:t> ze </a:t>
            </a:r>
            <a:r>
              <a:rPr lang="en-US" sz="2000" dirty="0" err="1"/>
              <a:t>skalą</a:t>
            </a:r>
            <a:r>
              <a:rPr lang="en-US" sz="2000" dirty="0"/>
              <a:t> </a:t>
            </a:r>
            <a:r>
              <a:rPr lang="en-US" sz="2000" dirty="0" err="1"/>
              <a:t>ocen</a:t>
            </a:r>
            <a:r>
              <a:rPr lang="en-US" sz="2000" dirty="0"/>
              <a:t> – </a:t>
            </a:r>
            <a:r>
              <a:rPr lang="en-US" sz="2000" dirty="0" err="1"/>
              <a:t>wypełniana</a:t>
            </a:r>
            <a:r>
              <a:rPr lang="en-US" sz="2000" dirty="0"/>
              <a:t> </a:t>
            </a:r>
            <a:r>
              <a:rPr lang="en-US" sz="2000" dirty="0" err="1"/>
              <a:t>prze</a:t>
            </a:r>
            <a:r>
              <a:rPr lang="en-US" sz="2000" dirty="0"/>
              <a:t> </a:t>
            </a:r>
            <a:r>
              <a:rPr lang="en-US" sz="2000" dirty="0" err="1"/>
              <a:t>pracodawcę</a:t>
            </a:r>
            <a:r>
              <a:rPr lang="en-US" sz="2000" dirty="0"/>
              <a:t>),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zasady i sposoby </a:t>
            </a:r>
            <a:r>
              <a:rPr lang="en-US" sz="2000" dirty="0" err="1"/>
              <a:t>kontrol</a:t>
            </a:r>
            <a:r>
              <a:rPr lang="pl-PL" sz="2000" dirty="0"/>
              <a:t>i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endParaRPr lang="en-US" sz="20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88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785" y="109183"/>
            <a:ext cx="11313994" cy="805218"/>
          </a:xfrm>
        </p:spPr>
        <p:txBody>
          <a:bodyPr>
            <a:noAutofit/>
          </a:bodyPr>
          <a:lstStyle/>
          <a:p>
            <a:pPr lvl="0"/>
            <a:r>
              <a:rPr lang="pl-PL" sz="3600" b="1" dirty="0"/>
              <a:t>Praktyki studenckie. Przykłady dobrych praktyk.</a:t>
            </a:r>
            <a:endParaRPr lang="pl-PL" sz="3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4149" y="1050879"/>
            <a:ext cx="11095630" cy="5554638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/>
              <a:t>W jaki sposób kontrolować?                         dobre praktyki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l-PL" sz="2400" b="1" dirty="0"/>
          </a:p>
        </p:txBody>
      </p:sp>
      <p:pic>
        <p:nvPicPr>
          <p:cNvPr id="5122" name="Picture 2" descr="http://tustolica.pl/puls/rutynowa_kontrola_drogo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702" y="1627127"/>
            <a:ext cx="6661776" cy="523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rzałka w prawo 4"/>
          <p:cNvSpPr/>
          <p:nvPr/>
        </p:nvSpPr>
        <p:spPr>
          <a:xfrm>
            <a:off x="6455391" y="1006016"/>
            <a:ext cx="13784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59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Praktyki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studenckie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Przykłady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dobrych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praktyk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lvl="1">
              <a:spcBef>
                <a:spcPts val="1000"/>
              </a:spcBef>
            </a:pPr>
            <a:r>
              <a:rPr lang="en-US" b="1" dirty="0" err="1"/>
              <a:t>Sposoby</a:t>
            </a:r>
            <a:r>
              <a:rPr lang="en-US" b="1" dirty="0"/>
              <a:t>/</a:t>
            </a:r>
            <a:r>
              <a:rPr lang="en-US" b="1" dirty="0" err="1"/>
              <a:t>metody</a:t>
            </a:r>
            <a:r>
              <a:rPr lang="en-US" b="1" dirty="0"/>
              <a:t> </a:t>
            </a:r>
            <a:r>
              <a:rPr lang="en-US" b="1" dirty="0" err="1"/>
              <a:t>kontroli</a:t>
            </a:r>
            <a:r>
              <a:rPr lang="en-US" b="1" dirty="0"/>
              <a:t> </a:t>
            </a:r>
            <a:r>
              <a:rPr lang="en-US" b="1" dirty="0" err="1"/>
              <a:t>praktyk</a:t>
            </a:r>
            <a:endParaRPr lang="en-US" b="1" dirty="0"/>
          </a:p>
          <a:p>
            <a:pPr marL="342900" lvl="1" indent="-2286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Losowe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telefoniczne</a:t>
            </a:r>
            <a:r>
              <a:rPr lang="en-US" dirty="0"/>
              <a:t> i </a:t>
            </a:r>
            <a:r>
              <a:rPr lang="en-US" dirty="0" err="1"/>
              <a:t>osobiste</a:t>
            </a:r>
            <a:r>
              <a:rPr lang="en-US" dirty="0"/>
              <a:t> </a:t>
            </a:r>
          </a:p>
          <a:p>
            <a:pPr marL="342900" lvl="1" indent="-2286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Hospitacje</a:t>
            </a:r>
            <a:r>
              <a:rPr lang="en-US" dirty="0"/>
              <a:t> </a:t>
            </a:r>
            <a:r>
              <a:rPr lang="en-US" dirty="0" err="1"/>
              <a:t>praktyk</a:t>
            </a:r>
            <a:endParaRPr lang="en-US" dirty="0"/>
          </a:p>
          <a:p>
            <a:pPr marL="114300" lvl="1" algn="l">
              <a:spcBef>
                <a:spcPts val="1000"/>
              </a:spcBef>
            </a:pPr>
            <a:r>
              <a:rPr lang="en-US" dirty="0" err="1"/>
              <a:t>Uwaga</a:t>
            </a:r>
            <a:r>
              <a:rPr lang="en-US" dirty="0"/>
              <a:t>: </a:t>
            </a:r>
            <a:r>
              <a:rPr lang="en-US" dirty="0" err="1"/>
              <a:t>działania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mogą</a:t>
            </a:r>
            <a:r>
              <a:rPr lang="en-US" dirty="0"/>
              <a:t> </a:t>
            </a:r>
            <a:r>
              <a:rPr lang="en-US" dirty="0" err="1"/>
              <a:t>wpływać</a:t>
            </a:r>
            <a:r>
              <a:rPr lang="en-US" dirty="0"/>
              <a:t> na </a:t>
            </a:r>
            <a:r>
              <a:rPr lang="en-US" dirty="0" err="1"/>
              <a:t>dezorganizację</a:t>
            </a:r>
            <a:r>
              <a:rPr lang="en-US" dirty="0"/>
              <a:t> </a:t>
            </a:r>
            <a:r>
              <a:rPr lang="en-US" dirty="0" err="1"/>
              <a:t>pracy</a:t>
            </a:r>
            <a:r>
              <a:rPr lang="en-US" dirty="0"/>
              <a:t> w </a:t>
            </a:r>
            <a:r>
              <a:rPr lang="en-US" dirty="0" err="1"/>
              <a:t>firmach</a:t>
            </a:r>
            <a:r>
              <a:rPr lang="en-US" dirty="0"/>
              <a:t> </a:t>
            </a:r>
            <a:r>
              <a:rPr lang="en-US" dirty="0" err="1"/>
              <a:t>prywatnych</a:t>
            </a:r>
            <a:r>
              <a:rPr lang="en-US" dirty="0"/>
              <a:t>, a to </a:t>
            </a:r>
            <a:r>
              <a:rPr lang="en-US" dirty="0" err="1"/>
              <a:t>może</a:t>
            </a:r>
            <a:r>
              <a:rPr lang="en-US" dirty="0"/>
              <a:t> </a:t>
            </a:r>
            <a:r>
              <a:rPr lang="en-US" dirty="0" err="1"/>
              <a:t>okazać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czynnikiem</a:t>
            </a:r>
            <a:r>
              <a:rPr lang="en-US" dirty="0"/>
              <a:t> </a:t>
            </a:r>
            <a:r>
              <a:rPr lang="en-US" dirty="0" err="1"/>
              <a:t>zniechęcającym</a:t>
            </a:r>
            <a:r>
              <a:rPr lang="en-US" dirty="0"/>
              <a:t> </a:t>
            </a:r>
            <a:r>
              <a:rPr lang="en-US" dirty="0" err="1"/>
              <a:t>przedsiębiorstwa</a:t>
            </a:r>
            <a:r>
              <a:rPr lang="en-US" dirty="0"/>
              <a:t> do </a:t>
            </a:r>
            <a:r>
              <a:rPr lang="en-US" dirty="0" err="1"/>
              <a:t>prowadzenia</a:t>
            </a:r>
            <a:r>
              <a:rPr lang="en-US" dirty="0"/>
              <a:t> </a:t>
            </a:r>
            <a:r>
              <a:rPr lang="en-US" dirty="0" err="1"/>
              <a:t>praktyk</a:t>
            </a:r>
            <a:r>
              <a:rPr lang="en-US" dirty="0"/>
              <a:t> </a:t>
            </a:r>
            <a:r>
              <a:rPr lang="en-US" dirty="0" err="1"/>
              <a:t>studenckich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Z </a:t>
            </a:r>
            <a:r>
              <a:rPr lang="en-US" dirty="0" err="1"/>
              <a:t>drugiej</a:t>
            </a:r>
            <a:r>
              <a:rPr lang="en-US" dirty="0"/>
              <a:t> </a:t>
            </a:r>
            <a:r>
              <a:rPr lang="en-US" dirty="0" err="1"/>
              <a:t>strony</a:t>
            </a:r>
            <a:r>
              <a:rPr lang="en-US" dirty="0"/>
              <a:t> to w </a:t>
            </a:r>
            <a:r>
              <a:rPr lang="en-US" dirty="0" err="1"/>
              <a:t>firmach</a:t>
            </a:r>
            <a:r>
              <a:rPr lang="en-US" dirty="0"/>
              <a:t> </a:t>
            </a:r>
            <a:r>
              <a:rPr lang="en-US" dirty="0" err="1"/>
              <a:t>prywatnych</a:t>
            </a:r>
            <a:r>
              <a:rPr lang="en-US" dirty="0"/>
              <a:t> </a:t>
            </a:r>
            <a:r>
              <a:rPr lang="en-US" dirty="0" err="1"/>
              <a:t>dochodzi</a:t>
            </a:r>
            <a:r>
              <a:rPr lang="en-US" dirty="0"/>
              <a:t> </a:t>
            </a:r>
            <a:r>
              <a:rPr lang="en-US" dirty="0" err="1"/>
              <a:t>najczęściej</a:t>
            </a:r>
            <a:r>
              <a:rPr lang="en-US" dirty="0"/>
              <a:t> do </a:t>
            </a:r>
            <a:r>
              <a:rPr lang="en-US" dirty="0" err="1"/>
              <a:t>nadużyć</a:t>
            </a:r>
            <a:r>
              <a:rPr lang="en-US" dirty="0"/>
              <a:t>.</a:t>
            </a:r>
          </a:p>
          <a:p>
            <a:pPr marL="0" lvl="1" indent="-2286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2286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Koordynatorzy</a:t>
            </a:r>
            <a:r>
              <a:rPr lang="en-US" dirty="0"/>
              <a:t> ds. </a:t>
            </a:r>
            <a:r>
              <a:rPr lang="en-US" dirty="0" err="1"/>
              <a:t>praktyk</a:t>
            </a:r>
            <a:r>
              <a:rPr lang="en-US" dirty="0"/>
              <a:t>/</a:t>
            </a:r>
            <a:r>
              <a:rPr lang="en-US" dirty="0" err="1"/>
              <a:t>opiekunowie</a:t>
            </a:r>
            <a:r>
              <a:rPr lang="en-US" dirty="0"/>
              <a:t> </a:t>
            </a:r>
            <a:r>
              <a:rPr lang="en-US" dirty="0" err="1"/>
              <a:t>praktyk</a:t>
            </a:r>
            <a:r>
              <a:rPr lang="en-US" dirty="0"/>
              <a:t> na </a:t>
            </a:r>
            <a:r>
              <a:rPr lang="en-US" dirty="0" err="1"/>
              <a:t>specjalnościach</a:t>
            </a:r>
            <a:r>
              <a:rPr lang="en-US" dirty="0"/>
              <a:t> (</a:t>
            </a:r>
            <a:r>
              <a:rPr lang="en-US" dirty="0" err="1"/>
              <a:t>decentralizacja</a:t>
            </a:r>
            <a:r>
              <a:rPr lang="en-US" dirty="0"/>
              <a:t> </a:t>
            </a:r>
            <a:r>
              <a:rPr lang="en-US" dirty="0" err="1"/>
              <a:t>wpływa</a:t>
            </a:r>
            <a:r>
              <a:rPr lang="en-US" dirty="0"/>
              <a:t> </a:t>
            </a:r>
            <a:r>
              <a:rPr lang="en-US" dirty="0" err="1"/>
              <a:t>korzystnie</a:t>
            </a:r>
            <a:r>
              <a:rPr lang="en-US" dirty="0"/>
              <a:t> m.in. na </a:t>
            </a:r>
            <a:r>
              <a:rPr lang="en-US" dirty="0" err="1"/>
              <a:t>skuteczne</a:t>
            </a:r>
            <a:r>
              <a:rPr lang="en-US" dirty="0"/>
              <a:t> </a:t>
            </a:r>
            <a:r>
              <a:rPr lang="en-US" dirty="0" err="1"/>
              <a:t>osiąganie</a:t>
            </a:r>
            <a:r>
              <a:rPr lang="en-US" dirty="0"/>
              <a:t> </a:t>
            </a:r>
            <a:r>
              <a:rPr lang="en-US" dirty="0" err="1"/>
              <a:t>efektów</a:t>
            </a:r>
            <a:r>
              <a:rPr lang="en-US" dirty="0"/>
              <a:t> </a:t>
            </a:r>
            <a:r>
              <a:rPr lang="en-US" dirty="0" err="1"/>
              <a:t>uczenia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, </a:t>
            </a:r>
            <a:r>
              <a:rPr lang="en-US" dirty="0" err="1"/>
              <a:t>bardziej</a:t>
            </a:r>
            <a:r>
              <a:rPr lang="en-US" dirty="0"/>
              <a:t> </a:t>
            </a:r>
            <a:r>
              <a:rPr lang="en-US" dirty="0" err="1"/>
              <a:t>bezpośredni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z pracodawcami </a:t>
            </a:r>
            <a:r>
              <a:rPr lang="en-US" dirty="0" err="1"/>
              <a:t>oraz</a:t>
            </a:r>
            <a:r>
              <a:rPr lang="en-US" dirty="0"/>
              <a:t> </a:t>
            </a:r>
            <a:r>
              <a:rPr lang="en-US" dirty="0" err="1"/>
              <a:t>skuteczniejszą</a:t>
            </a:r>
            <a:r>
              <a:rPr lang="en-US" dirty="0"/>
              <a:t> </a:t>
            </a:r>
            <a:r>
              <a:rPr lang="en-US" dirty="0" err="1"/>
              <a:t>kontrolę</a:t>
            </a:r>
            <a:r>
              <a:rPr lang="en-US" dirty="0"/>
              <a:t>)</a:t>
            </a:r>
          </a:p>
          <a:p>
            <a:pPr marL="342900" lvl="1" indent="-2286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Warto</a:t>
            </a:r>
            <a:r>
              <a:rPr lang="en-US" dirty="0"/>
              <a:t> </a:t>
            </a:r>
            <a:r>
              <a:rPr lang="en-US" dirty="0" err="1"/>
              <a:t>określać</a:t>
            </a:r>
            <a:r>
              <a:rPr lang="en-US" dirty="0"/>
              <a:t> </a:t>
            </a:r>
            <a:r>
              <a:rPr lang="en-US" dirty="0" err="1"/>
              <a:t>zasady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w </a:t>
            </a:r>
            <a:r>
              <a:rPr lang="en-US" dirty="0" err="1"/>
              <a:t>regulaminach</a:t>
            </a:r>
            <a:r>
              <a:rPr lang="en-US" dirty="0"/>
              <a:t> – </a:t>
            </a:r>
            <a:r>
              <a:rPr lang="en-US" dirty="0" err="1"/>
              <a:t>świadomość</a:t>
            </a:r>
            <a:r>
              <a:rPr lang="en-US" dirty="0"/>
              <a:t> </a:t>
            </a:r>
            <a:r>
              <a:rPr lang="en-US" dirty="0" err="1"/>
              <a:t>studentów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9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Praktyki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studenckie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Przykłady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dobrych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praktyk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Weryfikacja</a:t>
            </a:r>
            <a:r>
              <a:rPr lang="en-US" sz="2000" b="1" dirty="0"/>
              <a:t> i </a:t>
            </a:r>
            <a:r>
              <a:rPr lang="en-US" sz="2000" b="1" dirty="0" err="1"/>
              <a:t>potwierdzanie</a:t>
            </a:r>
            <a:r>
              <a:rPr lang="en-US" sz="2000" b="1" dirty="0"/>
              <a:t> </a:t>
            </a:r>
            <a:r>
              <a:rPr lang="en-US" sz="2000" b="1" dirty="0" err="1"/>
              <a:t>efektów</a:t>
            </a:r>
            <a:r>
              <a:rPr lang="en-US" sz="2000" b="1" dirty="0"/>
              <a:t> </a:t>
            </a:r>
            <a:r>
              <a:rPr lang="en-US" sz="2000" b="1" dirty="0" err="1"/>
              <a:t>uczenia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realizowane</a:t>
            </a:r>
            <a:r>
              <a:rPr lang="en-US" sz="2000" dirty="0"/>
              <a:t> </a:t>
            </a:r>
            <a:r>
              <a:rPr lang="en-US" sz="2000" b="1" dirty="0" err="1"/>
              <a:t>przez</a:t>
            </a:r>
            <a:r>
              <a:rPr lang="en-US" sz="2000" b="1" dirty="0"/>
              <a:t> </a:t>
            </a:r>
            <a:r>
              <a:rPr lang="en-US" sz="2000" b="1" dirty="0" err="1"/>
              <a:t>instytucje</a:t>
            </a:r>
            <a:r>
              <a:rPr lang="en-US" sz="2000" b="1" dirty="0"/>
              <a:t> </a:t>
            </a:r>
            <a:r>
              <a:rPr lang="en-US" sz="2000" dirty="0" err="1"/>
              <a:t>przyjmujące</a:t>
            </a:r>
            <a:r>
              <a:rPr lang="en-US" sz="2000" dirty="0"/>
              <a:t> na praktyki </a:t>
            </a:r>
            <a:r>
              <a:rPr lang="en-US" sz="2000" dirty="0" err="1"/>
              <a:t>studenckie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podstawowy</a:t>
            </a:r>
            <a:r>
              <a:rPr lang="en-US" sz="2000" dirty="0"/>
              <a:t> element </a:t>
            </a:r>
            <a:r>
              <a:rPr lang="en-US" sz="2000" dirty="0" err="1"/>
              <a:t>oceny</a:t>
            </a:r>
            <a:r>
              <a:rPr lang="en-US" sz="2000" dirty="0"/>
              <a:t> </a:t>
            </a:r>
            <a:r>
              <a:rPr lang="en-US" sz="2000" dirty="0" err="1"/>
              <a:t>studenta</a:t>
            </a:r>
            <a:r>
              <a:rPr lang="en-US" sz="2000" dirty="0"/>
              <a:t> </a:t>
            </a:r>
          </a:p>
          <a:p>
            <a:pPr algn="l"/>
            <a:r>
              <a:rPr lang="pl-PL" sz="2000" dirty="0"/>
              <a:t>- </a:t>
            </a:r>
            <a:r>
              <a:rPr lang="en-US" sz="2000" dirty="0"/>
              <a:t>(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tylko</a:t>
            </a:r>
            <a:r>
              <a:rPr lang="en-US" sz="2000" dirty="0"/>
              <a:t> w </a:t>
            </a:r>
            <a:r>
              <a:rPr lang="en-US" sz="2000" dirty="0" err="1"/>
              <a:t>formie</a:t>
            </a:r>
            <a:r>
              <a:rPr lang="en-US" sz="2000" dirty="0"/>
              <a:t> </a:t>
            </a:r>
            <a:r>
              <a:rPr lang="en-US" sz="2000" dirty="0" err="1"/>
              <a:t>opisowych</a:t>
            </a:r>
            <a:r>
              <a:rPr lang="en-US" sz="2000" dirty="0"/>
              <a:t> </a:t>
            </a:r>
            <a:r>
              <a:rPr lang="en-US" sz="2000" dirty="0" err="1"/>
              <a:t>sprawozdań</a:t>
            </a:r>
            <a:r>
              <a:rPr lang="en-US" sz="2000" dirty="0"/>
              <a:t>, ale </a:t>
            </a:r>
            <a:r>
              <a:rPr lang="en-US" sz="2000" dirty="0" err="1"/>
              <a:t>także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z </a:t>
            </a:r>
            <a:r>
              <a:rPr lang="en-US" sz="2000" dirty="0" err="1"/>
              <a:t>wykorzystaniem</a:t>
            </a:r>
            <a:r>
              <a:rPr lang="en-US" sz="2000" dirty="0"/>
              <a:t> </a:t>
            </a:r>
            <a:r>
              <a:rPr lang="en-US" sz="2000" dirty="0" err="1"/>
              <a:t>narzędzi</a:t>
            </a:r>
            <a:r>
              <a:rPr lang="en-US" sz="2000" dirty="0"/>
              <a:t> </a:t>
            </a:r>
            <a:r>
              <a:rPr lang="en-US" sz="2000" dirty="0" err="1"/>
              <a:t>ilościowych</a:t>
            </a:r>
            <a:r>
              <a:rPr lang="en-US" sz="2000" dirty="0"/>
              <a:t>, np. </a:t>
            </a:r>
            <a:r>
              <a:rPr lang="en-US" sz="2000" dirty="0" err="1"/>
              <a:t>ankiet</a:t>
            </a:r>
            <a:r>
              <a:rPr lang="en-US" sz="2000" dirty="0"/>
              <a:t>/</a:t>
            </a:r>
            <a:r>
              <a:rPr lang="en-US" sz="2000" dirty="0" err="1"/>
              <a:t>macierzy</a:t>
            </a:r>
            <a:r>
              <a:rPr lang="en-US" sz="2000" dirty="0"/>
              <a:t> </a:t>
            </a:r>
            <a:r>
              <a:rPr lang="en-US" sz="2000" dirty="0" err="1"/>
              <a:t>zawierających</a:t>
            </a:r>
            <a:r>
              <a:rPr lang="en-US" sz="2000" dirty="0"/>
              <a:t> </a:t>
            </a:r>
            <a:r>
              <a:rPr lang="en-US" sz="2000" dirty="0" err="1"/>
              <a:t>stopień</a:t>
            </a:r>
            <a:r>
              <a:rPr lang="en-US" sz="2000" dirty="0"/>
              <a:t> </a:t>
            </a:r>
            <a:r>
              <a:rPr lang="en-US" sz="2000" dirty="0" err="1"/>
              <a:t>osiągnięcia</a:t>
            </a:r>
            <a:r>
              <a:rPr lang="en-US" sz="2000" dirty="0"/>
              <a:t> </a:t>
            </a:r>
            <a:r>
              <a:rPr lang="en-US" sz="2000" dirty="0" err="1"/>
              <a:t>poszczególnych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).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 err="1"/>
              <a:t>Dodatkowa</a:t>
            </a:r>
            <a:r>
              <a:rPr lang="en-US" sz="2000" b="1" dirty="0"/>
              <a:t> </a:t>
            </a:r>
            <a:r>
              <a:rPr lang="en-US" sz="2000" b="1" dirty="0" err="1"/>
              <a:t>weryfikacja</a:t>
            </a:r>
            <a:r>
              <a:rPr lang="en-US" sz="2000" b="1" dirty="0"/>
              <a:t> ze </a:t>
            </a:r>
            <a:r>
              <a:rPr lang="en-US" sz="2000" b="1" dirty="0" err="1"/>
              <a:t>strony</a:t>
            </a:r>
            <a:r>
              <a:rPr lang="en-US" sz="2000" b="1" dirty="0"/>
              <a:t> </a:t>
            </a:r>
            <a:r>
              <a:rPr lang="en-US" sz="2000" b="1" dirty="0" err="1"/>
              <a:t>opiekuna</a:t>
            </a:r>
            <a:r>
              <a:rPr lang="en-US" sz="2000" b="1" dirty="0"/>
              <a:t> </a:t>
            </a:r>
            <a:r>
              <a:rPr lang="en-US" sz="2000" dirty="0" err="1"/>
              <a:t>wydziałowego</a:t>
            </a:r>
            <a:r>
              <a:rPr lang="en-US" sz="2000" dirty="0"/>
              <a:t>/</a:t>
            </a:r>
            <a:r>
              <a:rPr lang="en-US" sz="2000" dirty="0" err="1"/>
              <a:t>kierunkowego</a:t>
            </a:r>
            <a:r>
              <a:rPr lang="en-US" sz="2000" dirty="0"/>
              <a:t>:</a:t>
            </a:r>
          </a:p>
          <a:p>
            <a:pPr marL="114300" algn="l"/>
            <a:r>
              <a:rPr lang="pl-PL" sz="2000" dirty="0"/>
              <a:t>- </a:t>
            </a:r>
            <a:r>
              <a:rPr lang="en-US" sz="2000" dirty="0"/>
              <a:t>po </a:t>
            </a:r>
            <a:r>
              <a:rPr lang="en-US" sz="2000" dirty="0" err="1"/>
              <a:t>ukończeniu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</a:t>
            </a:r>
            <a:r>
              <a:rPr lang="en-US" sz="2000" dirty="0" err="1"/>
              <a:t>opiekun</a:t>
            </a:r>
            <a:r>
              <a:rPr lang="en-US" sz="2000" dirty="0"/>
              <a:t> ma </a:t>
            </a:r>
            <a:r>
              <a:rPr lang="en-US" sz="2000" dirty="0" err="1"/>
              <a:t>obowiązek</a:t>
            </a:r>
            <a:r>
              <a:rPr lang="en-US" sz="2000" dirty="0"/>
              <a:t> </a:t>
            </a:r>
            <a:r>
              <a:rPr lang="en-US" sz="2000" dirty="0" err="1"/>
              <a:t>sprawdzić</a:t>
            </a:r>
            <a:r>
              <a:rPr lang="en-US" sz="2000" dirty="0"/>
              <a:t> </a:t>
            </a:r>
            <a:r>
              <a:rPr lang="en-US" sz="2000" dirty="0" err="1"/>
              <a:t>stopień</a:t>
            </a:r>
            <a:r>
              <a:rPr lang="en-US" sz="2000" dirty="0"/>
              <a:t> </a:t>
            </a:r>
            <a:r>
              <a:rPr lang="en-US" sz="2000" dirty="0" err="1"/>
              <a:t>osiągnięcia</a:t>
            </a:r>
            <a:r>
              <a:rPr lang="en-US" sz="2000" dirty="0"/>
              <a:t> </a:t>
            </a:r>
            <a:r>
              <a:rPr lang="en-US" sz="2000" dirty="0" err="1"/>
              <a:t>zamierzonych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 </a:t>
            </a:r>
            <a:r>
              <a:rPr lang="en-US" sz="2000" dirty="0" err="1"/>
              <a:t>uczenia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w </a:t>
            </a:r>
            <a:r>
              <a:rPr lang="en-US" sz="2000" dirty="0" err="1"/>
              <a:t>sposób</a:t>
            </a:r>
            <a:r>
              <a:rPr lang="en-US" sz="2000" dirty="0"/>
              <a:t> </a:t>
            </a:r>
            <a:r>
              <a:rPr lang="en-US" sz="2000" dirty="0" err="1"/>
              <a:t>wyznaczony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rodzaj</a:t>
            </a:r>
            <a:r>
              <a:rPr lang="en-US" sz="2000" dirty="0"/>
              <a:t> </a:t>
            </a:r>
            <a:r>
              <a:rPr lang="en-US" sz="2000" dirty="0" err="1"/>
              <a:t>tych</a:t>
            </a:r>
            <a:r>
              <a:rPr lang="en-US" sz="2000" dirty="0"/>
              <a:t> </a:t>
            </a:r>
            <a:r>
              <a:rPr lang="en-US" sz="2000" dirty="0" err="1"/>
              <a:t>efektów</a:t>
            </a:r>
            <a:r>
              <a:rPr lang="en-US" sz="2000" dirty="0"/>
              <a:t>: </a:t>
            </a:r>
          </a:p>
          <a:p>
            <a:pPr marL="114300" algn="l"/>
            <a:r>
              <a:rPr lang="pl-PL" sz="2000" dirty="0"/>
              <a:t>- </a:t>
            </a:r>
            <a:r>
              <a:rPr lang="en-US" sz="2000" dirty="0"/>
              <a:t>np. </a:t>
            </a:r>
            <a:r>
              <a:rPr lang="en-US" sz="2000" dirty="0" err="1"/>
              <a:t>efekty</a:t>
            </a:r>
            <a:r>
              <a:rPr lang="en-US" sz="2000" dirty="0"/>
              <a:t> z </a:t>
            </a:r>
            <a:r>
              <a:rPr lang="en-US" sz="2000" dirty="0" err="1"/>
              <a:t>domeny</a:t>
            </a:r>
            <a:r>
              <a:rPr lang="en-US" sz="2000" dirty="0"/>
              <a:t> </a:t>
            </a:r>
            <a:r>
              <a:rPr lang="en-US" sz="2000" u="sng" dirty="0" err="1"/>
              <a:t>wiedzy</a:t>
            </a:r>
            <a:r>
              <a:rPr lang="en-US" sz="2000" dirty="0"/>
              <a:t> </a:t>
            </a:r>
            <a:r>
              <a:rPr lang="en-US" sz="2000" dirty="0" err="1"/>
              <a:t>powinny</a:t>
            </a:r>
            <a:r>
              <a:rPr lang="en-US" sz="2000" dirty="0"/>
              <a:t> </a:t>
            </a:r>
            <a:r>
              <a:rPr lang="en-US" sz="2000" dirty="0" err="1"/>
              <a:t>zostać</a:t>
            </a:r>
            <a:r>
              <a:rPr lang="en-US" sz="2000" dirty="0"/>
              <a:t> </a:t>
            </a:r>
            <a:r>
              <a:rPr lang="en-US" sz="2000" dirty="0" err="1"/>
              <a:t>sprawdzone</a:t>
            </a:r>
            <a:r>
              <a:rPr lang="en-US" sz="2000" dirty="0"/>
              <a:t> </a:t>
            </a:r>
            <a:r>
              <a:rPr lang="en-US" sz="2000" dirty="0" err="1"/>
              <a:t>podczas</a:t>
            </a:r>
            <a:r>
              <a:rPr lang="en-US" sz="2000" dirty="0"/>
              <a:t> </a:t>
            </a:r>
            <a:r>
              <a:rPr lang="en-US" sz="2000" u="sng" dirty="0" err="1"/>
              <a:t>rozmowy</a:t>
            </a:r>
            <a:r>
              <a:rPr lang="en-US" sz="2000" u="sng" dirty="0"/>
              <a:t> ze </a:t>
            </a:r>
            <a:r>
              <a:rPr lang="en-US" sz="2000" u="sng" dirty="0" err="1"/>
              <a:t>studentem</a:t>
            </a:r>
            <a:r>
              <a:rPr lang="en-US" sz="2000" dirty="0"/>
              <a:t>; </a:t>
            </a:r>
            <a:r>
              <a:rPr lang="en-US" sz="2000" dirty="0" err="1"/>
              <a:t>efekty</a:t>
            </a:r>
            <a:r>
              <a:rPr lang="en-US" sz="2000" dirty="0"/>
              <a:t> z </a:t>
            </a:r>
            <a:r>
              <a:rPr lang="en-US" sz="2000" dirty="0" err="1"/>
              <a:t>domeny</a:t>
            </a:r>
            <a:r>
              <a:rPr lang="en-US" sz="2000" dirty="0"/>
              <a:t> </a:t>
            </a:r>
            <a:r>
              <a:rPr lang="en-US" sz="2000" u="sng" dirty="0" err="1"/>
              <a:t>umiejętności</a:t>
            </a:r>
            <a:r>
              <a:rPr lang="en-US" sz="2000" u="sng" dirty="0"/>
              <a:t> i </a:t>
            </a:r>
            <a:r>
              <a:rPr lang="en-US" sz="2000" u="sng" dirty="0" err="1"/>
              <a:t>kompetencji</a:t>
            </a:r>
            <a:r>
              <a:rPr lang="en-US" sz="2000" u="sng" dirty="0"/>
              <a:t> </a:t>
            </a:r>
            <a:r>
              <a:rPr lang="en-US" sz="2000" dirty="0" err="1"/>
              <a:t>podczas</a:t>
            </a:r>
            <a:r>
              <a:rPr lang="en-US" sz="2000" dirty="0"/>
              <a:t> </a:t>
            </a:r>
            <a:r>
              <a:rPr lang="en-US" sz="2000" u="sng" dirty="0" err="1"/>
              <a:t>wykonania</a:t>
            </a:r>
            <a:r>
              <a:rPr lang="en-US" sz="2000" u="sng" dirty="0"/>
              <a:t> </a:t>
            </a:r>
            <a:r>
              <a:rPr lang="en-US" sz="2000" u="sng" dirty="0" err="1"/>
              <a:t>zleconego</a:t>
            </a:r>
            <a:r>
              <a:rPr lang="en-US" sz="2000" u="sng" dirty="0"/>
              <a:t> </a:t>
            </a:r>
            <a:r>
              <a:rPr lang="en-US" sz="2000" u="sng" dirty="0" err="1"/>
              <a:t>przez</a:t>
            </a:r>
            <a:r>
              <a:rPr lang="en-US" sz="2000" u="sng" dirty="0"/>
              <a:t> </a:t>
            </a:r>
            <a:r>
              <a:rPr lang="en-US" sz="2000" u="sng" dirty="0" err="1"/>
              <a:t>opiekuna</a:t>
            </a:r>
            <a:r>
              <a:rPr lang="en-US" sz="2000" u="sng" dirty="0"/>
              <a:t> </a:t>
            </a:r>
            <a:r>
              <a:rPr lang="en-US" sz="2000" u="sng" dirty="0" err="1"/>
              <a:t>zadania</a:t>
            </a:r>
            <a:r>
              <a:rPr lang="en-US" sz="2000" u="sng" dirty="0"/>
              <a:t>/</a:t>
            </a:r>
            <a:r>
              <a:rPr lang="en-US" sz="2000" u="sng" dirty="0" err="1"/>
              <a:t>zadań</a:t>
            </a:r>
            <a:r>
              <a:rPr lang="en-US" sz="20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41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7"/>
            <a:ext cx="3803732" cy="17616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wdrożenia/działania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3600" b="1" dirty="0">
                <a:latin typeface="Calibri  "/>
              </a:rPr>
              <a:t>Obszary</a:t>
            </a:r>
          </a:p>
          <a:p>
            <a:endParaRPr lang="pl-PL" sz="1800" b="1" dirty="0">
              <a:latin typeface="Calibri  "/>
            </a:endParaRPr>
          </a:p>
          <a:p>
            <a:pPr marL="457200" indent="-457200">
              <a:buAutoNum type="arabicPeriod"/>
            </a:pPr>
            <a:r>
              <a:rPr lang="pl-PL" sz="2000" b="1" dirty="0">
                <a:latin typeface="Calibri  "/>
              </a:rPr>
              <a:t>Podmioty odpowiedzialne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  "/>
              </a:rPr>
              <a:t>Kto realizuje/kto nadzoruje?</a:t>
            </a:r>
          </a:p>
          <a:p>
            <a:r>
              <a:rPr lang="pl-PL" sz="2000" b="1" dirty="0">
                <a:latin typeface="Calibri  "/>
              </a:rPr>
              <a:t>2. Formy współpracy i ich częstotliwość (harmonogramy)</a:t>
            </a:r>
          </a:p>
          <a:p>
            <a:r>
              <a:rPr lang="pl-PL" sz="2000" b="1" dirty="0">
                <a:latin typeface="Calibri  "/>
              </a:rPr>
              <a:t>3. Sprawozdawczość i raportowanie</a:t>
            </a:r>
          </a:p>
          <a:p>
            <a:endParaRPr lang="pl-PL" sz="2000" b="1" dirty="0">
              <a:latin typeface="Calibri  "/>
            </a:endParaRPr>
          </a:p>
          <a:p>
            <a:pPr marL="457200" indent="-457200">
              <a:buAutoNum type="arabicPeriod"/>
            </a:pPr>
            <a:endParaRPr lang="pl-PL" sz="2000" b="1" dirty="0">
              <a:latin typeface="Calibri  "/>
            </a:endParaRPr>
          </a:p>
          <a:p>
            <a:pPr marL="457200" indent="-457200">
              <a:buAutoNum type="arabicPeriod"/>
            </a:pPr>
            <a:endParaRPr lang="pl-PL" sz="2000" b="1" dirty="0">
              <a:latin typeface="Calibri  "/>
            </a:endParaRP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279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ewaluacji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r>
              <a:rPr lang="pl-PL" sz="3600" b="1" dirty="0">
                <a:latin typeface="Calibri  "/>
              </a:rPr>
              <a:t>Obszary</a:t>
            </a:r>
          </a:p>
          <a:p>
            <a:endParaRPr lang="pl-PL" sz="1800" b="1" dirty="0">
              <a:latin typeface="Calibri  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sz="2000" b="1" dirty="0">
                <a:latin typeface="Calibri  "/>
              </a:rPr>
              <a:t>Obszary ewaluacji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sz="2000" b="1" dirty="0">
                <a:latin typeface="Calibri  "/>
              </a:rPr>
              <a:t>Osoby/podmioty uczestniczące </a:t>
            </a:r>
            <a:r>
              <a:rPr lang="pl-PL" sz="2000" dirty="0">
                <a:latin typeface="Calibri  "/>
              </a:rPr>
              <a:t>w ewaluacji (badani)</a:t>
            </a:r>
            <a:endParaRPr lang="pl-PL" sz="2000" b="1" dirty="0">
              <a:latin typeface="Calibri  "/>
            </a:endParaRPr>
          </a:p>
          <a:p>
            <a:pPr marL="457200" indent="-457200">
              <a:buAutoNum type="arabicPeriod"/>
            </a:pPr>
            <a:r>
              <a:rPr lang="pl-PL" sz="2000" b="1" dirty="0">
                <a:latin typeface="Calibri  "/>
              </a:rPr>
              <a:t>Jakie metody i techniki?</a:t>
            </a:r>
          </a:p>
          <a:p>
            <a:r>
              <a:rPr lang="pl-PL" sz="2000" b="1" dirty="0">
                <a:latin typeface="Calibri  "/>
              </a:rPr>
              <a:t>4. Podmioty odpowiedzialne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  "/>
              </a:rPr>
              <a:t>Kto realizuje/kto nadzoruje?</a:t>
            </a:r>
          </a:p>
          <a:p>
            <a:r>
              <a:rPr lang="pl-PL" sz="2000" b="1" dirty="0"/>
              <a:t>5. Częstotliwość (harmonogramy)</a:t>
            </a:r>
            <a:endParaRPr lang="en-US" sz="2000" b="1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137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ewaluacji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0" algn="l" fontAlgn="base"/>
            <a:r>
              <a:rPr lang="pl-PL" sz="2000" b="1" dirty="0"/>
              <a:t>Współpraca z absolwentami – kluczowy i jeden </a:t>
            </a:r>
            <a:br>
              <a:rPr lang="pl-PL" sz="2000" b="1" dirty="0"/>
            </a:br>
            <a:r>
              <a:rPr lang="pl-PL" sz="2000" b="1" dirty="0"/>
              <a:t>z najbardziej skutecznych sposobów ewaluacji:</a:t>
            </a:r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Instytucjonalna</a:t>
            </a:r>
            <a:r>
              <a:rPr lang="en-US" sz="2000" dirty="0"/>
              <a:t> </a:t>
            </a:r>
            <a:r>
              <a:rPr lang="en-US" sz="2000" dirty="0" err="1"/>
              <a:t>współpraca</a:t>
            </a:r>
            <a:r>
              <a:rPr lang="en-US" sz="2000" dirty="0"/>
              <a:t> z </a:t>
            </a:r>
            <a:r>
              <a:rPr lang="en-US" sz="2000" dirty="0" err="1"/>
              <a:t>absolwentami</a:t>
            </a:r>
            <a:r>
              <a:rPr lang="en-US" sz="2000" dirty="0"/>
              <a:t> (</a:t>
            </a:r>
            <a:r>
              <a:rPr lang="en-US" sz="2000" dirty="0" err="1"/>
              <a:t>stowarzyszenie</a:t>
            </a:r>
            <a:r>
              <a:rPr lang="en-US" sz="2000" dirty="0"/>
              <a:t> </a:t>
            </a:r>
            <a:r>
              <a:rPr lang="en-US" sz="2000" dirty="0" err="1"/>
              <a:t>absolwentów</a:t>
            </a:r>
            <a:r>
              <a:rPr lang="en-US" sz="2000" dirty="0"/>
              <a:t>)</a:t>
            </a:r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Spotkania</a:t>
            </a:r>
            <a:r>
              <a:rPr lang="en-US" sz="2000" dirty="0"/>
              <a:t> z </a:t>
            </a:r>
            <a:r>
              <a:rPr lang="en-US" sz="2000" dirty="0" err="1"/>
              <a:t>absolwentami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uczelni</a:t>
            </a:r>
            <a:r>
              <a:rPr lang="en-US" sz="2000" dirty="0"/>
              <a:t> a </a:t>
            </a:r>
            <a:r>
              <a:rPr lang="en-US" sz="2000" dirty="0" err="1"/>
              <a:t>nawet</a:t>
            </a:r>
            <a:r>
              <a:rPr lang="en-US" sz="2000" dirty="0"/>
              <a:t> </a:t>
            </a:r>
            <a:r>
              <a:rPr lang="en-US" sz="2000" dirty="0" err="1"/>
              <a:t>zajęcia</a:t>
            </a:r>
            <a:r>
              <a:rPr lang="en-US" sz="2000" dirty="0"/>
              <a:t> </a:t>
            </a:r>
            <a:r>
              <a:rPr lang="en-US" sz="2000" dirty="0" err="1"/>
              <a:t>fakultatywne</a:t>
            </a:r>
            <a:r>
              <a:rPr lang="en-US" sz="2000" dirty="0"/>
              <a:t> (np. „</a:t>
            </a:r>
            <a:r>
              <a:rPr lang="en-US" sz="2000" dirty="0" err="1"/>
              <a:t>absolwent</a:t>
            </a:r>
            <a:r>
              <a:rPr lang="en-US" sz="2000" dirty="0"/>
              <a:t> </a:t>
            </a:r>
            <a:r>
              <a:rPr lang="en-US" sz="2000" dirty="0" err="1"/>
              <a:t>socjologii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rynku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…”)</a:t>
            </a:r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Badania</a:t>
            </a:r>
            <a:r>
              <a:rPr lang="en-US" sz="2000" dirty="0"/>
              <a:t> </a:t>
            </a:r>
            <a:r>
              <a:rPr lang="en-US" sz="2000" dirty="0" err="1"/>
              <a:t>jakościowe</a:t>
            </a:r>
            <a:r>
              <a:rPr lang="en-US" sz="2000" dirty="0"/>
              <a:t> z </a:t>
            </a:r>
            <a:r>
              <a:rPr lang="en-US" sz="2000" dirty="0" err="1"/>
              <a:t>absolwentami</a:t>
            </a:r>
            <a:r>
              <a:rPr lang="en-US" sz="2000" dirty="0"/>
              <a:t> (np. </a:t>
            </a:r>
            <a:r>
              <a:rPr lang="en-US" sz="2000" dirty="0" err="1"/>
              <a:t>uzupełnienie</a:t>
            </a:r>
            <a:r>
              <a:rPr lang="en-US" sz="2000" dirty="0"/>
              <a:t> </a:t>
            </a:r>
            <a:r>
              <a:rPr lang="en-US" sz="2000" dirty="0" err="1"/>
              <a:t>monitoringu</a:t>
            </a:r>
            <a:r>
              <a:rPr lang="en-US" sz="2000" dirty="0"/>
              <a:t> </a:t>
            </a:r>
            <a:r>
              <a:rPr lang="en-US" sz="2000" dirty="0" err="1"/>
              <a:t>losów</a:t>
            </a:r>
            <a:r>
              <a:rPr lang="en-US" sz="2000" dirty="0"/>
              <a:t>)</a:t>
            </a:r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0" indent="-228600" algn="l" fontAlgn="base">
              <a:buFont typeface="Arial" panose="020B0604020202020204" pitchFamily="34" charset="0"/>
              <a:buChar char="•"/>
            </a:pPr>
            <a:r>
              <a:rPr lang="en-US" sz="2000" dirty="0" err="1"/>
              <a:t>Włączenie</a:t>
            </a:r>
            <a:r>
              <a:rPr lang="en-US" sz="2000" dirty="0"/>
              <a:t> </a:t>
            </a:r>
            <a:r>
              <a:rPr lang="en-US" sz="2000" dirty="0" err="1"/>
              <a:t>absolwentów</a:t>
            </a:r>
            <a:r>
              <a:rPr lang="en-US" sz="2000" dirty="0"/>
              <a:t> w </a:t>
            </a:r>
            <a:r>
              <a:rPr lang="en-US" sz="2000" dirty="0" err="1"/>
              <a:t>formalne</a:t>
            </a:r>
            <a:r>
              <a:rPr lang="en-US" sz="2000" dirty="0"/>
              <a:t> </a:t>
            </a:r>
            <a:r>
              <a:rPr lang="en-US" sz="2000" dirty="0" err="1"/>
              <a:t>struktury</a:t>
            </a:r>
            <a:r>
              <a:rPr lang="en-US" sz="2000" dirty="0"/>
              <a:t> WSZJK (np. w </a:t>
            </a:r>
            <a:r>
              <a:rPr lang="en-US" sz="2000" dirty="0" err="1"/>
              <a:t>skład</a:t>
            </a:r>
            <a:r>
              <a:rPr lang="en-US" sz="2000" dirty="0"/>
              <a:t> </a:t>
            </a:r>
            <a:r>
              <a:rPr lang="en-US" sz="2000" dirty="0" err="1"/>
              <a:t>rady</a:t>
            </a:r>
            <a:r>
              <a:rPr lang="en-US" sz="2000" dirty="0"/>
              <a:t> </a:t>
            </a:r>
            <a:r>
              <a:rPr lang="en-US" sz="2000" dirty="0" err="1"/>
              <a:t>programowej</a:t>
            </a:r>
            <a:r>
              <a:rPr lang="en-US" sz="2000" dirty="0"/>
              <a:t>, </a:t>
            </a:r>
            <a:r>
              <a:rPr lang="en-US" sz="2000" dirty="0" err="1"/>
              <a:t>komisji</a:t>
            </a:r>
            <a:r>
              <a:rPr lang="en-US" sz="2000" dirty="0"/>
              <a:t> ds., </a:t>
            </a:r>
            <a:r>
              <a:rPr lang="en-US" sz="2000" dirty="0" err="1"/>
              <a:t>jakości</a:t>
            </a:r>
            <a:r>
              <a:rPr lang="en-US" sz="2000" dirty="0"/>
              <a:t> etc.)</a:t>
            </a:r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08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181" y="1521888"/>
            <a:ext cx="3671454" cy="15932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Etap </a:t>
            </a:r>
            <a:b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ewaluacji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2000" dirty="0"/>
          </a:p>
          <a:p>
            <a:pPr marL="228600"/>
            <a:r>
              <a:rPr lang="pl-PL" sz="2000" b="1" dirty="0"/>
              <a:t>Ewaluacja praktyk: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zasady</a:t>
            </a:r>
            <a:r>
              <a:rPr lang="en-US" sz="2000" dirty="0"/>
              <a:t> </a:t>
            </a:r>
            <a:r>
              <a:rPr lang="en-US" sz="2000" dirty="0" err="1"/>
              <a:t>hospitacji</a:t>
            </a:r>
            <a:r>
              <a:rPr lang="en-US" sz="2000" dirty="0"/>
              <a:t>/</a:t>
            </a:r>
            <a:r>
              <a:rPr lang="en-US" sz="2000" dirty="0" err="1"/>
              <a:t>kontroli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opiekuna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z </a:t>
            </a:r>
            <a:r>
              <a:rPr lang="en-US" sz="2000" dirty="0" err="1"/>
              <a:t>ramienia</a:t>
            </a:r>
            <a:r>
              <a:rPr lang="en-US" sz="2000" dirty="0"/>
              <a:t> </a:t>
            </a:r>
            <a:r>
              <a:rPr lang="en-US" sz="2000" dirty="0" err="1"/>
              <a:t>uczelni</a:t>
            </a:r>
            <a:r>
              <a:rPr lang="pl-PL" sz="2000" dirty="0"/>
              <a:t> oraz ich </a:t>
            </a:r>
            <a:r>
              <a:rPr lang="en-US" sz="2000" dirty="0" err="1"/>
              <a:t>dokumentowani</a:t>
            </a:r>
            <a:r>
              <a:rPr lang="pl-PL" sz="2000" dirty="0"/>
              <a:t>e</a:t>
            </a:r>
            <a:r>
              <a:rPr lang="en-US" sz="2000" dirty="0"/>
              <a:t>,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udział ocen i opinii studentów</a:t>
            </a:r>
            <a:r>
              <a:rPr lang="en-US" sz="2000" dirty="0"/>
              <a:t>,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cykliczn</a:t>
            </a:r>
            <a:r>
              <a:rPr lang="pl-PL" sz="2000" dirty="0"/>
              <a:t>a ocena i </a:t>
            </a:r>
            <a:r>
              <a:rPr lang="en-US" sz="2000" dirty="0" err="1"/>
              <a:t>analiz</a:t>
            </a:r>
            <a:r>
              <a:rPr lang="pl-PL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programu</a:t>
            </a:r>
            <a:r>
              <a:rPr lang="en-US" sz="2000" dirty="0"/>
              <a:t> </a:t>
            </a:r>
            <a:r>
              <a:rPr lang="pl-PL" sz="2000" dirty="0"/>
              <a:t>studiów i programu </a:t>
            </a:r>
            <a:r>
              <a:rPr lang="en-US" sz="2000" dirty="0" err="1"/>
              <a:t>praktyk</a:t>
            </a:r>
            <a:r>
              <a:rPr lang="en-US" sz="2000" dirty="0"/>
              <a:t>,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weryfikacj</a:t>
            </a:r>
            <a:r>
              <a:rPr lang="pl-PL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ocen</a:t>
            </a:r>
            <a:r>
              <a:rPr lang="pl-PL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miejsc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 (np.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studenta</a:t>
            </a:r>
            <a:r>
              <a:rPr lang="en-US" sz="2000" dirty="0"/>
              <a:t>),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pl-PL" sz="2000" dirty="0"/>
              <a:t>raportowanie</a:t>
            </a:r>
          </a:p>
          <a:p>
            <a:pPr marL="228600" algn="l"/>
            <a:endParaRPr lang="pl-PL" sz="2000" dirty="0"/>
          </a:p>
          <a:p>
            <a:pPr marL="228600"/>
            <a:r>
              <a:rPr lang="en-US" sz="2000" dirty="0" err="1"/>
              <a:t>Ewaluacja</a:t>
            </a:r>
            <a:r>
              <a:rPr lang="en-US" sz="2000" dirty="0"/>
              <a:t> </a:t>
            </a:r>
            <a:r>
              <a:rPr lang="en-US" sz="2000" dirty="0" err="1"/>
              <a:t>praktyk</a:t>
            </a:r>
            <a:r>
              <a:rPr lang="en-US" sz="2000" dirty="0"/>
              <a:t>, </a:t>
            </a:r>
            <a:r>
              <a:rPr lang="en-US" sz="2000" dirty="0" err="1"/>
              <a:t>podobnie</a:t>
            </a:r>
            <a:r>
              <a:rPr lang="en-US" sz="2000" dirty="0"/>
              <a:t> jak </a:t>
            </a:r>
            <a:r>
              <a:rPr lang="en-US" sz="2000" dirty="0" err="1"/>
              <a:t>ewaluacja</a:t>
            </a:r>
            <a:r>
              <a:rPr lang="en-US" sz="2000" dirty="0"/>
              <a:t> </a:t>
            </a:r>
            <a:r>
              <a:rPr lang="en-US" sz="2000" dirty="0" err="1"/>
              <a:t>programów</a:t>
            </a:r>
            <a:r>
              <a:rPr lang="en-US" sz="2000" dirty="0"/>
              <a:t> </a:t>
            </a:r>
            <a:r>
              <a:rPr lang="en-US" sz="2000" dirty="0" err="1"/>
              <a:t>studiów</a:t>
            </a:r>
            <a:r>
              <a:rPr lang="en-US" sz="2000" dirty="0"/>
              <a:t> </a:t>
            </a: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b="1" dirty="0" err="1"/>
              <a:t>określona</a:t>
            </a:r>
            <a:r>
              <a:rPr lang="en-US" sz="2000" b="1" dirty="0"/>
              <a:t> w </a:t>
            </a:r>
            <a:r>
              <a:rPr lang="en-US" sz="2000" b="1" dirty="0" err="1"/>
              <a:t>wewnętrznych</a:t>
            </a:r>
            <a:r>
              <a:rPr lang="en-US" sz="2000" b="1" dirty="0"/>
              <a:t> </a:t>
            </a:r>
            <a:r>
              <a:rPr lang="en-US" sz="2000" b="1" dirty="0" err="1"/>
              <a:t>przepisach</a:t>
            </a:r>
            <a:r>
              <a:rPr lang="en-US" sz="2000" dirty="0"/>
              <a:t>, a </a:t>
            </a:r>
            <a:r>
              <a:rPr lang="en-US" sz="2000" dirty="0" err="1"/>
              <a:t>jej</a:t>
            </a:r>
            <a:r>
              <a:rPr lang="en-US" sz="2000" dirty="0"/>
              <a:t> </a:t>
            </a:r>
            <a:r>
              <a:rPr lang="en-US" sz="2000" dirty="0" err="1"/>
              <a:t>efektami</a:t>
            </a:r>
            <a:r>
              <a:rPr lang="en-US" sz="2000" dirty="0"/>
              <a:t> </a:t>
            </a:r>
            <a:r>
              <a:rPr lang="en-US" sz="2000" dirty="0" err="1"/>
              <a:t>powinny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b="1" dirty="0" err="1"/>
              <a:t>opracowania</a:t>
            </a:r>
            <a:r>
              <a:rPr lang="en-US" sz="2000" b="1" dirty="0"/>
              <a:t>/</a:t>
            </a:r>
            <a:r>
              <a:rPr lang="en-US" sz="2000" b="1" dirty="0" err="1"/>
              <a:t>raporty</a:t>
            </a:r>
            <a:r>
              <a:rPr lang="en-US" sz="2000" b="1" dirty="0"/>
              <a:t> </a:t>
            </a:r>
            <a:r>
              <a:rPr lang="en-US" sz="2000" b="1" dirty="0" err="1"/>
              <a:t>zawierające</a:t>
            </a:r>
            <a:r>
              <a:rPr lang="en-US" sz="2000" b="1" dirty="0"/>
              <a:t> </a:t>
            </a:r>
            <a:r>
              <a:rPr lang="en-US" sz="2000" b="1" dirty="0" err="1"/>
              <a:t>wnioski</a:t>
            </a:r>
            <a:r>
              <a:rPr lang="en-US" sz="2000" b="1" dirty="0"/>
              <a:t> </a:t>
            </a:r>
            <a:br>
              <a:rPr lang="pl-PL" sz="2000" b="1" dirty="0"/>
            </a:b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rekomendacje</a:t>
            </a:r>
            <a:r>
              <a:rPr lang="en-US" sz="2000" b="1" dirty="0"/>
              <a:t>. </a:t>
            </a:r>
          </a:p>
          <a:p>
            <a:pPr marL="228600" lvl="0" algn="l"/>
            <a:endParaRPr lang="en-US" sz="2000" dirty="0"/>
          </a:p>
          <a:p>
            <a:pPr lvl="0" indent="-228600" algn="l" fontAlgn="base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177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69371" y="799954"/>
            <a:ext cx="6051236" cy="1241828"/>
          </a:xfrm>
        </p:spPr>
        <p:txBody>
          <a:bodyPr>
            <a:noAutofit/>
          </a:bodyPr>
          <a:lstStyle/>
          <a:p>
            <a:pPr algn="r"/>
            <a:endParaRPr lang="pl-PL" sz="3400" dirty="0">
              <a:solidFill>
                <a:srgbClr val="FFFFFF"/>
              </a:solidFill>
            </a:endParaRPr>
          </a:p>
          <a:p>
            <a:pPr algn="r"/>
            <a:endParaRPr lang="pl-PL" sz="3400" dirty="0">
              <a:solidFill>
                <a:srgbClr val="FFFFFF"/>
              </a:solidFill>
            </a:endParaRPr>
          </a:p>
          <a:p>
            <a:pPr algn="r"/>
            <a:endParaRPr lang="pl-PL" sz="3400" dirty="0">
              <a:solidFill>
                <a:srgbClr val="FFFFFF"/>
              </a:solidFill>
            </a:endParaRPr>
          </a:p>
          <a:p>
            <a:pPr algn="r"/>
            <a:endParaRPr lang="pl-PL" sz="3400" dirty="0">
              <a:solidFill>
                <a:srgbClr val="FFFFFF"/>
              </a:solidFill>
            </a:endParaRPr>
          </a:p>
          <a:p>
            <a:pPr algn="r"/>
            <a:r>
              <a:rPr lang="pl-PL" sz="3400" b="1" dirty="0">
                <a:solidFill>
                  <a:srgbClr val="FFFFFF"/>
                </a:solidFill>
              </a:rPr>
              <a:t>DZIĘKUJĘ ZA UWAGĘ 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377914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praktyczny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przepisach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prawa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b="1" dirty="0"/>
              <a:t>Art. 64 </a:t>
            </a:r>
            <a:r>
              <a:rPr lang="en-US" sz="2000" b="1" dirty="0" err="1"/>
              <a:t>UPSWiN</a:t>
            </a:r>
            <a:r>
              <a:rPr lang="en-US" sz="2000" b="1" dirty="0"/>
              <a:t>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b="0" i="0" u="none" strike="noStrike" baseline="0" dirty="0"/>
              <a:t>2. Studia </a:t>
            </a:r>
            <a:r>
              <a:rPr lang="en-US" sz="2000" b="0" i="0" u="none" strike="noStrike" baseline="0" dirty="0" err="1"/>
              <a:t>są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prowadzone</a:t>
            </a:r>
            <a:r>
              <a:rPr lang="en-US" sz="2000" b="0" i="0" u="none" strike="noStrike" baseline="0" dirty="0"/>
              <a:t> na </a:t>
            </a:r>
            <a:r>
              <a:rPr lang="en-US" sz="2000" b="0" i="0" u="none" strike="noStrike" baseline="0" dirty="0" err="1"/>
              <a:t>profilu</a:t>
            </a:r>
            <a:r>
              <a:rPr lang="en-US" sz="2000" b="0" i="0" u="none" strike="noStrike" baseline="0" dirty="0"/>
              <a:t>: </a:t>
            </a:r>
          </a:p>
          <a:p>
            <a:pPr algn="l"/>
            <a:r>
              <a:rPr lang="en-US" sz="2000" b="0" i="0" u="none" strike="noStrike" baseline="0" dirty="0"/>
              <a:t>1) </a:t>
            </a:r>
            <a:r>
              <a:rPr lang="en-US" sz="2000" b="1" i="0" u="none" strike="noStrike" baseline="0" dirty="0" err="1"/>
              <a:t>praktycznym</a:t>
            </a:r>
            <a:r>
              <a:rPr lang="en-US" sz="2000" b="0" i="0" u="none" strike="noStrike" baseline="0" dirty="0"/>
              <a:t>, na </a:t>
            </a:r>
            <a:r>
              <a:rPr lang="en-US" sz="2000" b="0" i="0" u="none" strike="noStrike" baseline="0" dirty="0" err="1"/>
              <a:t>którym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ponad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połowa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punktów</a:t>
            </a:r>
            <a:r>
              <a:rPr lang="en-US" sz="2000" b="1" i="0" u="none" strike="noStrike" baseline="0" dirty="0"/>
              <a:t> ECTS </a:t>
            </a:r>
            <a:r>
              <a:rPr lang="en-US" sz="2000" b="0" i="0" u="none" strike="noStrike" baseline="0" dirty="0"/>
              <a:t>jest </a:t>
            </a:r>
            <a:r>
              <a:rPr lang="en-US" sz="2000" b="0" i="0" u="none" strike="noStrike" baseline="0" dirty="0" err="1"/>
              <a:t>przypisana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zajęciom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kształtującym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umiejętności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praktyczne</a:t>
            </a:r>
            <a:r>
              <a:rPr lang="en-US" sz="2000" b="0" i="0" u="none" strike="noStrike" baseline="0" dirty="0"/>
              <a:t>; </a:t>
            </a:r>
          </a:p>
          <a:p>
            <a:pPr algn="l"/>
            <a:r>
              <a:rPr lang="en-US" sz="2000" b="0" i="0" u="none" strike="noStrike" baseline="0" dirty="0"/>
              <a:t>2) </a:t>
            </a:r>
            <a:r>
              <a:rPr lang="en-US" sz="2000" b="0" i="0" u="none" strike="noStrike" baseline="0" dirty="0" err="1"/>
              <a:t>ogólnoakademickim</a:t>
            </a:r>
            <a:r>
              <a:rPr lang="en-US" sz="2000" b="0" i="0" u="none" strike="noStrike" baseline="0" dirty="0"/>
              <a:t>, na </a:t>
            </a:r>
            <a:r>
              <a:rPr lang="en-US" sz="2000" b="0" i="0" u="none" strike="noStrike" baseline="0" dirty="0" err="1"/>
              <a:t>którym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ponad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połowa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punktów</a:t>
            </a:r>
            <a:r>
              <a:rPr lang="en-US" sz="2000" b="0" i="0" u="none" strike="noStrike" baseline="0" dirty="0"/>
              <a:t> ECTS jest </a:t>
            </a:r>
            <a:r>
              <a:rPr lang="en-US" sz="2000" b="0" i="0" u="none" strike="noStrike" baseline="0" dirty="0" err="1"/>
              <a:t>przypisana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zajęciom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związanym</a:t>
            </a:r>
            <a:r>
              <a:rPr lang="en-US" sz="2000" b="0" i="0" u="none" strike="noStrike" baseline="0" dirty="0"/>
              <a:t> z </a:t>
            </a:r>
            <a:r>
              <a:rPr lang="en-US" sz="2000" b="0" i="0" u="none" strike="noStrike" baseline="0" dirty="0" err="1"/>
              <a:t>prowadzoną</a:t>
            </a:r>
            <a:r>
              <a:rPr lang="en-US" sz="2000" b="0" i="0" u="none" strike="noStrike" baseline="0" dirty="0"/>
              <a:t> w uczelni </a:t>
            </a:r>
            <a:r>
              <a:rPr lang="en-US" sz="2000" b="0" i="0" u="none" strike="noStrike" baseline="0" dirty="0" err="1"/>
              <a:t>działalnością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naukową</a:t>
            </a:r>
            <a:r>
              <a:rPr lang="en-US" sz="2000" b="0" i="0" u="none" strike="noStrike" baseline="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3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1" y="586855"/>
            <a:ext cx="343425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praktyczny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przepisach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prawa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b="1" dirty="0"/>
              <a:t>Art. 67 </a:t>
            </a:r>
            <a:r>
              <a:rPr lang="en-US" sz="2000" b="1" dirty="0" err="1"/>
              <a:t>UPSWiN</a:t>
            </a:r>
            <a:r>
              <a:rPr lang="en-US" sz="2000" b="1" dirty="0"/>
              <a:t>:</a:t>
            </a:r>
          </a:p>
          <a:p>
            <a:pPr algn="l"/>
            <a:r>
              <a:rPr lang="en-US" sz="2000" b="0" i="0" u="none" strike="noStrike" baseline="0" dirty="0"/>
              <a:t>5. Program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o </a:t>
            </a:r>
            <a:r>
              <a:rPr lang="en-US" sz="2000" b="0" i="0" u="none" strike="noStrike" baseline="0" dirty="0" err="1"/>
              <a:t>profilu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praktycznym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przewiduje</a:t>
            </a:r>
            <a:r>
              <a:rPr lang="en-US" sz="2000" b="0" i="0" u="none" strike="noStrike" baseline="0" dirty="0"/>
              <a:t> praktyki </a:t>
            </a:r>
            <a:r>
              <a:rPr lang="en-US" sz="2000" b="0" i="0" u="none" strike="noStrike" baseline="0" dirty="0" err="1"/>
              <a:t>zawodowe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wymiarze</a:t>
            </a:r>
            <a:r>
              <a:rPr lang="en-US" sz="2000" b="0" i="0" u="none" strike="noStrike" baseline="0" dirty="0"/>
              <a:t> co </a:t>
            </a:r>
            <a:r>
              <a:rPr lang="en-US" sz="2000" b="0" i="0" u="none" strike="noStrike" baseline="0" dirty="0" err="1"/>
              <a:t>najmniej</a:t>
            </a:r>
            <a:r>
              <a:rPr lang="en-US" sz="2000" b="0" i="0" u="none" strike="noStrike" baseline="0" dirty="0"/>
              <a:t>: </a:t>
            </a:r>
          </a:p>
          <a:p>
            <a:pPr algn="l"/>
            <a:r>
              <a:rPr lang="en-US" sz="2000" b="0" i="0" u="none" strike="noStrike" baseline="0" dirty="0"/>
              <a:t>1) </a:t>
            </a:r>
            <a:r>
              <a:rPr lang="en-US" sz="2000" b="1" i="0" u="none" strike="noStrike" baseline="0" dirty="0"/>
              <a:t>6 </a:t>
            </a:r>
            <a:r>
              <a:rPr lang="en-US" sz="2000" b="1" i="0" u="none" strike="noStrike" baseline="0" dirty="0" err="1"/>
              <a:t>miesięcy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/>
              <a:t>– w </a:t>
            </a:r>
            <a:r>
              <a:rPr lang="en-US" sz="2000" b="0" i="0" u="none" strike="noStrike" baseline="0" dirty="0" err="1"/>
              <a:t>przypadku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pierwszego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stopnia</a:t>
            </a:r>
            <a:r>
              <a:rPr lang="en-US" sz="2000" b="0" i="0" u="none" strike="noStrike" baseline="0" dirty="0"/>
              <a:t> i </a:t>
            </a:r>
            <a:r>
              <a:rPr lang="en-US" sz="2000" b="0" i="0" u="none" strike="noStrike" baseline="0" dirty="0" err="1"/>
              <a:t>jednolitych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magisterskich</a:t>
            </a:r>
            <a:r>
              <a:rPr lang="en-US" sz="2000" b="0" i="0" u="none" strike="noStrike" baseline="0" dirty="0"/>
              <a:t>; </a:t>
            </a:r>
          </a:p>
          <a:p>
            <a:pPr algn="l"/>
            <a:r>
              <a:rPr lang="en-US" sz="2000" b="0" i="0" u="none" strike="noStrike" baseline="0" dirty="0"/>
              <a:t>2) </a:t>
            </a:r>
            <a:r>
              <a:rPr lang="en-US" sz="2000" b="1" i="0" u="none" strike="noStrike" baseline="0" dirty="0"/>
              <a:t>3 </a:t>
            </a:r>
            <a:r>
              <a:rPr lang="en-US" sz="2000" b="1" i="0" u="none" strike="noStrike" baseline="0" dirty="0" err="1"/>
              <a:t>miesięcy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/>
              <a:t>– w </a:t>
            </a:r>
            <a:r>
              <a:rPr lang="en-US" sz="2000" b="0" i="0" u="none" strike="noStrike" baseline="0" dirty="0" err="1"/>
              <a:t>przypadku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drugiego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stopnia</a:t>
            </a:r>
            <a:r>
              <a:rPr lang="en-US" sz="2000" b="0" i="0" u="none" strike="noStrike" baseline="0" dirty="0"/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u="sng" dirty="0"/>
              <a:t>720 </a:t>
            </a:r>
            <a:r>
              <a:rPr lang="en-US" sz="2000" u="sng" dirty="0" err="1"/>
              <a:t>godzin</a:t>
            </a:r>
            <a:r>
              <a:rPr lang="en-US" sz="2000" u="sng" dirty="0"/>
              <a:t>/360 </a:t>
            </a:r>
            <a:r>
              <a:rPr lang="en-US" sz="2000" u="sng" dirty="0" err="1"/>
              <a:t>godzin</a:t>
            </a:r>
            <a:r>
              <a:rPr lang="en-US" sz="2000" u="sng" dirty="0"/>
              <a:t> </a:t>
            </a:r>
            <a:r>
              <a:rPr lang="en-US" sz="2000" u="sng" dirty="0" err="1"/>
              <a:t>praktyk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52909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1" y="586855"/>
            <a:ext cx="343425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praktyczny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przepisach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prawa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 err="1"/>
              <a:t>Rozporządzenie</a:t>
            </a:r>
            <a:r>
              <a:rPr lang="en-US" sz="2000" b="1" dirty="0"/>
              <a:t> w </a:t>
            </a:r>
            <a:r>
              <a:rPr lang="en-US" sz="2000" b="1" dirty="0" err="1"/>
              <a:t>sprawie</a:t>
            </a:r>
            <a:r>
              <a:rPr lang="en-US" sz="2000" b="1" dirty="0"/>
              <a:t> </a:t>
            </a:r>
            <a:r>
              <a:rPr lang="en-US" sz="2000" b="1" dirty="0" err="1"/>
              <a:t>studiów</a:t>
            </a:r>
            <a:r>
              <a:rPr lang="en-US" sz="2000" b="1" dirty="0"/>
              <a:t>:</a:t>
            </a:r>
          </a:p>
          <a:p>
            <a:pPr algn="l"/>
            <a:r>
              <a:rPr lang="en-US" sz="2000" b="1" i="0" u="none" strike="noStrike" baseline="0" dirty="0"/>
              <a:t>§ 3.</a:t>
            </a:r>
            <a:endParaRPr lang="en-US" sz="2000" b="1" dirty="0"/>
          </a:p>
          <a:p>
            <a:pPr algn="l"/>
            <a:r>
              <a:rPr lang="en-US" sz="2000" b="0" i="0" u="none" strike="noStrike" baseline="0" dirty="0"/>
              <a:t>5. Program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:</a:t>
            </a:r>
            <a:endParaRPr lang="pl-PL" sz="2000" b="0" i="0" u="none" strike="noStrike" baseline="0" dirty="0"/>
          </a:p>
          <a:p>
            <a:pPr algn="l"/>
            <a:r>
              <a:rPr lang="pl-PL" sz="2000" b="0" i="0" u="none" strike="noStrike" baseline="0" dirty="0"/>
              <a:t>1) </a:t>
            </a:r>
            <a:r>
              <a:rPr lang="en-US" sz="2000" b="0" i="0" u="none" strike="noStrike" baseline="0" dirty="0"/>
              <a:t>o </a:t>
            </a:r>
            <a:r>
              <a:rPr lang="en-US" sz="2000" b="0" i="0" u="none" strike="noStrike" baseline="0" dirty="0" err="1"/>
              <a:t>profilu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praktycznym</a:t>
            </a:r>
            <a:r>
              <a:rPr lang="en-US" sz="2000" b="0" i="0" u="none" strike="noStrike" baseline="0" dirty="0"/>
              <a:t> – </a:t>
            </a:r>
            <a:r>
              <a:rPr lang="en-US" sz="2000" b="0" i="0" u="none" strike="noStrike" baseline="0" dirty="0" err="1"/>
              <a:t>obejmuje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zajęcia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kształtujące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umiejętności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praktyczne</a:t>
            </a:r>
            <a:r>
              <a:rPr lang="en-US" sz="2000" b="1" i="0" u="none" strike="noStrike" baseline="0" dirty="0"/>
              <a:t> w </a:t>
            </a:r>
            <a:r>
              <a:rPr lang="en-US" sz="2000" b="1" i="0" u="none" strike="noStrike" baseline="0" dirty="0" err="1"/>
              <a:t>wymiarze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większym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niż</a:t>
            </a:r>
            <a:r>
              <a:rPr lang="en-US" sz="2000" b="1" i="0" u="none" strike="noStrike" baseline="0" dirty="0"/>
              <a:t> 50% </a:t>
            </a:r>
            <a:r>
              <a:rPr lang="en-US" sz="2000" b="1" i="0" u="none" strike="noStrike" baseline="0" dirty="0" err="1"/>
              <a:t>liczby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punktów</a:t>
            </a:r>
            <a:r>
              <a:rPr lang="en-US" sz="2000" b="1" i="0" u="none" strike="noStrike" baseline="0" dirty="0"/>
              <a:t> ECTS</a:t>
            </a:r>
            <a:r>
              <a:rPr lang="en-US" sz="2000" b="0" i="0" u="none" strike="noStrike" baseline="0" dirty="0"/>
              <a:t>, o </a:t>
            </a:r>
            <a:r>
              <a:rPr lang="en-US" sz="2000" b="0" i="0" u="none" strike="noStrike" baseline="0" dirty="0" err="1"/>
              <a:t>której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mowa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ust</a:t>
            </a:r>
            <a:r>
              <a:rPr lang="en-US" sz="2000" b="0" i="0" u="none" strike="noStrike" baseline="0" dirty="0"/>
              <a:t>. 1 pkt 1;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/>
          </a:p>
          <a:p>
            <a:pPr algn="l"/>
            <a:r>
              <a:rPr lang="en-US" sz="2000" b="0" i="0" u="none" strike="noStrike" baseline="0" dirty="0"/>
              <a:t>2) o </a:t>
            </a:r>
            <a:r>
              <a:rPr lang="en-US" sz="2000" b="0" i="0" u="none" strike="noStrike" baseline="0" dirty="0" err="1"/>
              <a:t>profilu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ogólnoakademickim</a:t>
            </a:r>
            <a:r>
              <a:rPr lang="en-US" sz="2000" b="0" i="0" u="none" strike="noStrike" baseline="0" dirty="0"/>
              <a:t> – </a:t>
            </a:r>
            <a:r>
              <a:rPr lang="en-US" sz="2000" b="0" i="0" u="none" strike="noStrike" baseline="0" dirty="0" err="1"/>
              <a:t>obejmuje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zajęcia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związane</a:t>
            </a:r>
            <a:r>
              <a:rPr lang="en-US" sz="2000" b="1" i="0" u="none" strike="noStrike" baseline="0" dirty="0"/>
              <a:t> z </a:t>
            </a:r>
            <a:r>
              <a:rPr lang="en-US" sz="2000" b="1" i="0" u="none" strike="noStrike" baseline="0" dirty="0" err="1"/>
              <a:t>prowadzoną</a:t>
            </a:r>
            <a:r>
              <a:rPr lang="en-US" sz="2000" b="1" i="0" u="none" strike="noStrike" baseline="0" dirty="0"/>
              <a:t> w uczelni </a:t>
            </a:r>
            <a:r>
              <a:rPr lang="en-US" sz="2000" b="1" i="0" u="none" strike="noStrike" baseline="0" dirty="0" err="1"/>
              <a:t>działalnością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naukową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/>
              <a:t>w </a:t>
            </a:r>
            <a:r>
              <a:rPr lang="en-US" sz="2000" b="0" i="0" u="none" strike="noStrike" baseline="0" dirty="0" err="1"/>
              <a:t>dyscyplinie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lub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dyscyplinach</a:t>
            </a:r>
            <a:r>
              <a:rPr lang="en-US" sz="2000" b="0" i="0" u="none" strike="noStrike" baseline="0" dirty="0"/>
              <a:t>, do </a:t>
            </a:r>
            <a:r>
              <a:rPr lang="en-US" sz="2000" b="0" i="0" u="none" strike="noStrike" baseline="0" dirty="0" err="1"/>
              <a:t>których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przyporządkowany</a:t>
            </a:r>
            <a:r>
              <a:rPr lang="en-US" sz="2000" b="0" i="0" u="none" strike="noStrike" baseline="0" dirty="0"/>
              <a:t> jest </a:t>
            </a:r>
            <a:r>
              <a:rPr lang="en-US" sz="2000" b="0" i="0" u="none" strike="noStrike" baseline="0" dirty="0" err="1"/>
              <a:t>kierunek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, w </a:t>
            </a:r>
            <a:r>
              <a:rPr lang="en-US" sz="2000" b="0" i="0" u="none" strike="noStrike" baseline="0" dirty="0" err="1"/>
              <a:t>wymiarze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większym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niż</a:t>
            </a:r>
            <a:r>
              <a:rPr lang="en-US" sz="2000" b="0" i="0" u="none" strike="noStrike" baseline="0" dirty="0"/>
              <a:t> 50% </a:t>
            </a:r>
            <a:r>
              <a:rPr lang="en-US" sz="2000" b="0" i="0" u="none" strike="noStrike" baseline="0" dirty="0" err="1"/>
              <a:t>liczby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punktów</a:t>
            </a:r>
            <a:r>
              <a:rPr lang="en-US" sz="2000" b="0" i="0" u="none" strike="noStrike" baseline="0" dirty="0"/>
              <a:t> ECTS, o </a:t>
            </a:r>
            <a:r>
              <a:rPr lang="en-US" sz="2000" b="0" i="0" u="none" strike="noStrike" baseline="0" dirty="0" err="1"/>
              <a:t>której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mowa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ust</a:t>
            </a:r>
            <a:r>
              <a:rPr lang="en-US" sz="2000" b="0" i="0" u="none" strike="noStrike" baseline="0" dirty="0"/>
              <a:t>. 1 pkt 1, i </a:t>
            </a:r>
            <a:r>
              <a:rPr lang="en-US" sz="2000" b="0" i="0" u="none" strike="noStrike" baseline="0" dirty="0" err="1"/>
              <a:t>uwzględnia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udział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studentów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zajęciach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przygotowujących</a:t>
            </a:r>
            <a:r>
              <a:rPr lang="en-US" sz="2000" b="0" i="0" u="none" strike="noStrike" baseline="0" dirty="0"/>
              <a:t> do </a:t>
            </a:r>
            <a:r>
              <a:rPr lang="en-US" sz="2000" b="0" i="0" u="none" strike="noStrike" baseline="0" dirty="0" err="1"/>
              <a:t>prowadzenia</a:t>
            </a:r>
            <a:r>
              <a:rPr lang="pl-PL" sz="2000" dirty="0"/>
              <a:t> </a:t>
            </a:r>
            <a:r>
              <a:rPr lang="en-US" sz="2000" b="0" i="0" u="none" strike="noStrike" baseline="0" dirty="0" err="1"/>
              <a:t>działalności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naukowej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lub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udział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tej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działalności</a:t>
            </a:r>
            <a:r>
              <a:rPr lang="en-US" sz="2000" b="0" i="0" u="none" strike="noStrike" baseline="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17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1" y="586855"/>
            <a:ext cx="343425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praktyczny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przepisach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prawa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algn="l"/>
            <a:r>
              <a:rPr lang="en-US" sz="2000" b="1" dirty="0" err="1"/>
              <a:t>Rozporządzenie</a:t>
            </a:r>
            <a:r>
              <a:rPr lang="en-US" sz="2000" b="1" dirty="0"/>
              <a:t> w </a:t>
            </a:r>
            <a:r>
              <a:rPr lang="en-US" sz="2000" b="1" dirty="0" err="1"/>
              <a:t>sprawie</a:t>
            </a:r>
            <a:r>
              <a:rPr lang="en-US" sz="2000" b="1" dirty="0"/>
              <a:t> </a:t>
            </a:r>
            <a:r>
              <a:rPr lang="en-US" sz="2000" b="1" dirty="0" err="1"/>
              <a:t>studiów</a:t>
            </a:r>
            <a:r>
              <a:rPr lang="en-US" sz="2000" b="1" dirty="0"/>
              <a:t>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algn="l"/>
            <a:r>
              <a:rPr lang="en-US" sz="2000" b="1" i="0" u="none" strike="noStrike" baseline="0" dirty="0"/>
              <a:t>§ 6. </a:t>
            </a:r>
            <a:r>
              <a:rPr lang="en-US" sz="2000" b="0" i="0" u="none" strike="noStrike" baseline="0" dirty="0" err="1"/>
              <a:t>Zajęcia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kształtujące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umiejętności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praktyczne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przewidziane</a:t>
            </a:r>
            <a:r>
              <a:rPr lang="en-US" sz="2000" b="0" i="0" u="none" strike="noStrike" baseline="0" dirty="0"/>
              <a:t> w </a:t>
            </a:r>
            <a:r>
              <a:rPr lang="en-US" sz="2000" b="0" i="0" u="none" strike="noStrike" baseline="0" dirty="0" err="1"/>
              <a:t>programie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studiów</a:t>
            </a:r>
            <a:r>
              <a:rPr lang="en-US" sz="2000" b="0" i="0" u="none" strike="noStrike" baseline="0" dirty="0"/>
              <a:t> o </a:t>
            </a:r>
            <a:r>
              <a:rPr lang="en-US" sz="2000" b="0" i="0" u="none" strike="noStrike" baseline="0" dirty="0" err="1"/>
              <a:t>profilu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praktycznym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są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prowadzone</a:t>
            </a:r>
            <a:r>
              <a:rPr lang="en-US" sz="2000" b="0" i="0" u="none" strike="noStrike" baseline="0" dirty="0"/>
              <a:t>:</a:t>
            </a:r>
          </a:p>
          <a:p>
            <a:pPr algn="l"/>
            <a:r>
              <a:rPr lang="en-US" sz="2000" b="0" i="0" u="none" strike="noStrike" baseline="0" dirty="0"/>
              <a:t>1) </a:t>
            </a:r>
            <a:r>
              <a:rPr lang="en-US" sz="2000" b="1" i="0" u="none" strike="noStrike" baseline="0" dirty="0"/>
              <a:t>w </a:t>
            </a:r>
            <a:r>
              <a:rPr lang="en-US" sz="2000" b="1" i="0" u="none" strike="noStrike" baseline="0" dirty="0" err="1"/>
              <a:t>warunkach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 err="1"/>
              <a:t>właściwych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dla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danego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zakresu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działalności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zawodowej</a:t>
            </a:r>
            <a:r>
              <a:rPr lang="en-US" sz="2000" b="0" i="0" u="none" strike="noStrike" baseline="0" dirty="0"/>
              <a:t>;</a:t>
            </a:r>
          </a:p>
          <a:p>
            <a:pPr algn="l"/>
            <a:r>
              <a:rPr lang="en-US" sz="2000" b="0" i="0" u="none" strike="noStrike" baseline="0" dirty="0"/>
              <a:t>2) </a:t>
            </a:r>
            <a:r>
              <a:rPr lang="en-US" sz="2000" b="1" i="0" u="none" strike="noStrike" baseline="0" dirty="0"/>
              <a:t>w </a:t>
            </a:r>
            <a:r>
              <a:rPr lang="en-US" sz="2000" b="1" i="0" u="none" strike="noStrike" baseline="0" dirty="0" err="1"/>
              <a:t>sposób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 err="1"/>
              <a:t>umożliwiający</a:t>
            </a:r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 err="1"/>
              <a:t>wykonywanie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czynności</a:t>
            </a:r>
            <a:r>
              <a:rPr lang="en-US" sz="2000" b="1" i="0" u="none" strike="noStrike" baseline="0" dirty="0"/>
              <a:t> </a:t>
            </a:r>
            <a:r>
              <a:rPr lang="en-US" sz="2000" b="1" i="0" u="none" strike="noStrike" baseline="0" dirty="0" err="1"/>
              <a:t>praktycznych</a:t>
            </a:r>
            <a:r>
              <a:rPr lang="en-US" sz="2000" b="1" i="0" u="none" strike="noStrike" baseline="0" dirty="0"/>
              <a:t> </a:t>
            </a:r>
            <a:r>
              <a:rPr lang="en-US" sz="2000" b="0" i="0" u="none" strike="noStrike" baseline="0" dirty="0" err="1"/>
              <a:t>przez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studentów</a:t>
            </a:r>
            <a:r>
              <a:rPr lang="en-US" sz="2000" b="0" i="0" u="none" strike="noStrike" baseline="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923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14813</TotalTime>
  <Words>3634</Words>
  <Application>Microsoft Office PowerPoint</Application>
  <PresentationFormat>Panoramiczny</PresentationFormat>
  <Paragraphs>409</Paragraphs>
  <Slides>58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6" baseType="lpstr">
      <vt:lpstr>Arial</vt:lpstr>
      <vt:lpstr>Calibri</vt:lpstr>
      <vt:lpstr>Calibri  </vt:lpstr>
      <vt:lpstr>Calibri   </vt:lpstr>
      <vt:lpstr>Calibri Light</vt:lpstr>
      <vt:lpstr>PT Sans Narrow</vt:lpstr>
      <vt:lpstr>Wingdings</vt:lpstr>
      <vt:lpstr>Motyw pakietu Office</vt:lpstr>
      <vt:lpstr>Jak zaprojektować i wdrożyć skuteczny system współpracy z pracodawcami?  Diagnoza-projekt-wdrożenie-ewaluacja</vt:lpstr>
      <vt:lpstr>1. Wprowadzenie   2. Studia dualne – wyższy poziom kształcenia praktycznego  3. Jak zaprojektować i wdrożyć skuteczny  system współpracy z pracodawcami?  4. Warsztat: diagnoza-projekt-wdrożenie-ewaluacja     </vt:lpstr>
      <vt:lpstr>Przepisy prawne w zakresie współpracy uczelni  z pracodawcami</vt:lpstr>
      <vt:lpstr>Ustawa Prawo  o szkolnictwie wyższym  i nauce</vt:lpstr>
      <vt:lpstr>Kształcenie dualne</vt:lpstr>
      <vt:lpstr>Profil praktyczny  w przepisach prawa</vt:lpstr>
      <vt:lpstr>Profil praktyczny  w przepisach prawa</vt:lpstr>
      <vt:lpstr>Profil praktyczny  w przepisach prawa</vt:lpstr>
      <vt:lpstr>Profil praktyczny  w przepisach prawa</vt:lpstr>
      <vt:lpstr>Studia dualne – przykładowe rozwiązania</vt:lpstr>
      <vt:lpstr>Studia dualne – przykładowe rozwiązania</vt:lpstr>
      <vt:lpstr>Studia dualne – przykładowe rozwiązania</vt:lpstr>
      <vt:lpstr>Rozporządzenie w sprawie studiów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Cechy studiów dualnych</vt:lpstr>
      <vt:lpstr>Studia dualne – sugestie  i zalecenia</vt:lpstr>
      <vt:lpstr>Studia dualne – sugestie  i zalecenia</vt:lpstr>
      <vt:lpstr>Bariery  i ograniczenia studiów dualnych</vt:lpstr>
      <vt:lpstr>Studia dualne – przykłady dobrych praktyk</vt:lpstr>
      <vt:lpstr>Studia dualne – przykłady dobrych praktyk</vt:lpstr>
      <vt:lpstr>Prezentacja programu PowerPoint</vt:lpstr>
      <vt:lpstr>Studia dualne – przykłady dobrych praktyk</vt:lpstr>
      <vt:lpstr>Studia dualne – przykłady dobrych praktyk</vt:lpstr>
      <vt:lpstr>Zalety studiów dualnych dla pracodawcy</vt:lpstr>
      <vt:lpstr>Praca dyplomowa  na studiach dualnych</vt:lpstr>
      <vt:lpstr>Praca dyplomowa  na studiach dualnych</vt:lpstr>
      <vt:lpstr>Jak zaprojektować studia dualne/studia  o profilu praktycznym wspólnie  z pracodawcami?</vt:lpstr>
      <vt:lpstr>Jak zaprojektować studia dualne/studia  o profilu praktycznym wspólnie  z pracodawcami?</vt:lpstr>
      <vt:lpstr>Etap diagnozy</vt:lpstr>
      <vt:lpstr>Etap diagnozy</vt:lpstr>
      <vt:lpstr>Polityka zapewnienia wysokiej jakości kształcenia</vt:lpstr>
      <vt:lpstr>Etap projektowania</vt:lpstr>
      <vt:lpstr>Udział pracodawców  w procesie zapewniania jakości kształcenia</vt:lpstr>
      <vt:lpstr>Udział pracodawców  w procesie zapewniania jakości kształcenia</vt:lpstr>
      <vt:lpstr>Udział pracodawców  w procesie zapewniania jakości kształcenia</vt:lpstr>
      <vt:lpstr>Udział pracodawców  w procesie zapewniania jakości kształcenia</vt:lpstr>
      <vt:lpstr>Udział pracodawców  w procesie zapewniania jakości kształcenia</vt:lpstr>
      <vt:lpstr>Udział pracodawców  w procesie zapewniania jakości kształcenia</vt:lpstr>
      <vt:lpstr>Udział pracodawców  w procesie zapewniania jakości kształcenia</vt:lpstr>
      <vt:lpstr>4 etapy realizacji praktyk</vt:lpstr>
      <vt:lpstr>Projektowanie praktyk  i wpisanie ich  w program kształcenia</vt:lpstr>
      <vt:lpstr>Praktyki studenckie. Przykłady dobrych praktyk.</vt:lpstr>
      <vt:lpstr>Praktyki studenckie. Przykłady dobrych praktyk.</vt:lpstr>
      <vt:lpstr>Praktyki studenckie. Przykłady dobrych praktyk.</vt:lpstr>
      <vt:lpstr>Etap  wdrożenia/działania</vt:lpstr>
      <vt:lpstr>Etap  ewaluacji</vt:lpstr>
      <vt:lpstr>Etap  ewaluacji</vt:lpstr>
      <vt:lpstr>Etap  ewaluacji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Dobre praktyki w zakresie współpracy uczelni z pracodawcami  i ich wpływ na jakość kształcenia</dc:title>
  <dc:creator>Marcin Wojtkowiak</dc:creator>
  <cp:lastModifiedBy>Marcin Wojtkowiak</cp:lastModifiedBy>
  <cp:revision>389</cp:revision>
  <dcterms:created xsi:type="dcterms:W3CDTF">2015-01-19T13:47:34Z</dcterms:created>
  <dcterms:modified xsi:type="dcterms:W3CDTF">2023-05-29T14:41:06Z</dcterms:modified>
</cp:coreProperties>
</file>