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0"/>
  </p:notesMasterIdLst>
  <p:sldIdLst>
    <p:sldId id="256" r:id="rId2"/>
    <p:sldId id="270" r:id="rId3"/>
    <p:sldId id="336" r:id="rId4"/>
    <p:sldId id="511" r:id="rId5"/>
    <p:sldId id="350" r:id="rId6"/>
    <p:sldId id="367" r:id="rId7"/>
    <p:sldId id="502" r:id="rId8"/>
    <p:sldId id="455" r:id="rId9"/>
    <p:sldId id="456" r:id="rId10"/>
    <p:sldId id="453" r:id="rId11"/>
    <p:sldId id="496" r:id="rId12"/>
    <p:sldId id="497" r:id="rId13"/>
    <p:sldId id="510" r:id="rId14"/>
    <p:sldId id="457" r:id="rId15"/>
    <p:sldId id="458" r:id="rId16"/>
    <p:sldId id="459" r:id="rId17"/>
    <p:sldId id="527" r:id="rId18"/>
    <p:sldId id="529" r:id="rId19"/>
    <p:sldId id="530" r:id="rId20"/>
    <p:sldId id="531" r:id="rId21"/>
    <p:sldId id="532" r:id="rId22"/>
    <p:sldId id="534" r:id="rId23"/>
    <p:sldId id="537" r:id="rId24"/>
    <p:sldId id="528" r:id="rId25"/>
    <p:sldId id="535" r:id="rId26"/>
    <p:sldId id="536" r:id="rId27"/>
    <p:sldId id="538" r:id="rId28"/>
    <p:sldId id="522" r:id="rId29"/>
    <p:sldId id="523" r:id="rId30"/>
    <p:sldId id="524" r:id="rId31"/>
    <p:sldId id="533" r:id="rId32"/>
    <p:sldId id="526" r:id="rId33"/>
    <p:sldId id="465" r:id="rId34"/>
    <p:sldId id="471" r:id="rId35"/>
    <p:sldId id="472" r:id="rId36"/>
    <p:sldId id="475" r:id="rId37"/>
    <p:sldId id="521" r:id="rId38"/>
    <p:sldId id="512" r:id="rId39"/>
    <p:sldId id="519" r:id="rId40"/>
    <p:sldId id="386" r:id="rId41"/>
    <p:sldId id="513" r:id="rId42"/>
    <p:sldId id="345" r:id="rId43"/>
    <p:sldId id="401" r:id="rId44"/>
    <p:sldId id="402" r:id="rId45"/>
    <p:sldId id="397" r:id="rId46"/>
    <p:sldId id="407" r:id="rId47"/>
    <p:sldId id="400" r:id="rId48"/>
    <p:sldId id="413" r:id="rId49"/>
    <p:sldId id="476" r:id="rId50"/>
    <p:sldId id="482" r:id="rId51"/>
    <p:sldId id="428" r:id="rId52"/>
    <p:sldId id="451" r:id="rId53"/>
    <p:sldId id="427" r:id="rId54"/>
    <p:sldId id="514" r:id="rId55"/>
    <p:sldId id="515" r:id="rId56"/>
    <p:sldId id="520" r:id="rId57"/>
    <p:sldId id="518" r:id="rId58"/>
    <p:sldId id="446" r:id="rId5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6121DE23-3CFB-4365-ADEF-3CCB5566D7A5}">
          <p14:sldIdLst>
            <p14:sldId id="256"/>
          </p14:sldIdLst>
        </p14:section>
        <p14:section name="Sekcja bez tytułu" id="{E0C2B809-962A-42A2-A9BA-9E35BC1DC13B}">
          <p14:sldIdLst>
            <p14:sldId id="270"/>
            <p14:sldId id="336"/>
            <p14:sldId id="511"/>
            <p14:sldId id="350"/>
            <p14:sldId id="367"/>
            <p14:sldId id="502"/>
            <p14:sldId id="455"/>
            <p14:sldId id="456"/>
            <p14:sldId id="453"/>
            <p14:sldId id="496"/>
            <p14:sldId id="497"/>
            <p14:sldId id="510"/>
            <p14:sldId id="457"/>
            <p14:sldId id="458"/>
            <p14:sldId id="459"/>
            <p14:sldId id="527"/>
            <p14:sldId id="529"/>
            <p14:sldId id="530"/>
            <p14:sldId id="531"/>
            <p14:sldId id="532"/>
            <p14:sldId id="534"/>
            <p14:sldId id="537"/>
            <p14:sldId id="528"/>
            <p14:sldId id="535"/>
            <p14:sldId id="536"/>
            <p14:sldId id="538"/>
            <p14:sldId id="522"/>
            <p14:sldId id="523"/>
            <p14:sldId id="524"/>
            <p14:sldId id="533"/>
            <p14:sldId id="526"/>
            <p14:sldId id="465"/>
            <p14:sldId id="471"/>
            <p14:sldId id="472"/>
            <p14:sldId id="475"/>
            <p14:sldId id="521"/>
            <p14:sldId id="512"/>
            <p14:sldId id="519"/>
            <p14:sldId id="386"/>
            <p14:sldId id="513"/>
            <p14:sldId id="345"/>
            <p14:sldId id="401"/>
            <p14:sldId id="402"/>
            <p14:sldId id="397"/>
            <p14:sldId id="407"/>
            <p14:sldId id="400"/>
            <p14:sldId id="413"/>
            <p14:sldId id="476"/>
            <p14:sldId id="482"/>
            <p14:sldId id="428"/>
            <p14:sldId id="451"/>
            <p14:sldId id="427"/>
            <p14:sldId id="514"/>
            <p14:sldId id="515"/>
            <p14:sldId id="520"/>
            <p14:sldId id="518"/>
            <p14:sldId id="44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34" autoAdjust="0"/>
  </p:normalViewPr>
  <p:slideViewPr>
    <p:cSldViewPr snapToGrid="0">
      <p:cViewPr varScale="1">
        <p:scale>
          <a:sx n="92" d="100"/>
          <a:sy n="92" d="100"/>
        </p:scale>
        <p:origin x="64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9DAA77-D1BC-4C6A-9B40-34804FB6168F}" type="datetimeFigureOut">
              <a:rPr lang="pl-PL" smtClean="0"/>
              <a:t>26.05.2023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AFC45E-6D95-4CAE-949B-7E36CAA273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9779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AFC45E-6D95-4CAE-949B-7E36CAA27329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87289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AFC45E-6D95-4CAE-949B-7E36CAA27329}" type="slidenum">
              <a:rPr lang="pl-PL" smtClean="0"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58671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AFC45E-6D95-4CAE-949B-7E36CAA27329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81649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AFC45E-6D95-4CAE-949B-7E36CAA27329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00537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AFC45E-6D95-4CAE-949B-7E36CAA27329}" type="slidenum">
              <a:rPr lang="pl-PL" smtClean="0"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82751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AFC45E-6D95-4CAE-949B-7E36CAA27329}" type="slidenum">
              <a:rPr lang="pl-PL" smtClean="0"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16436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AFC45E-6D95-4CAE-949B-7E36CAA27329}" type="slidenum">
              <a:rPr lang="pl-PL" smtClean="0"/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2701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C371A-A3AF-47EF-9E7D-E6143108BA57}" type="datetimeFigureOut">
              <a:rPr lang="pl-PL" smtClean="0"/>
              <a:t>26.05.2023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F2A4A-51B1-4C9D-B599-24F7A952A8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2666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C371A-A3AF-47EF-9E7D-E6143108BA57}" type="datetimeFigureOut">
              <a:rPr lang="pl-PL" smtClean="0"/>
              <a:t>26.05.2023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F2A4A-51B1-4C9D-B599-24F7A952A8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73017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C371A-A3AF-47EF-9E7D-E6143108BA57}" type="datetimeFigureOut">
              <a:rPr lang="pl-PL" smtClean="0"/>
              <a:t>26.05.2023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F2A4A-51B1-4C9D-B599-24F7A952A8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5807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C371A-A3AF-47EF-9E7D-E6143108BA57}" type="datetimeFigureOut">
              <a:rPr lang="pl-PL" smtClean="0"/>
              <a:t>26.05.2023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F2A4A-51B1-4C9D-B599-24F7A952A8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4377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C371A-A3AF-47EF-9E7D-E6143108BA57}" type="datetimeFigureOut">
              <a:rPr lang="pl-PL" smtClean="0"/>
              <a:t>26.05.2023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F2A4A-51B1-4C9D-B599-24F7A952A8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71721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C371A-A3AF-47EF-9E7D-E6143108BA57}" type="datetimeFigureOut">
              <a:rPr lang="pl-PL" smtClean="0"/>
              <a:t>26.05.2023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F2A4A-51B1-4C9D-B599-24F7A952A8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476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C371A-A3AF-47EF-9E7D-E6143108BA57}" type="datetimeFigureOut">
              <a:rPr lang="pl-PL" smtClean="0"/>
              <a:t>26.05.2023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F2A4A-51B1-4C9D-B599-24F7A952A8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04716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C371A-A3AF-47EF-9E7D-E6143108BA57}" type="datetimeFigureOut">
              <a:rPr lang="pl-PL" smtClean="0"/>
              <a:t>26.05.2023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F2A4A-51B1-4C9D-B599-24F7A952A8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1178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C371A-A3AF-47EF-9E7D-E6143108BA57}" type="datetimeFigureOut">
              <a:rPr lang="pl-PL" smtClean="0"/>
              <a:t>26.05.2023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F2A4A-51B1-4C9D-B599-24F7A952A8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0070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C371A-A3AF-47EF-9E7D-E6143108BA57}" type="datetimeFigureOut">
              <a:rPr lang="pl-PL" smtClean="0"/>
              <a:t>26.05.2023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F2A4A-51B1-4C9D-B599-24F7A952A8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4400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C371A-A3AF-47EF-9E7D-E6143108BA57}" type="datetimeFigureOut">
              <a:rPr lang="pl-PL" smtClean="0"/>
              <a:t>26.05.2023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F2A4A-51B1-4C9D-B599-24F7A952A8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59044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C371A-A3AF-47EF-9E7D-E6143108BA57}" type="datetimeFigureOut">
              <a:rPr lang="pl-PL" smtClean="0"/>
              <a:t>26.05.2023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F2A4A-51B1-4C9D-B599-24F7A952A8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6273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arcin.wojtkowiak@wp.p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4855" y="818984"/>
            <a:ext cx="9712036" cy="3268520"/>
          </a:xfrm>
        </p:spPr>
        <p:txBody>
          <a:bodyPr vert="horz" lIns="91440" tIns="45720" rIns="91440" bIns="45720" rtlCol="0">
            <a:noAutofit/>
          </a:bodyPr>
          <a:lstStyle/>
          <a:p>
            <a:r>
              <a:rPr lang="pl-PL" sz="3400" b="1" kern="1200" dirty="0">
                <a:solidFill>
                  <a:schemeClr val="bg1"/>
                </a:solidFill>
                <a:latin typeface="Calibri  "/>
              </a:rPr>
              <a:t>Jak zaprojektować i wdrożyć skuteczny system współpracy z pracodawcami?</a:t>
            </a:r>
            <a:br>
              <a:rPr lang="en-US" sz="3400" b="1" kern="1200" dirty="0">
                <a:solidFill>
                  <a:schemeClr val="bg1"/>
                </a:solidFill>
                <a:latin typeface="Calibri  "/>
              </a:rPr>
            </a:br>
            <a:br>
              <a:rPr lang="en-US" sz="3400" b="1" kern="1200" dirty="0">
                <a:solidFill>
                  <a:schemeClr val="bg1"/>
                </a:solidFill>
                <a:latin typeface="Calibri  "/>
              </a:rPr>
            </a:br>
            <a:r>
              <a:rPr lang="pl-PL" sz="3400" kern="1200" dirty="0">
                <a:solidFill>
                  <a:schemeClr val="bg1"/>
                </a:solidFill>
                <a:latin typeface="Calibri  "/>
              </a:rPr>
              <a:t>Diagnoza-projekt-wdrożenie-ewaluacja</a:t>
            </a:r>
            <a:endParaRPr lang="en-US" sz="3400" kern="1200" dirty="0">
              <a:solidFill>
                <a:schemeClr val="bg1"/>
              </a:solidFill>
              <a:latin typeface="Calibri  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931874" y="4797188"/>
            <a:ext cx="6051236" cy="1241828"/>
          </a:xfrm>
        </p:spPr>
        <p:txBody>
          <a:bodyPr vert="horz" lIns="91440" tIns="45720" rIns="91440" bIns="45720" rtlCol="0">
            <a:noAutofit/>
          </a:bodyPr>
          <a:lstStyle/>
          <a:p>
            <a:pPr algn="r"/>
            <a:r>
              <a:rPr lang="en-US" sz="2800" dirty="0">
                <a:solidFill>
                  <a:srgbClr val="FFFFFF"/>
                </a:solidFill>
              </a:rPr>
              <a:t>Toruń, </a:t>
            </a:r>
            <a:r>
              <a:rPr lang="pl-PL" sz="2800" dirty="0">
                <a:solidFill>
                  <a:srgbClr val="FFFFFF"/>
                </a:solidFill>
              </a:rPr>
              <a:t>maj</a:t>
            </a:r>
            <a:r>
              <a:rPr lang="en-US" sz="2800" dirty="0">
                <a:solidFill>
                  <a:srgbClr val="FFFFFF"/>
                </a:solidFill>
              </a:rPr>
              <a:t> 202</a:t>
            </a:r>
            <a:r>
              <a:rPr lang="pl-PL" sz="2800" dirty="0">
                <a:solidFill>
                  <a:srgbClr val="FFFFFF"/>
                </a:solidFill>
              </a:rPr>
              <a:t>3</a:t>
            </a:r>
            <a:r>
              <a:rPr lang="en-US" sz="2800" dirty="0">
                <a:solidFill>
                  <a:srgbClr val="FFFFFF"/>
                </a:solidFill>
              </a:rPr>
              <a:t> r.</a:t>
            </a:r>
          </a:p>
          <a:p>
            <a:pPr algn="r"/>
            <a:r>
              <a:rPr lang="pl-PL" sz="2200" dirty="0">
                <a:solidFill>
                  <a:srgbClr val="FFFFFF"/>
                </a:solidFill>
              </a:rPr>
              <a:t>mgr </a:t>
            </a:r>
            <a:r>
              <a:rPr lang="en-US" sz="2200" dirty="0">
                <a:solidFill>
                  <a:srgbClr val="FFFFFF"/>
                </a:solidFill>
              </a:rPr>
              <a:t>Marcin Wojtkowiak</a:t>
            </a:r>
          </a:p>
          <a:p>
            <a:pPr algn="r"/>
            <a:r>
              <a:rPr lang="en-US" sz="22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marcin.wojtkowiak@wp.pl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401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lvl="0" algn="r"/>
            <a:r>
              <a:rPr lang="en-US" sz="4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Studia dualne – przykładowe rozwiązania</a:t>
            </a:r>
          </a:p>
        </p:txBody>
      </p:sp>
      <p:sp>
        <p:nvSpPr>
          <p:cNvPr id="6" name="Podtytuł 5"/>
          <p:cNvSpPr>
            <a:spLocks noGrp="1"/>
          </p:cNvSpPr>
          <p:nvPr>
            <p:ph type="subTitle"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endParaRPr lang="en-US" sz="1700" dirty="0"/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700" b="1" dirty="0" err="1"/>
              <a:t>Równoległe</a:t>
            </a:r>
            <a:r>
              <a:rPr lang="en-US" sz="1700" dirty="0"/>
              <a:t> </a:t>
            </a:r>
            <a:r>
              <a:rPr lang="en-US" sz="1700" dirty="0" err="1"/>
              <a:t>kształcenie</a:t>
            </a:r>
            <a:r>
              <a:rPr lang="en-US" sz="1700" dirty="0"/>
              <a:t> w </a:t>
            </a:r>
            <a:r>
              <a:rPr lang="en-US" sz="1700" dirty="0" err="1"/>
              <a:t>szkole</a:t>
            </a:r>
            <a:r>
              <a:rPr lang="en-US" sz="1700" dirty="0"/>
              <a:t>/uczelni (</a:t>
            </a:r>
            <a:r>
              <a:rPr lang="en-US" sz="1700" dirty="0" err="1"/>
              <a:t>wiedza</a:t>
            </a:r>
            <a:r>
              <a:rPr lang="en-US" sz="1700" dirty="0"/>
              <a:t> </a:t>
            </a:r>
            <a:r>
              <a:rPr lang="en-US" sz="1700" dirty="0" err="1"/>
              <a:t>teoretyczna</a:t>
            </a:r>
            <a:r>
              <a:rPr lang="en-US" sz="1700" dirty="0"/>
              <a:t>) </a:t>
            </a:r>
            <a:br>
              <a:rPr lang="en-US" sz="1700" dirty="0"/>
            </a:br>
            <a:r>
              <a:rPr lang="en-US" sz="1700" dirty="0"/>
              <a:t>i w </a:t>
            </a:r>
            <a:r>
              <a:rPr lang="en-US" sz="1700" dirty="0" err="1"/>
              <a:t>zakładzie</a:t>
            </a:r>
            <a:r>
              <a:rPr lang="en-US" sz="1700" dirty="0"/>
              <a:t> </a:t>
            </a:r>
            <a:r>
              <a:rPr lang="en-US" sz="1700" dirty="0" err="1"/>
              <a:t>pracy</a:t>
            </a:r>
            <a:r>
              <a:rPr lang="en-US" sz="1700" dirty="0"/>
              <a:t> (</a:t>
            </a:r>
            <a:r>
              <a:rPr lang="en-US" sz="1700" dirty="0" err="1"/>
              <a:t>bezpośredni</a:t>
            </a:r>
            <a:r>
              <a:rPr lang="en-US" sz="1700" dirty="0"/>
              <a:t> </a:t>
            </a:r>
            <a:r>
              <a:rPr lang="en-US" sz="1700" dirty="0" err="1"/>
              <a:t>kontakt</a:t>
            </a:r>
            <a:r>
              <a:rPr lang="en-US" sz="1700" dirty="0"/>
              <a:t> z </a:t>
            </a:r>
            <a:r>
              <a:rPr lang="en-US" sz="1700" dirty="0" err="1"/>
              <a:t>przedsiębiorstwem</a:t>
            </a:r>
            <a:r>
              <a:rPr lang="en-US" sz="1700" dirty="0"/>
              <a:t> </a:t>
            </a:r>
            <a:br>
              <a:rPr lang="en-US" sz="1700" dirty="0"/>
            </a:br>
            <a:r>
              <a:rPr lang="en-US" sz="1700" dirty="0"/>
              <a:t>i </a:t>
            </a:r>
            <a:r>
              <a:rPr lang="en-US" sz="1700" dirty="0" err="1"/>
              <a:t>czynnościami</a:t>
            </a:r>
            <a:r>
              <a:rPr lang="en-US" sz="1700" dirty="0"/>
              <a:t> </a:t>
            </a:r>
            <a:r>
              <a:rPr lang="en-US" sz="1700" dirty="0" err="1"/>
              <a:t>wykonywanymi</a:t>
            </a:r>
            <a:r>
              <a:rPr lang="en-US" sz="1700" dirty="0"/>
              <a:t> w </a:t>
            </a:r>
            <a:r>
              <a:rPr lang="en-US" sz="1700" dirty="0" err="1"/>
              <a:t>danym</a:t>
            </a:r>
            <a:r>
              <a:rPr lang="en-US" sz="1700" dirty="0"/>
              <a:t> </a:t>
            </a:r>
            <a:r>
              <a:rPr lang="en-US" sz="1700" dirty="0" err="1"/>
              <a:t>zawodzie</a:t>
            </a:r>
            <a:r>
              <a:rPr lang="en-US" sz="1700" dirty="0"/>
              <a:t>) </a:t>
            </a:r>
          </a:p>
          <a:p>
            <a:pPr algn="l"/>
            <a:r>
              <a:rPr lang="en-US" sz="1700" u="sng" dirty="0" err="1"/>
              <a:t>Jakie</a:t>
            </a:r>
            <a:r>
              <a:rPr lang="en-US" sz="1700" u="sng" dirty="0"/>
              <a:t> </a:t>
            </a:r>
            <a:r>
              <a:rPr lang="en-US" sz="1700" u="sng" dirty="0" err="1"/>
              <a:t>powinny</a:t>
            </a:r>
            <a:r>
              <a:rPr lang="en-US" sz="1700" u="sng" dirty="0"/>
              <a:t> </a:t>
            </a:r>
            <a:r>
              <a:rPr lang="en-US" sz="1700" u="sng" dirty="0" err="1"/>
              <a:t>być</a:t>
            </a:r>
            <a:r>
              <a:rPr lang="en-US" sz="1700" u="sng" dirty="0"/>
              <a:t> </a:t>
            </a:r>
            <a:r>
              <a:rPr lang="en-US" sz="1700" u="sng" dirty="0" err="1"/>
              <a:t>proporcje</a:t>
            </a:r>
            <a:r>
              <a:rPr lang="en-US" sz="1700" u="sng" dirty="0"/>
              <a:t> </a:t>
            </a:r>
            <a:r>
              <a:rPr lang="en-US" sz="1700" u="sng" dirty="0" err="1"/>
              <a:t>między</a:t>
            </a:r>
            <a:r>
              <a:rPr lang="en-US" sz="1700" u="sng" dirty="0"/>
              <a:t> </a:t>
            </a:r>
            <a:r>
              <a:rPr lang="en-US" sz="1700" u="sng" dirty="0" err="1"/>
              <a:t>teorią</a:t>
            </a:r>
            <a:r>
              <a:rPr lang="en-US" sz="1700" u="sng" dirty="0"/>
              <a:t> a </a:t>
            </a:r>
            <a:r>
              <a:rPr lang="en-US" sz="1700" u="sng" dirty="0" err="1"/>
              <a:t>praktyką</a:t>
            </a:r>
            <a:r>
              <a:rPr lang="en-US" sz="1700" u="sng" dirty="0"/>
              <a:t>?</a:t>
            </a:r>
            <a:r>
              <a:rPr lang="en-US" sz="1700" dirty="0"/>
              <a:t> 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700" b="1" dirty="0" err="1"/>
              <a:t>Typ</a:t>
            </a:r>
            <a:r>
              <a:rPr lang="en-US" sz="1700" b="1" dirty="0"/>
              <a:t> </a:t>
            </a:r>
            <a:r>
              <a:rPr lang="en-US" sz="1700" b="1" dirty="0" err="1"/>
              <a:t>idealny</a:t>
            </a:r>
            <a:r>
              <a:rPr lang="en-US" sz="1700" b="1" dirty="0"/>
              <a:t>:</a:t>
            </a:r>
          </a:p>
          <a:p>
            <a:pPr marL="114300" algn="l"/>
            <a:r>
              <a:rPr lang="pl-PL" sz="1700" dirty="0"/>
              <a:t>- </a:t>
            </a:r>
            <a:r>
              <a:rPr lang="en-US" sz="1700" dirty="0"/>
              <a:t>minimum 50% </a:t>
            </a:r>
            <a:r>
              <a:rPr lang="en-US" sz="1700" dirty="0" err="1"/>
              <a:t>zajęć</a:t>
            </a:r>
            <a:r>
              <a:rPr lang="en-US" sz="1700" dirty="0"/>
              <a:t> w </a:t>
            </a:r>
            <a:r>
              <a:rPr lang="en-US" sz="1700" dirty="0" err="1"/>
              <a:t>rzeczywistych</a:t>
            </a:r>
            <a:r>
              <a:rPr lang="en-US" sz="1700" dirty="0"/>
              <a:t> </a:t>
            </a:r>
            <a:r>
              <a:rPr lang="en-US" sz="1700" dirty="0" err="1"/>
              <a:t>warunkach</a:t>
            </a:r>
            <a:r>
              <a:rPr lang="en-US" sz="1700" dirty="0"/>
              <a:t> </a:t>
            </a:r>
            <a:r>
              <a:rPr lang="en-US" sz="1700" dirty="0" err="1"/>
              <a:t>pracy</a:t>
            </a:r>
            <a:r>
              <a:rPr lang="en-US" sz="1700" dirty="0"/>
              <a:t> (u </a:t>
            </a:r>
            <a:r>
              <a:rPr lang="en-US" sz="1700" dirty="0" err="1"/>
              <a:t>pracodawcy</a:t>
            </a:r>
            <a:r>
              <a:rPr lang="en-US" sz="1700" dirty="0"/>
              <a:t>)</a:t>
            </a:r>
          </a:p>
          <a:p>
            <a:pPr marL="114300" algn="l"/>
            <a:r>
              <a:rPr lang="pl-PL" sz="1700" dirty="0"/>
              <a:t>- </a:t>
            </a:r>
            <a:r>
              <a:rPr lang="en-US" sz="1700" u="sng" dirty="0" err="1"/>
              <a:t>naprzemienne</a:t>
            </a:r>
            <a:r>
              <a:rPr lang="en-US" sz="1700" dirty="0"/>
              <a:t> (</a:t>
            </a:r>
            <a:r>
              <a:rPr lang="en-US" sz="1700" dirty="0" err="1"/>
              <a:t>tydzień</a:t>
            </a:r>
            <a:r>
              <a:rPr lang="en-US" sz="1700" dirty="0"/>
              <a:t>/</a:t>
            </a:r>
            <a:r>
              <a:rPr lang="en-US" sz="1700" dirty="0" err="1"/>
              <a:t>tydzień</a:t>
            </a:r>
            <a:r>
              <a:rPr lang="en-US" sz="1700" dirty="0"/>
              <a:t>, </a:t>
            </a:r>
            <a:r>
              <a:rPr lang="en-US" sz="1700" dirty="0" err="1"/>
              <a:t>miesiąc</a:t>
            </a:r>
            <a:r>
              <a:rPr lang="en-US" sz="1700" dirty="0"/>
              <a:t>/</a:t>
            </a:r>
            <a:r>
              <a:rPr lang="en-US" sz="1700" dirty="0" err="1"/>
              <a:t>miesiąc</a:t>
            </a:r>
            <a:r>
              <a:rPr lang="en-US" sz="1700" dirty="0"/>
              <a:t>, </a:t>
            </a:r>
            <a:r>
              <a:rPr lang="en-US" sz="1700" dirty="0" err="1"/>
              <a:t>semestr</a:t>
            </a:r>
            <a:r>
              <a:rPr lang="en-US" sz="1700" dirty="0"/>
              <a:t>/</a:t>
            </a:r>
            <a:r>
              <a:rPr lang="en-US" sz="1700" dirty="0" err="1"/>
              <a:t>semestr</a:t>
            </a:r>
            <a:r>
              <a:rPr lang="en-US" sz="1700" dirty="0"/>
              <a:t>) – </a:t>
            </a:r>
            <a:r>
              <a:rPr lang="en-US" sz="1700" dirty="0" err="1"/>
              <a:t>cykl</a:t>
            </a:r>
            <a:r>
              <a:rPr lang="en-US" sz="1700" dirty="0"/>
              <a:t> </a:t>
            </a:r>
            <a:r>
              <a:rPr lang="en-US" sz="1700" dirty="0" err="1"/>
              <a:t>technologiczny</a:t>
            </a:r>
            <a:r>
              <a:rPr lang="pl-PL" sz="1700" dirty="0"/>
              <a:t> – </a:t>
            </a:r>
            <a:r>
              <a:rPr lang="pl-PL" sz="1700" u="sng" dirty="0"/>
              <a:t>i w trybie ciągłym</a:t>
            </a:r>
            <a:endParaRPr lang="en-US" sz="1700" u="sng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1700" dirty="0"/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700" dirty="0" err="1"/>
              <a:t>Kształcenie</a:t>
            </a:r>
            <a:r>
              <a:rPr lang="en-US" sz="1700" dirty="0"/>
              <a:t> o </a:t>
            </a:r>
            <a:r>
              <a:rPr lang="en-US" sz="1700" dirty="0" err="1"/>
              <a:t>charakterze</a:t>
            </a:r>
            <a:r>
              <a:rPr lang="en-US" sz="1700" dirty="0"/>
              <a:t> </a:t>
            </a:r>
            <a:r>
              <a:rPr lang="en-US" sz="1700" dirty="0" err="1"/>
              <a:t>zawodowym</a:t>
            </a:r>
            <a:r>
              <a:rPr lang="en-US" sz="1700" dirty="0"/>
              <a:t>, </a:t>
            </a:r>
            <a:r>
              <a:rPr lang="en-US" sz="1700" b="1" dirty="0" err="1"/>
              <a:t>ściśle</a:t>
            </a:r>
            <a:r>
              <a:rPr lang="en-US" sz="1700" b="1" dirty="0"/>
              <a:t> </a:t>
            </a:r>
            <a:r>
              <a:rPr lang="en-US" sz="1700" b="1" dirty="0" err="1"/>
              <a:t>dostosowane</a:t>
            </a:r>
            <a:r>
              <a:rPr lang="en-US" sz="1700" b="1" dirty="0"/>
              <a:t> do </a:t>
            </a:r>
            <a:r>
              <a:rPr lang="en-US" sz="1700" b="1" dirty="0" err="1"/>
              <a:t>potrzeb</a:t>
            </a:r>
            <a:r>
              <a:rPr lang="en-US" sz="1700" b="1" dirty="0"/>
              <a:t> </a:t>
            </a:r>
            <a:r>
              <a:rPr lang="en-US" sz="1700" b="1" dirty="0" err="1"/>
              <a:t>konkretnych</a:t>
            </a:r>
            <a:r>
              <a:rPr lang="en-US" sz="1700" b="1" dirty="0"/>
              <a:t> </a:t>
            </a:r>
            <a:r>
              <a:rPr lang="en-US" sz="1700" b="1" dirty="0" err="1"/>
              <a:t>pracodawców</a:t>
            </a:r>
            <a:endParaRPr lang="en-US" sz="1700" b="1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1700" dirty="0"/>
          </a:p>
          <a:p>
            <a:pPr marL="285750" indent="-228600" algn="l">
              <a:buFont typeface="Arial" panose="020B0604020202020204" pitchFamily="34" charset="0"/>
              <a:buChar char="•"/>
            </a:pPr>
            <a:r>
              <a:rPr lang="en-US" sz="1700" dirty="0" err="1"/>
              <a:t>Pozwala</a:t>
            </a:r>
            <a:r>
              <a:rPr lang="en-US" sz="1700" dirty="0"/>
              <a:t> </a:t>
            </a:r>
            <a:r>
              <a:rPr lang="en-US" sz="1700" dirty="0" err="1"/>
              <a:t>studentom</a:t>
            </a:r>
            <a:r>
              <a:rPr lang="en-US" sz="1700" dirty="0"/>
              <a:t> na </a:t>
            </a:r>
            <a:r>
              <a:rPr lang="en-US" sz="1700" b="1" dirty="0" err="1"/>
              <a:t>płynne</a:t>
            </a:r>
            <a:r>
              <a:rPr lang="en-US" sz="1700" b="1" dirty="0"/>
              <a:t> </a:t>
            </a:r>
            <a:r>
              <a:rPr lang="en-US" sz="1700" b="1" dirty="0" err="1"/>
              <a:t>przejście</a:t>
            </a:r>
            <a:r>
              <a:rPr lang="en-US" sz="1700" b="1" dirty="0"/>
              <a:t> od </a:t>
            </a:r>
            <a:r>
              <a:rPr lang="en-US" sz="1700" b="1" dirty="0" err="1"/>
              <a:t>studiowania</a:t>
            </a:r>
            <a:r>
              <a:rPr lang="en-US" sz="1700" b="1" dirty="0"/>
              <a:t> do </a:t>
            </a:r>
            <a:r>
              <a:rPr lang="en-US" sz="1700" b="1" dirty="0" err="1"/>
              <a:t>czynnego</a:t>
            </a:r>
            <a:r>
              <a:rPr lang="en-US" sz="1700" b="1" dirty="0"/>
              <a:t> </a:t>
            </a:r>
            <a:r>
              <a:rPr lang="en-US" sz="1700" b="1" dirty="0" err="1"/>
              <a:t>życia</a:t>
            </a:r>
            <a:r>
              <a:rPr lang="en-US" sz="1700" b="1" dirty="0"/>
              <a:t> </a:t>
            </a:r>
            <a:r>
              <a:rPr lang="en-US" sz="1700" b="1" dirty="0" err="1"/>
              <a:t>zawodowego</a:t>
            </a:r>
            <a:endParaRPr lang="en-US" sz="1700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1033186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lvl="0" algn="r"/>
            <a:r>
              <a:rPr lang="en-US" sz="4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Studia dualne – przykładowe rozwiązania</a:t>
            </a:r>
          </a:p>
        </p:txBody>
      </p:sp>
      <p:sp>
        <p:nvSpPr>
          <p:cNvPr id="6" name="Podtytuł 5"/>
          <p:cNvSpPr>
            <a:spLocks noGrp="1"/>
          </p:cNvSpPr>
          <p:nvPr>
            <p:ph type="subTitle"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342900" indent="-2286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 dirty="0"/>
              <a:t>Studia </a:t>
            </a:r>
            <a:r>
              <a:rPr lang="en-US" sz="2000" dirty="0" err="1"/>
              <a:t>dualne</a:t>
            </a:r>
            <a:r>
              <a:rPr lang="en-US" sz="2000" dirty="0"/>
              <a:t> </a:t>
            </a:r>
            <a:r>
              <a:rPr lang="en-US" sz="2000" dirty="0" err="1"/>
              <a:t>wymagają</a:t>
            </a:r>
            <a:r>
              <a:rPr lang="en-US" sz="2000" dirty="0"/>
              <a:t> </a:t>
            </a:r>
            <a:r>
              <a:rPr lang="en-US" sz="2000" b="1" dirty="0" err="1"/>
              <a:t>pełnej</a:t>
            </a:r>
            <a:r>
              <a:rPr lang="en-US" sz="2000" b="1" dirty="0"/>
              <a:t> współpracy</a:t>
            </a:r>
            <a:r>
              <a:rPr lang="en-US" sz="2000" dirty="0"/>
              <a:t>, </a:t>
            </a:r>
            <a:r>
              <a:rPr lang="en-US" sz="2000" dirty="0" err="1"/>
              <a:t>także</a:t>
            </a:r>
            <a:r>
              <a:rPr lang="en-US" sz="2000" dirty="0"/>
              <a:t> na </a:t>
            </a:r>
            <a:r>
              <a:rPr lang="en-US" sz="2000" dirty="0" err="1"/>
              <a:t>gruncie</a:t>
            </a:r>
            <a:r>
              <a:rPr lang="en-US" sz="2000" dirty="0"/>
              <a:t> </a:t>
            </a:r>
            <a:r>
              <a:rPr lang="en-US" sz="2000" dirty="0" err="1"/>
              <a:t>organizacyjnym</a:t>
            </a:r>
            <a:r>
              <a:rPr lang="en-US" sz="2000" dirty="0"/>
              <a:t>, </a:t>
            </a:r>
            <a:r>
              <a:rPr lang="en-US" sz="2000" dirty="0" err="1"/>
              <a:t>między</a:t>
            </a:r>
            <a:r>
              <a:rPr lang="en-US" sz="2000" dirty="0"/>
              <a:t> </a:t>
            </a:r>
            <a:r>
              <a:rPr lang="en-US" sz="2000" dirty="0" err="1"/>
              <a:t>uczelnią</a:t>
            </a:r>
            <a:r>
              <a:rPr lang="en-US" sz="2000" dirty="0"/>
              <a:t> a </a:t>
            </a:r>
            <a:r>
              <a:rPr lang="en-US" sz="2000" dirty="0" err="1"/>
              <a:t>pracodawcą</a:t>
            </a:r>
            <a:r>
              <a:rPr lang="en-US" sz="2000" dirty="0"/>
              <a:t> - program kształcenia </a:t>
            </a:r>
            <a:r>
              <a:rPr lang="en-US" sz="2000" dirty="0" err="1"/>
              <a:t>powinien</a:t>
            </a:r>
            <a:r>
              <a:rPr lang="en-US" sz="2000" dirty="0"/>
              <a:t> </a:t>
            </a:r>
            <a:r>
              <a:rPr lang="en-US" sz="2000" dirty="0" err="1"/>
              <a:t>być</a:t>
            </a:r>
            <a:r>
              <a:rPr lang="en-US" sz="2000" dirty="0"/>
              <a:t> </a:t>
            </a:r>
            <a:r>
              <a:rPr lang="en-US" sz="2000" b="1" dirty="0"/>
              <a:t>w </a:t>
            </a:r>
            <a:r>
              <a:rPr lang="en-US" sz="2000" b="1" dirty="0" err="1"/>
              <a:t>pełni</a:t>
            </a:r>
            <a:r>
              <a:rPr lang="en-US" sz="2000" b="1" dirty="0"/>
              <a:t> </a:t>
            </a:r>
            <a:r>
              <a:rPr lang="en-US" sz="2000" b="1" dirty="0" err="1"/>
              <a:t>nadzorowany</a:t>
            </a:r>
            <a:r>
              <a:rPr lang="en-US" sz="2000" b="1" dirty="0"/>
              <a:t> </a:t>
            </a:r>
            <a:br>
              <a:rPr lang="pl-PL" sz="2000" b="1" dirty="0"/>
            </a:br>
            <a:r>
              <a:rPr lang="en-US" sz="2000" b="1" dirty="0" err="1"/>
              <a:t>i</a:t>
            </a:r>
            <a:r>
              <a:rPr lang="en-US" sz="2000" b="1" dirty="0"/>
              <a:t> w </a:t>
            </a:r>
            <a:r>
              <a:rPr lang="en-US" sz="2000" b="1" dirty="0" err="1"/>
              <a:t>znacznym</a:t>
            </a:r>
            <a:r>
              <a:rPr lang="en-US" sz="2000" b="1" dirty="0"/>
              <a:t> </a:t>
            </a:r>
            <a:r>
              <a:rPr lang="en-US" sz="2000" b="1" dirty="0" err="1"/>
              <a:t>stopniu</a:t>
            </a:r>
            <a:r>
              <a:rPr lang="en-US" sz="2000" b="1" dirty="0"/>
              <a:t> </a:t>
            </a:r>
            <a:r>
              <a:rPr lang="en-US" sz="2000" b="1" dirty="0" err="1"/>
              <a:t>także</a:t>
            </a:r>
            <a:r>
              <a:rPr lang="en-US" sz="2000" b="1" dirty="0"/>
              <a:t> </a:t>
            </a:r>
            <a:r>
              <a:rPr lang="en-US" sz="2000" b="1" dirty="0" err="1"/>
              <a:t>realizowany</a:t>
            </a:r>
            <a:r>
              <a:rPr lang="en-US" sz="2000" b="1" dirty="0"/>
              <a:t> </a:t>
            </a:r>
            <a:r>
              <a:rPr lang="en-US" sz="2000" b="1" dirty="0" err="1"/>
              <a:t>przez</a:t>
            </a:r>
            <a:r>
              <a:rPr lang="en-US" sz="2000" b="1" dirty="0"/>
              <a:t> </a:t>
            </a:r>
            <a:r>
              <a:rPr lang="en-US" sz="2000" b="1" dirty="0" err="1"/>
              <a:t>przedstawicieli</a:t>
            </a:r>
            <a:r>
              <a:rPr lang="en-US" sz="2000" b="1" dirty="0"/>
              <a:t> firm </a:t>
            </a:r>
            <a:r>
              <a:rPr lang="en-US" sz="2000" dirty="0" err="1"/>
              <a:t>lub</a:t>
            </a:r>
            <a:r>
              <a:rPr lang="en-US" sz="2000" dirty="0"/>
              <a:t> </a:t>
            </a:r>
            <a:r>
              <a:rPr lang="en-US" sz="2000" dirty="0" err="1"/>
              <a:t>zatrudnianych</a:t>
            </a:r>
            <a:r>
              <a:rPr lang="en-US" sz="2000" dirty="0"/>
              <a:t> </a:t>
            </a:r>
            <a:r>
              <a:rPr lang="en-US" sz="2000" dirty="0" err="1"/>
              <a:t>przez</a:t>
            </a:r>
            <a:r>
              <a:rPr lang="en-US" sz="2000" dirty="0"/>
              <a:t> </a:t>
            </a:r>
            <a:r>
              <a:rPr lang="en-US" sz="2000" dirty="0" err="1"/>
              <a:t>nich</a:t>
            </a:r>
            <a:r>
              <a:rPr lang="en-US" sz="2000" dirty="0"/>
              <a:t> </a:t>
            </a:r>
            <a:r>
              <a:rPr lang="en-US" sz="2000" dirty="0" err="1"/>
              <a:t>specjalistów</a:t>
            </a:r>
            <a:r>
              <a:rPr lang="en-US" sz="2000" dirty="0"/>
              <a:t> z </a:t>
            </a:r>
            <a:r>
              <a:rPr lang="en-US" sz="2000" dirty="0" err="1"/>
              <a:t>rynku</a:t>
            </a:r>
            <a:r>
              <a:rPr lang="en-US" sz="2000" dirty="0"/>
              <a:t>  </a:t>
            </a:r>
          </a:p>
          <a:p>
            <a:pPr marL="285750" indent="-228600" algn="l">
              <a:buFont typeface="Arial" panose="020B0604020202020204" pitchFamily="34" charset="0"/>
              <a:buChar char="•"/>
            </a:pPr>
            <a:r>
              <a:rPr lang="en-US" sz="2000" b="1" dirty="0" err="1"/>
              <a:t>Spójność</a:t>
            </a:r>
            <a:r>
              <a:rPr lang="en-US" sz="2000" dirty="0"/>
              <a:t> </a:t>
            </a:r>
            <a:r>
              <a:rPr lang="en-US" sz="2000" dirty="0" err="1"/>
              <a:t>tematyki</a:t>
            </a:r>
            <a:r>
              <a:rPr lang="en-US" sz="2000" dirty="0"/>
              <a:t> </a:t>
            </a:r>
            <a:r>
              <a:rPr lang="en-US" sz="2000" dirty="0" err="1"/>
              <a:t>zajęć</a:t>
            </a:r>
            <a:r>
              <a:rPr lang="en-US" sz="2000" dirty="0"/>
              <a:t> na uczelni i </a:t>
            </a:r>
            <a:r>
              <a:rPr lang="en-US" sz="2000" dirty="0" err="1"/>
              <a:t>zadań</a:t>
            </a:r>
            <a:r>
              <a:rPr lang="en-US" sz="2000" dirty="0"/>
              <a:t> </a:t>
            </a:r>
            <a:r>
              <a:rPr lang="en-US" sz="2000" dirty="0" err="1"/>
              <a:t>realizowanych</a:t>
            </a:r>
            <a:r>
              <a:rPr lang="en-US" sz="2000" dirty="0"/>
              <a:t> w </a:t>
            </a:r>
            <a:r>
              <a:rPr lang="en-US" sz="2000" dirty="0" err="1"/>
              <a:t>firmie</a:t>
            </a:r>
            <a:endParaRPr lang="en-US" sz="2000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 dirty="0" err="1"/>
              <a:t>Kształcenie</a:t>
            </a:r>
            <a:r>
              <a:rPr lang="en-US" sz="2000" dirty="0"/>
              <a:t> </a:t>
            </a:r>
            <a:r>
              <a:rPr lang="en-US" sz="2000" b="1" dirty="0" err="1"/>
              <a:t>elitarne</a:t>
            </a:r>
            <a:r>
              <a:rPr lang="en-US" sz="2000" dirty="0"/>
              <a:t> ze </a:t>
            </a:r>
            <a:r>
              <a:rPr lang="en-US" sz="2000" dirty="0" err="1"/>
              <a:t>względów</a:t>
            </a:r>
            <a:r>
              <a:rPr lang="en-US" sz="2000" dirty="0"/>
              <a:t> </a:t>
            </a:r>
            <a:r>
              <a:rPr lang="en-US" sz="2000" dirty="0" err="1"/>
              <a:t>merytorycznych</a:t>
            </a:r>
            <a:r>
              <a:rPr lang="en-US" sz="2000" dirty="0"/>
              <a:t>, </a:t>
            </a:r>
            <a:r>
              <a:rPr lang="en-US" sz="2000" dirty="0" err="1"/>
              <a:t>organizacyjnych</a:t>
            </a:r>
            <a:r>
              <a:rPr lang="en-US" sz="2000" dirty="0"/>
              <a:t> i </a:t>
            </a:r>
            <a:r>
              <a:rPr lang="en-US" sz="2000" dirty="0" err="1"/>
              <a:t>finansowych</a:t>
            </a:r>
            <a:r>
              <a:rPr lang="en-US" sz="2000" dirty="0"/>
              <a:t> - </a:t>
            </a:r>
            <a:r>
              <a:rPr lang="en-US" sz="2000" dirty="0" err="1"/>
              <a:t>znacznie</a:t>
            </a:r>
            <a:r>
              <a:rPr lang="en-US" sz="2000" dirty="0"/>
              <a:t> </a:t>
            </a:r>
            <a:r>
              <a:rPr lang="en-US" sz="2000" dirty="0" err="1"/>
              <a:t>trudniejsze</a:t>
            </a:r>
            <a:r>
              <a:rPr lang="en-US" sz="2000" dirty="0"/>
              <a:t> w </a:t>
            </a:r>
            <a:r>
              <a:rPr lang="en-US" sz="2000" dirty="0" err="1"/>
              <a:t>realizacji</a:t>
            </a:r>
            <a:r>
              <a:rPr lang="en-US" sz="2000" dirty="0"/>
              <a:t> </a:t>
            </a:r>
            <a:r>
              <a:rPr lang="en-US" sz="2000" dirty="0" err="1"/>
              <a:t>niż</a:t>
            </a:r>
            <a:r>
              <a:rPr lang="en-US" sz="2000" dirty="0"/>
              <a:t> </a:t>
            </a:r>
            <a:r>
              <a:rPr lang="en-US" sz="2000" dirty="0" err="1"/>
              <a:t>kształcenie</a:t>
            </a:r>
            <a:r>
              <a:rPr lang="en-US" sz="2000" dirty="0"/>
              <a:t> </a:t>
            </a:r>
            <a:r>
              <a:rPr lang="en-US" sz="2000" dirty="0" err="1"/>
              <a:t>dualne</a:t>
            </a:r>
            <a:r>
              <a:rPr lang="en-US" sz="2000" dirty="0"/>
              <a:t> na </a:t>
            </a:r>
            <a:r>
              <a:rPr lang="en-US" sz="2000" dirty="0" err="1"/>
              <a:t>poziomie</a:t>
            </a:r>
            <a:r>
              <a:rPr lang="en-US" sz="2000" dirty="0"/>
              <a:t> </a:t>
            </a:r>
            <a:r>
              <a:rPr lang="en-US" sz="2000" dirty="0" err="1"/>
              <a:t>ponadgimnazjalnym</a:t>
            </a:r>
            <a:r>
              <a:rPr lang="en-US" sz="2000" dirty="0"/>
              <a:t> (</a:t>
            </a:r>
            <a:r>
              <a:rPr lang="en-US" sz="2000" dirty="0" err="1"/>
              <a:t>technikum</a:t>
            </a:r>
            <a:r>
              <a:rPr lang="en-US" sz="2000" dirty="0"/>
              <a:t>), a </a:t>
            </a:r>
            <a:r>
              <a:rPr lang="en-US" sz="2000" dirty="0" err="1"/>
              <a:t>nawet</a:t>
            </a:r>
            <a:r>
              <a:rPr lang="en-US" sz="2000" dirty="0"/>
              <a:t> na </a:t>
            </a:r>
            <a:r>
              <a:rPr lang="en-US" sz="2000" dirty="0" err="1"/>
              <a:t>poziomie</a:t>
            </a:r>
            <a:r>
              <a:rPr lang="en-US" sz="2000" dirty="0"/>
              <a:t> </a:t>
            </a:r>
            <a:r>
              <a:rPr lang="en-US" sz="2000" dirty="0" err="1"/>
              <a:t>zasadniczej</a:t>
            </a:r>
            <a:r>
              <a:rPr lang="en-US" sz="2000" dirty="0"/>
              <a:t> </a:t>
            </a:r>
            <a:r>
              <a:rPr lang="en-US" sz="2000" dirty="0" err="1"/>
              <a:t>szkoły</a:t>
            </a:r>
            <a:r>
              <a:rPr lang="en-US" sz="2000" dirty="0"/>
              <a:t> </a:t>
            </a:r>
            <a:r>
              <a:rPr lang="en-US" sz="2000" dirty="0" err="1"/>
              <a:t>zawodowej</a:t>
            </a:r>
            <a:endParaRPr lang="en-US" sz="2000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60608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lvl="0" algn="r"/>
            <a:r>
              <a:rPr lang="en-US" sz="4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Studia dualne – przykładowe rozwiązania</a:t>
            </a:r>
          </a:p>
        </p:txBody>
      </p:sp>
      <p:sp>
        <p:nvSpPr>
          <p:cNvPr id="6" name="Podtytuł 5"/>
          <p:cNvSpPr>
            <a:spLocks noGrp="1"/>
          </p:cNvSpPr>
          <p:nvPr>
            <p:ph type="subTitle"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en-US" sz="2000" b="1" dirty="0" err="1"/>
              <a:t>Monitorowanie</a:t>
            </a:r>
            <a:r>
              <a:rPr lang="en-US" sz="2000" b="1" dirty="0"/>
              <a:t> i </a:t>
            </a:r>
            <a:r>
              <a:rPr lang="en-US" sz="2000" b="1" dirty="0" err="1"/>
              <a:t>doskonalenie</a:t>
            </a:r>
            <a:r>
              <a:rPr lang="en-US" sz="2000" b="1" dirty="0"/>
              <a:t> </a:t>
            </a:r>
            <a:r>
              <a:rPr lang="en-US" sz="2000" b="1" dirty="0" err="1"/>
              <a:t>jakości</a:t>
            </a:r>
            <a:r>
              <a:rPr lang="en-US" sz="2000" b="1" dirty="0"/>
              <a:t> </a:t>
            </a:r>
            <a:r>
              <a:rPr lang="en-US" sz="2000" dirty="0"/>
              <a:t>kształcenia </a:t>
            </a:r>
            <a:r>
              <a:rPr lang="en-US" sz="2000" dirty="0" err="1"/>
              <a:t>powinno</a:t>
            </a:r>
            <a:r>
              <a:rPr lang="en-US" sz="2000" dirty="0"/>
              <a:t> w </a:t>
            </a:r>
            <a:r>
              <a:rPr lang="en-US" sz="2000" dirty="0" err="1"/>
              <a:t>równym</a:t>
            </a:r>
            <a:r>
              <a:rPr lang="en-US" sz="2000" dirty="0"/>
              <a:t> </a:t>
            </a:r>
            <a:r>
              <a:rPr lang="en-US" sz="2000" dirty="0" err="1"/>
              <a:t>stopniu</a:t>
            </a:r>
            <a:r>
              <a:rPr lang="en-US" sz="2000" dirty="0"/>
              <a:t> </a:t>
            </a:r>
            <a:r>
              <a:rPr lang="en-US" sz="2000" dirty="0" err="1"/>
              <a:t>spoczywać</a:t>
            </a:r>
            <a:r>
              <a:rPr lang="en-US" sz="2000" dirty="0"/>
              <a:t> na </a:t>
            </a:r>
            <a:r>
              <a:rPr lang="en-US" sz="2000" dirty="0" err="1"/>
              <a:t>barkach</a:t>
            </a:r>
            <a:r>
              <a:rPr lang="en-US" sz="2000" dirty="0"/>
              <a:t> </a:t>
            </a:r>
            <a:r>
              <a:rPr lang="en-US" sz="2000" b="1" dirty="0"/>
              <a:t>uczelni i </a:t>
            </a:r>
            <a:r>
              <a:rPr lang="en-US" sz="2000" b="1" dirty="0" err="1"/>
              <a:t>firmy</a:t>
            </a:r>
            <a:endParaRPr lang="en-US" sz="2000" b="1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en-US" sz="2000" b="1" dirty="0" err="1"/>
              <a:t>Pracodawca</a:t>
            </a:r>
            <a:r>
              <a:rPr lang="en-US" sz="2000" dirty="0"/>
              <a:t> </a:t>
            </a:r>
            <a:r>
              <a:rPr lang="en-US" sz="2000" dirty="0" err="1"/>
              <a:t>powinien</a:t>
            </a:r>
            <a:r>
              <a:rPr lang="en-US" sz="2000" dirty="0"/>
              <a:t> </a:t>
            </a:r>
            <a:r>
              <a:rPr lang="en-US" sz="2000" dirty="0" err="1"/>
              <a:t>brać</a:t>
            </a:r>
            <a:r>
              <a:rPr lang="en-US" sz="2000" dirty="0"/>
              <a:t> </a:t>
            </a:r>
            <a:r>
              <a:rPr lang="en-US" sz="2000" b="1" dirty="0" err="1"/>
              <a:t>ścisły</a:t>
            </a:r>
            <a:r>
              <a:rPr lang="en-US" sz="2000" b="1" dirty="0"/>
              <a:t> </a:t>
            </a:r>
            <a:r>
              <a:rPr lang="en-US" sz="2000" b="1" dirty="0" err="1"/>
              <a:t>udział</a:t>
            </a:r>
            <a:r>
              <a:rPr lang="en-US" sz="2000" b="1" dirty="0"/>
              <a:t> w </a:t>
            </a:r>
            <a:r>
              <a:rPr lang="en-US" sz="2000" b="1" dirty="0" err="1"/>
              <a:t>procesie</a:t>
            </a:r>
            <a:r>
              <a:rPr lang="en-US" sz="2000" b="1" dirty="0"/>
              <a:t> </a:t>
            </a:r>
            <a:r>
              <a:rPr lang="en-US" sz="2000" b="1" dirty="0" err="1"/>
              <a:t>weryfikacji</a:t>
            </a:r>
            <a:r>
              <a:rPr lang="en-US" sz="2000" b="1" dirty="0"/>
              <a:t> </a:t>
            </a:r>
            <a:r>
              <a:rPr lang="en-US" sz="2000" b="1" dirty="0" err="1"/>
              <a:t>efektów</a:t>
            </a:r>
            <a:r>
              <a:rPr lang="en-US" sz="2000" b="1" dirty="0"/>
              <a:t> </a:t>
            </a:r>
            <a:r>
              <a:rPr lang="en-US" sz="2000" b="1" dirty="0" err="1"/>
              <a:t>uczenia</a:t>
            </a:r>
            <a:r>
              <a:rPr lang="en-US" sz="2000" b="1" dirty="0"/>
              <a:t> </a:t>
            </a:r>
            <a:r>
              <a:rPr lang="en-US" sz="2000" b="1" dirty="0" err="1"/>
              <a:t>się</a:t>
            </a:r>
            <a:r>
              <a:rPr lang="en-US" sz="2000" dirty="0"/>
              <a:t>, a </a:t>
            </a:r>
            <a:r>
              <a:rPr lang="en-US" sz="2000" dirty="0" err="1"/>
              <a:t>ocena</a:t>
            </a:r>
            <a:r>
              <a:rPr lang="en-US" sz="2000" dirty="0"/>
              <a:t> </a:t>
            </a:r>
            <a:r>
              <a:rPr lang="en-US" sz="2000" dirty="0" err="1"/>
              <a:t>powinna</a:t>
            </a:r>
            <a:r>
              <a:rPr lang="en-US" sz="2000" dirty="0"/>
              <a:t> </a:t>
            </a:r>
            <a:r>
              <a:rPr lang="en-US" sz="2000" dirty="0" err="1"/>
              <a:t>być</a:t>
            </a:r>
            <a:r>
              <a:rPr lang="en-US" sz="2000" dirty="0"/>
              <a:t> </a:t>
            </a:r>
            <a:r>
              <a:rPr lang="en-US" sz="2000" b="1" dirty="0" err="1"/>
              <a:t>wiążąca</a:t>
            </a:r>
            <a:r>
              <a:rPr lang="en-US" sz="2000" b="1" dirty="0"/>
              <a:t> </a:t>
            </a:r>
            <a:r>
              <a:rPr lang="en-US" sz="2000" b="1" dirty="0" err="1"/>
              <a:t>dla</a:t>
            </a:r>
            <a:r>
              <a:rPr lang="en-US" sz="2000" b="1" dirty="0"/>
              <a:t> uczelni 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en-US" sz="2000" b="1" dirty="0" err="1"/>
              <a:t>Brak</a:t>
            </a:r>
            <a:r>
              <a:rPr lang="en-US" sz="2000" b="1" dirty="0"/>
              <a:t> </a:t>
            </a:r>
            <a:r>
              <a:rPr lang="en-US" sz="2000" b="1" dirty="0" err="1"/>
              <a:t>możliwości</a:t>
            </a:r>
            <a:r>
              <a:rPr lang="en-US" sz="2000" b="1" dirty="0"/>
              <a:t> </a:t>
            </a:r>
            <a:r>
              <a:rPr lang="en-US" sz="2000" b="1" dirty="0" err="1"/>
              <a:t>zaliczenia</a:t>
            </a:r>
            <a:r>
              <a:rPr lang="en-US" sz="2000" b="1" dirty="0"/>
              <a:t> </a:t>
            </a:r>
            <a:r>
              <a:rPr lang="en-US" sz="2000" dirty="0"/>
              <a:t>„</a:t>
            </a:r>
            <a:r>
              <a:rPr lang="en-US" sz="2000" dirty="0" err="1"/>
              <a:t>modułu</a:t>
            </a:r>
            <a:r>
              <a:rPr lang="en-US" sz="2000" dirty="0"/>
              <a:t> </a:t>
            </a:r>
            <a:r>
              <a:rPr lang="en-US" sz="2000" dirty="0" err="1"/>
              <a:t>praktycznego</a:t>
            </a:r>
            <a:r>
              <a:rPr lang="en-US" sz="2000" dirty="0"/>
              <a:t>” i </a:t>
            </a:r>
            <a:r>
              <a:rPr lang="en-US" sz="2000" b="1" dirty="0" err="1"/>
              <a:t>potwierdzenia</a:t>
            </a:r>
            <a:r>
              <a:rPr lang="en-US" sz="2000" b="1" dirty="0"/>
              <a:t> </a:t>
            </a:r>
            <a:r>
              <a:rPr lang="en-US" sz="2000" b="1" dirty="0" err="1"/>
              <a:t>efektów</a:t>
            </a:r>
            <a:r>
              <a:rPr lang="en-US" sz="2000" b="1" dirty="0"/>
              <a:t> </a:t>
            </a:r>
            <a:r>
              <a:rPr lang="en-US" sz="2000" b="1" dirty="0" err="1"/>
              <a:t>uczenia</a:t>
            </a:r>
            <a:r>
              <a:rPr lang="en-US" sz="2000" b="1" dirty="0"/>
              <a:t> </a:t>
            </a:r>
            <a:r>
              <a:rPr lang="en-US" sz="2000" b="1" dirty="0" err="1"/>
              <a:t>się</a:t>
            </a:r>
            <a:r>
              <a:rPr lang="en-US" sz="2000" dirty="0"/>
              <a:t> na </a:t>
            </a:r>
            <a:r>
              <a:rPr lang="en-US" sz="2000" dirty="0" err="1"/>
              <a:t>podstawie</a:t>
            </a:r>
            <a:r>
              <a:rPr lang="en-US" sz="2000" dirty="0"/>
              <a:t> </a:t>
            </a:r>
            <a:r>
              <a:rPr lang="en-US" sz="2000" dirty="0" err="1"/>
              <a:t>doświadczenia</a:t>
            </a:r>
            <a:r>
              <a:rPr lang="en-US" sz="2000" dirty="0"/>
              <a:t> </a:t>
            </a:r>
            <a:r>
              <a:rPr lang="en-US" sz="2000" dirty="0" err="1"/>
              <a:t>zawodowego</a:t>
            </a:r>
            <a:r>
              <a:rPr lang="en-US" sz="2000" dirty="0"/>
              <a:t>, </a:t>
            </a:r>
            <a:r>
              <a:rPr lang="en-US" sz="2000" dirty="0" err="1"/>
              <a:t>wolontariatu</a:t>
            </a:r>
            <a:r>
              <a:rPr lang="en-US" sz="2000" dirty="0"/>
              <a:t>, </a:t>
            </a:r>
            <a:r>
              <a:rPr lang="en-US" sz="2000" dirty="0" err="1"/>
              <a:t>prowadzonej</a:t>
            </a:r>
            <a:r>
              <a:rPr lang="en-US" sz="2000" dirty="0"/>
              <a:t> </a:t>
            </a:r>
            <a:r>
              <a:rPr lang="en-US" sz="2000" dirty="0" err="1"/>
              <a:t>działalności</a:t>
            </a:r>
            <a:r>
              <a:rPr lang="en-US" sz="2000" dirty="0"/>
              <a:t> </a:t>
            </a:r>
            <a:r>
              <a:rPr lang="en-US" sz="2000" dirty="0" err="1"/>
              <a:t>gospodarczej</a:t>
            </a:r>
            <a:r>
              <a:rPr lang="en-US" sz="2000" dirty="0"/>
              <a:t> </a:t>
            </a:r>
            <a:r>
              <a:rPr lang="en-US" sz="2000" dirty="0" err="1"/>
              <a:t>przez</a:t>
            </a:r>
            <a:r>
              <a:rPr lang="en-US" sz="2000" dirty="0"/>
              <a:t> </a:t>
            </a:r>
            <a:r>
              <a:rPr lang="en-US" sz="2000" dirty="0" err="1"/>
              <a:t>studenta</a:t>
            </a:r>
            <a:r>
              <a:rPr lang="en-US" sz="2000" dirty="0"/>
              <a:t> etc. 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en-US" sz="2000" b="1" dirty="0" err="1"/>
              <a:t>Część</a:t>
            </a:r>
            <a:r>
              <a:rPr lang="en-US" sz="2000" b="1" dirty="0"/>
              <a:t> </a:t>
            </a:r>
            <a:r>
              <a:rPr lang="en-US" sz="2000" b="1" dirty="0" err="1"/>
              <a:t>praktyczna</a:t>
            </a:r>
            <a:r>
              <a:rPr lang="en-US" sz="2000" b="1" dirty="0"/>
              <a:t> </a:t>
            </a:r>
            <a:r>
              <a:rPr lang="en-US" sz="2000" b="1" dirty="0" err="1"/>
              <a:t>powinna</a:t>
            </a:r>
            <a:r>
              <a:rPr lang="en-US" sz="2000" b="1" dirty="0"/>
              <a:t> </a:t>
            </a:r>
            <a:r>
              <a:rPr lang="en-US" sz="2000" b="1" dirty="0" err="1"/>
              <a:t>cechować</a:t>
            </a:r>
            <a:r>
              <a:rPr lang="en-US" sz="2000" b="1" dirty="0"/>
              <a:t> </a:t>
            </a:r>
            <a:r>
              <a:rPr lang="en-US" sz="2000" b="1" dirty="0" err="1"/>
              <a:t>się</a:t>
            </a:r>
            <a:r>
              <a:rPr lang="en-US" sz="2000" b="1" dirty="0"/>
              <a:t> </a:t>
            </a:r>
            <a:r>
              <a:rPr lang="en-US" sz="2000" b="1" dirty="0" err="1"/>
              <a:t>ciągłością</a:t>
            </a:r>
            <a:r>
              <a:rPr lang="en-US" sz="2000" b="1" dirty="0"/>
              <a:t> </a:t>
            </a:r>
            <a:r>
              <a:rPr lang="en-US" sz="2000" dirty="0"/>
              <a:t>(np. </a:t>
            </a:r>
            <a:r>
              <a:rPr lang="en-US" sz="2000" dirty="0" err="1"/>
              <a:t>naprzemiennie</a:t>
            </a:r>
            <a:r>
              <a:rPr lang="en-US" sz="2000" dirty="0"/>
              <a:t> – </a:t>
            </a:r>
            <a:r>
              <a:rPr lang="en-US" sz="2000" dirty="0" err="1"/>
              <a:t>tydzień</a:t>
            </a:r>
            <a:r>
              <a:rPr lang="en-US" sz="2000" dirty="0"/>
              <a:t>/</a:t>
            </a:r>
            <a:r>
              <a:rPr lang="en-US" sz="2000" dirty="0" err="1"/>
              <a:t>miesiąc</a:t>
            </a:r>
            <a:r>
              <a:rPr lang="en-US" sz="2000" dirty="0"/>
              <a:t>/</a:t>
            </a:r>
            <a:r>
              <a:rPr lang="en-US" sz="2000" dirty="0" err="1"/>
              <a:t>semestr</a:t>
            </a:r>
            <a:r>
              <a:rPr lang="en-US" sz="2000" dirty="0"/>
              <a:t> u </a:t>
            </a:r>
            <a:r>
              <a:rPr lang="en-US" sz="2000" dirty="0" err="1"/>
              <a:t>pracodawcy</a:t>
            </a:r>
            <a:r>
              <a:rPr lang="en-US" sz="2000" dirty="0"/>
              <a:t> – </a:t>
            </a:r>
            <a:r>
              <a:rPr lang="en-US" sz="2000" dirty="0" err="1"/>
              <a:t>tydzień</a:t>
            </a:r>
            <a:r>
              <a:rPr lang="en-US" sz="2000" dirty="0"/>
              <a:t>/</a:t>
            </a:r>
            <a:r>
              <a:rPr lang="en-US" sz="2000" dirty="0" err="1"/>
              <a:t>miesiąc</a:t>
            </a:r>
            <a:r>
              <a:rPr lang="en-US" sz="2000" dirty="0"/>
              <a:t>/</a:t>
            </a:r>
            <a:r>
              <a:rPr lang="en-US" sz="2000" dirty="0" err="1"/>
              <a:t>semestr</a:t>
            </a:r>
            <a:r>
              <a:rPr lang="en-US" sz="2000" dirty="0"/>
              <a:t> na uczelni) 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7356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37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Rozporządzenie w sprawie studiów</a:t>
            </a:r>
            <a:endParaRPr lang="en-US" sz="3700" b="1" u="sng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2000" b="1" i="0" u="none" strike="noStrike" baseline="0" dirty="0"/>
              <a:t>§ 9. </a:t>
            </a:r>
          </a:p>
          <a:p>
            <a:pPr algn="l"/>
            <a:r>
              <a:rPr lang="en-US" sz="2000" b="0" i="0" u="none" strike="noStrike" baseline="0" dirty="0"/>
              <a:t>1. </a:t>
            </a:r>
            <a:r>
              <a:rPr lang="en-US" sz="2000" b="0" i="0" u="none" strike="noStrike" baseline="0" dirty="0" err="1"/>
              <a:t>Wniosek</a:t>
            </a:r>
            <a:r>
              <a:rPr lang="en-US" sz="2000" b="0" i="0" u="none" strike="noStrike" baseline="0" dirty="0"/>
              <a:t> o </a:t>
            </a:r>
            <a:r>
              <a:rPr lang="en-US" sz="2000" b="0" i="0" u="none" strike="noStrike" baseline="0" dirty="0" err="1"/>
              <a:t>pozwolenie</a:t>
            </a:r>
            <a:r>
              <a:rPr lang="en-US" sz="2000" b="0" i="0" u="none" strike="noStrike" baseline="0" dirty="0"/>
              <a:t> na </a:t>
            </a:r>
            <a:r>
              <a:rPr lang="en-US" sz="2000" b="0" i="0" u="none" strike="noStrike" baseline="0" dirty="0" err="1"/>
              <a:t>utworzenie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studiów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zawiera</a:t>
            </a:r>
            <a:r>
              <a:rPr lang="en-US" sz="2000" b="0" i="0" u="none" strike="noStrike" baseline="0" dirty="0"/>
              <a:t>:</a:t>
            </a:r>
          </a:p>
          <a:p>
            <a:pPr algn="l"/>
            <a:r>
              <a:rPr lang="en-US" sz="2000" b="0" i="0" u="none" strike="noStrike" baseline="0" dirty="0"/>
              <a:t>1) </a:t>
            </a:r>
            <a:r>
              <a:rPr lang="en-US" sz="2000" b="0" i="0" u="none" strike="noStrike" baseline="0" dirty="0" err="1"/>
              <a:t>ogólną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charakterystykę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studiów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obejmującą</a:t>
            </a:r>
            <a:r>
              <a:rPr lang="en-US" sz="2000" b="0" i="0" u="none" strike="noStrike" baseline="0" dirty="0"/>
              <a:t>:</a:t>
            </a:r>
          </a:p>
          <a:p>
            <a:pPr algn="l"/>
            <a:r>
              <a:rPr lang="en-US" sz="2000" b="0" i="0" u="none" strike="noStrike" baseline="0" dirty="0"/>
              <a:t>a) </a:t>
            </a:r>
            <a:r>
              <a:rPr lang="en-US" sz="2000" b="0" i="0" u="none" strike="noStrike" baseline="0" dirty="0" err="1"/>
              <a:t>nazwę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kierunku</a:t>
            </a:r>
            <a:r>
              <a:rPr lang="en-US" sz="2000" b="0" i="0" u="none" strike="noStrike" baseline="0" dirty="0"/>
              <a:t>, </a:t>
            </a:r>
            <a:r>
              <a:rPr lang="en-US" sz="2000" b="0" i="0" u="none" strike="noStrike" baseline="0" dirty="0" err="1"/>
              <a:t>poziom</a:t>
            </a:r>
            <a:r>
              <a:rPr lang="en-US" sz="2000" b="0" i="0" u="none" strike="noStrike" baseline="0" dirty="0"/>
              <a:t> i </a:t>
            </a:r>
            <a:r>
              <a:rPr lang="en-US" sz="2000" b="0" i="0" u="none" strike="noStrike" baseline="0" dirty="0" err="1"/>
              <a:t>profil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oraz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formę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lub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formy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studiów</a:t>
            </a:r>
            <a:r>
              <a:rPr lang="en-US" sz="2000" b="0" i="0" u="none" strike="noStrike" baseline="0" dirty="0"/>
              <a:t>,</a:t>
            </a:r>
          </a:p>
          <a:p>
            <a:pPr algn="l"/>
            <a:r>
              <a:rPr lang="en-US" sz="2000" b="0" i="0" u="none" strike="noStrike" baseline="0" dirty="0"/>
              <a:t>b) </a:t>
            </a:r>
            <a:r>
              <a:rPr lang="en-US" sz="2000" b="0" i="0" u="none" strike="noStrike" baseline="0" dirty="0" err="1"/>
              <a:t>koncepcję</a:t>
            </a:r>
            <a:r>
              <a:rPr lang="en-US" sz="2000" b="0" i="0" u="none" strike="noStrike" baseline="0" dirty="0"/>
              <a:t> kształcenia, w </a:t>
            </a:r>
            <a:r>
              <a:rPr lang="en-US" sz="2000" b="0" i="0" u="none" strike="noStrike" baseline="0" dirty="0" err="1"/>
              <a:t>tym</a:t>
            </a:r>
            <a:r>
              <a:rPr lang="en-US" sz="2000" b="0" i="0" u="none" strike="noStrike" baseline="0" dirty="0"/>
              <a:t>:</a:t>
            </a:r>
          </a:p>
          <a:p>
            <a:pPr algn="l"/>
            <a:r>
              <a:rPr lang="en-US" sz="2000" b="0" i="0" u="none" strike="noStrike" baseline="0" dirty="0"/>
              <a:t>– </a:t>
            </a:r>
            <a:r>
              <a:rPr lang="en-US" sz="2000" b="0" i="0" u="none" strike="noStrike" baseline="0" dirty="0" err="1"/>
              <a:t>wskazanie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związku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studiów</a:t>
            </a:r>
            <a:r>
              <a:rPr lang="en-US" sz="2000" b="0" i="0" u="none" strike="noStrike" baseline="0" dirty="0"/>
              <a:t> ze </a:t>
            </a:r>
            <a:r>
              <a:rPr lang="en-US" sz="2000" b="0" i="0" u="none" strike="noStrike" baseline="0" dirty="0" err="1"/>
              <a:t>strategią</a:t>
            </a:r>
            <a:r>
              <a:rPr lang="en-US" sz="2000" b="0" i="0" u="none" strike="noStrike" baseline="0" dirty="0"/>
              <a:t> uczelni,</a:t>
            </a:r>
          </a:p>
          <a:p>
            <a:pPr algn="l"/>
            <a:r>
              <a:rPr lang="en-US" sz="2000" b="1" i="0" u="none" strike="noStrike" baseline="0" dirty="0"/>
              <a:t>– </a:t>
            </a:r>
            <a:r>
              <a:rPr lang="en-US" sz="2000" b="1" i="0" u="none" strike="noStrike" baseline="0" dirty="0" err="1"/>
              <a:t>wskazanie</a:t>
            </a:r>
            <a:r>
              <a:rPr lang="en-US" sz="2000" b="1" i="0" u="none" strike="noStrike" baseline="0" dirty="0"/>
              <a:t> </a:t>
            </a:r>
            <a:r>
              <a:rPr lang="en-US" sz="2000" b="1" i="0" u="none" strike="noStrike" baseline="0" dirty="0" err="1"/>
              <a:t>potrzeb</a:t>
            </a:r>
            <a:r>
              <a:rPr lang="en-US" sz="2000" b="1" i="0" u="none" strike="noStrike" baseline="0" dirty="0"/>
              <a:t> </a:t>
            </a:r>
            <a:r>
              <a:rPr lang="en-US" sz="2000" b="1" i="0" u="none" strike="noStrike" baseline="0" dirty="0" err="1"/>
              <a:t>społeczno-gospodarczych</a:t>
            </a:r>
            <a:r>
              <a:rPr lang="en-US" sz="2000" b="1" i="0" u="none" strike="noStrike" baseline="0" dirty="0"/>
              <a:t> </a:t>
            </a:r>
            <a:r>
              <a:rPr lang="en-US" sz="2000" b="1" i="0" u="none" strike="noStrike" baseline="0" dirty="0" err="1"/>
              <a:t>utworzenia</a:t>
            </a:r>
            <a:r>
              <a:rPr lang="en-US" sz="2000" b="1" i="0" u="none" strike="noStrike" baseline="0" dirty="0"/>
              <a:t> </a:t>
            </a:r>
            <a:r>
              <a:rPr lang="en-US" sz="2000" b="1" i="0" u="none" strike="noStrike" baseline="0" dirty="0" err="1"/>
              <a:t>studiów</a:t>
            </a:r>
            <a:r>
              <a:rPr lang="en-US" sz="2000" b="1" i="0" u="none" strike="noStrike" baseline="0" dirty="0"/>
              <a:t> </a:t>
            </a:r>
            <a:r>
              <a:rPr lang="en-US" sz="2000" b="1" i="0" u="none" strike="noStrike" baseline="0" dirty="0" err="1"/>
              <a:t>oraz</a:t>
            </a:r>
            <a:r>
              <a:rPr lang="en-US" sz="2000" b="1" i="0" u="none" strike="noStrike" baseline="0" dirty="0"/>
              <a:t> </a:t>
            </a:r>
            <a:r>
              <a:rPr lang="en-US" sz="2000" b="1" i="0" u="none" strike="noStrike" baseline="0" dirty="0" err="1"/>
              <a:t>zgodności</a:t>
            </a:r>
            <a:r>
              <a:rPr lang="en-US" sz="2000" b="1" i="0" u="none" strike="noStrike" baseline="0" dirty="0"/>
              <a:t> </a:t>
            </a:r>
            <a:r>
              <a:rPr lang="en-US" sz="2000" b="1" i="0" u="none" strike="noStrike" baseline="0" dirty="0" err="1"/>
              <a:t>efektów</a:t>
            </a:r>
            <a:r>
              <a:rPr lang="en-US" sz="2000" b="1" i="0" u="none" strike="noStrike" baseline="0" dirty="0"/>
              <a:t> </a:t>
            </a:r>
            <a:r>
              <a:rPr lang="en-US" sz="2000" b="1" i="0" u="none" strike="noStrike" baseline="0" dirty="0" err="1"/>
              <a:t>uczenia</a:t>
            </a:r>
            <a:r>
              <a:rPr lang="en-US" sz="2000" b="1" i="0" u="none" strike="noStrike" baseline="0" dirty="0"/>
              <a:t> </a:t>
            </a:r>
            <a:r>
              <a:rPr lang="en-US" sz="2000" b="1" i="0" u="none" strike="noStrike" baseline="0" dirty="0" err="1"/>
              <a:t>się</a:t>
            </a:r>
            <a:r>
              <a:rPr lang="en-US" sz="2000" b="1" i="0" u="none" strike="noStrike" baseline="0" dirty="0"/>
              <a:t> z </a:t>
            </a:r>
            <a:r>
              <a:rPr lang="en-US" sz="2000" b="1" i="0" u="none" strike="noStrike" baseline="0" dirty="0" err="1"/>
              <a:t>tymi</a:t>
            </a:r>
            <a:r>
              <a:rPr lang="en-US" sz="2000" b="1" i="0" u="none" strike="noStrike" baseline="0" dirty="0"/>
              <a:t> </a:t>
            </a:r>
            <a:r>
              <a:rPr lang="en-US" sz="2000" b="1" i="0" u="none" strike="noStrike" baseline="0" dirty="0" err="1"/>
              <a:t>potrzebami</a:t>
            </a:r>
            <a:r>
              <a:rPr lang="en-US" sz="2000" b="1" i="0" u="none" strike="noStrike" baseline="0" dirty="0"/>
              <a:t>,</a:t>
            </a:r>
          </a:p>
          <a:p>
            <a:pPr algn="l"/>
            <a:r>
              <a:rPr lang="en-US" sz="2000" dirty="0"/>
              <a:t>(…)</a:t>
            </a:r>
            <a:endParaRPr lang="en-US" sz="2000" b="0" i="0" u="none" strike="noStrike" baseline="0" dirty="0"/>
          </a:p>
        </p:txBody>
      </p:sp>
    </p:spTree>
    <p:extLst>
      <p:ext uri="{BB962C8B-B14F-4D97-AF65-F5344CB8AC3E}">
        <p14:creationId xmlns:p14="http://schemas.microsoft.com/office/powerpoint/2010/main" val="902503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lvl="0"/>
            <a:r>
              <a:rPr lang="en-US" sz="4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Cechy</a:t>
            </a:r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pl-PL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studiów dualnych</a:t>
            </a:r>
            <a:endParaRPr lang="en-US" sz="40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 indent="-2286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0" algn="l"/>
            <a:r>
              <a:rPr lang="pl-PL" sz="2000" dirty="0"/>
              <a:t>1. </a:t>
            </a:r>
            <a:r>
              <a:rPr lang="en-US" sz="2000" dirty="0"/>
              <a:t>Studia </a:t>
            </a:r>
            <a:r>
              <a:rPr lang="en-US" sz="2000" dirty="0" err="1"/>
              <a:t>przygotowujące</a:t>
            </a:r>
            <a:r>
              <a:rPr lang="en-US" sz="2000" dirty="0"/>
              <a:t> </a:t>
            </a:r>
            <a:r>
              <a:rPr lang="en-US" sz="2000" b="1" dirty="0"/>
              <a:t>do </a:t>
            </a:r>
            <a:r>
              <a:rPr lang="en-US" sz="2000" b="1" dirty="0" err="1"/>
              <a:t>pracy</a:t>
            </a:r>
            <a:r>
              <a:rPr lang="en-US" sz="2000" b="1" dirty="0"/>
              <a:t> </a:t>
            </a:r>
            <a:r>
              <a:rPr lang="en-US" sz="2000" b="1" dirty="0" err="1"/>
              <a:t>zawodowej</a:t>
            </a:r>
            <a:r>
              <a:rPr lang="en-US" sz="2000" b="1" dirty="0"/>
              <a:t>, </a:t>
            </a:r>
            <a:r>
              <a:rPr lang="en-US" sz="2000" b="1" dirty="0" err="1"/>
              <a:t>wykonywania</a:t>
            </a:r>
            <a:r>
              <a:rPr lang="en-US" sz="2000" b="1" dirty="0"/>
              <a:t> </a:t>
            </a:r>
            <a:r>
              <a:rPr lang="en-US" sz="2000" b="1" dirty="0" err="1"/>
              <a:t>zadań</a:t>
            </a:r>
            <a:r>
              <a:rPr lang="en-US" sz="2000" b="1" dirty="0"/>
              <a:t> </a:t>
            </a:r>
            <a:r>
              <a:rPr lang="en-US" sz="2000" b="1" dirty="0" err="1"/>
              <a:t>zawodowych</a:t>
            </a:r>
            <a:r>
              <a:rPr lang="en-US" sz="2000" b="1" dirty="0"/>
              <a:t>,</a:t>
            </a:r>
            <a:r>
              <a:rPr lang="en-US" sz="2000" dirty="0"/>
              <a:t> z</a:t>
            </a:r>
            <a:r>
              <a:rPr lang="pl-PL" sz="2000" dirty="0"/>
              <a:t>e zdecydowaną</a:t>
            </a:r>
            <a:r>
              <a:rPr lang="en-US" sz="2000" dirty="0"/>
              <a:t> </a:t>
            </a:r>
            <a:r>
              <a:rPr lang="en-US" sz="2000" dirty="0" err="1"/>
              <a:t>przewagą</a:t>
            </a:r>
            <a:r>
              <a:rPr lang="en-US" sz="2000" dirty="0"/>
              <a:t> </a:t>
            </a:r>
            <a:r>
              <a:rPr lang="en-US" sz="2000" b="1" dirty="0" err="1"/>
              <a:t>efektów</a:t>
            </a:r>
            <a:r>
              <a:rPr lang="en-US" sz="2000" b="1" dirty="0"/>
              <a:t> z </a:t>
            </a:r>
            <a:r>
              <a:rPr lang="en-US" sz="2000" b="1" dirty="0" err="1"/>
              <a:t>zakresu</a:t>
            </a:r>
            <a:r>
              <a:rPr lang="en-US" sz="2000" b="1" dirty="0"/>
              <a:t> </a:t>
            </a:r>
            <a:r>
              <a:rPr lang="en-US" sz="2000" b="1" dirty="0" err="1"/>
              <a:t>umiejętności</a:t>
            </a:r>
            <a:r>
              <a:rPr lang="en-US" sz="2000" b="1" dirty="0"/>
              <a:t> i </a:t>
            </a:r>
            <a:r>
              <a:rPr lang="en-US" sz="2000" b="1" dirty="0" err="1"/>
              <a:t>kompetencji</a:t>
            </a:r>
            <a:r>
              <a:rPr lang="en-US" sz="2000" b="1" dirty="0"/>
              <a:t> </a:t>
            </a:r>
            <a:r>
              <a:rPr lang="en-US" sz="2000" b="1" dirty="0" err="1"/>
              <a:t>społecznych</a:t>
            </a:r>
            <a:r>
              <a:rPr lang="en-US" sz="2000" dirty="0"/>
              <a:t> </a:t>
            </a:r>
            <a:r>
              <a:rPr lang="en-US" sz="2000" dirty="0" err="1"/>
              <a:t>nad</a:t>
            </a:r>
            <a:r>
              <a:rPr lang="en-US" sz="2000" dirty="0"/>
              <a:t> </a:t>
            </a:r>
            <a:r>
              <a:rPr lang="en-US" sz="2000" dirty="0" err="1"/>
              <a:t>efektami</a:t>
            </a:r>
            <a:r>
              <a:rPr lang="en-US" sz="2000" dirty="0"/>
              <a:t> z </a:t>
            </a:r>
            <a:r>
              <a:rPr lang="en-US" sz="2000" dirty="0" err="1"/>
              <a:t>zakresu</a:t>
            </a:r>
            <a:r>
              <a:rPr lang="en-US" sz="2000" dirty="0"/>
              <a:t> </a:t>
            </a:r>
            <a:r>
              <a:rPr lang="en-US" sz="2000" dirty="0" err="1"/>
              <a:t>wiedzy</a:t>
            </a:r>
            <a:endParaRPr lang="pl-PL" sz="2000" dirty="0"/>
          </a:p>
          <a:p>
            <a:pPr lvl="0" algn="l"/>
            <a:endParaRPr lang="en-US" sz="2000" dirty="0"/>
          </a:p>
          <a:p>
            <a:pPr algn="l"/>
            <a:r>
              <a:rPr lang="en-US" sz="2000" dirty="0"/>
              <a:t>2. </a:t>
            </a:r>
            <a:r>
              <a:rPr lang="pl-PL" sz="2000" b="1" dirty="0"/>
              <a:t>P</a:t>
            </a:r>
            <a:r>
              <a:rPr lang="en-US" sz="2000" b="1" dirty="0" err="1"/>
              <a:t>raktyki</a:t>
            </a:r>
            <a:r>
              <a:rPr lang="en-US" sz="2000" b="1" dirty="0"/>
              <a:t> </a:t>
            </a:r>
            <a:r>
              <a:rPr lang="en-US" sz="2000" b="1" dirty="0" err="1"/>
              <a:t>zawodowe</a:t>
            </a:r>
            <a:r>
              <a:rPr lang="en-US" sz="2000" b="1" dirty="0"/>
              <a:t> </a:t>
            </a:r>
            <a:r>
              <a:rPr lang="pl-PL" sz="2000" b="1" dirty="0"/>
              <a:t>ciągłe </a:t>
            </a:r>
            <a:r>
              <a:rPr lang="en-US" sz="2000" dirty="0" err="1"/>
              <a:t>realizowane</a:t>
            </a:r>
            <a:r>
              <a:rPr lang="en-US" sz="2000" dirty="0"/>
              <a:t> </a:t>
            </a:r>
            <a:r>
              <a:rPr lang="pl-PL" sz="2000" b="1" dirty="0"/>
              <a:t>w konkretnym zakładzie pracy </a:t>
            </a:r>
            <a:r>
              <a:rPr lang="pl-PL" sz="2000" dirty="0"/>
              <a:t>w oparciu o program stworzony w głównej mierze przez zakład pracy </a:t>
            </a:r>
          </a:p>
          <a:p>
            <a:pPr algn="l"/>
            <a:endParaRPr lang="en-US" sz="2000" dirty="0"/>
          </a:p>
          <a:p>
            <a:pPr lvl="0" algn="l" fontAlgn="base"/>
            <a:r>
              <a:rPr lang="pl-PL" sz="2000" dirty="0"/>
              <a:t>3. </a:t>
            </a:r>
            <a:r>
              <a:rPr lang="pl-PL" sz="2000" b="1" dirty="0"/>
              <a:t>Wymiar praktyk </a:t>
            </a:r>
            <a:r>
              <a:rPr lang="pl-PL" sz="2000" dirty="0"/>
              <a:t>zawodowych co najmniej równy wymiarowi zajęć na uczelni</a:t>
            </a:r>
          </a:p>
          <a:p>
            <a:pPr lvl="0" algn="l" fontAlgn="base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9460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lvl="0"/>
            <a:r>
              <a:rPr lang="en-US" sz="4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Cechy</a:t>
            </a:r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pl-PL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studiów dualnych</a:t>
            </a:r>
            <a:endParaRPr lang="en-US" sz="40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 algn="l"/>
            <a:r>
              <a:rPr lang="pl-PL" sz="2000" dirty="0"/>
              <a:t>4</a:t>
            </a:r>
            <a:r>
              <a:rPr lang="en-US" sz="2000" dirty="0"/>
              <a:t>. </a:t>
            </a:r>
            <a:r>
              <a:rPr lang="en-US" sz="2000" b="1" dirty="0" err="1"/>
              <a:t>Znacząc</a:t>
            </a:r>
            <a:r>
              <a:rPr lang="pl-PL" sz="2000" b="1" dirty="0"/>
              <a:t>y</a:t>
            </a:r>
            <a:r>
              <a:rPr lang="en-US" sz="2000" dirty="0"/>
              <a:t> (</a:t>
            </a:r>
            <a:r>
              <a:rPr lang="en-US" sz="2000" dirty="0" err="1"/>
              <a:t>ponad</a:t>
            </a:r>
            <a:r>
              <a:rPr lang="en-US" sz="2000" dirty="0"/>
              <a:t> 50%) </a:t>
            </a:r>
            <a:r>
              <a:rPr lang="pl-PL" sz="2000" dirty="0"/>
              <a:t>udział dydaktyków </a:t>
            </a:r>
            <a:r>
              <a:rPr lang="en-US" sz="2000" dirty="0"/>
              <a:t>z </a:t>
            </a:r>
            <a:r>
              <a:rPr lang="en-US" sz="2000" b="1" dirty="0" err="1"/>
              <a:t>praktycznym</a:t>
            </a:r>
            <a:r>
              <a:rPr lang="en-US" sz="2000" b="1" dirty="0"/>
              <a:t> </a:t>
            </a:r>
            <a:br>
              <a:rPr lang="pl-PL" sz="2000" b="1" dirty="0"/>
            </a:br>
            <a:r>
              <a:rPr lang="en-US" sz="2000" b="1" dirty="0"/>
              <a:t>i </a:t>
            </a:r>
            <a:r>
              <a:rPr lang="en-US" sz="2000" b="1" dirty="0" err="1"/>
              <a:t>aktualnym</a:t>
            </a:r>
            <a:r>
              <a:rPr lang="en-US" sz="2000" b="1" dirty="0"/>
              <a:t> </a:t>
            </a:r>
            <a:r>
              <a:rPr lang="en-US" sz="2000" b="1" dirty="0" err="1"/>
              <a:t>doświadczeniem</a:t>
            </a:r>
            <a:r>
              <a:rPr lang="en-US" sz="2000" b="1" dirty="0"/>
              <a:t> </a:t>
            </a:r>
            <a:r>
              <a:rPr lang="en-US" sz="2000" b="1" dirty="0" err="1"/>
              <a:t>zawodowym</a:t>
            </a:r>
            <a:r>
              <a:rPr lang="en-US" sz="2000" b="1" dirty="0"/>
              <a:t> </a:t>
            </a:r>
            <a:r>
              <a:rPr lang="en-US" sz="2000" b="1" dirty="0" err="1"/>
              <a:t>zdobytym</a:t>
            </a:r>
            <a:r>
              <a:rPr lang="en-US" sz="2000" b="1" dirty="0"/>
              <a:t> </a:t>
            </a:r>
            <a:r>
              <a:rPr lang="en-US" sz="2000" b="1" dirty="0" err="1"/>
              <a:t>poza</a:t>
            </a:r>
            <a:r>
              <a:rPr lang="en-US" sz="2000" b="1" dirty="0"/>
              <a:t> </a:t>
            </a:r>
            <a:r>
              <a:rPr lang="en-US" sz="2000" b="1" dirty="0" err="1"/>
              <a:t>uczelnią</a:t>
            </a:r>
            <a:endParaRPr lang="en-US" sz="2000" b="1" dirty="0"/>
          </a:p>
          <a:p>
            <a:pPr lvl="0" indent="-2286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0" algn="l"/>
            <a:r>
              <a:rPr lang="pl-PL" sz="2000" dirty="0"/>
              <a:t>5</a:t>
            </a:r>
            <a:r>
              <a:rPr lang="en-US" sz="2000" dirty="0"/>
              <a:t>. </a:t>
            </a:r>
            <a:r>
              <a:rPr lang="pl-PL" sz="2000" dirty="0"/>
              <a:t>Na uczelni </a:t>
            </a:r>
            <a:r>
              <a:rPr lang="pl-PL" sz="2000" b="1" dirty="0"/>
              <a:t>p</a:t>
            </a:r>
            <a:r>
              <a:rPr lang="en-US" sz="2000" b="1" dirty="0" err="1"/>
              <a:t>rzewaga</a:t>
            </a:r>
            <a:r>
              <a:rPr lang="en-US" sz="2000" b="1" dirty="0"/>
              <a:t> </a:t>
            </a:r>
            <a:r>
              <a:rPr lang="en-US" sz="2000" b="1" dirty="0" err="1"/>
              <a:t>zajęć</a:t>
            </a:r>
            <a:r>
              <a:rPr lang="en-US" sz="2000" b="1" dirty="0"/>
              <a:t> </a:t>
            </a:r>
            <a:r>
              <a:rPr lang="en-US" sz="2000" b="1" dirty="0" err="1"/>
              <a:t>praktycznych</a:t>
            </a:r>
            <a:r>
              <a:rPr lang="en-US" sz="2000" b="1" dirty="0"/>
              <a:t> </a:t>
            </a:r>
            <a:r>
              <a:rPr lang="en-US" sz="2000" dirty="0"/>
              <a:t>(</a:t>
            </a:r>
            <a:r>
              <a:rPr lang="en-US" sz="2000" dirty="0" err="1"/>
              <a:t>związanych</a:t>
            </a:r>
            <a:r>
              <a:rPr lang="en-US" sz="2000" dirty="0"/>
              <a:t> </a:t>
            </a:r>
            <a:br>
              <a:rPr lang="pl-PL" sz="2000" dirty="0"/>
            </a:br>
            <a:r>
              <a:rPr lang="en-US" sz="2000" dirty="0"/>
              <a:t>z </a:t>
            </a:r>
            <a:r>
              <a:rPr lang="en-US" sz="2000" dirty="0" err="1"/>
              <a:t>praktycznym</a:t>
            </a:r>
            <a:r>
              <a:rPr lang="en-US" sz="2000" dirty="0"/>
              <a:t> </a:t>
            </a:r>
            <a:r>
              <a:rPr lang="en-US" sz="2000" dirty="0" err="1"/>
              <a:t>przygotowaniem</a:t>
            </a:r>
            <a:r>
              <a:rPr lang="en-US" sz="2000" dirty="0"/>
              <a:t> </a:t>
            </a:r>
            <a:r>
              <a:rPr lang="en-US" sz="2000" dirty="0" err="1"/>
              <a:t>zawodowym</a:t>
            </a:r>
            <a:r>
              <a:rPr lang="en-US" sz="2000" dirty="0"/>
              <a:t>)</a:t>
            </a:r>
            <a:endParaRPr lang="en-US" sz="2000" b="1" dirty="0"/>
          </a:p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en-US" sz="2000" dirty="0" err="1"/>
              <a:t>ponad</a:t>
            </a:r>
            <a:r>
              <a:rPr lang="en-US" sz="2000" dirty="0"/>
              <a:t> </a:t>
            </a:r>
            <a:r>
              <a:rPr lang="en-US" sz="2000" b="1" dirty="0" err="1"/>
              <a:t>połowa</a:t>
            </a:r>
            <a:r>
              <a:rPr lang="en-US" sz="2000" b="1" dirty="0"/>
              <a:t> </a:t>
            </a:r>
            <a:r>
              <a:rPr lang="en-US" sz="2000" b="1" dirty="0" err="1"/>
              <a:t>nakładu</a:t>
            </a:r>
            <a:r>
              <a:rPr lang="en-US" sz="2000" b="1" dirty="0"/>
              <a:t> </a:t>
            </a:r>
            <a:r>
              <a:rPr lang="en-US" sz="2000" b="1" dirty="0" err="1"/>
              <a:t>pracy</a:t>
            </a:r>
            <a:r>
              <a:rPr lang="en-US" sz="2000" b="1" dirty="0"/>
              <a:t> </a:t>
            </a:r>
            <a:r>
              <a:rPr lang="en-US" sz="2000" dirty="0" err="1"/>
              <a:t>studenta</a:t>
            </a:r>
            <a:r>
              <a:rPr lang="en-US" sz="2000" dirty="0"/>
              <a:t> </a:t>
            </a:r>
            <a:r>
              <a:rPr lang="en-US" sz="2000" dirty="0" err="1"/>
              <a:t>powinna</a:t>
            </a:r>
            <a:r>
              <a:rPr lang="en-US" sz="2000" dirty="0"/>
              <a:t> </a:t>
            </a:r>
            <a:r>
              <a:rPr lang="en-US" sz="2000" dirty="0" err="1"/>
              <a:t>obejmować</a:t>
            </a:r>
            <a:r>
              <a:rPr lang="en-US" sz="2000" dirty="0"/>
              <a:t> </a:t>
            </a:r>
            <a:r>
              <a:rPr lang="en-US" sz="2000" b="1" dirty="0" err="1"/>
              <a:t>bezpośredni</a:t>
            </a:r>
            <a:r>
              <a:rPr lang="en-US" sz="2000" b="1" dirty="0"/>
              <a:t>  </a:t>
            </a:r>
            <a:r>
              <a:rPr lang="en-US" sz="2000" b="1" dirty="0" err="1"/>
              <a:t>udział</a:t>
            </a:r>
            <a:r>
              <a:rPr lang="en-US" sz="2000" b="1" dirty="0"/>
              <a:t> </a:t>
            </a:r>
            <a:r>
              <a:rPr lang="en-US" sz="2000" dirty="0"/>
              <a:t>w </a:t>
            </a:r>
            <a:r>
              <a:rPr lang="en-US" sz="2000" dirty="0" err="1"/>
              <a:t>tego</a:t>
            </a:r>
            <a:r>
              <a:rPr lang="en-US" sz="2000" dirty="0"/>
              <a:t> </a:t>
            </a:r>
            <a:r>
              <a:rPr lang="en-US" sz="2000" dirty="0" err="1"/>
              <a:t>typu</a:t>
            </a:r>
            <a:r>
              <a:rPr lang="en-US" sz="2000" dirty="0"/>
              <a:t> </a:t>
            </a:r>
            <a:r>
              <a:rPr lang="en-US" sz="2000" dirty="0" err="1"/>
              <a:t>zajęciach</a:t>
            </a:r>
            <a:r>
              <a:rPr lang="en-US" sz="2000" dirty="0"/>
              <a:t> </a:t>
            </a:r>
          </a:p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en-US" sz="2000" dirty="0" err="1"/>
              <a:t>ponad</a:t>
            </a:r>
            <a:r>
              <a:rPr lang="en-US" sz="2000" dirty="0"/>
              <a:t> 50% </a:t>
            </a:r>
            <a:r>
              <a:rPr lang="en-US" sz="2000" dirty="0" err="1"/>
              <a:t>punktów</a:t>
            </a:r>
            <a:r>
              <a:rPr lang="en-US" sz="2000" dirty="0"/>
              <a:t> ECTS </a:t>
            </a:r>
            <a:r>
              <a:rPr lang="en-US" sz="2000" dirty="0" err="1"/>
              <a:t>powinno</a:t>
            </a:r>
            <a:r>
              <a:rPr lang="en-US" sz="2000" dirty="0"/>
              <a:t> </a:t>
            </a:r>
            <a:r>
              <a:rPr lang="en-US" sz="2000" dirty="0" err="1"/>
              <a:t>być</a:t>
            </a:r>
            <a:r>
              <a:rPr lang="en-US" sz="2000" dirty="0"/>
              <a:t> </a:t>
            </a:r>
            <a:r>
              <a:rPr lang="en-US" sz="2000" dirty="0" err="1"/>
              <a:t>przypisanych</a:t>
            </a:r>
            <a:r>
              <a:rPr lang="en-US" sz="2000" dirty="0"/>
              <a:t> </a:t>
            </a:r>
            <a:r>
              <a:rPr lang="en-US" sz="2000" dirty="0" err="1"/>
              <a:t>tego</a:t>
            </a:r>
            <a:r>
              <a:rPr lang="en-US" sz="2000" dirty="0"/>
              <a:t> </a:t>
            </a:r>
            <a:r>
              <a:rPr lang="en-US" sz="2000" dirty="0" err="1"/>
              <a:t>typu</a:t>
            </a:r>
            <a:r>
              <a:rPr lang="en-US" sz="2000" dirty="0"/>
              <a:t> </a:t>
            </a:r>
            <a:r>
              <a:rPr lang="en-US" sz="2000" dirty="0" err="1"/>
              <a:t>zajęciom</a:t>
            </a:r>
            <a:r>
              <a:rPr lang="en-US" sz="2000" dirty="0"/>
              <a:t> – w </a:t>
            </a:r>
            <a:r>
              <a:rPr lang="en-US" sz="2000" dirty="0" err="1"/>
              <a:t>kontekście</a:t>
            </a:r>
            <a:r>
              <a:rPr lang="en-US" sz="2000" dirty="0"/>
              <a:t> </a:t>
            </a:r>
            <a:r>
              <a:rPr lang="en-US" sz="2000" dirty="0" err="1"/>
              <a:t>znaczącego</a:t>
            </a:r>
            <a:r>
              <a:rPr lang="en-US" sz="2000" dirty="0"/>
              <a:t> </a:t>
            </a:r>
            <a:r>
              <a:rPr lang="en-US" sz="2000" b="1" dirty="0" err="1"/>
              <a:t>nakładu</a:t>
            </a:r>
            <a:r>
              <a:rPr lang="en-US" sz="2000" b="1" dirty="0"/>
              <a:t> </a:t>
            </a:r>
            <a:r>
              <a:rPr lang="en-US" sz="2000" b="1" dirty="0" err="1"/>
              <a:t>pracy</a:t>
            </a:r>
            <a:r>
              <a:rPr lang="en-US" sz="2000" b="1" dirty="0"/>
              <a:t> </a:t>
            </a:r>
            <a:r>
              <a:rPr lang="en-US" sz="2000" b="1" dirty="0" err="1"/>
              <a:t>własnej</a:t>
            </a:r>
            <a:r>
              <a:rPr lang="en-US" sz="2000" b="1" dirty="0"/>
              <a:t> </a:t>
            </a:r>
            <a:r>
              <a:rPr lang="en-US" sz="2000" b="1" dirty="0" err="1"/>
              <a:t>studenta</a:t>
            </a:r>
            <a:r>
              <a:rPr lang="en-US" sz="2000" b="1" dirty="0"/>
              <a:t> </a:t>
            </a:r>
            <a:r>
              <a:rPr lang="en-US" sz="2000" dirty="0" err="1"/>
              <a:t>kluczowy</a:t>
            </a:r>
            <a:r>
              <a:rPr lang="en-US" sz="2000" dirty="0"/>
              <a:t> jest </a:t>
            </a:r>
            <a:r>
              <a:rPr lang="en-US" sz="2000" b="1" dirty="0" err="1"/>
              <a:t>opis</a:t>
            </a:r>
            <a:r>
              <a:rPr lang="en-US" sz="2000" b="1" dirty="0"/>
              <a:t> </a:t>
            </a:r>
            <a:r>
              <a:rPr lang="en-US" sz="2000" b="1" dirty="0" err="1"/>
              <a:t>sposobów</a:t>
            </a:r>
            <a:r>
              <a:rPr lang="en-US" sz="2000" b="1" dirty="0"/>
              <a:t> </a:t>
            </a:r>
            <a:r>
              <a:rPr lang="en-US" sz="2000" b="1" dirty="0" err="1"/>
              <a:t>weryfikacji</a:t>
            </a:r>
            <a:r>
              <a:rPr lang="en-US" sz="2000" b="1" dirty="0"/>
              <a:t> </a:t>
            </a:r>
            <a:r>
              <a:rPr lang="en-US" sz="2000" b="1" dirty="0" err="1"/>
              <a:t>tej</a:t>
            </a:r>
            <a:r>
              <a:rPr lang="en-US" sz="2000" b="1" dirty="0"/>
              <a:t> </a:t>
            </a:r>
            <a:r>
              <a:rPr lang="en-US" sz="2000" b="1" dirty="0" err="1"/>
              <a:t>pracy</a:t>
            </a:r>
            <a:r>
              <a:rPr lang="en-US" sz="2000" b="1" dirty="0"/>
              <a:t> </a:t>
            </a:r>
          </a:p>
          <a:p>
            <a:pPr lvl="0" algn="l" fontAlgn="base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90288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lvl="0"/>
            <a:r>
              <a:rPr lang="en-US" sz="4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Cechy</a:t>
            </a:r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pl-PL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studiów dualnych</a:t>
            </a:r>
            <a:endParaRPr lang="en-US" sz="40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 algn="l"/>
            <a:r>
              <a:rPr lang="pl-PL" sz="2000" dirty="0"/>
              <a:t>6</a:t>
            </a:r>
            <a:r>
              <a:rPr lang="en-US" sz="2000" dirty="0"/>
              <a:t>. </a:t>
            </a:r>
            <a:r>
              <a:rPr lang="en-US" sz="2000" b="1" dirty="0" err="1"/>
              <a:t>Prac</a:t>
            </a:r>
            <a:r>
              <a:rPr lang="pl-PL" sz="2000" b="1" dirty="0"/>
              <a:t>a</a:t>
            </a:r>
            <a:r>
              <a:rPr lang="en-US" sz="2000" b="1" dirty="0"/>
              <a:t> </a:t>
            </a:r>
            <a:r>
              <a:rPr lang="en-US" sz="2000" b="1" dirty="0" err="1"/>
              <a:t>dyplomow</a:t>
            </a:r>
            <a:r>
              <a:rPr lang="pl-PL" sz="2000" b="1" dirty="0"/>
              <a:t>a</a:t>
            </a:r>
            <a:r>
              <a:rPr lang="en-US" sz="2000" b="1" dirty="0"/>
              <a:t> </a:t>
            </a:r>
            <a:r>
              <a:rPr lang="pl-PL" sz="2000" dirty="0"/>
              <a:t>powinna mieć </a:t>
            </a:r>
            <a:r>
              <a:rPr lang="en-US" sz="2000" b="1" dirty="0" err="1"/>
              <a:t>walory</a:t>
            </a:r>
            <a:r>
              <a:rPr lang="en-US" sz="2000" dirty="0"/>
              <a:t> </a:t>
            </a:r>
            <a:r>
              <a:rPr lang="en-US" sz="2000" b="1" dirty="0" err="1"/>
              <a:t>aplikacyjne</a:t>
            </a:r>
            <a:r>
              <a:rPr lang="en-US" sz="2000" b="1" dirty="0"/>
              <a:t> </a:t>
            </a:r>
          </a:p>
          <a:p>
            <a:pPr lvl="0" algn="l"/>
            <a:r>
              <a:rPr lang="pl-PL" sz="2000" dirty="0"/>
              <a:t>do wdrożenia/wykorzystania </a:t>
            </a:r>
            <a:r>
              <a:rPr lang="pl-PL" sz="2000" b="1" dirty="0"/>
              <a:t>w konkretnej firmie  </a:t>
            </a:r>
            <a:endParaRPr lang="en-US" sz="2000" b="1" dirty="0"/>
          </a:p>
          <a:p>
            <a:pPr lvl="0" indent="-228600" algn="l"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 lvl="0" algn="l"/>
            <a:r>
              <a:rPr lang="pl-PL" sz="2000" dirty="0"/>
              <a:t>7</a:t>
            </a:r>
            <a:r>
              <a:rPr lang="en-US" sz="2000" dirty="0"/>
              <a:t>. </a:t>
            </a:r>
            <a:r>
              <a:rPr lang="pl-PL" sz="2000" b="1" dirty="0"/>
              <a:t>Kluczowy i decydujący </a:t>
            </a:r>
            <a:r>
              <a:rPr lang="en-US" sz="2000" b="1" dirty="0" err="1"/>
              <a:t>udział</a:t>
            </a:r>
            <a:r>
              <a:rPr lang="en-US" sz="2000" b="1" dirty="0"/>
              <a:t> </a:t>
            </a:r>
            <a:r>
              <a:rPr lang="en-US" sz="2000" b="1" dirty="0" err="1"/>
              <a:t>pracodawców</a:t>
            </a:r>
            <a:r>
              <a:rPr lang="en-US" sz="2000" b="1" dirty="0"/>
              <a:t> </a:t>
            </a:r>
            <a:r>
              <a:rPr lang="en-US" sz="2000" dirty="0"/>
              <a:t>w </a:t>
            </a:r>
            <a:r>
              <a:rPr lang="en-US" sz="2000" dirty="0" err="1"/>
              <a:t>budowaniu</a:t>
            </a:r>
            <a:r>
              <a:rPr lang="en-US" sz="2000" dirty="0"/>
              <a:t>, </a:t>
            </a:r>
            <a:r>
              <a:rPr lang="en-US" sz="2000" dirty="0" err="1"/>
              <a:t>opiniowaniu</a:t>
            </a:r>
            <a:r>
              <a:rPr lang="en-US" sz="2000" dirty="0"/>
              <a:t> i </a:t>
            </a:r>
            <a:r>
              <a:rPr lang="en-US" sz="2000" dirty="0" err="1"/>
              <a:t>modyfikowaniu</a:t>
            </a:r>
            <a:r>
              <a:rPr lang="en-US" sz="2000" dirty="0"/>
              <a:t> program</a:t>
            </a:r>
            <a:r>
              <a:rPr lang="pl-PL" sz="2000" dirty="0"/>
              <a:t>u</a:t>
            </a:r>
            <a:r>
              <a:rPr lang="en-US" sz="2000" dirty="0"/>
              <a:t> </a:t>
            </a:r>
            <a:r>
              <a:rPr lang="en-US" sz="2000" dirty="0" err="1"/>
              <a:t>studiów</a:t>
            </a:r>
            <a:r>
              <a:rPr lang="en-US" sz="2000" dirty="0"/>
              <a:t> (</a:t>
            </a:r>
            <a:r>
              <a:rPr lang="en-US" sz="2000" dirty="0" err="1"/>
              <a:t>również</a:t>
            </a:r>
            <a:r>
              <a:rPr lang="en-US" sz="2000" dirty="0"/>
              <a:t> </a:t>
            </a:r>
            <a:r>
              <a:rPr lang="en-US" sz="2000" dirty="0" err="1"/>
              <a:t>planów</a:t>
            </a:r>
            <a:r>
              <a:rPr lang="en-US" sz="2000" dirty="0"/>
              <a:t> i </a:t>
            </a:r>
            <a:r>
              <a:rPr lang="en-US" sz="2000" dirty="0" err="1"/>
              <a:t>sylabusów</a:t>
            </a:r>
            <a:r>
              <a:rPr lang="en-US" sz="2000" dirty="0"/>
              <a:t>)</a:t>
            </a:r>
            <a:endParaRPr lang="pl-PL" sz="2000" dirty="0"/>
          </a:p>
          <a:p>
            <a:pPr lvl="0" algn="l"/>
            <a:endParaRPr lang="pl-PL" sz="2000" dirty="0"/>
          </a:p>
          <a:p>
            <a:pPr lvl="0" algn="l"/>
            <a:r>
              <a:rPr lang="pl-PL" sz="2000" dirty="0"/>
              <a:t>8. Studia dualne </a:t>
            </a:r>
            <a:r>
              <a:rPr lang="en-US" sz="2000" dirty="0" err="1"/>
              <a:t>powin</a:t>
            </a:r>
            <a:r>
              <a:rPr lang="pl-PL" sz="2000" dirty="0" err="1"/>
              <a:t>ny</a:t>
            </a:r>
            <a:r>
              <a:rPr lang="pl-PL" sz="2000" dirty="0"/>
              <a:t> pozwolić na </a:t>
            </a:r>
            <a:r>
              <a:rPr lang="en-US" sz="2000" b="1" dirty="0" err="1"/>
              <a:t>przygotowanie</a:t>
            </a:r>
            <a:r>
              <a:rPr lang="en-US" sz="2000" b="1" dirty="0"/>
              <a:t> </a:t>
            </a:r>
            <a:r>
              <a:rPr lang="en-US" sz="2000" b="1" dirty="0" err="1"/>
              <a:t>absolwenta</a:t>
            </a:r>
            <a:r>
              <a:rPr lang="en-US" sz="2000" b="1" dirty="0"/>
              <a:t> do </a:t>
            </a:r>
            <a:r>
              <a:rPr lang="en-US" sz="2000" b="1" dirty="0" err="1"/>
              <a:t>podjęcia</a:t>
            </a:r>
            <a:r>
              <a:rPr lang="en-US" sz="2000" b="1" dirty="0"/>
              <a:t> </a:t>
            </a:r>
            <a:r>
              <a:rPr lang="en-US" sz="2000" b="1" dirty="0" err="1"/>
              <a:t>pracy</a:t>
            </a:r>
            <a:r>
              <a:rPr lang="en-US" sz="2000" b="1" dirty="0"/>
              <a:t> </a:t>
            </a:r>
            <a:r>
              <a:rPr lang="pl-PL" sz="2000" b="1" dirty="0"/>
              <a:t>w firmie zaangażowanej </a:t>
            </a:r>
            <a:br>
              <a:rPr lang="pl-PL" sz="2000" b="1" dirty="0"/>
            </a:br>
            <a:r>
              <a:rPr lang="pl-PL" sz="2000" b="1" dirty="0"/>
              <a:t>w studia dualne bezpośrednio po ich ukończeniu </a:t>
            </a:r>
            <a:r>
              <a:rPr lang="pl-PL" sz="2000" dirty="0"/>
              <a:t>(interes firmy, która uczestniczy w procesie)</a:t>
            </a:r>
            <a:endParaRPr lang="en-US" sz="2000" dirty="0"/>
          </a:p>
          <a:p>
            <a:pPr lvl="0" indent="-228600" algn="l" fontAlgn="base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82949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lvl="0"/>
            <a:r>
              <a:rPr lang="en-US" sz="4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Cechy</a:t>
            </a:r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pl-PL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studiów dualnych</a:t>
            </a:r>
            <a:endParaRPr lang="en-US" sz="40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z="2000" b="1" dirty="0"/>
              <a:t>9. Brak możliwości zaliczenia </a:t>
            </a:r>
            <a:r>
              <a:rPr lang="pl-PL" sz="2000" dirty="0"/>
              <a:t>„modułu praktycznego” </a:t>
            </a:r>
            <a:br>
              <a:rPr lang="pl-PL" sz="2000" dirty="0"/>
            </a:br>
            <a:r>
              <a:rPr lang="pl-PL" sz="2000" dirty="0"/>
              <a:t>i </a:t>
            </a:r>
            <a:r>
              <a:rPr lang="pl-PL" sz="2000" b="1" dirty="0"/>
              <a:t>potwierdzenia efektów uczenia się</a:t>
            </a:r>
            <a:r>
              <a:rPr lang="pl-PL" sz="2000" dirty="0"/>
              <a:t> na podstawie doświadczenia zawodowego, wolontariatu, prowadzonej działalności gospodarczej przez studenta etc. </a:t>
            </a:r>
          </a:p>
          <a:p>
            <a:endParaRPr lang="pl-PL" sz="2000" dirty="0"/>
          </a:p>
          <a:p>
            <a:r>
              <a:rPr lang="pl-PL" sz="2000" b="1" dirty="0"/>
              <a:t>10. Część praktyczna powinna cechować się ciągłością </a:t>
            </a:r>
            <a:br>
              <a:rPr lang="pl-PL" sz="2000" b="1" dirty="0"/>
            </a:br>
            <a:r>
              <a:rPr lang="pl-PL" sz="2000" dirty="0"/>
              <a:t>(np. naprzemiennie – tydzień/miesiąc/semestr u pracodawcy – tydzień/miesiąc/semestr na uczelni) </a:t>
            </a:r>
          </a:p>
          <a:p>
            <a:pPr lvl="0" indent="-228600" algn="l" fontAlgn="base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139201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lvl="0"/>
            <a:r>
              <a:rPr lang="en-US" sz="4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Cechy</a:t>
            </a:r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pl-PL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studiów dualnych</a:t>
            </a:r>
            <a:endParaRPr lang="en-US" sz="40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fontAlgn="base"/>
            <a:r>
              <a:rPr lang="pl-PL" sz="2000" dirty="0"/>
              <a:t>11) Studiom dualnym zawsze towarzyszą </a:t>
            </a:r>
            <a:r>
              <a:rPr lang="pl-PL" sz="2000" b="1" dirty="0"/>
              <a:t>inne formy współpracy </a:t>
            </a:r>
            <a:r>
              <a:rPr lang="pl-PL" sz="2000" dirty="0"/>
              <a:t>(np. studia podyplomowe, kursy, szkolenia dla pracowników,  ekspertyzy i opinie, praktyki, staże i prace dyplomowe studentów, zajęcia projektowe prowadzone przez praktyków, projekty badawcze, prace doktorskie), które bardzo często są </a:t>
            </a:r>
            <a:r>
              <a:rPr lang="pl-PL" sz="2000" b="1" dirty="0"/>
              <a:t>podstawą do powołania studiów dualnych w ścisłej współpracy. </a:t>
            </a:r>
          </a:p>
          <a:p>
            <a:pPr indent="-228600" fontAlgn="base">
              <a:buFont typeface="Arial" panose="020B0604020202020204" pitchFamily="34" charset="0"/>
              <a:buChar char="•"/>
            </a:pPr>
            <a:endParaRPr lang="pl-PL" sz="2000" b="1" dirty="0"/>
          </a:p>
          <a:p>
            <a:pPr fontAlgn="base"/>
            <a:r>
              <a:rPr lang="pl-PL" sz="2000" dirty="0"/>
              <a:t>12) Studia te są w zdecydowanej większości przypadków </a:t>
            </a:r>
            <a:r>
              <a:rPr lang="pl-PL" sz="2000" b="1" dirty="0"/>
              <a:t>rezultatem wieloletniej i intensywnej współpracy na linii firma – uczelnia i niemożliwym jest ich zorganizowanie w ciągu 1 czy nawet 2 lat zaczynając od zera. </a:t>
            </a:r>
          </a:p>
          <a:p>
            <a:pPr lvl="0" indent="-228600" algn="l" fontAlgn="base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073340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lvl="0"/>
            <a:r>
              <a:rPr lang="en-US" sz="4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Cechy</a:t>
            </a:r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pl-PL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studiów dualnych</a:t>
            </a:r>
            <a:endParaRPr lang="en-US" sz="40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810259" y="649480"/>
            <a:ext cx="6915019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 sz="2000" dirty="0"/>
              <a:t>13) Studia dualne wymagają </a:t>
            </a:r>
            <a:r>
              <a:rPr lang="pl-PL" sz="2000" b="1" dirty="0"/>
              <a:t>pełnej współpracy, także na gruncie organizacyjnym,</a:t>
            </a:r>
            <a:r>
              <a:rPr lang="pl-PL" sz="2000" dirty="0"/>
              <a:t> między uczelnią a pracodawcą - </a:t>
            </a:r>
            <a:r>
              <a:rPr lang="pl-PL" sz="2000" b="1" dirty="0"/>
              <a:t>program kształcenia powinien być w pełni nadzorowany</a:t>
            </a:r>
            <a:r>
              <a:rPr lang="pl-PL" sz="2000" dirty="0"/>
              <a:t> i w znacznym stopniu także </a:t>
            </a:r>
            <a:r>
              <a:rPr lang="pl-PL" sz="2000" b="1" dirty="0"/>
              <a:t>realizowany przez przedstawicieli firm </a:t>
            </a:r>
            <a:r>
              <a:rPr lang="pl-PL" sz="2000" dirty="0"/>
              <a:t>lub zatrudnianych przez nich specjalistów z rynku (dotyczy to także zajęć dydaktycznych na terenie uczelni). 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pl-PL" sz="2000" dirty="0"/>
          </a:p>
          <a:p>
            <a:r>
              <a:rPr lang="pl-PL" sz="2000" dirty="0"/>
              <a:t>14) Najczęściej wykorzystana </a:t>
            </a:r>
            <a:r>
              <a:rPr lang="pl-PL" sz="2000" b="1" dirty="0"/>
              <a:t>formą prawną </a:t>
            </a:r>
            <a:r>
              <a:rPr lang="pl-PL" sz="2000" dirty="0"/>
              <a:t>(i jednocześnie rekomendowaną) jest </a:t>
            </a:r>
            <a:r>
              <a:rPr lang="pl-PL" sz="2000" b="1" dirty="0"/>
              <a:t>trójstronna umowa między uczelnią, przedsiębiorstwem i studentem</a:t>
            </a:r>
            <a:r>
              <a:rPr lang="pl-PL" sz="2000" dirty="0"/>
              <a:t>, która powinna regulować wzajemne </a:t>
            </a:r>
            <a:r>
              <a:rPr lang="pl-PL" sz="2000" b="1" dirty="0"/>
              <a:t>prawa i obowiązki</a:t>
            </a:r>
            <a:r>
              <a:rPr lang="pl-PL" sz="2000" dirty="0"/>
              <a:t>, a także obejmować </a:t>
            </a:r>
            <a:r>
              <a:rPr lang="pl-PL" sz="2000" b="1" dirty="0"/>
              <a:t>kwestie finansowe. </a:t>
            </a:r>
          </a:p>
          <a:p>
            <a:pPr lvl="0" indent="-228600" algn="l" fontAlgn="base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50025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555631" y="1732884"/>
            <a:ext cx="7080738" cy="397412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lvl="0" fontAlgn="base"/>
            <a:r>
              <a:rPr lang="en-US" sz="2200" b="1" dirty="0">
                <a:solidFill>
                  <a:schemeClr val="bg1"/>
                </a:solidFill>
                <a:latin typeface="Calibri  "/>
              </a:rPr>
              <a:t>1. </a:t>
            </a:r>
            <a:r>
              <a:rPr lang="en-US" sz="2200" b="1" dirty="0" err="1">
                <a:solidFill>
                  <a:schemeClr val="bg1"/>
                </a:solidFill>
                <a:latin typeface="Calibri  "/>
              </a:rPr>
              <a:t>Wprowadzenie</a:t>
            </a:r>
            <a:br>
              <a:rPr lang="en-US" sz="2200" b="1" dirty="0">
                <a:solidFill>
                  <a:schemeClr val="bg1"/>
                </a:solidFill>
                <a:latin typeface="Calibri  "/>
              </a:rPr>
            </a:br>
            <a:br>
              <a:rPr lang="en-US" sz="2200" b="1" dirty="0">
                <a:solidFill>
                  <a:schemeClr val="bg1"/>
                </a:solidFill>
                <a:latin typeface="Calibri  "/>
              </a:rPr>
            </a:br>
            <a:r>
              <a:rPr lang="en-US" sz="2200" b="1" dirty="0">
                <a:solidFill>
                  <a:schemeClr val="bg1"/>
                </a:solidFill>
                <a:latin typeface="Calibri  "/>
              </a:rPr>
              <a:t> 2. </a:t>
            </a:r>
            <a:r>
              <a:rPr lang="pl-PL" sz="2200" b="1" dirty="0">
                <a:solidFill>
                  <a:schemeClr val="bg1"/>
                </a:solidFill>
                <a:latin typeface="Calibri  "/>
              </a:rPr>
              <a:t>Studia dualne – wyższy poziom kształcenia praktycznego</a:t>
            </a:r>
            <a:br>
              <a:rPr lang="en-US" sz="2200" b="1" dirty="0">
                <a:solidFill>
                  <a:schemeClr val="bg1"/>
                </a:solidFill>
                <a:latin typeface="Calibri  "/>
              </a:rPr>
            </a:br>
            <a:br>
              <a:rPr lang="en-US" sz="2200" b="1" dirty="0">
                <a:solidFill>
                  <a:schemeClr val="bg1"/>
                </a:solidFill>
                <a:latin typeface="Calibri  "/>
              </a:rPr>
            </a:br>
            <a:r>
              <a:rPr lang="en-US" sz="2200" b="1" dirty="0">
                <a:solidFill>
                  <a:schemeClr val="bg1"/>
                </a:solidFill>
                <a:latin typeface="Calibri  "/>
              </a:rPr>
              <a:t>3. </a:t>
            </a:r>
            <a:r>
              <a:rPr lang="pl-PL" sz="2200" b="1" dirty="0">
                <a:solidFill>
                  <a:schemeClr val="bg1"/>
                </a:solidFill>
                <a:latin typeface="Calibri  "/>
              </a:rPr>
              <a:t>Jak zaprojektować i wdrożyć skuteczny </a:t>
            </a:r>
            <a:br>
              <a:rPr lang="pl-PL" sz="2200" b="1" dirty="0">
                <a:solidFill>
                  <a:schemeClr val="bg1"/>
                </a:solidFill>
                <a:latin typeface="Calibri  "/>
              </a:rPr>
            </a:br>
            <a:r>
              <a:rPr lang="pl-PL" sz="2200" b="1" dirty="0">
                <a:solidFill>
                  <a:schemeClr val="bg1"/>
                </a:solidFill>
                <a:latin typeface="Calibri  "/>
              </a:rPr>
              <a:t>system współpracy z pracodawcami?</a:t>
            </a:r>
            <a:br>
              <a:rPr lang="pl-PL" sz="2200" b="1" dirty="0">
                <a:solidFill>
                  <a:schemeClr val="bg1"/>
                </a:solidFill>
                <a:latin typeface="Calibri  "/>
              </a:rPr>
            </a:br>
            <a:br>
              <a:rPr lang="pl-PL" sz="2200" b="1" dirty="0">
                <a:solidFill>
                  <a:schemeClr val="bg1"/>
                </a:solidFill>
                <a:latin typeface="Calibri  "/>
              </a:rPr>
            </a:br>
            <a:r>
              <a:rPr lang="pl-PL" sz="2200" b="1" dirty="0">
                <a:solidFill>
                  <a:schemeClr val="bg1"/>
                </a:solidFill>
                <a:latin typeface="Calibri  "/>
              </a:rPr>
              <a:t>4. Warsztat: diagnoza-projekt-wdrożenie-ewaluacja</a:t>
            </a:r>
            <a:br>
              <a:rPr lang="pl-PL" sz="2200" b="1" dirty="0">
                <a:solidFill>
                  <a:schemeClr val="bg1"/>
                </a:solidFill>
                <a:latin typeface="Calibri  "/>
              </a:rPr>
            </a:br>
            <a:br>
              <a:rPr lang="pl-PL" sz="2200" b="1" dirty="0">
                <a:solidFill>
                  <a:schemeClr val="bg1"/>
                </a:solidFill>
                <a:latin typeface="Calibri  "/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Calibri  "/>
              </a:rPr>
            </a:br>
            <a:br>
              <a:rPr lang="en-US" sz="2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Calibri  "/>
              </a:rPr>
            </a:br>
            <a:endParaRPr lang="en-US" sz="2200" b="1" dirty="0">
              <a:solidFill>
                <a:schemeClr val="bg1">
                  <a:lumMod val="95000"/>
                  <a:lumOff val="5000"/>
                </a:schemeClr>
              </a:solidFill>
              <a:latin typeface="Calibri  "/>
            </a:endParaRPr>
          </a:p>
        </p:txBody>
      </p:sp>
    </p:spTree>
    <p:extLst>
      <p:ext uri="{BB962C8B-B14F-4D97-AF65-F5344CB8AC3E}">
        <p14:creationId xmlns:p14="http://schemas.microsoft.com/office/powerpoint/2010/main" val="41814149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lvl="0"/>
            <a:r>
              <a:rPr lang="en-US" sz="4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Cechy</a:t>
            </a:r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pl-PL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studiów dualnych</a:t>
            </a:r>
            <a:endParaRPr lang="en-US" sz="40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810259" y="649480"/>
            <a:ext cx="6915019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fontAlgn="base"/>
            <a:r>
              <a:rPr lang="pl-PL" sz="2000" dirty="0"/>
              <a:t>15) Rekrutacja studentów powinna odbywać się przy ścisłej współpracy z przedsiębiorstwami, które oczekują kandydatów </a:t>
            </a:r>
            <a:br>
              <a:rPr lang="pl-PL" sz="2000" dirty="0"/>
            </a:br>
            <a:r>
              <a:rPr lang="pl-PL" sz="2000" dirty="0"/>
              <a:t>o określonym profilu i kompetencjach (najczęściej tzw. „najlepszych” studentów”). </a:t>
            </a:r>
          </a:p>
          <a:p>
            <a:pPr fontAlgn="base"/>
            <a:endParaRPr lang="pl-PL" sz="2000" dirty="0"/>
          </a:p>
          <a:p>
            <a:pPr fontAlgn="base"/>
            <a:r>
              <a:rPr lang="pl-PL" sz="2000" dirty="0"/>
              <a:t>16) C</a:t>
            </a:r>
            <a:r>
              <a:rPr lang="de-DE" sz="2000" dirty="0" err="1"/>
              <a:t>iesz</a:t>
            </a:r>
            <a:r>
              <a:rPr lang="pl-PL" sz="2000" dirty="0"/>
              <a:t>ą się dużym zainteresowaniem studentów, ale powinny być przeznaczone dla studentów uzyskujących bardzo dobre wyniki w nauce (rekrutacja po 1 roku studiów, rekomendowany warunek – brak deficytu punktów ECTS). </a:t>
            </a:r>
          </a:p>
          <a:p>
            <a:pPr fontAlgn="base"/>
            <a:endParaRPr lang="pl-PL" sz="2000" dirty="0"/>
          </a:p>
          <a:p>
            <a:pPr fontAlgn="base"/>
            <a:r>
              <a:rPr lang="pl-PL" sz="2000" dirty="0"/>
              <a:t>17) Bywa, że konieczna jest wcześniejsza praktyka </a:t>
            </a:r>
            <a:br>
              <a:rPr lang="pl-PL" sz="2000" dirty="0"/>
            </a:br>
            <a:r>
              <a:rPr lang="pl-PL" sz="2000" dirty="0"/>
              <a:t>w przedsiębiorstwie przed rozpoczęciem studiów dualnych.</a:t>
            </a:r>
          </a:p>
          <a:p>
            <a:pPr lvl="0" fontAlgn="base"/>
            <a:endParaRPr lang="pl-PL" sz="2000" dirty="0"/>
          </a:p>
          <a:p>
            <a:pPr lvl="0" indent="-228600" algn="l" fontAlgn="base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399676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lvl="0"/>
            <a:r>
              <a:rPr lang="en-US" sz="4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Cechy</a:t>
            </a:r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pl-PL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studiów dualnych</a:t>
            </a:r>
            <a:endParaRPr lang="en-US" sz="40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810259" y="649480"/>
            <a:ext cx="6915019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 sz="2000" dirty="0"/>
              <a:t>18) Schemat przebiegu kształcenia najczęściej polega na zwiększaniu na kolejnych latach studiów wymiaru czasu zajęć realizowanych u pracodawcy (np. 2 rok – 1 dzień, 3 rok – 2 dni, 4 rok – 3 dni, 5 rok – 4 dni w tygodniu u pracodawcy).</a:t>
            </a:r>
          </a:p>
          <a:p>
            <a:endParaRPr lang="pl-PL" sz="2000" dirty="0"/>
          </a:p>
          <a:p>
            <a:r>
              <a:rPr lang="pl-PL" sz="2000" dirty="0"/>
              <a:t>19) Jednocześnie coraz powszechniejszą formułą jest </a:t>
            </a:r>
            <a:r>
              <a:rPr lang="pl-PL" sz="2000" b="1" dirty="0"/>
              <a:t>możliwość uzyskania w trakcie studiów dodatkowych kompetencji </a:t>
            </a:r>
            <a:br>
              <a:rPr lang="pl-PL" sz="2000" b="1" dirty="0"/>
            </a:br>
            <a:r>
              <a:rPr lang="pl-PL" sz="2000" b="1" dirty="0"/>
              <a:t>i kwalifikacji zawodowych</a:t>
            </a:r>
            <a:r>
              <a:rPr lang="pl-PL" sz="2000" dirty="0"/>
              <a:t> (np. program zgodny z wymaganiami do tytułu zawodowego Projektant Produktów Technicznych - certyfikowany egzamin przeprowadzany przez AHK, tj. Polsko-Niemiecką Izbę Przemysłowo-Handlową; PP, </a:t>
            </a:r>
            <a:r>
              <a:rPr lang="pl-PL" sz="2000" dirty="0" err="1"/>
              <a:t>PWr</a:t>
            </a:r>
            <a:r>
              <a:rPr lang="pl-PL" sz="2000" dirty="0"/>
              <a:t>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sz="2000" dirty="0"/>
          </a:p>
          <a:p>
            <a:pPr lvl="0" indent="-228600" algn="l" fontAlgn="base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711347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lvl="0"/>
            <a:r>
              <a:rPr lang="en-US" sz="4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Cechy</a:t>
            </a:r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pl-PL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studiów dualnych</a:t>
            </a:r>
            <a:endParaRPr lang="en-US" sz="40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810259" y="649480"/>
            <a:ext cx="6915019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z="2000" dirty="0"/>
              <a:t>20) Określonego wsparcia studentom tego typu studiów zapewniają także uczelnie. Są to np. </a:t>
            </a:r>
            <a:r>
              <a:rPr lang="pl-PL" sz="2000" b="1" dirty="0"/>
              <a:t>stypendia Rektora </a:t>
            </a:r>
            <a:r>
              <a:rPr lang="pl-PL" sz="2000" dirty="0"/>
              <a:t>dla najlepszych studentów, zapewnienie uczestnikom studiów dualnych </a:t>
            </a:r>
            <a:r>
              <a:rPr lang="pl-PL" sz="2000" b="1" dirty="0"/>
              <a:t>pierwszeństwa w zapisach na zajęcia. </a:t>
            </a:r>
          </a:p>
          <a:p>
            <a:endParaRPr lang="pl-PL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/>
              <a:t>Z doświadczeń uczelni wynika, że mimo zwiększenia wymiaru czasowego zajęć, studenci nie mają problemów z zaliczaniem ani też deficytu punktów ECTS.</a:t>
            </a:r>
          </a:p>
          <a:p>
            <a:pPr lvl="0" indent="-228600" algn="l" fontAlgn="base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701597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lvl="0"/>
            <a:r>
              <a:rPr lang="en-US" sz="4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Cechy</a:t>
            </a:r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pl-PL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studiów dualnych</a:t>
            </a:r>
            <a:endParaRPr lang="en-US" sz="40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810259" y="649480"/>
            <a:ext cx="7166996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 sz="2000" dirty="0"/>
              <a:t>21) Widoczny wpływ pracy zawodowej na rozwój osobowy studentów</a:t>
            </a:r>
          </a:p>
          <a:p>
            <a:pPr lvl="0"/>
            <a:endParaRPr lang="pl-PL" sz="2000" dirty="0"/>
          </a:p>
          <a:p>
            <a:pPr lvl="0"/>
            <a:r>
              <a:rPr lang="pl-PL" sz="2000" dirty="0"/>
              <a:t>22) Stała i systematyczna aktualizacja programów studiów dzięki bieżącej i ścisłej współpracy z pracodawcami</a:t>
            </a:r>
          </a:p>
          <a:p>
            <a:endParaRPr lang="pl-PL" sz="2000" dirty="0"/>
          </a:p>
          <a:p>
            <a:r>
              <a:rPr lang="pl-PL" sz="2000" dirty="0"/>
              <a:t>23) Stałe monitorowanie karier zawodowych absolwentów SD</a:t>
            </a:r>
          </a:p>
          <a:p>
            <a:pPr lvl="0" indent="-228600" algn="l" fontAlgn="base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209725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lvl="0"/>
            <a:r>
              <a:rPr lang="en-US" sz="4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Cechy</a:t>
            </a:r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pl-PL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studiów dualnych</a:t>
            </a:r>
            <a:endParaRPr lang="en-US" sz="40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Podtytuł 2">
            <a:extLst>
              <a:ext uri="{FF2B5EF4-FFF2-40B4-BE49-F238E27FC236}">
                <a16:creationId xmlns:a16="http://schemas.microsoft.com/office/drawing/2014/main" id="{C702EA30-9D86-47A9-01E3-9616A2FC0D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10125" y="649288"/>
            <a:ext cx="6554788" cy="5546725"/>
          </a:xfrm>
        </p:spPr>
        <p:txBody>
          <a:bodyPr>
            <a:noAutofit/>
          </a:bodyPr>
          <a:lstStyle/>
          <a:p>
            <a:endParaRPr lang="pl-PL" sz="2000" b="1" dirty="0">
              <a:latin typeface="Calibri   "/>
            </a:endParaRPr>
          </a:p>
          <a:p>
            <a:r>
              <a:rPr lang="pl-PL" sz="2000" b="1" dirty="0">
                <a:latin typeface="Calibri   "/>
              </a:rPr>
              <a:t>Kształcenie dualne (naturalne środowisko pracy; w trakcie roku akademickiego)</a:t>
            </a:r>
          </a:p>
          <a:p>
            <a:endParaRPr lang="pl-PL" sz="2000" dirty="0">
              <a:latin typeface="Calibri   "/>
            </a:endParaRPr>
          </a:p>
          <a:p>
            <a:endParaRPr lang="pl-PL" sz="2000" dirty="0">
              <a:latin typeface="Calibri   "/>
            </a:endParaRPr>
          </a:p>
          <a:p>
            <a:endParaRPr lang="pl-PL" sz="2000" dirty="0">
              <a:latin typeface="Calibri   "/>
            </a:endParaRPr>
          </a:p>
          <a:p>
            <a:endParaRPr lang="pl-PL" sz="2000" b="1" dirty="0">
              <a:latin typeface="Calibri   "/>
            </a:endParaRPr>
          </a:p>
          <a:p>
            <a:r>
              <a:rPr lang="pl-PL" sz="2000" b="1" dirty="0">
                <a:latin typeface="Calibri   "/>
              </a:rPr>
              <a:t>Profil praktyczny (50% ECTS – zajęcia związane </a:t>
            </a:r>
            <a:br>
              <a:rPr lang="pl-PL" sz="2000" b="1" dirty="0">
                <a:latin typeface="Calibri   "/>
              </a:rPr>
            </a:br>
            <a:r>
              <a:rPr lang="pl-PL" sz="2000" b="1" dirty="0">
                <a:latin typeface="Calibri   "/>
              </a:rPr>
              <a:t>z praktycznym przygotowaniem zawodowym)</a:t>
            </a:r>
          </a:p>
          <a:p>
            <a:endParaRPr lang="pl-PL" sz="2000" dirty="0">
              <a:latin typeface="Calibri   "/>
            </a:endParaRPr>
          </a:p>
          <a:p>
            <a:endParaRPr lang="pl-PL" sz="2000" dirty="0">
              <a:latin typeface="Calibri   "/>
            </a:endParaRPr>
          </a:p>
          <a:p>
            <a:endParaRPr lang="pl-PL" sz="2000" b="1" dirty="0">
              <a:latin typeface="Calibri   "/>
            </a:endParaRPr>
          </a:p>
          <a:p>
            <a:endParaRPr lang="pl-PL" sz="2000" b="1" dirty="0">
              <a:latin typeface="Calibri   "/>
            </a:endParaRPr>
          </a:p>
          <a:p>
            <a:r>
              <a:rPr lang="pl-PL" sz="2000" b="1" dirty="0">
                <a:latin typeface="Calibri   "/>
              </a:rPr>
              <a:t>Profil </a:t>
            </a:r>
            <a:r>
              <a:rPr lang="pl-PL" sz="2000" b="1" dirty="0" err="1">
                <a:latin typeface="Calibri   "/>
              </a:rPr>
              <a:t>ogólnoakademicki</a:t>
            </a:r>
            <a:endParaRPr lang="pl-PL" sz="2000" b="1" dirty="0">
              <a:latin typeface="Calibri   "/>
            </a:endParaRPr>
          </a:p>
          <a:p>
            <a:endParaRPr lang="pl-PL" sz="2000" dirty="0">
              <a:latin typeface="Calibri   "/>
            </a:endParaRPr>
          </a:p>
        </p:txBody>
      </p:sp>
      <p:sp>
        <p:nvSpPr>
          <p:cNvPr id="5" name="Strzałka: w górę 4">
            <a:extLst>
              <a:ext uri="{FF2B5EF4-FFF2-40B4-BE49-F238E27FC236}">
                <a16:creationId xmlns:a16="http://schemas.microsoft.com/office/drawing/2014/main" id="{FA120827-52AD-0FA9-ED55-53A1E45418BE}"/>
              </a:ext>
            </a:extLst>
          </p:cNvPr>
          <p:cNvSpPr/>
          <p:nvPr/>
        </p:nvSpPr>
        <p:spPr>
          <a:xfrm>
            <a:off x="7684189" y="4108833"/>
            <a:ext cx="645646" cy="118317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Strzałka: w górę 5">
            <a:extLst>
              <a:ext uri="{FF2B5EF4-FFF2-40B4-BE49-F238E27FC236}">
                <a16:creationId xmlns:a16="http://schemas.microsoft.com/office/drawing/2014/main" id="{D909F5D1-255A-6621-D255-D7D7BD1708BF}"/>
              </a:ext>
            </a:extLst>
          </p:cNvPr>
          <p:cNvSpPr/>
          <p:nvPr/>
        </p:nvSpPr>
        <p:spPr>
          <a:xfrm>
            <a:off x="7710055" y="1932709"/>
            <a:ext cx="619780" cy="127211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40463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lvl="0"/>
            <a:r>
              <a:rPr lang="pl-PL" sz="4000" b="1" dirty="0">
                <a:solidFill>
                  <a:srgbClr val="FFFFFF"/>
                </a:solidFill>
              </a:rPr>
              <a:t>S</a:t>
            </a:r>
            <a:r>
              <a:rPr lang="pl-PL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tudia dualne – sugestie </a:t>
            </a:r>
            <a:br>
              <a:rPr lang="pl-PL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pl-PL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 zalecenia</a:t>
            </a:r>
            <a:endParaRPr lang="en-US" sz="40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810259" y="649480"/>
            <a:ext cx="7166996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000" dirty="0"/>
              <a:t>Zdecydowanie rekomendowana w ramach studiów dualnych jest </a:t>
            </a:r>
            <a:r>
              <a:rPr lang="pl-PL" sz="2000" b="1" dirty="0"/>
              <a:t>współpraca z dużymi i bardzo dużymi przedsiębiorstwami</a:t>
            </a:r>
            <a:r>
              <a:rPr lang="pl-PL" sz="2000" dirty="0"/>
              <a:t>, które w ramach prowadzonej polityki zarządzania zasobami ludzkimi traktują je jako </a:t>
            </a:r>
            <a:r>
              <a:rPr lang="pl-PL" sz="2000" b="1" dirty="0"/>
              <a:t>ważną i konieczną inwestycję, a także mają ku temu większe możliwości finansowe i organizacyjne</a:t>
            </a:r>
            <a:r>
              <a:rPr lang="pl-PL" sz="2000" dirty="0"/>
              <a:t>, niż małe i średnie firmy, które traktują praktyki bądź jako zysk „tu i teraz” bądź głównie jako koszty, które prawdopodobnie nigdy się nie zwrócą. </a:t>
            </a:r>
          </a:p>
          <a:p>
            <a:pPr fontAlgn="base"/>
            <a:endParaRPr lang="pl-PL" sz="2000" dirty="0"/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000" dirty="0"/>
              <a:t>Wyjątkiem w tym zakresie może być kształcenie dualne </a:t>
            </a:r>
            <a:br>
              <a:rPr lang="pl-PL" sz="2000" dirty="0"/>
            </a:br>
            <a:r>
              <a:rPr lang="pl-PL" sz="2000" dirty="0"/>
              <a:t>w obszarach nauk społecznych i humanistycznych.     </a:t>
            </a:r>
          </a:p>
          <a:p>
            <a:pPr lvl="0" fontAlgn="base"/>
            <a:endParaRPr lang="pl-PL" sz="2000" dirty="0"/>
          </a:p>
          <a:p>
            <a:pPr lvl="0" indent="-228600" algn="l" fontAlgn="base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891486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lvl="0"/>
            <a:r>
              <a:rPr lang="pl-PL" sz="4000" b="1" dirty="0">
                <a:solidFill>
                  <a:srgbClr val="FFFFFF"/>
                </a:solidFill>
              </a:rPr>
              <a:t>S</a:t>
            </a:r>
            <a:r>
              <a:rPr lang="pl-PL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tudia dualne – sugestie </a:t>
            </a:r>
            <a:br>
              <a:rPr lang="pl-PL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pl-PL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 zalecenia</a:t>
            </a:r>
            <a:endParaRPr lang="en-US" sz="40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810259" y="649480"/>
            <a:ext cx="7166996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fontAlgn="base">
              <a:buFont typeface="Arial" panose="020B0604020202020204" pitchFamily="34" charset="0"/>
              <a:buChar char="•"/>
            </a:pPr>
            <a:r>
              <a:rPr lang="pl-PL" sz="2000" dirty="0"/>
              <a:t>Studia dualne nie powinny być nadmiernie regulowane przepisami prawa (ustawa, rozporządzenia) – należy pozwolić uczelniom i pracodawcom na </a:t>
            </a:r>
            <a:r>
              <a:rPr lang="pl-PL" sz="2000" b="1" dirty="0"/>
              <a:t>jak największą elastyczność</a:t>
            </a:r>
            <a:r>
              <a:rPr lang="pl-PL" sz="2000" dirty="0"/>
              <a:t>, przy zgodności z obecnie obowiązującymi przepisami prawa. </a:t>
            </a:r>
          </a:p>
          <a:p>
            <a:pPr lvl="0" indent="-228600" algn="l" fontAlgn="base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442639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lvl="0"/>
            <a:r>
              <a:rPr lang="pl-PL" sz="4000" b="1" dirty="0">
                <a:solidFill>
                  <a:srgbClr val="FFFFFF"/>
                </a:solidFill>
              </a:rPr>
              <a:t>Bariery </a:t>
            </a:r>
            <a:br>
              <a:rPr lang="pl-PL" sz="4000" b="1" dirty="0">
                <a:solidFill>
                  <a:srgbClr val="FFFFFF"/>
                </a:solidFill>
              </a:rPr>
            </a:br>
            <a:r>
              <a:rPr lang="pl-PL" sz="4000" b="1" dirty="0">
                <a:solidFill>
                  <a:srgbClr val="FFFFFF"/>
                </a:solidFill>
              </a:rPr>
              <a:t>i ograniczenia</a:t>
            </a:r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pl-PL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studiów dualnych</a:t>
            </a:r>
            <a:endParaRPr lang="en-US" sz="40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810259" y="649480"/>
            <a:ext cx="7166996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285750" lvl="0" indent="-285750" algn="l" fontAlgn="base">
              <a:buFont typeface="Arial" panose="020B0604020202020204" pitchFamily="34" charset="0"/>
              <a:buChar char="•"/>
            </a:pPr>
            <a:r>
              <a:rPr lang="pl-PL" sz="2000" dirty="0"/>
              <a:t>Czasochłonność i kosztochłonność</a:t>
            </a:r>
          </a:p>
          <a:p>
            <a:pPr marL="285750" lvl="0" indent="-285750" algn="l" fontAlgn="base">
              <a:buFont typeface="Arial" panose="020B0604020202020204" pitchFamily="34" charset="0"/>
              <a:buChar char="•"/>
            </a:pPr>
            <a:r>
              <a:rPr lang="pl-PL" sz="2000" dirty="0"/>
              <a:t>Systemy zagraniczne – Państwo wspiera finansowo studia dualne (Niemcy, Francja, Austria), u nas nie (słaba pozycja pracodawców; potencjalne rozwiązania: refundacja kosztów na wzór KZ lub amortyzacja inwestycji w kapitał ludzki, finansowanie unijne - stosowane)</a:t>
            </a:r>
          </a:p>
          <a:p>
            <a:pPr marL="285750" lvl="0" indent="-285750" algn="l" fontAlgn="base">
              <a:buFont typeface="Arial" panose="020B0604020202020204" pitchFamily="34" charset="0"/>
              <a:buChar char="•"/>
            </a:pPr>
            <a:r>
              <a:rPr lang="pl-PL" sz="2000" dirty="0"/>
              <a:t>Brak zachęt finansowych dla małych i średnich pracodawców</a:t>
            </a:r>
          </a:p>
          <a:p>
            <a:pPr marL="285750" lvl="0" indent="-285750" algn="l" fontAlgn="base">
              <a:buFont typeface="Arial" panose="020B0604020202020204" pitchFamily="34" charset="0"/>
              <a:buChar char="•"/>
            </a:pPr>
            <a:r>
              <a:rPr lang="pl-PL" sz="2000" dirty="0"/>
              <a:t>„Niższy” prestiż kształcenia zawodowego/praktycznego (?)</a:t>
            </a:r>
          </a:p>
          <a:p>
            <a:pPr marL="285750" lvl="0" indent="-285750" algn="l" fontAlgn="base">
              <a:buFont typeface="Arial" panose="020B0604020202020204" pitchFamily="34" charset="0"/>
              <a:buChar char="•"/>
            </a:pPr>
            <a:r>
              <a:rPr lang="pl-PL" sz="2000" dirty="0"/>
              <a:t>Ograniczona elastyczność i adaptacyjność uczelni </a:t>
            </a:r>
            <a:br>
              <a:rPr lang="pl-PL" sz="2000" dirty="0"/>
            </a:br>
            <a:r>
              <a:rPr lang="pl-PL" sz="2000" dirty="0"/>
              <a:t>(w tym biurokracja)</a:t>
            </a:r>
          </a:p>
          <a:p>
            <a:pPr marL="285750" lvl="0" indent="-285750" algn="l" fontAlgn="base">
              <a:buFont typeface="Arial" panose="020B0604020202020204" pitchFamily="34" charset="0"/>
              <a:buChar char="•"/>
            </a:pPr>
            <a:r>
              <a:rPr lang="pl-PL" sz="2000" dirty="0"/>
              <a:t>Język efektów uczenia się vs. zadania zawodowe</a:t>
            </a:r>
          </a:p>
          <a:p>
            <a:pPr lvl="0" indent="-228600" algn="l" fontAlgn="base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830726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lvl="0"/>
            <a:r>
              <a:rPr lang="pl-PL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Studia dualne – przykłady dobrych praktyk</a:t>
            </a:r>
            <a:endParaRPr lang="en-US" sz="40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835710" y="171708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 fontAlgn="base"/>
            <a:r>
              <a:rPr lang="pl-PL" sz="2000" b="1" dirty="0"/>
              <a:t>Solaris Bus &amp; </a:t>
            </a:r>
            <a:r>
              <a:rPr lang="pl-PL" sz="2000" b="1" dirty="0" err="1"/>
              <a:t>Coach</a:t>
            </a:r>
            <a:endParaRPr lang="pl-PL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800" dirty="0"/>
              <a:t>Umowy z uczelnią i studentami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800" dirty="0"/>
              <a:t>Realizacja programu studiów skrojonego na miarę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800" dirty="0"/>
              <a:t>Praktyki letnie i w ciągu roku akademickiego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800" dirty="0"/>
              <a:t>Przedmioty akademickie prowadzone w przedsiębiorstwach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800" dirty="0"/>
              <a:t>Przedmioty obieralne zaproponowane przez firmy (kooperantów)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800" dirty="0"/>
              <a:t>Stypendia dla studentów dualnych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800" dirty="0">
                <a:latin typeface="Calibri  "/>
              </a:rPr>
              <a:t>Studia elitarne – przez pierwsze 3 lata kilkanaście osób wybranych w procesie rekrutacji (najlepsi studenci)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800" dirty="0">
                <a:latin typeface="Calibri  "/>
                <a:ea typeface="PT Sans Narrow" panose="020B0506020203020204" pitchFamily="34" charset="-18"/>
              </a:rPr>
              <a:t>Praktyki w Dziale Konstrukcji przy projektowaniu zaawansowanych technologicznie pojazdów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800" dirty="0">
                <a:latin typeface="Calibri  "/>
                <a:ea typeface="PT Sans Narrow" panose="020B0506020203020204" pitchFamily="34" charset="-18"/>
              </a:rPr>
              <a:t>Praktyki w pojazdach szynowych (spawanie, klejenie)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800" dirty="0"/>
          </a:p>
          <a:p>
            <a:pPr lvl="0" algn="l" fontAlgn="base"/>
            <a:endParaRPr lang="en-US" sz="2000" dirty="0"/>
          </a:p>
        </p:txBody>
      </p:sp>
      <p:pic>
        <p:nvPicPr>
          <p:cNvPr id="4" name="Picture 2" descr="C:\Users\baguette_s\Desktop\Photos to use\FINAL_Packskoty_Solaris_10.jpg">
            <a:extLst>
              <a:ext uri="{FF2B5EF4-FFF2-40B4-BE49-F238E27FC236}">
                <a16:creationId xmlns:a16="http://schemas.microsoft.com/office/drawing/2014/main" id="{BCEEA174-348C-5EA4-96B4-C482AE4763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4139" y="4724229"/>
            <a:ext cx="5069897" cy="2133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12664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lvl="0"/>
            <a:r>
              <a:rPr lang="pl-PL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Studia dualne – przykłady dobrych praktyk</a:t>
            </a:r>
            <a:endParaRPr lang="en-US" sz="40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835710" y="171708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 fontAlgn="base"/>
            <a:r>
              <a:rPr lang="pl-PL" sz="2000" b="1" dirty="0"/>
              <a:t>Solaris Bus &amp; </a:t>
            </a:r>
            <a:r>
              <a:rPr lang="pl-PL" sz="2000" b="1" dirty="0" err="1"/>
              <a:t>Coach</a:t>
            </a:r>
            <a:endParaRPr lang="pl-PL" sz="2000" b="1" dirty="0"/>
          </a:p>
          <a:p>
            <a:pPr lvl="0" fontAlgn="base"/>
            <a:endParaRPr lang="pl-PL" sz="2000" b="1" dirty="0"/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pl-PL" sz="1600" b="1" i="0" u="none" strike="noStrike" kern="1200" dirty="0">
                <a:effectLst/>
                <a:latin typeface="PT Sans Narrow" panose="020B0604020202020204" pitchFamily="34" charset="-18"/>
                <a:ea typeface="PT Sans Narrow" panose="020B0604020202020204" pitchFamily="34" charset="-18"/>
                <a:cs typeface="Arial" panose="020B0604020202020204" pitchFamily="34" charset="0"/>
              </a:rPr>
              <a:t>Semestr 2</a:t>
            </a:r>
            <a:endParaRPr lang="pl-PL" sz="1600" b="1" i="0" u="none" strike="noStrike" dirty="0">
              <a:effectLst/>
              <a:latin typeface="Arial" panose="020B0604020202020204" pitchFamily="34" charset="0"/>
            </a:endParaRPr>
          </a:p>
          <a:p>
            <a:pPr marL="285750" indent="-285750" algn="l" rtl="0" eaLnBrk="1" fontAlgn="t" latinLnBrk="0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l-PL" sz="1600" b="0" i="0" u="none" strike="noStrike" kern="1200" dirty="0">
                <a:effectLst/>
                <a:latin typeface="PT Sans Narrow" panose="020B0604020202020204" pitchFamily="34" charset="-18"/>
                <a:ea typeface="PT Sans Narrow" panose="020B0604020202020204" pitchFamily="34" charset="-18"/>
                <a:cs typeface="Arial" panose="020B0604020202020204" pitchFamily="34" charset="0"/>
              </a:rPr>
              <a:t>Rekrutacja na Studia Dualne</a:t>
            </a:r>
            <a:endParaRPr lang="pl-PL" sz="16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pl-PL" sz="1600" b="0" i="0" u="none" strike="noStrike" kern="1200" dirty="0">
                <a:effectLst/>
                <a:latin typeface="PT Sans Narrow" panose="020B0604020202020204" pitchFamily="34" charset="-18"/>
                <a:ea typeface="PT Sans Narrow" panose="020B0604020202020204" pitchFamily="34" charset="-18"/>
                <a:cs typeface="Arial" panose="020B0604020202020204" pitchFamily="34" charset="0"/>
              </a:rPr>
              <a:t>Wakacje</a:t>
            </a:r>
            <a:r>
              <a:rPr lang="pl-PL" sz="1600" b="0" i="0" u="none" strike="noStrike" kern="1200" baseline="0" dirty="0">
                <a:effectLst/>
                <a:latin typeface="PT Sans Narrow" panose="020B0604020202020204" pitchFamily="34" charset="-18"/>
                <a:ea typeface="PT Sans Narrow" panose="020B0604020202020204" pitchFamily="34" charset="-18"/>
                <a:cs typeface="Arial" panose="020B0604020202020204" pitchFamily="34" charset="0"/>
              </a:rPr>
              <a:t> </a:t>
            </a:r>
            <a:endParaRPr lang="pl-PL" sz="1600" b="0" i="0" u="none" strike="noStrike" dirty="0">
              <a:effectLst/>
              <a:latin typeface="Arial" panose="020B0604020202020204" pitchFamily="34" charset="0"/>
            </a:endParaRPr>
          </a:p>
          <a:p>
            <a:pPr marL="285750" indent="-285750" algn="l" rtl="0" eaLnBrk="1" fontAlgn="t" latinLnBrk="0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l-PL" sz="1600" b="0" i="0" u="none" strike="noStrike" kern="1200" dirty="0">
                <a:effectLst/>
                <a:latin typeface="PT Sans Narrow" panose="020B0604020202020204" pitchFamily="34" charset="-18"/>
                <a:ea typeface="PT Sans Narrow" panose="020B0604020202020204" pitchFamily="34" charset="-18"/>
                <a:cs typeface="Arial" panose="020B0604020202020204" pitchFamily="34" charset="0"/>
              </a:rPr>
              <a:t>Praktyka letnia w firmach</a:t>
            </a:r>
            <a:endParaRPr lang="pl-PL" sz="16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pl-PL" sz="1600" b="1" i="0" u="none" strike="noStrike" kern="1200" dirty="0">
                <a:effectLst/>
                <a:latin typeface="PT Sans Narrow" panose="020B0604020202020204" pitchFamily="34" charset="-18"/>
                <a:ea typeface="PT Sans Narrow" panose="020B0604020202020204" pitchFamily="34" charset="-18"/>
                <a:cs typeface="Arial" panose="020B0604020202020204" pitchFamily="34" charset="0"/>
              </a:rPr>
              <a:t>Semestr 3 i 4</a:t>
            </a:r>
            <a:endParaRPr lang="pl-PL" sz="1600" b="1" i="0" u="none" strike="noStrike" dirty="0">
              <a:effectLst/>
              <a:latin typeface="Arial" panose="020B0604020202020204" pitchFamily="34" charset="0"/>
            </a:endParaRPr>
          </a:p>
          <a:p>
            <a:pPr marL="285750" indent="-285750" algn="l" rtl="0" eaLnBrk="1" fontAlgn="t" latinLnBrk="0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l-PL" sz="1600" b="0" i="0" u="none" strike="noStrike" kern="1200" dirty="0">
                <a:effectLst/>
                <a:latin typeface="PT Sans Narrow" panose="020B0604020202020204" pitchFamily="34" charset="-18"/>
                <a:ea typeface="PT Sans Narrow" panose="020B0604020202020204" pitchFamily="34" charset="-18"/>
                <a:cs typeface="Arial" panose="020B0604020202020204" pitchFamily="34" charset="0"/>
              </a:rPr>
              <a:t>Politechnika Poznańska – 4 dni</a:t>
            </a:r>
            <a:endParaRPr lang="pl-PL" sz="1600" b="0" i="0" u="none" strike="noStrike" dirty="0">
              <a:effectLst/>
              <a:latin typeface="Arial" panose="020B0604020202020204" pitchFamily="34" charset="0"/>
            </a:endParaRPr>
          </a:p>
          <a:p>
            <a:pPr marL="285750" indent="-285750" algn="l" rtl="0" eaLnBrk="1" fontAlgn="t" latinLnBrk="0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l-PL" sz="1600" b="0" i="0" u="none" strike="noStrike" kern="1200" dirty="0">
                <a:effectLst/>
                <a:latin typeface="PT Sans Narrow" panose="020B0604020202020204" pitchFamily="34" charset="-18"/>
                <a:ea typeface="PT Sans Narrow" panose="020B0604020202020204" pitchFamily="34" charset="-18"/>
                <a:cs typeface="Arial" panose="020B0604020202020204" pitchFamily="34" charset="0"/>
              </a:rPr>
              <a:t>Firmy</a:t>
            </a:r>
            <a:r>
              <a:rPr lang="pl-PL" sz="1600" b="0" i="0" u="none" strike="noStrike" kern="1200" baseline="0" dirty="0">
                <a:effectLst/>
                <a:latin typeface="PT Sans Narrow" panose="020B0604020202020204" pitchFamily="34" charset="-18"/>
                <a:ea typeface="PT Sans Narrow" panose="020B0604020202020204" pitchFamily="34" charset="-18"/>
                <a:cs typeface="Arial" panose="020B0604020202020204" pitchFamily="34" charset="0"/>
              </a:rPr>
              <a:t> – 1 dzień</a:t>
            </a:r>
            <a:endParaRPr lang="pl-PL" sz="16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pl-PL" sz="1600" b="1" i="0" u="none" strike="noStrike" kern="1200" dirty="0">
                <a:effectLst/>
                <a:latin typeface="PT Sans Narrow" panose="020B0604020202020204" pitchFamily="34" charset="-18"/>
                <a:ea typeface="PT Sans Narrow" panose="020B0604020202020204" pitchFamily="34" charset="-18"/>
                <a:cs typeface="Arial" panose="020B0604020202020204" pitchFamily="34" charset="0"/>
              </a:rPr>
              <a:t>Wakacje</a:t>
            </a:r>
            <a:endParaRPr lang="pl-PL" sz="1600" b="1" i="0" u="none" strike="noStrike" dirty="0">
              <a:effectLst/>
              <a:latin typeface="Arial" panose="020B0604020202020204" pitchFamily="34" charset="0"/>
            </a:endParaRPr>
          </a:p>
          <a:p>
            <a:pPr marL="285750" indent="-285750" algn="l" rtl="0" eaLnBrk="1" fontAlgn="t" latinLnBrk="0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l-PL" sz="1600" b="0" i="0" u="none" strike="noStrike" kern="1200" dirty="0">
                <a:effectLst/>
                <a:latin typeface="PT Sans Narrow" panose="020B0604020202020204" pitchFamily="34" charset="-18"/>
                <a:ea typeface="PT Sans Narrow" panose="020B0604020202020204" pitchFamily="34" charset="-18"/>
                <a:cs typeface="Arial" panose="020B0604020202020204" pitchFamily="34" charset="0"/>
              </a:rPr>
              <a:t>Praktyka letnia w firmach</a:t>
            </a:r>
            <a:endParaRPr lang="pl-PL" sz="16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pl-PL" sz="1600" b="1" i="0" u="none" strike="noStrike" kern="1200" dirty="0">
                <a:effectLst/>
                <a:latin typeface="PT Sans Narrow" panose="020B0604020202020204" pitchFamily="34" charset="-18"/>
                <a:ea typeface="PT Sans Narrow" panose="020B0604020202020204" pitchFamily="34" charset="-18"/>
                <a:cs typeface="Arial" panose="020B0604020202020204" pitchFamily="34" charset="0"/>
              </a:rPr>
              <a:t>Semestr 5 i 6</a:t>
            </a:r>
            <a:endParaRPr lang="pl-PL" sz="1600" b="1" i="0" u="none" strike="noStrike" dirty="0">
              <a:effectLst/>
              <a:latin typeface="Arial" panose="020B0604020202020204" pitchFamily="34" charset="0"/>
            </a:endParaRPr>
          </a:p>
          <a:p>
            <a:pPr marL="285750" indent="-285750" algn="l" rtl="0" eaLnBrk="1" fontAlgn="t" latinLnBrk="0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l-PL" sz="1600" b="0" i="0" u="none" strike="noStrike" kern="1200" dirty="0">
                <a:effectLst/>
                <a:latin typeface="PT Sans Narrow" panose="020B0604020202020204" pitchFamily="34" charset="-18"/>
                <a:ea typeface="PT Sans Narrow" panose="020B0604020202020204" pitchFamily="34" charset="-18"/>
                <a:cs typeface="Arial" panose="020B0604020202020204" pitchFamily="34" charset="0"/>
              </a:rPr>
              <a:t>Politechnika Poznańska – 3 dni</a:t>
            </a:r>
            <a:endParaRPr lang="pl-PL" sz="1600" b="0" i="0" u="none" strike="noStrike" dirty="0">
              <a:effectLst/>
              <a:latin typeface="Arial" panose="020B0604020202020204" pitchFamily="34" charset="0"/>
            </a:endParaRPr>
          </a:p>
          <a:p>
            <a:pPr marL="285750" indent="-285750" algn="l" rtl="0" eaLnBrk="1" fontAlgn="t" latinLnBrk="0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l-PL" sz="1600" b="0" i="0" u="none" strike="noStrike" kern="1200" dirty="0">
                <a:effectLst/>
                <a:latin typeface="PT Sans Narrow" panose="020B0604020202020204" pitchFamily="34" charset="-18"/>
                <a:ea typeface="PT Sans Narrow" panose="020B0604020202020204" pitchFamily="34" charset="-18"/>
                <a:cs typeface="Arial" panose="020B0604020202020204" pitchFamily="34" charset="0"/>
              </a:rPr>
              <a:t>Firmy</a:t>
            </a:r>
            <a:r>
              <a:rPr lang="pl-PL" sz="1600" b="0" i="0" u="none" strike="noStrike" kern="1200" baseline="0" dirty="0">
                <a:effectLst/>
                <a:latin typeface="PT Sans Narrow" panose="020B0604020202020204" pitchFamily="34" charset="-18"/>
                <a:ea typeface="PT Sans Narrow" panose="020B0604020202020204" pitchFamily="34" charset="-18"/>
                <a:cs typeface="Arial" panose="020B0604020202020204" pitchFamily="34" charset="0"/>
              </a:rPr>
              <a:t> – 2 dni</a:t>
            </a:r>
            <a:endParaRPr lang="pl-PL" sz="16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pl-PL" sz="1600" b="1" i="0" u="none" strike="noStrike" kern="1200" dirty="0">
                <a:effectLst/>
                <a:latin typeface="PT Sans Narrow" panose="020B0604020202020204" pitchFamily="34" charset="-18"/>
                <a:ea typeface="PT Sans Narrow" panose="020B0604020202020204" pitchFamily="34" charset="-18"/>
                <a:cs typeface="Arial" panose="020B0604020202020204" pitchFamily="34" charset="0"/>
              </a:rPr>
              <a:t>Wakacje</a:t>
            </a:r>
            <a:endParaRPr lang="pl-PL" sz="1600" b="1" i="0" u="none" strike="noStrike" dirty="0">
              <a:effectLst/>
              <a:latin typeface="Arial" panose="020B0604020202020204" pitchFamily="34" charset="0"/>
            </a:endParaRPr>
          </a:p>
          <a:p>
            <a:pPr marL="285750" indent="-285750" algn="l" rtl="0" eaLnBrk="1" fontAlgn="t" latinLnBrk="0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l-PL" sz="1600" b="0" i="0" u="none" strike="noStrike" kern="1200" dirty="0">
                <a:effectLst/>
                <a:latin typeface="PT Sans Narrow" panose="020B0604020202020204" pitchFamily="34" charset="-18"/>
                <a:ea typeface="PT Sans Narrow" panose="020B0604020202020204" pitchFamily="34" charset="-18"/>
                <a:cs typeface="Arial" panose="020B0604020202020204" pitchFamily="34" charset="0"/>
              </a:rPr>
              <a:t>Praktyka letnia w firmach</a:t>
            </a:r>
            <a:endParaRPr lang="pl-PL" sz="16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pl-PL" sz="1600" b="1" i="0" u="none" strike="noStrike" kern="1200" dirty="0">
                <a:effectLst/>
                <a:latin typeface="PT Sans Narrow" panose="020B0604020202020204" pitchFamily="34" charset="-18"/>
                <a:ea typeface="PT Sans Narrow" panose="020B0604020202020204" pitchFamily="34" charset="-18"/>
                <a:cs typeface="Arial" panose="020B0604020202020204" pitchFamily="34" charset="0"/>
              </a:rPr>
              <a:t>Semestr 7</a:t>
            </a:r>
            <a:endParaRPr lang="pl-PL" sz="1600" b="1" i="0" u="none" strike="noStrike" dirty="0">
              <a:effectLst/>
              <a:latin typeface="Arial" panose="020B0604020202020204" pitchFamily="34" charset="0"/>
            </a:endParaRPr>
          </a:p>
          <a:p>
            <a:pPr marL="285750" indent="-285750" algn="l" rtl="0" eaLnBrk="1" fontAlgn="t" latinLnBrk="0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l-PL" sz="1600" b="0" i="0" u="none" strike="noStrike" kern="1200" dirty="0">
                <a:effectLst/>
                <a:latin typeface="PT Sans Narrow" panose="020B0604020202020204" pitchFamily="34" charset="-18"/>
                <a:ea typeface="PT Sans Narrow" panose="020B0604020202020204" pitchFamily="34" charset="-18"/>
                <a:cs typeface="Arial" panose="020B0604020202020204" pitchFamily="34" charset="0"/>
              </a:rPr>
              <a:t>Politechnika Poznańska</a:t>
            </a:r>
            <a:r>
              <a:rPr lang="pl-PL" sz="1600" b="0" i="0" u="none" strike="noStrike" kern="1200" baseline="0" dirty="0">
                <a:effectLst/>
                <a:latin typeface="PT Sans Narrow" panose="020B0604020202020204" pitchFamily="34" charset="-18"/>
                <a:ea typeface="PT Sans Narrow" panose="020B0604020202020204" pitchFamily="34" charset="-18"/>
                <a:cs typeface="Arial" panose="020B0604020202020204" pitchFamily="34" charset="0"/>
              </a:rPr>
              <a:t> - 2 dni</a:t>
            </a:r>
            <a:endParaRPr lang="pl-PL" sz="1600" b="0" i="0" u="none" strike="noStrike" dirty="0">
              <a:effectLst/>
              <a:latin typeface="Arial" panose="020B0604020202020204" pitchFamily="34" charset="0"/>
            </a:endParaRPr>
          </a:p>
          <a:p>
            <a:pPr marL="285750" indent="-285750" algn="l" rtl="0" eaLnBrk="1" fontAlgn="t" latinLnBrk="0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l-PL" sz="1600" b="0" i="0" u="none" strike="noStrike" kern="1200" baseline="0" dirty="0">
                <a:effectLst/>
                <a:latin typeface="PT Sans Narrow" panose="020B0604020202020204" pitchFamily="34" charset="-18"/>
                <a:ea typeface="PT Sans Narrow" panose="020B0604020202020204" pitchFamily="34" charset="-18"/>
                <a:cs typeface="Arial" panose="020B0604020202020204" pitchFamily="34" charset="0"/>
              </a:rPr>
              <a:t>Firmy – 3 dni</a:t>
            </a:r>
            <a:endParaRPr lang="pl-PL" sz="16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pl-PL" sz="1600" b="1" i="0" u="none" strike="noStrike" kern="1200" baseline="0" dirty="0">
                <a:effectLst/>
                <a:latin typeface="PT Sans Narrow" panose="020B0604020202020204" pitchFamily="34" charset="-18"/>
                <a:ea typeface="PT Sans Narrow" panose="020B0604020202020204" pitchFamily="34" charset="-18"/>
                <a:cs typeface="Arial" panose="020B0604020202020204" pitchFamily="34" charset="0"/>
              </a:rPr>
              <a:t>Egzamin inżynierski</a:t>
            </a:r>
            <a:endParaRPr lang="pl-PL" sz="1600" b="1" i="0" u="none" strike="noStrike" dirty="0">
              <a:effectLst/>
              <a:latin typeface="Arial" panose="020B0604020202020204" pitchFamily="34" charset="0"/>
            </a:endParaRPr>
          </a:p>
          <a:p>
            <a:pPr lvl="0" algn="l" fontAlgn="base"/>
            <a:endParaRPr lang="en-US" sz="2000" dirty="0"/>
          </a:p>
        </p:txBody>
      </p:sp>
      <p:pic>
        <p:nvPicPr>
          <p:cNvPr id="4" name="Picture 2" descr="C:\Users\baguette_s\Desktop\Photos to use\FINAL_Packskoty_Solaris_10.jpg">
            <a:extLst>
              <a:ext uri="{FF2B5EF4-FFF2-40B4-BE49-F238E27FC236}">
                <a16:creationId xmlns:a16="http://schemas.microsoft.com/office/drawing/2014/main" id="{BCEEA174-348C-5EA4-96B4-C482AE4763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4140" y="5119255"/>
            <a:ext cx="4584988" cy="1738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39718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lvl="0" algn="r"/>
            <a:r>
              <a:rPr lang="en-US" sz="37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Przepisy</a:t>
            </a:r>
            <a:r>
              <a:rPr lang="en-US" sz="37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7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prawne</a:t>
            </a:r>
            <a:r>
              <a:rPr lang="en-US" sz="37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w zakresie współpracy uczelni </a:t>
            </a:r>
            <a:br>
              <a:rPr lang="en-US" sz="37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7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z pracodawcami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342900" lvl="0" indent="-2286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lvl="0" indent="-228600" algn="l">
              <a:buFont typeface="Arial" panose="020B0604020202020204" pitchFamily="34" charset="0"/>
              <a:buChar char="•"/>
            </a:pPr>
            <a:r>
              <a:rPr lang="pl-PL" sz="2800" b="1" dirty="0"/>
              <a:t>U</a:t>
            </a:r>
            <a:r>
              <a:rPr lang="en-US" sz="2800" b="1" dirty="0" err="1"/>
              <a:t>stawa</a:t>
            </a:r>
            <a:r>
              <a:rPr lang="en-US" sz="2800" b="1" dirty="0"/>
              <a:t> z </a:t>
            </a:r>
            <a:r>
              <a:rPr lang="en-US" sz="2800" b="1" dirty="0" err="1"/>
              <a:t>dnia</a:t>
            </a:r>
            <a:r>
              <a:rPr lang="en-US" sz="2800" b="1" dirty="0"/>
              <a:t> 20 </a:t>
            </a:r>
            <a:r>
              <a:rPr lang="en-US" sz="2800" b="1" dirty="0" err="1"/>
              <a:t>lipca</a:t>
            </a:r>
            <a:r>
              <a:rPr lang="en-US" sz="2800" b="1" dirty="0"/>
              <a:t> 2018 r. – </a:t>
            </a:r>
            <a:br>
              <a:rPr lang="pl-PL" sz="2800" b="1" dirty="0"/>
            </a:br>
            <a:r>
              <a:rPr lang="en-US" sz="2800" b="1" dirty="0" err="1"/>
              <a:t>Prawo</a:t>
            </a:r>
            <a:r>
              <a:rPr lang="en-US" sz="2800" b="1" dirty="0"/>
              <a:t> o </a:t>
            </a:r>
            <a:r>
              <a:rPr lang="en-US" sz="2800" b="1" dirty="0" err="1"/>
              <a:t>szkolnictwie</a:t>
            </a:r>
            <a:r>
              <a:rPr lang="en-US" sz="2800" b="1" dirty="0"/>
              <a:t> </a:t>
            </a:r>
            <a:r>
              <a:rPr lang="en-US" sz="2800" b="1" dirty="0" err="1"/>
              <a:t>wyższym</a:t>
            </a:r>
            <a:r>
              <a:rPr lang="en-US" sz="2800" b="1" dirty="0"/>
              <a:t> i </a:t>
            </a:r>
            <a:r>
              <a:rPr lang="en-US" sz="2800" b="1" dirty="0" err="1"/>
              <a:t>nauce</a:t>
            </a:r>
            <a:r>
              <a:rPr lang="en-US" sz="2800" b="1" dirty="0"/>
              <a:t> (</a:t>
            </a:r>
            <a:r>
              <a:rPr lang="en-US" sz="2800" b="1" dirty="0" err="1"/>
              <a:t>UPSWiN</a:t>
            </a:r>
            <a:r>
              <a:rPr lang="en-US" sz="2800" b="1" dirty="0"/>
              <a:t>)</a:t>
            </a:r>
            <a:endParaRPr lang="en-US" sz="2800" b="1" u="sng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800" b="1" dirty="0"/>
          </a:p>
          <a:p>
            <a:pPr marL="342900" lvl="0" indent="-228600" algn="l">
              <a:buFont typeface="Arial" panose="020B0604020202020204" pitchFamily="34" charset="0"/>
              <a:buChar char="•"/>
            </a:pPr>
            <a:r>
              <a:rPr lang="pl-PL" sz="2800" b="1" dirty="0"/>
              <a:t>R</a:t>
            </a:r>
            <a:r>
              <a:rPr lang="en-US" sz="2800" b="1" dirty="0" err="1"/>
              <a:t>ozporządzenie</a:t>
            </a:r>
            <a:r>
              <a:rPr lang="en-US" sz="2800" b="1" dirty="0"/>
              <a:t> </a:t>
            </a:r>
            <a:r>
              <a:rPr lang="en-US" sz="2800" b="1" dirty="0" err="1"/>
              <a:t>Ministra</a:t>
            </a:r>
            <a:r>
              <a:rPr lang="en-US" sz="2800" b="1" dirty="0"/>
              <a:t> </a:t>
            </a:r>
            <a:r>
              <a:rPr lang="en-US" sz="2800" b="1" dirty="0" err="1"/>
              <a:t>Nauki</a:t>
            </a:r>
            <a:r>
              <a:rPr lang="en-US" sz="2800" b="1" dirty="0"/>
              <a:t> </a:t>
            </a:r>
            <a:br>
              <a:rPr lang="pl-PL" sz="2800" b="1" dirty="0"/>
            </a:br>
            <a:r>
              <a:rPr lang="en-US" sz="2800" b="1" dirty="0"/>
              <a:t>i </a:t>
            </a:r>
            <a:r>
              <a:rPr lang="en-US" sz="2800" b="1" dirty="0" err="1"/>
              <a:t>Szkolnictwa</a:t>
            </a:r>
            <a:r>
              <a:rPr lang="en-US" sz="2800" b="1" dirty="0"/>
              <a:t> </a:t>
            </a:r>
            <a:r>
              <a:rPr lang="en-US" sz="2800" b="1" dirty="0" err="1"/>
              <a:t>Wyższego</a:t>
            </a:r>
            <a:r>
              <a:rPr lang="en-US" sz="2800" b="1" dirty="0"/>
              <a:t> z </a:t>
            </a:r>
            <a:r>
              <a:rPr lang="en-US" sz="2800" b="1" dirty="0" err="1"/>
              <a:t>dnia</a:t>
            </a:r>
            <a:r>
              <a:rPr lang="en-US" sz="2800" b="1" dirty="0"/>
              <a:t> 27 </a:t>
            </a:r>
            <a:r>
              <a:rPr lang="en-US" sz="2800" b="1" dirty="0" err="1"/>
              <a:t>września</a:t>
            </a:r>
            <a:r>
              <a:rPr lang="en-US" sz="2800" b="1" dirty="0"/>
              <a:t> 2018 r. w </a:t>
            </a:r>
            <a:r>
              <a:rPr lang="en-US" sz="2800" b="1" dirty="0" err="1"/>
              <a:t>sprawie</a:t>
            </a:r>
            <a:r>
              <a:rPr lang="en-US" sz="2800" b="1" dirty="0"/>
              <a:t> </a:t>
            </a:r>
            <a:r>
              <a:rPr lang="en-US" sz="2800" b="1" dirty="0" err="1"/>
              <a:t>studiów</a:t>
            </a:r>
            <a:r>
              <a:rPr lang="en-US" sz="2800" b="1" dirty="0"/>
              <a:t>  </a:t>
            </a:r>
          </a:p>
          <a:p>
            <a:pPr lvl="0" indent="-228600" algn="l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73039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94714483-7072-431F-9DBE-87F44E4D44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95892E1-F4A5-4991-AC52-4F417B14A2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ACF597F8-76AA-44FA-8E6A-06223B66C0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2075420"/>
            <a:ext cx="12048729" cy="4093306"/>
            <a:chOff x="1" y="2075420"/>
            <a:chExt cx="12048729" cy="4093306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A6E12753-0A63-43EE-B28A-C989D033EA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7942191" y="2507571"/>
              <a:ext cx="3563871" cy="3563871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B26FA385-76DA-40E9-9257-AA3E07FF61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435065" y="4048931"/>
              <a:ext cx="1381607" cy="1381607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262D75CA-F374-4878-8106-3EA5E970D6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2075420"/>
              <a:ext cx="3144364" cy="3144364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20000"/>
                  </a:schemeClr>
                </a:gs>
                <a:gs pos="100000">
                  <a:schemeClr val="tx2">
                    <a:lumMod val="50000"/>
                    <a:alpha val="1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938667A5-74E3-4EFD-8C45-F48F47427C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2600000">
              <a:off x="10150845" y="4270841"/>
              <a:ext cx="1897885" cy="1897885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10000"/>
                  </a:schemeClr>
                </a:gs>
                <a:gs pos="100000">
                  <a:schemeClr val="tx2">
                    <a:lumMod val="75000"/>
                    <a:alpha val="2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31512EE2-F4CC-4E18-9CDA-B92C111224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046780" y="3040492"/>
              <a:ext cx="2579322" cy="2579322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B99E503B-9B4D-4EE3-A50F-15AC374F61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224640" y="3193975"/>
              <a:ext cx="2243193" cy="2243193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10000"/>
                    </a:scheme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E2683E3F-F855-4549-84F8-42064EC0F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438146" y="1042605"/>
            <a:ext cx="2796461" cy="71125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alpha val="0"/>
                </a:schemeClr>
              </a:gs>
              <a:gs pos="100000">
                <a:schemeClr val="tx2">
                  <a:lumMod val="75000"/>
                  <a:alpha val="1000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8FC90B1E-0223-4440-AF22-8F32F6F0C7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59539" y="317578"/>
            <a:ext cx="548640" cy="549007"/>
            <a:chOff x="7029447" y="3514725"/>
            <a:chExt cx="1285875" cy="549007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A2D2E879-0004-4D84-8137-1C09334038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43BE75A2-0D83-4F8E-84CC-D3BCD565B1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E90F7F49-1039-49EF-A9BD-153DB590B6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9E85F508-9EA4-4B4D-8171-648670650E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Rectangle 44">
            <a:extLst>
              <a:ext uri="{FF2B5EF4-FFF2-40B4-BE49-F238E27FC236}">
                <a16:creationId xmlns:a16="http://schemas.microsoft.com/office/drawing/2014/main" id="{832F3179-0CD5-40C8-9939-D8355006F7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6140785"/>
            <a:ext cx="6095997" cy="711252"/>
          </a:xfrm>
          <a:prstGeom prst="rect">
            <a:avLst/>
          </a:prstGeom>
          <a:gradFill flip="none" rotWithShape="1">
            <a:gsLst>
              <a:gs pos="10000">
                <a:schemeClr val="tx2">
                  <a:lumMod val="50000"/>
                  <a:alpha val="10000"/>
                </a:schemeClr>
              </a:gs>
              <a:gs pos="100000">
                <a:schemeClr val="tx2">
                  <a:lumMod val="60000"/>
                  <a:lumOff val="40000"/>
                  <a:alpha val="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11CE155D-684B-4F5E-B835-C52765E310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616345" y="5940560"/>
            <a:ext cx="1285875" cy="549007"/>
            <a:chOff x="7029447" y="3514725"/>
            <a:chExt cx="1285875" cy="549007"/>
          </a:xfrm>
        </p:grpSpPr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04F84AF8-E1A7-41D4-A102-8F87CAE37E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4ED126F1-DB23-4314-B6C7-FE89E3C581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8ACB2B6F-8883-4A00-88DD-98CDDD46B8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3B9A2180-808A-4423-BB2B-6464B29000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" name="Picture 3">
            <a:extLst>
              <a:ext uri="{FF2B5EF4-FFF2-40B4-BE49-F238E27FC236}">
                <a16:creationId xmlns:a16="http://schemas.microsoft.com/office/drawing/2014/main" id="{356DC4DE-480D-81C0-3B20-3A32A6B174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013" y="207963"/>
            <a:ext cx="10785475" cy="154146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 descr="C:\Users\baguette_s\Desktop\Photos to use\FINAL_Packskoty_Solaris_10.jpg">
            <a:extLst>
              <a:ext uri="{FF2B5EF4-FFF2-40B4-BE49-F238E27FC236}">
                <a16:creationId xmlns:a16="http://schemas.microsoft.com/office/drawing/2014/main" id="{BCEEA174-348C-5EA4-96B4-C482AE4763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013" y="1822450"/>
            <a:ext cx="10785475" cy="40401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54979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lvl="0"/>
            <a:r>
              <a:rPr lang="pl-PL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Studia dualne – przykłady dobrych praktyk</a:t>
            </a:r>
            <a:endParaRPr lang="en-US" sz="40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504548" y="171709"/>
            <a:ext cx="6886509" cy="936655"/>
          </a:xfrm>
        </p:spPr>
        <p:txBody>
          <a:bodyPr vert="horz" lIns="91440" tIns="45720" rIns="91440" bIns="45720" rtlCol="0" anchor="ctr">
            <a:normAutofit fontScale="92500"/>
          </a:bodyPr>
          <a:lstStyle/>
          <a:p>
            <a:pPr lvl="0" fontAlgn="base"/>
            <a:r>
              <a:rPr lang="pl-PL" sz="2000" b="1" dirty="0"/>
              <a:t>Akademia Nauk Stosowanych im. S. Staszica w Pile (dawniej PWSZ)</a:t>
            </a:r>
          </a:p>
          <a:p>
            <a:pPr lvl="0" fontAlgn="base"/>
            <a:r>
              <a:rPr lang="pl-PL" sz="2000" dirty="0"/>
              <a:t>Schemat studiów dualnych zawarty w WSZJK</a:t>
            </a:r>
            <a:endParaRPr lang="en-US" sz="2000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DB840D95-FF12-3E2B-F9CD-E2D1565FADA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37826" y="1280073"/>
            <a:ext cx="8045799" cy="5079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8701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lvl="0"/>
            <a:r>
              <a:rPr lang="pl-PL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Studia dualne – przykłady dobrych praktyk</a:t>
            </a:r>
            <a:endParaRPr lang="en-US" sz="40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504548" y="392143"/>
            <a:ext cx="6886509" cy="564151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 fontAlgn="base"/>
            <a:r>
              <a:rPr lang="pl-PL" sz="2000" b="1" dirty="0"/>
              <a:t>Akademia Nauk Stosowanych im. S. Staszica w Pile </a:t>
            </a:r>
            <a:br>
              <a:rPr lang="pl-PL" sz="2000" b="1" dirty="0"/>
            </a:br>
            <a:r>
              <a:rPr lang="pl-PL" sz="2000" b="1" dirty="0"/>
              <a:t>(dawniej PWSZ)</a:t>
            </a:r>
          </a:p>
          <a:p>
            <a:pPr lvl="0" fontAlgn="base"/>
            <a:endParaRPr lang="pl-PL" sz="2000" dirty="0">
              <a:effectLst/>
              <a:latin typeface="Calibri   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fontAlgn="base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2000" dirty="0">
                <a:effectLst/>
                <a:latin typeface="Calibri   "/>
                <a:ea typeface="Times New Roman" panose="02020603050405020304" pitchFamily="18" charset="0"/>
                <a:cs typeface="Times New Roman" panose="02020603050405020304" pitchFamily="18" charset="0"/>
              </a:rPr>
              <a:t>Studenci z tytułu praktyk zawodowych i szkolenia zawodowego w przedsiębiorstwie otrzymują </a:t>
            </a:r>
            <a:r>
              <a:rPr lang="pl-PL" sz="2000" b="1" dirty="0">
                <a:effectLst/>
                <a:latin typeface="Calibri   "/>
                <a:ea typeface="Times New Roman" panose="02020603050405020304" pitchFamily="18" charset="0"/>
                <a:cs typeface="Times New Roman" panose="02020603050405020304" pitchFamily="18" charset="0"/>
              </a:rPr>
              <a:t>wynagrodzenie lub stypendium</a:t>
            </a:r>
            <a:r>
              <a:rPr lang="pl-PL" sz="2000" dirty="0">
                <a:effectLst/>
                <a:latin typeface="Calibri   "/>
                <a:ea typeface="Times New Roman" panose="02020603050405020304" pitchFamily="18" charset="0"/>
                <a:cs typeface="Times New Roman" panose="02020603050405020304" pitchFamily="18" charset="0"/>
              </a:rPr>
              <a:t> wypłacane przez przedsiębiorstwo na podstawie odrębnej umowy, zawieranej przez przedsiębiorstwo ze studentem</a:t>
            </a:r>
            <a:endParaRPr lang="pl-PL" sz="2000" dirty="0">
              <a:effectLst/>
              <a:latin typeface="Calibri   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2000" dirty="0">
                <a:latin typeface="Calibri   "/>
              </a:rPr>
              <a:t>Początkowo 4 kierunki: </a:t>
            </a:r>
            <a:r>
              <a:rPr lang="pl-PL" sz="2000" dirty="0">
                <a:effectLst/>
                <a:latin typeface="Calibri   "/>
                <a:ea typeface="Times New Roman" panose="02020603050405020304" pitchFamily="18" charset="0"/>
              </a:rPr>
              <a:t>Budownictwo, Elektrotechnika, Mechanika i budowa maszyn oraz Transport</a:t>
            </a:r>
          </a:p>
          <a:p>
            <a:pPr marL="342900" lvl="0" indent="-342900" fontAlgn="base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2000" dirty="0">
                <a:latin typeface="Calibri   "/>
              </a:rPr>
              <a:t>Stały wzrost zainteresowania studentów, kilkudziesięciu </a:t>
            </a:r>
            <a:br>
              <a:rPr lang="pl-PL" sz="2000" dirty="0">
                <a:latin typeface="Calibri   "/>
              </a:rPr>
            </a:br>
            <a:r>
              <a:rPr lang="pl-PL" sz="2000" dirty="0">
                <a:latin typeface="Calibri   "/>
              </a:rPr>
              <a:t>w skali roku</a:t>
            </a:r>
          </a:p>
          <a:p>
            <a:pPr marL="342900" lvl="0" indent="-342900" fontAlgn="base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2000" dirty="0">
                <a:latin typeface="Calibri   "/>
              </a:rPr>
              <a:t>Kilkadziesiąt firm</a:t>
            </a:r>
            <a:endParaRPr lang="en-US" sz="2000" dirty="0">
              <a:latin typeface="Calibri   "/>
            </a:endParaRPr>
          </a:p>
        </p:txBody>
      </p:sp>
    </p:spTree>
    <p:extLst>
      <p:ext uri="{BB962C8B-B14F-4D97-AF65-F5344CB8AC3E}">
        <p14:creationId xmlns:p14="http://schemas.microsoft.com/office/powerpoint/2010/main" val="3668183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lvl="0"/>
            <a:r>
              <a:rPr lang="pl-PL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Zalety studiów dualnych dla pracodawcy</a:t>
            </a:r>
            <a:endParaRPr lang="en-US" sz="40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514350" indent="-285750" algn="l">
              <a:buFont typeface="Wingdings" panose="05000000000000000000" pitchFamily="2" charset="2"/>
              <a:buChar char="Ø"/>
            </a:pPr>
            <a:r>
              <a:rPr lang="en-US" sz="1700" dirty="0"/>
              <a:t>Student ma </a:t>
            </a:r>
            <a:r>
              <a:rPr lang="en-US" sz="1700" dirty="0" err="1"/>
              <a:t>możliwość</a:t>
            </a:r>
            <a:r>
              <a:rPr lang="en-US" sz="1700" dirty="0"/>
              <a:t> </a:t>
            </a:r>
            <a:r>
              <a:rPr lang="en-US" sz="1700" dirty="0" err="1"/>
              <a:t>zdobycia</a:t>
            </a:r>
            <a:r>
              <a:rPr lang="en-US" sz="1700" dirty="0"/>
              <a:t> </a:t>
            </a:r>
            <a:r>
              <a:rPr lang="pl-PL" sz="1700" dirty="0" err="1"/>
              <a:t>zaawansowenj</a:t>
            </a:r>
            <a:r>
              <a:rPr lang="en-US" sz="1700" dirty="0"/>
              <a:t> </a:t>
            </a:r>
            <a:r>
              <a:rPr lang="en-US" sz="1700" dirty="0" err="1"/>
              <a:t>wiedzy</a:t>
            </a:r>
            <a:r>
              <a:rPr lang="en-US" sz="1700" dirty="0"/>
              <a:t> i </a:t>
            </a:r>
            <a:r>
              <a:rPr lang="en-US" sz="1700" dirty="0" err="1"/>
              <a:t>umiejętności</a:t>
            </a:r>
            <a:r>
              <a:rPr lang="en-US" sz="1700" dirty="0"/>
              <a:t> </a:t>
            </a:r>
            <a:r>
              <a:rPr lang="en-US" sz="1700" dirty="0" err="1"/>
              <a:t>zawodowych</a:t>
            </a:r>
            <a:r>
              <a:rPr lang="en-US" sz="1700" dirty="0"/>
              <a:t> </a:t>
            </a:r>
            <a:r>
              <a:rPr lang="en-US" sz="1700" b="1" dirty="0"/>
              <a:t>na </a:t>
            </a:r>
            <a:r>
              <a:rPr lang="en-US" sz="1700" b="1" dirty="0" err="1"/>
              <a:t>urządzeniach</a:t>
            </a:r>
            <a:r>
              <a:rPr lang="en-US" sz="1700" b="1" dirty="0"/>
              <a:t>, </a:t>
            </a:r>
            <a:r>
              <a:rPr lang="en-US" sz="1700" b="1" dirty="0" err="1"/>
              <a:t>oprogramowaniu</a:t>
            </a:r>
            <a:r>
              <a:rPr lang="en-US" sz="1700" b="1" dirty="0"/>
              <a:t> </a:t>
            </a:r>
            <a:r>
              <a:rPr lang="en-US" sz="1700" dirty="0"/>
              <a:t>etc. </a:t>
            </a:r>
            <a:r>
              <a:rPr lang="en-US" sz="1700" dirty="0" err="1"/>
              <a:t>oraz</a:t>
            </a:r>
            <a:r>
              <a:rPr lang="en-US" sz="1700" dirty="0"/>
              <a:t> </a:t>
            </a:r>
            <a:r>
              <a:rPr lang="en-US" sz="1700" b="1" dirty="0" err="1"/>
              <a:t>poznania</a:t>
            </a:r>
            <a:r>
              <a:rPr lang="en-US" sz="1700" b="1" dirty="0"/>
              <a:t> </a:t>
            </a:r>
            <a:r>
              <a:rPr lang="en-US" sz="1700" b="1" dirty="0" err="1"/>
              <a:t>procesów</a:t>
            </a:r>
            <a:r>
              <a:rPr lang="en-US" sz="1700" b="1" dirty="0"/>
              <a:t> i </a:t>
            </a:r>
            <a:r>
              <a:rPr lang="en-US" sz="1700" b="1" dirty="0" err="1"/>
              <a:t>procedur</a:t>
            </a:r>
            <a:r>
              <a:rPr lang="en-US" sz="1700" b="1" dirty="0"/>
              <a:t> </a:t>
            </a:r>
            <a:r>
              <a:rPr lang="en-US" sz="1700" dirty="0" err="1"/>
              <a:t>związanych</a:t>
            </a:r>
            <a:r>
              <a:rPr lang="en-US" sz="1700" dirty="0"/>
              <a:t> z </a:t>
            </a:r>
            <a:r>
              <a:rPr lang="en-US" sz="1700" dirty="0" err="1"/>
              <a:t>rzeczywistym</a:t>
            </a:r>
            <a:r>
              <a:rPr lang="en-US" sz="1700" dirty="0"/>
              <a:t> </a:t>
            </a:r>
            <a:r>
              <a:rPr lang="en-US" sz="1700" dirty="0" err="1"/>
              <a:t>miejscem</a:t>
            </a:r>
            <a:r>
              <a:rPr lang="en-US" sz="1700" dirty="0"/>
              <a:t> </a:t>
            </a:r>
            <a:r>
              <a:rPr lang="en-US" sz="1700" dirty="0" err="1"/>
              <a:t>pracy</a:t>
            </a:r>
            <a:r>
              <a:rPr lang="pl-PL" sz="1700" dirty="0"/>
              <a:t> i w konkretnym przedsiębiorstwie</a:t>
            </a:r>
            <a:endParaRPr lang="en-US" sz="1700" dirty="0"/>
          </a:p>
          <a:p>
            <a:pPr marL="514350" indent="-285750" algn="l">
              <a:buFont typeface="Wingdings" panose="05000000000000000000" pitchFamily="2" charset="2"/>
              <a:buChar char="Ø"/>
            </a:pPr>
            <a:r>
              <a:rPr lang="en-US" sz="1700" dirty="0"/>
              <a:t>Student ma </a:t>
            </a:r>
            <a:r>
              <a:rPr lang="en-US" sz="1700" dirty="0" err="1"/>
              <a:t>możliwość</a:t>
            </a:r>
            <a:r>
              <a:rPr lang="en-US" sz="1700" dirty="0"/>
              <a:t> </a:t>
            </a:r>
            <a:r>
              <a:rPr lang="en-US" sz="1700" b="1" dirty="0" err="1"/>
              <a:t>samodzielnie</a:t>
            </a:r>
            <a:r>
              <a:rPr lang="en-US" sz="1700" b="1" dirty="0"/>
              <a:t> </a:t>
            </a:r>
            <a:r>
              <a:rPr lang="en-US" sz="1700" b="1" dirty="0" err="1"/>
              <a:t>wykonać</a:t>
            </a:r>
            <a:r>
              <a:rPr lang="en-US" sz="1700" b="1" dirty="0"/>
              <a:t> </a:t>
            </a:r>
            <a:r>
              <a:rPr lang="en-US" sz="1700" b="1" dirty="0" err="1"/>
              <a:t>zadania</a:t>
            </a:r>
            <a:r>
              <a:rPr lang="en-US" sz="1700" dirty="0"/>
              <a:t>, </a:t>
            </a:r>
            <a:r>
              <a:rPr lang="en-US" sz="1700" dirty="0" err="1"/>
              <a:t>które</a:t>
            </a:r>
            <a:r>
              <a:rPr lang="en-US" sz="1700" dirty="0"/>
              <a:t> </a:t>
            </a:r>
            <a:r>
              <a:rPr lang="en-US" sz="1700" dirty="0" err="1"/>
              <a:t>spowodują</a:t>
            </a:r>
            <a:r>
              <a:rPr lang="en-US" sz="1700" dirty="0"/>
              <a:t> </a:t>
            </a:r>
            <a:r>
              <a:rPr lang="en-US" sz="1700" dirty="0" err="1"/>
              <a:t>nabycie</a:t>
            </a:r>
            <a:r>
              <a:rPr lang="en-US" sz="1700" dirty="0"/>
              <a:t> </a:t>
            </a:r>
            <a:r>
              <a:rPr lang="en-US" sz="1700" dirty="0" err="1"/>
              <a:t>praktycznych</a:t>
            </a:r>
            <a:r>
              <a:rPr lang="en-US" sz="1700" dirty="0"/>
              <a:t> </a:t>
            </a:r>
            <a:r>
              <a:rPr lang="en-US" sz="1700" dirty="0" err="1"/>
              <a:t>umiejętności</a:t>
            </a:r>
            <a:r>
              <a:rPr lang="en-US" sz="1700" dirty="0"/>
              <a:t> w </a:t>
            </a:r>
            <a:r>
              <a:rPr lang="en-US" sz="1700" dirty="0" err="1"/>
              <a:t>zakresie</a:t>
            </a:r>
            <a:r>
              <a:rPr lang="en-US" sz="1700" dirty="0"/>
              <a:t> </a:t>
            </a:r>
            <a:br>
              <a:rPr lang="pl-PL" sz="1700" dirty="0"/>
            </a:br>
            <a:r>
              <a:rPr lang="en-US" sz="1700" dirty="0"/>
              <a:t>w </a:t>
            </a:r>
            <a:r>
              <a:rPr lang="en-US" sz="1700" dirty="0" err="1"/>
              <a:t>którym</a:t>
            </a:r>
            <a:r>
              <a:rPr lang="en-US" sz="1700" dirty="0"/>
              <a:t> </a:t>
            </a:r>
            <a:r>
              <a:rPr lang="en-US" sz="1700" dirty="0" err="1"/>
              <a:t>się</a:t>
            </a:r>
            <a:r>
              <a:rPr lang="en-US" sz="1700" dirty="0"/>
              <a:t> </a:t>
            </a:r>
            <a:r>
              <a:rPr lang="en-US" sz="1700" dirty="0" err="1"/>
              <a:t>kształci</a:t>
            </a:r>
            <a:r>
              <a:rPr lang="en-US" sz="1700" dirty="0"/>
              <a:t>, a </a:t>
            </a:r>
            <a:r>
              <a:rPr lang="en-US" sz="1700" dirty="0" err="1"/>
              <a:t>których</a:t>
            </a:r>
            <a:r>
              <a:rPr lang="en-US" sz="1700" dirty="0"/>
              <a:t> </a:t>
            </a:r>
            <a:r>
              <a:rPr lang="en-US" sz="1700" b="1" dirty="0" err="1"/>
              <a:t>nie</a:t>
            </a:r>
            <a:r>
              <a:rPr lang="en-US" sz="1700" b="1" dirty="0"/>
              <a:t> </a:t>
            </a:r>
            <a:r>
              <a:rPr lang="en-US" sz="1700" b="1" dirty="0" err="1"/>
              <a:t>można</a:t>
            </a:r>
            <a:r>
              <a:rPr lang="en-US" sz="1700" b="1" dirty="0"/>
              <a:t> </a:t>
            </a:r>
            <a:r>
              <a:rPr lang="en-US" sz="1700" b="1" dirty="0" err="1"/>
              <a:t>nauczyć</a:t>
            </a:r>
            <a:r>
              <a:rPr lang="en-US" sz="1700" b="1" dirty="0"/>
              <a:t> </a:t>
            </a:r>
            <a:r>
              <a:rPr lang="en-US" sz="1700" b="1" dirty="0" err="1"/>
              <a:t>się</a:t>
            </a:r>
            <a:r>
              <a:rPr lang="en-US" sz="1700" b="1" dirty="0"/>
              <a:t> </a:t>
            </a:r>
            <a:br>
              <a:rPr lang="pl-PL" sz="1700" b="1" dirty="0"/>
            </a:br>
            <a:r>
              <a:rPr lang="en-US" sz="1700" b="1" dirty="0"/>
              <a:t>z </a:t>
            </a:r>
            <a:r>
              <a:rPr lang="en-US" sz="1700" b="1" dirty="0" err="1"/>
              <a:t>podręcznika</a:t>
            </a:r>
            <a:r>
              <a:rPr lang="en-US" sz="1700" b="1" dirty="0"/>
              <a:t> </a:t>
            </a:r>
            <a:r>
              <a:rPr lang="en-US" sz="1700" b="1" dirty="0" err="1"/>
              <a:t>czy</a:t>
            </a:r>
            <a:r>
              <a:rPr lang="en-US" sz="1700" b="1" dirty="0"/>
              <a:t> na </a:t>
            </a:r>
            <a:r>
              <a:rPr lang="en-US" sz="1700" b="1" dirty="0" err="1"/>
              <a:t>wykładach</a:t>
            </a:r>
            <a:r>
              <a:rPr lang="en-US" sz="1700" b="1" dirty="0"/>
              <a:t> </a:t>
            </a:r>
            <a:r>
              <a:rPr lang="en-US" sz="1700" dirty="0"/>
              <a:t>(np. </a:t>
            </a:r>
            <a:r>
              <a:rPr lang="en-US" sz="1700" dirty="0" err="1"/>
              <a:t>wykonanie</a:t>
            </a:r>
            <a:r>
              <a:rPr lang="en-US" sz="1700" dirty="0"/>
              <a:t> </a:t>
            </a:r>
            <a:r>
              <a:rPr lang="en-US" sz="1700" dirty="0" err="1"/>
              <a:t>iniekcji</a:t>
            </a:r>
            <a:r>
              <a:rPr lang="en-US" sz="1700" dirty="0"/>
              <a:t>, </a:t>
            </a:r>
            <a:r>
              <a:rPr lang="en-US" sz="1700" dirty="0" err="1"/>
              <a:t>usunięcie</a:t>
            </a:r>
            <a:r>
              <a:rPr lang="en-US" sz="1700" dirty="0"/>
              <a:t> </a:t>
            </a:r>
            <a:r>
              <a:rPr lang="en-US" sz="1700" dirty="0" err="1"/>
              <a:t>zęba</a:t>
            </a:r>
            <a:r>
              <a:rPr lang="en-US" sz="1700" dirty="0"/>
              <a:t>, </a:t>
            </a:r>
            <a:r>
              <a:rPr lang="en-US" sz="1700" dirty="0" err="1"/>
              <a:t>przeprowadzenie</a:t>
            </a:r>
            <a:r>
              <a:rPr lang="en-US" sz="1700" dirty="0"/>
              <a:t> </a:t>
            </a:r>
            <a:r>
              <a:rPr lang="en-US" sz="1700" dirty="0" err="1"/>
              <a:t>reanimacji</a:t>
            </a:r>
            <a:r>
              <a:rPr lang="en-US" sz="1700" dirty="0"/>
              <a:t> </a:t>
            </a:r>
            <a:r>
              <a:rPr lang="en-US" sz="1700" dirty="0" err="1"/>
              <a:t>czy</a:t>
            </a:r>
            <a:r>
              <a:rPr lang="en-US" sz="1700" dirty="0"/>
              <a:t> </a:t>
            </a:r>
            <a:r>
              <a:rPr lang="en-US" sz="1700" dirty="0" err="1"/>
              <a:t>też</a:t>
            </a:r>
            <a:r>
              <a:rPr lang="en-US" sz="1700" dirty="0"/>
              <a:t> </a:t>
            </a:r>
            <a:r>
              <a:rPr lang="en-US" sz="1700" dirty="0" err="1"/>
              <a:t>wykonanie</a:t>
            </a:r>
            <a:r>
              <a:rPr lang="en-US" sz="1700" dirty="0"/>
              <a:t> </a:t>
            </a:r>
            <a:r>
              <a:rPr lang="en-US" sz="1700" dirty="0" err="1"/>
              <a:t>projektu</a:t>
            </a:r>
            <a:r>
              <a:rPr lang="en-US" sz="1700" dirty="0"/>
              <a:t> </a:t>
            </a:r>
            <a:r>
              <a:rPr lang="en-US" sz="1700" dirty="0" err="1"/>
              <a:t>domu</a:t>
            </a:r>
            <a:r>
              <a:rPr lang="en-US" sz="1700" dirty="0"/>
              <a:t> </a:t>
            </a:r>
            <a:r>
              <a:rPr lang="en-US" sz="1700" dirty="0" err="1"/>
              <a:t>lub</a:t>
            </a:r>
            <a:r>
              <a:rPr lang="en-US" sz="1700" dirty="0"/>
              <a:t> </a:t>
            </a:r>
            <a:r>
              <a:rPr lang="en-US" sz="1700" dirty="0" err="1"/>
              <a:t>umiejętność</a:t>
            </a:r>
            <a:r>
              <a:rPr lang="en-US" sz="1700" dirty="0"/>
              <a:t> </a:t>
            </a:r>
            <a:r>
              <a:rPr lang="en-US" sz="1700" dirty="0" err="1"/>
              <a:t>napisania</a:t>
            </a:r>
            <a:r>
              <a:rPr lang="en-US" sz="1700" dirty="0"/>
              <a:t> </a:t>
            </a:r>
            <a:r>
              <a:rPr lang="en-US" sz="1700" dirty="0" err="1"/>
              <a:t>programu</a:t>
            </a:r>
            <a:r>
              <a:rPr lang="en-US" sz="1700" dirty="0"/>
              <a:t> </a:t>
            </a:r>
            <a:r>
              <a:rPr lang="en-US" sz="1700" dirty="0" err="1"/>
              <a:t>komputerowego</a:t>
            </a:r>
            <a:r>
              <a:rPr lang="en-US" sz="1700" dirty="0"/>
              <a:t> </a:t>
            </a:r>
            <a:r>
              <a:rPr lang="en-US" sz="1700" dirty="0" err="1"/>
              <a:t>itp</a:t>
            </a:r>
            <a:r>
              <a:rPr lang="en-US" sz="1700" dirty="0"/>
              <a:t>.)</a:t>
            </a:r>
          </a:p>
          <a:p>
            <a:pPr marL="514350" indent="-285750" algn="l">
              <a:buFont typeface="Wingdings" panose="05000000000000000000" pitchFamily="2" charset="2"/>
              <a:buChar char="Ø"/>
            </a:pPr>
            <a:r>
              <a:rPr lang="en-US" sz="1700" dirty="0" err="1"/>
              <a:t>Nauka</a:t>
            </a:r>
            <a:r>
              <a:rPr lang="en-US" sz="1700" dirty="0"/>
              <a:t> </a:t>
            </a:r>
            <a:r>
              <a:rPr lang="en-US" sz="1700" dirty="0" err="1"/>
              <a:t>specjalistycznych</a:t>
            </a:r>
            <a:r>
              <a:rPr lang="en-US" sz="1700" dirty="0"/>
              <a:t> </a:t>
            </a:r>
            <a:r>
              <a:rPr lang="en-US" sz="1700" dirty="0" err="1"/>
              <a:t>czynności</a:t>
            </a:r>
            <a:r>
              <a:rPr lang="en-US" sz="1700" dirty="0"/>
              <a:t>/</a:t>
            </a:r>
            <a:r>
              <a:rPr lang="en-US" sz="1700" dirty="0" err="1"/>
              <a:t>nabywanie</a:t>
            </a:r>
            <a:r>
              <a:rPr lang="en-US" sz="1700" dirty="0"/>
              <a:t> </a:t>
            </a:r>
            <a:r>
              <a:rPr lang="en-US" sz="1700" dirty="0" err="1"/>
              <a:t>profesjonalnych</a:t>
            </a:r>
            <a:r>
              <a:rPr lang="en-US" sz="1700" dirty="0"/>
              <a:t> </a:t>
            </a:r>
            <a:r>
              <a:rPr lang="en-US" sz="1700" dirty="0" err="1"/>
              <a:t>umiejętności</a:t>
            </a:r>
            <a:r>
              <a:rPr lang="en-US" sz="1700" dirty="0"/>
              <a:t> </a:t>
            </a:r>
            <a:r>
              <a:rPr lang="en-US" sz="1700" dirty="0" err="1"/>
              <a:t>dedykowanych</a:t>
            </a:r>
            <a:r>
              <a:rPr lang="en-US" sz="1700" dirty="0"/>
              <a:t> </a:t>
            </a:r>
            <a:r>
              <a:rPr lang="en-US" sz="1700" dirty="0" err="1"/>
              <a:t>pracy</a:t>
            </a:r>
            <a:r>
              <a:rPr lang="en-US" sz="1700" dirty="0"/>
              <a:t> </a:t>
            </a:r>
            <a:r>
              <a:rPr lang="en-US" sz="1700" dirty="0" err="1"/>
              <a:t>zawodowej</a:t>
            </a:r>
            <a:r>
              <a:rPr lang="en-US" sz="1700" dirty="0"/>
              <a:t> </a:t>
            </a:r>
            <a:r>
              <a:rPr lang="pl-PL" sz="1700" dirty="0"/>
              <a:t>nie tylko </a:t>
            </a:r>
            <a:br>
              <a:rPr lang="pl-PL" sz="1700" dirty="0"/>
            </a:br>
            <a:r>
              <a:rPr lang="en-US" sz="1700" dirty="0"/>
              <a:t>w </a:t>
            </a:r>
            <a:r>
              <a:rPr lang="en-US" sz="1700" dirty="0" err="1"/>
              <a:t>konkretnej</a:t>
            </a:r>
            <a:r>
              <a:rPr lang="en-US" sz="1700" dirty="0"/>
              <a:t> </a:t>
            </a:r>
            <a:r>
              <a:rPr lang="en-US" sz="1700" dirty="0" err="1"/>
              <a:t>branży</a:t>
            </a:r>
            <a:r>
              <a:rPr lang="en-US" sz="1700" dirty="0"/>
              <a:t> </a:t>
            </a:r>
            <a:r>
              <a:rPr lang="en-US" sz="1700" dirty="0" err="1"/>
              <a:t>lub</a:t>
            </a:r>
            <a:r>
              <a:rPr lang="en-US" sz="1700" dirty="0"/>
              <a:t> </a:t>
            </a:r>
            <a:r>
              <a:rPr lang="en-US" sz="1700" dirty="0" err="1"/>
              <a:t>specjalizacji</a:t>
            </a:r>
            <a:r>
              <a:rPr lang="en-US" sz="1700" dirty="0"/>
              <a:t>, </a:t>
            </a:r>
            <a:r>
              <a:rPr lang="pl-PL" sz="1700" dirty="0"/>
              <a:t>ale dosłownie </a:t>
            </a:r>
            <a:r>
              <a:rPr lang="pl-PL" sz="1700" b="1" dirty="0"/>
              <a:t>w konkretnej firmie i na konkretnym stanowisku/stanowiskach pracy</a:t>
            </a:r>
          </a:p>
          <a:p>
            <a:pPr marL="514350" indent="-285750" algn="l">
              <a:buFont typeface="Wingdings" panose="05000000000000000000" pitchFamily="2" charset="2"/>
              <a:buChar char="Ø"/>
            </a:pPr>
            <a:r>
              <a:rPr lang="pl-PL" sz="1700" b="1" dirty="0"/>
              <a:t>Możliwość zatrudnienia „gotowego” pracownika</a:t>
            </a:r>
          </a:p>
          <a:p>
            <a:pPr marL="514350" indent="-285750" algn="l">
              <a:buFont typeface="Wingdings" panose="05000000000000000000" pitchFamily="2" charset="2"/>
              <a:buChar char="Ø"/>
            </a:pPr>
            <a:r>
              <a:rPr lang="pl-PL" sz="1700" b="1" dirty="0"/>
              <a:t>Wizerunek firmy i reklama</a:t>
            </a:r>
            <a:endParaRPr lang="en-US" sz="1700" dirty="0"/>
          </a:p>
          <a:p>
            <a:pPr lvl="0" indent="-228600" algn="l" fontAlgn="base">
              <a:buFont typeface="Arial" panose="020B0604020202020204" pitchFamily="34" charset="0"/>
              <a:buChar char="•"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1000794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lvl="0"/>
            <a:r>
              <a:rPr lang="en-US" sz="4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Praca</a:t>
            </a:r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dyplomowa</a:t>
            </a:r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br>
              <a:rPr lang="pl-PL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na</a:t>
            </a:r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pl-PL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studiach dualnych</a:t>
            </a:r>
            <a:endParaRPr lang="en-US" sz="40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571500" indent="-342900" algn="l">
              <a:buFont typeface="Arial" panose="020B0604020202020204" pitchFamily="34" charset="0"/>
              <a:buChar char="•"/>
            </a:pPr>
            <a:endParaRPr lang="pl-PL" sz="2000" dirty="0"/>
          </a:p>
          <a:p>
            <a:pPr marL="571500" indent="-342900" algn="l">
              <a:buFont typeface="Arial" panose="020B0604020202020204" pitchFamily="34" charset="0"/>
              <a:buChar char="•"/>
            </a:pPr>
            <a:r>
              <a:rPr lang="pl-PL" sz="2000" dirty="0"/>
              <a:t>Przygotowana </a:t>
            </a:r>
            <a:r>
              <a:rPr lang="pl-PL" sz="2000" b="1" dirty="0"/>
              <a:t>pod potrzeby konkretnego przedsiębiorstwa</a:t>
            </a:r>
            <a:r>
              <a:rPr lang="pl-PL" sz="2000" dirty="0"/>
              <a:t>, z którym prowadzone są studia dualne</a:t>
            </a:r>
          </a:p>
          <a:p>
            <a:pPr marL="571500" indent="-342900" algn="l">
              <a:buFont typeface="Arial" panose="020B0604020202020204" pitchFamily="34" charset="0"/>
              <a:buChar char="•"/>
            </a:pPr>
            <a:r>
              <a:rPr lang="pl-PL" sz="2000" dirty="0"/>
              <a:t>Praca o </a:t>
            </a:r>
            <a:r>
              <a:rPr lang="pl-PL" sz="2000" b="1" dirty="0"/>
              <a:t>charakterze aplikacyjnym </a:t>
            </a:r>
            <a:r>
              <a:rPr lang="pl-PL" sz="2000" dirty="0"/>
              <a:t>– możliwość rozwiązania konkretnego problemu/zagadnienia </a:t>
            </a:r>
            <a:br>
              <a:rPr lang="pl-PL" sz="2000" dirty="0"/>
            </a:br>
            <a:r>
              <a:rPr lang="pl-PL" sz="2000" dirty="0"/>
              <a:t>w firmie</a:t>
            </a:r>
          </a:p>
          <a:p>
            <a:pPr marL="571500" indent="-342900" algn="l">
              <a:buFont typeface="Arial" panose="020B0604020202020204" pitchFamily="34" charset="0"/>
              <a:buChar char="•"/>
            </a:pPr>
            <a:r>
              <a:rPr lang="en-US" sz="2000" dirty="0" err="1"/>
              <a:t>Powinna</a:t>
            </a:r>
            <a:r>
              <a:rPr lang="en-US" sz="2000" dirty="0"/>
              <a:t> </a:t>
            </a:r>
            <a:r>
              <a:rPr lang="en-US" sz="2000" dirty="0" err="1"/>
              <a:t>być</a:t>
            </a:r>
            <a:r>
              <a:rPr lang="en-US" sz="2000" dirty="0"/>
              <a:t> </a:t>
            </a:r>
            <a:r>
              <a:rPr lang="en-US" sz="2000" b="1" dirty="0" err="1"/>
              <a:t>pisana</a:t>
            </a:r>
            <a:r>
              <a:rPr lang="en-US" sz="2000" b="1" dirty="0"/>
              <a:t> pod </a:t>
            </a:r>
            <a:r>
              <a:rPr lang="pl-PL" sz="2000" b="1" dirty="0"/>
              <a:t>stałym</a:t>
            </a:r>
            <a:r>
              <a:rPr lang="en-US" sz="2000" b="1" dirty="0"/>
              <a:t> </a:t>
            </a:r>
            <a:r>
              <a:rPr lang="en-US" sz="2000" b="1" dirty="0" err="1"/>
              <a:t>nadzorem</a:t>
            </a:r>
            <a:r>
              <a:rPr lang="en-US" sz="2000" b="1" dirty="0"/>
              <a:t> </a:t>
            </a:r>
            <a:r>
              <a:rPr lang="en-US" sz="2000" b="1" dirty="0" err="1"/>
              <a:t>pracodawcy</a:t>
            </a:r>
            <a:endParaRPr lang="en-US" sz="2000" b="1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0" indent="-228600" algn="l" fontAlgn="base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73542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lvl="0"/>
            <a:r>
              <a:rPr lang="en-US" sz="4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Praca</a:t>
            </a:r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dyplomowa</a:t>
            </a:r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br>
              <a:rPr lang="pl-PL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na</a:t>
            </a:r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pl-PL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studiach dualnych</a:t>
            </a:r>
            <a:endParaRPr lang="en-US" sz="40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pl-PL" sz="2000" dirty="0"/>
              <a:t>O</a:t>
            </a:r>
            <a:r>
              <a:rPr lang="en-US" sz="2000" dirty="0" err="1"/>
              <a:t>bron</a:t>
            </a:r>
            <a:r>
              <a:rPr lang="pl-PL" sz="2000" dirty="0"/>
              <a:t>a</a:t>
            </a:r>
            <a:r>
              <a:rPr lang="en-US" sz="2000" dirty="0"/>
              <a:t> na </a:t>
            </a:r>
            <a:r>
              <a:rPr lang="en-US" sz="2000" dirty="0" err="1"/>
              <a:t>stanowisku</a:t>
            </a:r>
            <a:r>
              <a:rPr lang="en-US" sz="2000" dirty="0"/>
              <a:t> </a:t>
            </a:r>
            <a:r>
              <a:rPr lang="en-US" sz="2000" dirty="0" err="1"/>
              <a:t>pracy</a:t>
            </a:r>
            <a:endParaRPr lang="en-US" sz="2000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 dirty="0" err="1"/>
              <a:t>Pracodawca</a:t>
            </a:r>
            <a:r>
              <a:rPr lang="en-US" sz="2000" dirty="0"/>
              <a:t> </a:t>
            </a:r>
            <a:r>
              <a:rPr lang="en-US" sz="2000" dirty="0" err="1"/>
              <a:t>lub</a:t>
            </a:r>
            <a:r>
              <a:rPr lang="en-US" sz="2000" dirty="0"/>
              <a:t> </a:t>
            </a:r>
            <a:r>
              <a:rPr lang="en-US" sz="2000" dirty="0" err="1"/>
              <a:t>jego</a:t>
            </a:r>
            <a:r>
              <a:rPr lang="en-US" sz="2000" dirty="0"/>
              <a:t> </a:t>
            </a:r>
            <a:r>
              <a:rPr lang="en-US" sz="2000" dirty="0" err="1"/>
              <a:t>przedstawiciel</a:t>
            </a:r>
            <a:r>
              <a:rPr lang="en-US" sz="2000" dirty="0"/>
              <a:t> </a:t>
            </a:r>
            <a:r>
              <a:rPr lang="en-US" sz="2000" dirty="0" err="1"/>
              <a:t>uczestniczący</a:t>
            </a:r>
            <a:r>
              <a:rPr lang="en-US" sz="2000" dirty="0"/>
              <a:t> </a:t>
            </a:r>
            <a:br>
              <a:rPr lang="pl-PL" sz="2000" dirty="0"/>
            </a:br>
            <a:r>
              <a:rPr lang="en-US" sz="2000" dirty="0"/>
              <a:t>w </a:t>
            </a:r>
            <a:r>
              <a:rPr lang="en-US" sz="2000" dirty="0" err="1"/>
              <a:t>obronie</a:t>
            </a:r>
            <a:r>
              <a:rPr lang="en-US" sz="2000" dirty="0"/>
              <a:t> </a:t>
            </a:r>
            <a:r>
              <a:rPr lang="en-US" sz="2000" dirty="0" err="1"/>
              <a:t>pracy</a:t>
            </a:r>
            <a:r>
              <a:rPr lang="en-US" sz="2000" dirty="0"/>
              <a:t> z </a:t>
            </a:r>
            <a:r>
              <a:rPr lang="en-US" sz="2000" dirty="0" err="1"/>
              <a:t>możliwością</a:t>
            </a:r>
            <a:r>
              <a:rPr lang="en-US" sz="2000" dirty="0"/>
              <a:t> </a:t>
            </a:r>
            <a:r>
              <a:rPr lang="en-US" sz="2000" dirty="0" err="1"/>
              <a:t>zadawania</a:t>
            </a:r>
            <a:r>
              <a:rPr lang="en-US" sz="2000" dirty="0"/>
              <a:t> </a:t>
            </a:r>
            <a:r>
              <a:rPr lang="en-US" sz="2000" dirty="0" err="1"/>
              <a:t>pytań</a:t>
            </a:r>
            <a:r>
              <a:rPr lang="pl-PL" sz="2000" dirty="0"/>
              <a:t> i wpływu na ocenę</a:t>
            </a:r>
            <a:endParaRPr lang="en-US" sz="2000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 dirty="0" err="1"/>
              <a:t>Praca</a:t>
            </a:r>
            <a:r>
              <a:rPr lang="en-US" sz="2000" dirty="0"/>
              <a:t> </a:t>
            </a:r>
            <a:r>
              <a:rPr lang="en-US" sz="2000" dirty="0" err="1"/>
              <a:t>dyplomowa</a:t>
            </a:r>
            <a:r>
              <a:rPr lang="en-US" sz="2000" dirty="0"/>
              <a:t> na </a:t>
            </a:r>
            <a:r>
              <a:rPr lang="en-US" sz="2000" dirty="0" err="1"/>
              <a:t>profilu</a:t>
            </a:r>
            <a:r>
              <a:rPr lang="en-US" sz="2000" dirty="0"/>
              <a:t> </a:t>
            </a:r>
            <a:r>
              <a:rPr lang="en-US" sz="2000" dirty="0" err="1"/>
              <a:t>praktycznym</a:t>
            </a:r>
            <a:r>
              <a:rPr lang="en-US" sz="2000" dirty="0"/>
              <a:t> </a:t>
            </a:r>
            <a:r>
              <a:rPr lang="en-US" sz="2000" dirty="0" err="1"/>
              <a:t>powinna</a:t>
            </a:r>
            <a:r>
              <a:rPr lang="en-US" sz="2000" dirty="0"/>
              <a:t> </a:t>
            </a:r>
            <a:r>
              <a:rPr lang="en-US" sz="2000" dirty="0" err="1"/>
              <a:t>zawierać</a:t>
            </a:r>
            <a:r>
              <a:rPr lang="en-US" sz="2000" dirty="0"/>
              <a:t> </a:t>
            </a:r>
            <a:r>
              <a:rPr lang="en-US" sz="2000" dirty="0" err="1"/>
              <a:t>elementy</a:t>
            </a:r>
            <a:r>
              <a:rPr lang="en-US" sz="2000" dirty="0"/>
              <a:t>, </a:t>
            </a:r>
            <a:r>
              <a:rPr lang="en-US" sz="2000" dirty="0" err="1"/>
              <a:t>które</a:t>
            </a:r>
            <a:r>
              <a:rPr lang="en-US" sz="2000" dirty="0"/>
              <a:t> </a:t>
            </a:r>
            <a:r>
              <a:rPr lang="en-US" sz="2000" dirty="0" err="1"/>
              <a:t>jednoznacznie</a:t>
            </a:r>
            <a:r>
              <a:rPr lang="en-US" sz="2000" dirty="0"/>
              <a:t> </a:t>
            </a:r>
            <a:r>
              <a:rPr lang="en-US" sz="2000" dirty="0" err="1"/>
              <a:t>wykazują</a:t>
            </a:r>
            <a:r>
              <a:rPr lang="en-US" sz="2000" dirty="0"/>
              <a:t> na </a:t>
            </a:r>
            <a:r>
              <a:rPr lang="en-US" sz="2000" dirty="0" err="1"/>
              <a:t>zdobyte</a:t>
            </a:r>
            <a:r>
              <a:rPr lang="en-US" sz="2000" dirty="0"/>
              <a:t> </a:t>
            </a:r>
            <a:r>
              <a:rPr lang="en-US" sz="2000" dirty="0" err="1"/>
              <a:t>umiejętności</a:t>
            </a:r>
            <a:r>
              <a:rPr lang="en-US" sz="2000" dirty="0"/>
              <a:t> </a:t>
            </a:r>
            <a:r>
              <a:rPr lang="en-US" sz="2000" dirty="0" err="1"/>
              <a:t>praktyczne</a:t>
            </a:r>
            <a:r>
              <a:rPr lang="en-US" sz="2000" dirty="0"/>
              <a:t> np. </a:t>
            </a:r>
            <a:r>
              <a:rPr lang="en-US" sz="2000" dirty="0" err="1"/>
              <a:t>stworzony</a:t>
            </a:r>
            <a:r>
              <a:rPr lang="en-US" sz="2000" dirty="0"/>
              <a:t> </a:t>
            </a:r>
            <a:r>
              <a:rPr lang="en-US" sz="2000" dirty="0" err="1"/>
              <a:t>osobiście</a:t>
            </a:r>
            <a:r>
              <a:rPr lang="en-US" sz="2000" dirty="0"/>
              <a:t> </a:t>
            </a:r>
            <a:r>
              <a:rPr lang="en-US" sz="2000" dirty="0" err="1"/>
              <a:t>projekt</a:t>
            </a:r>
            <a:r>
              <a:rPr lang="en-US" sz="2000" dirty="0"/>
              <a:t> 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0" indent="-228600" algn="l" fontAlgn="base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87335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7764" y="1307292"/>
            <a:ext cx="3671454" cy="3576435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pl-PL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Jak zaprojektować studia dualne/studia </a:t>
            </a:r>
            <a:br>
              <a:rPr lang="pl-PL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pl-PL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 profilu praktycznym wspólnie </a:t>
            </a:r>
            <a:br>
              <a:rPr lang="pl-PL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pl-PL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z pracodawcami?</a:t>
            </a:r>
            <a:endParaRPr lang="en-US" sz="40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endParaRPr lang="en-US" sz="2000" dirty="0"/>
          </a:p>
          <a:p>
            <a:r>
              <a:rPr lang="pl-PL" sz="2000" b="1" dirty="0">
                <a:latin typeface="Calibri  "/>
              </a:rPr>
              <a:t>Warsztat: diagnoza-projekt-wdrożenie-ewaluacja</a:t>
            </a:r>
            <a:endParaRPr lang="pl-PL" sz="2000" dirty="0"/>
          </a:p>
          <a:p>
            <a:endParaRPr lang="pl-PL" sz="20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sz="2000" dirty="0"/>
              <a:t>Uczelnia/Wydział/Kierunek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sz="2000" dirty="0"/>
              <a:t>Otoczenie społeczno-gospodarcze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sz="2000" dirty="0"/>
              <a:t>Studenci</a:t>
            </a:r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699849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7764" y="1307292"/>
            <a:ext cx="3671454" cy="3576435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pl-PL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Jak zaprojektować studia dualne/studia </a:t>
            </a:r>
            <a:br>
              <a:rPr lang="pl-PL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pl-PL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 profilu praktycznym wspólnie </a:t>
            </a:r>
            <a:br>
              <a:rPr lang="pl-PL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pl-PL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z pracodawcami?</a:t>
            </a:r>
            <a:endParaRPr lang="en-US" sz="40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endParaRPr lang="en-US" sz="2000" dirty="0"/>
          </a:p>
          <a:p>
            <a:r>
              <a:rPr lang="pl-PL" sz="2000" b="1" dirty="0">
                <a:latin typeface="Calibri  "/>
              </a:rPr>
              <a:t>Warsztat: diagnoza-projekt-wdrożenie-ewaluacja</a:t>
            </a:r>
            <a:endParaRPr lang="pl-PL" sz="2000" dirty="0"/>
          </a:p>
          <a:p>
            <a:endParaRPr lang="pl-PL" sz="2000" dirty="0"/>
          </a:p>
          <a:p>
            <a:endParaRPr lang="pl-PL" sz="2000" dirty="0"/>
          </a:p>
          <a:p>
            <a:r>
              <a:rPr lang="pl-PL" sz="2000" dirty="0"/>
              <a:t>Proces należy</a:t>
            </a:r>
            <a:r>
              <a:rPr lang="en-US" sz="2000" dirty="0"/>
              <a:t> </a:t>
            </a:r>
            <a:r>
              <a:rPr lang="en-US" sz="2000" dirty="0" err="1"/>
              <a:t>rozpatrywać</a:t>
            </a:r>
            <a:r>
              <a:rPr lang="en-US" sz="2000" dirty="0"/>
              <a:t> z </a:t>
            </a:r>
            <a:r>
              <a:rPr lang="en-US" sz="2000" dirty="0" err="1"/>
              <a:t>perspektywy</a:t>
            </a:r>
            <a:r>
              <a:rPr lang="en-US" sz="2000" dirty="0"/>
              <a:t> </a:t>
            </a:r>
            <a:r>
              <a:rPr lang="en-US" sz="2000" dirty="0" err="1"/>
              <a:t>wszystkich</a:t>
            </a:r>
            <a:r>
              <a:rPr lang="en-US" sz="2000" dirty="0"/>
              <a:t> </a:t>
            </a:r>
            <a:r>
              <a:rPr lang="en-US" sz="2000" dirty="0" err="1"/>
              <a:t>zainteresowanych</a:t>
            </a:r>
            <a:r>
              <a:rPr lang="en-US" sz="2000" dirty="0"/>
              <a:t> </a:t>
            </a:r>
            <a:r>
              <a:rPr lang="en-US" sz="2000" dirty="0" err="1"/>
              <a:t>jej</a:t>
            </a:r>
            <a:r>
              <a:rPr lang="en-US" sz="2000" dirty="0"/>
              <a:t> </a:t>
            </a:r>
            <a:r>
              <a:rPr lang="en-US" sz="2000" dirty="0" err="1"/>
              <a:t>efektami</a:t>
            </a:r>
            <a:r>
              <a:rPr lang="en-US" sz="2000" dirty="0"/>
              <a:t>:  </a:t>
            </a:r>
            <a:r>
              <a:rPr lang="en-US" sz="2000" b="1" dirty="0"/>
              <a:t>UCZELNI – STUDENTA – PRACODAWCY</a:t>
            </a:r>
            <a:r>
              <a:rPr lang="en-US" sz="2000" dirty="0"/>
              <a:t> </a:t>
            </a:r>
          </a:p>
          <a:p>
            <a:pPr lvl="0" indent="-228600" algn="l" fontAlgn="base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122047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83181" y="1521888"/>
            <a:ext cx="3671454" cy="159327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Etap diagnozy</a:t>
            </a:r>
            <a:endParaRPr lang="en-US" sz="40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668983" y="649480"/>
            <a:ext cx="7079672" cy="5910647"/>
          </a:xfr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algn="l"/>
            <a:endParaRPr lang="en-US" sz="2000" dirty="0"/>
          </a:p>
          <a:p>
            <a:r>
              <a:rPr lang="pl-PL" sz="4500" b="1" dirty="0">
                <a:latin typeface="Calibri  "/>
              </a:rPr>
              <a:t>Obszary</a:t>
            </a:r>
          </a:p>
          <a:p>
            <a:endParaRPr lang="pl-PL" sz="2800" b="1" dirty="0">
              <a:latin typeface="Calibri  "/>
            </a:endParaRPr>
          </a:p>
          <a:p>
            <a:pPr marL="457200" indent="-457200">
              <a:buAutoNum type="arabicPeriod"/>
            </a:pPr>
            <a:r>
              <a:rPr lang="pl-PL" sz="2900" b="1" dirty="0">
                <a:latin typeface="Calibri  "/>
              </a:rPr>
              <a:t>Uczelnia/Wydział/Kierunek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900" dirty="0">
                <a:latin typeface="Calibri  "/>
              </a:rPr>
              <a:t>Charakterystyka (wielkość, własność, struktura etc.)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900" dirty="0">
                <a:latin typeface="Calibri  "/>
              </a:rPr>
              <a:t>Jaka konkurencja?</a:t>
            </a:r>
          </a:p>
          <a:p>
            <a:r>
              <a:rPr lang="pl-PL" sz="2900" b="1" dirty="0">
                <a:latin typeface="Calibri  "/>
              </a:rPr>
              <a:t>2. Studenci (w tym potencjalni)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900" dirty="0">
                <a:latin typeface="Calibri  "/>
              </a:rPr>
              <a:t>Skąd pochodzą?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900" dirty="0">
                <a:latin typeface="Calibri  "/>
              </a:rPr>
              <a:t>Jakie mają oczekiwania i aspiracje?</a:t>
            </a:r>
          </a:p>
          <a:p>
            <a:r>
              <a:rPr lang="pl-PL" sz="2900" b="1" dirty="0">
                <a:latin typeface="Calibri  "/>
              </a:rPr>
              <a:t>3. Aktualne rozwiązania dotyczące współpracy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900" dirty="0">
                <a:latin typeface="Calibri  "/>
              </a:rPr>
              <a:t>Jakich wymiarów dotyczą?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900" dirty="0">
                <a:latin typeface="Calibri  "/>
              </a:rPr>
              <a:t>Formalne/nieformalne?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900" dirty="0">
                <a:latin typeface="Calibri  "/>
              </a:rPr>
              <a:t>Skuteczne (w jakim stopniu)?</a:t>
            </a:r>
          </a:p>
          <a:p>
            <a:r>
              <a:rPr lang="pl-PL" sz="2900" b="1" dirty="0">
                <a:latin typeface="Calibri  "/>
              </a:rPr>
              <a:t>4. Otoczenie społeczno-gospodarcze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900" dirty="0">
                <a:latin typeface="Calibri  "/>
              </a:rPr>
              <a:t>Region, miasto – specyfika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900" dirty="0">
                <a:latin typeface="Calibri  "/>
              </a:rPr>
              <a:t>Jaki jest zakres oddziaływania uczelni?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900" dirty="0">
                <a:latin typeface="Calibri  "/>
              </a:rPr>
              <a:t>Rynek pracy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900" dirty="0">
                <a:latin typeface="Calibri  "/>
              </a:rPr>
              <a:t>Typy przedsiębiorstw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sz="2000" b="1" dirty="0">
              <a:latin typeface="Calibri  "/>
            </a:endParaRPr>
          </a:p>
          <a:p>
            <a:pPr marL="457200" indent="-457200">
              <a:buAutoNum type="arabicPeriod"/>
            </a:pPr>
            <a:endParaRPr lang="pl-PL" sz="2000" b="1" dirty="0">
              <a:latin typeface="Calibri  "/>
            </a:endParaRPr>
          </a:p>
          <a:p>
            <a:endParaRPr lang="en-US" sz="2000" dirty="0"/>
          </a:p>
          <a:p>
            <a:pPr lvl="0" indent="-228600" algn="l" fontAlgn="base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178619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83181" y="1521888"/>
            <a:ext cx="3671454" cy="159327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Etap diagnozy</a:t>
            </a:r>
            <a:endParaRPr lang="en-US" sz="40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endParaRPr lang="en-US" sz="2000" dirty="0"/>
          </a:p>
          <a:p>
            <a:r>
              <a:rPr lang="en-US" sz="2000" b="1" dirty="0" err="1"/>
              <a:t>Instytucjonalna</a:t>
            </a:r>
            <a:r>
              <a:rPr lang="en-US" sz="2000" b="1" dirty="0"/>
              <a:t> </a:t>
            </a:r>
            <a:r>
              <a:rPr lang="en-US" sz="2000" b="1" dirty="0" err="1"/>
              <a:t>współpraca</a:t>
            </a:r>
            <a:r>
              <a:rPr lang="en-US" sz="2000" b="1" dirty="0"/>
              <a:t> z </a:t>
            </a:r>
            <a:r>
              <a:rPr lang="en-US" sz="2000" b="1" dirty="0" err="1"/>
              <a:t>absolwentami</a:t>
            </a:r>
            <a:r>
              <a:rPr lang="en-US" sz="2000" dirty="0"/>
              <a:t>, </a:t>
            </a:r>
            <a:r>
              <a:rPr lang="en-US" sz="2000" dirty="0" err="1"/>
              <a:t>którzy</a:t>
            </a:r>
            <a:r>
              <a:rPr lang="en-US" sz="2000" dirty="0"/>
              <a:t> </a:t>
            </a:r>
            <a:r>
              <a:rPr lang="en-US" sz="2000" dirty="0" err="1"/>
              <a:t>stanowią</a:t>
            </a:r>
            <a:r>
              <a:rPr lang="en-US" sz="2000" dirty="0"/>
              <a:t> </a:t>
            </a:r>
            <a:r>
              <a:rPr lang="en-US" sz="2000" dirty="0" err="1"/>
              <a:t>szczególnie</a:t>
            </a:r>
            <a:r>
              <a:rPr lang="en-US" sz="2000" dirty="0"/>
              <a:t> </a:t>
            </a:r>
            <a:r>
              <a:rPr lang="en-US" sz="2000" dirty="0" err="1"/>
              <a:t>cenne</a:t>
            </a:r>
            <a:r>
              <a:rPr lang="en-US" sz="2000" dirty="0"/>
              <a:t> </a:t>
            </a:r>
            <a:r>
              <a:rPr lang="en-US" sz="2000" dirty="0" err="1"/>
              <a:t>źródło</a:t>
            </a:r>
            <a:r>
              <a:rPr lang="en-US" sz="2000" dirty="0"/>
              <a:t> </a:t>
            </a:r>
            <a:r>
              <a:rPr lang="en-US" sz="2000" dirty="0" err="1"/>
              <a:t>weryfikacji</a:t>
            </a:r>
            <a:r>
              <a:rPr lang="en-US" sz="2000" dirty="0"/>
              <a:t> </a:t>
            </a:r>
            <a:r>
              <a:rPr lang="en-US" sz="2000" dirty="0" err="1"/>
              <a:t>efektów</a:t>
            </a:r>
            <a:r>
              <a:rPr lang="en-US" sz="2000" dirty="0"/>
              <a:t> </a:t>
            </a:r>
            <a:r>
              <a:rPr lang="en-US" sz="2000" dirty="0" err="1"/>
              <a:t>oraz</a:t>
            </a:r>
            <a:r>
              <a:rPr lang="en-US" sz="2000" dirty="0"/>
              <a:t> </a:t>
            </a:r>
            <a:r>
              <a:rPr lang="en-US" sz="2000" dirty="0" err="1"/>
              <a:t>informacji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temat</a:t>
            </a:r>
            <a:r>
              <a:rPr lang="en-US" sz="2000" dirty="0"/>
              <a:t> </a:t>
            </a:r>
            <a:r>
              <a:rPr lang="en-US" sz="2000" dirty="0" err="1"/>
              <a:t>dopasowania</a:t>
            </a:r>
            <a:r>
              <a:rPr lang="en-US" sz="2000" dirty="0"/>
              <a:t> </a:t>
            </a:r>
            <a:r>
              <a:rPr lang="en-US" sz="2000" dirty="0" err="1"/>
              <a:t>programów</a:t>
            </a:r>
            <a:r>
              <a:rPr lang="en-US" sz="2000" dirty="0"/>
              <a:t> </a:t>
            </a:r>
            <a:r>
              <a:rPr lang="en-US" sz="2000" dirty="0" err="1"/>
              <a:t>studiów</a:t>
            </a:r>
            <a:r>
              <a:rPr lang="en-US" sz="2000" dirty="0"/>
              <a:t> do </a:t>
            </a:r>
            <a:r>
              <a:rPr lang="en-US" sz="2000" dirty="0" err="1"/>
              <a:t>potrzeb</a:t>
            </a:r>
            <a:r>
              <a:rPr lang="en-US" sz="2000" dirty="0"/>
              <a:t> </a:t>
            </a:r>
            <a:r>
              <a:rPr lang="en-US" sz="2000" dirty="0" err="1"/>
              <a:t>rynku</a:t>
            </a:r>
            <a:r>
              <a:rPr lang="en-US" sz="2000" dirty="0"/>
              <a:t> </a:t>
            </a:r>
            <a:r>
              <a:rPr lang="en-US" sz="2000" dirty="0" err="1"/>
              <a:t>pracy</a:t>
            </a:r>
            <a:r>
              <a:rPr lang="en-US" sz="2000" dirty="0"/>
              <a:t>; </a:t>
            </a:r>
            <a:r>
              <a:rPr lang="en-US" sz="2000" dirty="0" err="1"/>
              <a:t>wspieranie</a:t>
            </a:r>
            <a:r>
              <a:rPr lang="en-US" sz="2000" dirty="0"/>
              <a:t> </a:t>
            </a:r>
            <a:r>
              <a:rPr lang="en-US" sz="2000" dirty="0" err="1"/>
              <a:t>działalności</a:t>
            </a:r>
            <a:r>
              <a:rPr lang="en-US" sz="2000" dirty="0"/>
              <a:t> </a:t>
            </a:r>
            <a:r>
              <a:rPr lang="en-US" sz="2000" dirty="0" err="1"/>
              <a:t>stowarzyszeń</a:t>
            </a:r>
            <a:r>
              <a:rPr lang="en-US" sz="2000" dirty="0"/>
              <a:t> </a:t>
            </a:r>
            <a:r>
              <a:rPr lang="en-US" sz="2000" dirty="0" err="1"/>
              <a:t>absolwentów</a:t>
            </a:r>
            <a:r>
              <a:rPr lang="en-US" sz="2000" dirty="0"/>
              <a:t>.</a:t>
            </a:r>
            <a:endParaRPr lang="pl-PL" sz="2000" dirty="0"/>
          </a:p>
          <a:p>
            <a:endParaRPr lang="pl-PL" sz="2000" dirty="0"/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pl-PL" sz="2000" b="1" dirty="0"/>
              <a:t>C</a:t>
            </a:r>
            <a:r>
              <a:rPr lang="en-US" sz="2000" b="1" dirty="0" err="1"/>
              <a:t>ykliczne</a:t>
            </a:r>
            <a:r>
              <a:rPr lang="en-US" sz="2000" dirty="0"/>
              <a:t> </a:t>
            </a:r>
            <a:r>
              <a:rPr lang="en-US" sz="2000" dirty="0" err="1"/>
              <a:t>badania</a:t>
            </a:r>
            <a:r>
              <a:rPr lang="en-US" sz="2000" dirty="0"/>
              <a:t> </a:t>
            </a:r>
            <a:r>
              <a:rPr lang="en-US" sz="2000" dirty="0" err="1"/>
              <a:t>opinii</a:t>
            </a:r>
            <a:r>
              <a:rPr lang="en-US" sz="2000" dirty="0"/>
              <a:t> </a:t>
            </a:r>
            <a:r>
              <a:rPr lang="en-US" sz="2000" dirty="0" err="1"/>
              <a:t>pracodawców</a:t>
            </a:r>
            <a:endParaRPr lang="en-US" sz="2000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 dirty="0" err="1"/>
              <a:t>Pozyskiwanie</a:t>
            </a:r>
            <a:r>
              <a:rPr lang="en-US" sz="2000" dirty="0"/>
              <a:t> </a:t>
            </a:r>
            <a:r>
              <a:rPr lang="en-US" sz="2000" b="1" dirty="0" err="1"/>
              <a:t>pisemnych</a:t>
            </a:r>
            <a:r>
              <a:rPr lang="en-US" sz="2000" b="1" dirty="0"/>
              <a:t> </a:t>
            </a:r>
            <a:r>
              <a:rPr lang="en-US" sz="2000" b="1" dirty="0" err="1"/>
              <a:t>opinii</a:t>
            </a:r>
            <a:r>
              <a:rPr lang="en-US" sz="2000" b="1" dirty="0"/>
              <a:t> </a:t>
            </a:r>
            <a:r>
              <a:rPr lang="en-US" sz="2000" dirty="0"/>
              <a:t>dot. </a:t>
            </a:r>
            <a:r>
              <a:rPr lang="en-US" sz="2000" dirty="0" err="1"/>
              <a:t>programów</a:t>
            </a:r>
            <a:r>
              <a:rPr lang="en-US" sz="2000" dirty="0"/>
              <a:t> </a:t>
            </a:r>
            <a:r>
              <a:rPr lang="en-US" sz="2000" dirty="0" err="1"/>
              <a:t>studiów</a:t>
            </a:r>
            <a:endParaRPr lang="en-US" sz="2000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 b="1" dirty="0" err="1"/>
              <a:t>Regularne</a:t>
            </a:r>
            <a:r>
              <a:rPr lang="en-US" sz="2000" dirty="0"/>
              <a:t> </a:t>
            </a:r>
            <a:r>
              <a:rPr lang="en-US" sz="2000" dirty="0" err="1"/>
              <a:t>konferencje</a:t>
            </a:r>
            <a:r>
              <a:rPr lang="en-US" sz="2000" dirty="0"/>
              <a:t>, </a:t>
            </a:r>
            <a:r>
              <a:rPr lang="en-US" sz="2000" dirty="0" err="1"/>
              <a:t>seminaria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panele</a:t>
            </a:r>
            <a:r>
              <a:rPr lang="en-US" sz="2000" dirty="0"/>
              <a:t> </a:t>
            </a:r>
            <a:r>
              <a:rPr lang="en-US" sz="2000" dirty="0" err="1"/>
              <a:t>dyskusyjne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lvl="0" indent="-228600" algn="l" fontAlgn="base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886656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66721" y="586855"/>
            <a:ext cx="3238503" cy="3423170"/>
          </a:xfrm>
        </p:spPr>
        <p:txBody>
          <a:bodyPr vert="horz" lIns="91440" tIns="45720" rIns="91440" bIns="45720" rtlCol="0" anchor="b">
            <a:normAutofit/>
          </a:bodyPr>
          <a:lstStyle/>
          <a:p>
            <a:pPr lvl="0" algn="r"/>
            <a:r>
              <a:rPr lang="pl-PL" sz="3200" b="1" dirty="0">
                <a:solidFill>
                  <a:schemeClr val="bg1"/>
                </a:solidFill>
                <a:latin typeface="Calibri  "/>
              </a:rPr>
              <a:t>Ustawa Prawo </a:t>
            </a:r>
            <a:br>
              <a:rPr lang="pl-PL" sz="3200" b="1" dirty="0">
                <a:solidFill>
                  <a:schemeClr val="bg1"/>
                </a:solidFill>
                <a:latin typeface="Calibri  "/>
              </a:rPr>
            </a:br>
            <a:r>
              <a:rPr lang="pl-PL" sz="3200" b="1" dirty="0">
                <a:solidFill>
                  <a:schemeClr val="bg1"/>
                </a:solidFill>
                <a:latin typeface="Calibri  "/>
              </a:rPr>
              <a:t>o szkolnictwie wyższym </a:t>
            </a:r>
            <a:br>
              <a:rPr lang="pl-PL" sz="3200" b="1" dirty="0">
                <a:solidFill>
                  <a:schemeClr val="bg1"/>
                </a:solidFill>
                <a:latin typeface="Calibri  "/>
              </a:rPr>
            </a:br>
            <a:r>
              <a:rPr lang="pl-PL" sz="3200" b="1" dirty="0">
                <a:solidFill>
                  <a:schemeClr val="bg1"/>
                </a:solidFill>
                <a:latin typeface="Calibri  "/>
              </a:rPr>
              <a:t>i nauce</a:t>
            </a:r>
            <a:endParaRPr lang="en-US" sz="3200" b="1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585855" y="649480"/>
            <a:ext cx="7190509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z="2000" b="1" i="0" u="none" strike="noStrike" baseline="0" dirty="0">
                <a:solidFill>
                  <a:srgbClr val="000000"/>
                </a:solidFill>
                <a:latin typeface="Calibri  "/>
              </a:rPr>
              <a:t>Art. 61. </a:t>
            </a:r>
            <a:r>
              <a:rPr lang="pl-PL" sz="2000" b="0" i="0" u="none" strike="noStrike" baseline="0" dirty="0">
                <a:solidFill>
                  <a:srgbClr val="000000"/>
                </a:solidFill>
                <a:latin typeface="Calibri  "/>
              </a:rPr>
              <a:t>1. Uczelnia może prowadzić </a:t>
            </a:r>
            <a:r>
              <a:rPr lang="pl-PL" sz="2000" b="1" i="0" u="none" strike="noStrike" baseline="0" dirty="0">
                <a:solidFill>
                  <a:srgbClr val="000000"/>
                </a:solidFill>
                <a:latin typeface="Calibri  "/>
              </a:rPr>
              <a:t>studia we współpracy </a:t>
            </a:r>
            <a:br>
              <a:rPr lang="pl-PL" sz="2000" b="1" i="0" u="none" strike="noStrike" baseline="0" dirty="0">
                <a:solidFill>
                  <a:srgbClr val="000000"/>
                </a:solidFill>
                <a:latin typeface="Calibri  "/>
              </a:rPr>
            </a:br>
            <a:r>
              <a:rPr lang="pl-PL" sz="2000" b="1" i="0" u="none" strike="noStrike" baseline="0" dirty="0">
                <a:solidFill>
                  <a:srgbClr val="000000"/>
                </a:solidFill>
                <a:latin typeface="Calibri  "/>
              </a:rPr>
              <a:t>z organem nadającym uprawnienie do wykonywania zawodu, organem przeprowadzającym postępowanie egzaminacyjne </a:t>
            </a:r>
            <a:br>
              <a:rPr lang="pl-PL" sz="2000" b="1" i="0" u="none" strike="noStrike" baseline="0" dirty="0">
                <a:solidFill>
                  <a:srgbClr val="000000"/>
                </a:solidFill>
                <a:latin typeface="Calibri  "/>
              </a:rPr>
            </a:br>
            <a:r>
              <a:rPr lang="pl-PL" sz="2000" b="1" i="0" u="none" strike="noStrike" baseline="0" dirty="0">
                <a:solidFill>
                  <a:srgbClr val="000000"/>
                </a:solidFill>
                <a:latin typeface="Calibri  "/>
              </a:rPr>
              <a:t>w ramach uzyskiwania uprawnień do wykonywania zawodu, organem samorządu zawodowego, organizacją gospodarczą lub organem rejestrowym. </a:t>
            </a:r>
            <a:r>
              <a:rPr lang="pl-PL" sz="2000" b="0" i="0" u="none" strike="noStrike" baseline="0" dirty="0">
                <a:solidFill>
                  <a:srgbClr val="000000"/>
                </a:solidFill>
                <a:latin typeface="Calibri  "/>
              </a:rPr>
              <a:t>Zasady współpracy przy prowadzeniu studiów określa umowa zawarta w formie pisemnej.</a:t>
            </a:r>
          </a:p>
          <a:p>
            <a:r>
              <a:rPr lang="pl-PL" sz="2000" b="0" i="0" u="none" strike="noStrike" baseline="0" dirty="0">
                <a:solidFill>
                  <a:srgbClr val="000000"/>
                </a:solidFill>
                <a:latin typeface="Calibri  "/>
              </a:rPr>
              <a:t>(…)</a:t>
            </a:r>
          </a:p>
          <a:p>
            <a:r>
              <a:rPr lang="pl-PL" sz="2000" b="1" i="0" u="none" strike="noStrike" baseline="0" dirty="0">
                <a:solidFill>
                  <a:srgbClr val="000000"/>
                </a:solidFill>
                <a:latin typeface="Calibri  "/>
              </a:rPr>
              <a:t>Art. 62. </a:t>
            </a:r>
            <a:r>
              <a:rPr lang="pl-PL" sz="2000" b="0" i="0" u="none" strike="noStrike" baseline="0" dirty="0">
                <a:solidFill>
                  <a:srgbClr val="000000"/>
                </a:solidFill>
                <a:latin typeface="Calibri  "/>
              </a:rPr>
              <a:t>Uczelnia może prowadzić </a:t>
            </a:r>
            <a:r>
              <a:rPr lang="pl-PL" sz="2000" b="1" i="0" u="none" strike="noStrike" baseline="0" dirty="0">
                <a:solidFill>
                  <a:srgbClr val="000000"/>
                </a:solidFill>
                <a:latin typeface="Calibri  "/>
              </a:rPr>
              <a:t>studia dualne</a:t>
            </a:r>
            <a:r>
              <a:rPr lang="pl-PL" sz="2000" b="0" i="0" u="none" strike="noStrike" baseline="0" dirty="0">
                <a:solidFill>
                  <a:srgbClr val="000000"/>
                </a:solidFill>
                <a:latin typeface="Calibri  "/>
              </a:rPr>
              <a:t>, które są studiami </a:t>
            </a:r>
            <a:br>
              <a:rPr lang="pl-PL" sz="2000" b="0" i="0" u="none" strike="noStrike" baseline="0" dirty="0">
                <a:solidFill>
                  <a:srgbClr val="000000"/>
                </a:solidFill>
                <a:latin typeface="Calibri  "/>
              </a:rPr>
            </a:br>
            <a:r>
              <a:rPr lang="pl-PL" sz="2000" b="0" i="0" u="none" strike="noStrike" baseline="0" dirty="0">
                <a:solidFill>
                  <a:srgbClr val="000000"/>
                </a:solidFill>
                <a:latin typeface="Calibri  "/>
              </a:rPr>
              <a:t>o profilu praktycznym prowadzonymi z udziałem pracodawcy. Organizację studiów określa umowa zawarta w formie pisemnej.</a:t>
            </a:r>
            <a:endParaRPr lang="pl-PL" sz="2000" dirty="0">
              <a:latin typeface="Calibri  "/>
            </a:endParaRPr>
          </a:p>
          <a:p>
            <a:pPr algn="l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47264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lvl="0" algn="r"/>
            <a:r>
              <a:rPr lang="en-US" sz="4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Polityka</a:t>
            </a:r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zapewnienia</a:t>
            </a:r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wysokiej</a:t>
            </a:r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jakości</a:t>
            </a:r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kształcenia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 b="1" dirty="0" err="1"/>
              <a:t>Nie</a:t>
            </a:r>
            <a:r>
              <a:rPr lang="en-US" sz="2000" b="1" dirty="0"/>
              <a:t> ma </a:t>
            </a:r>
            <a:r>
              <a:rPr lang="en-US" sz="2000" b="1" dirty="0" err="1"/>
              <a:t>jednego</a:t>
            </a:r>
            <a:r>
              <a:rPr lang="en-US" sz="2000" b="1" dirty="0"/>
              <a:t>, </a:t>
            </a:r>
            <a:r>
              <a:rPr lang="en-US" sz="2000" b="1" dirty="0" err="1"/>
              <a:t>wzorcowego</a:t>
            </a:r>
            <a:r>
              <a:rPr lang="en-US" sz="2000" b="1" dirty="0"/>
              <a:t> </a:t>
            </a:r>
            <a:r>
              <a:rPr lang="en-US" sz="2000" dirty="0"/>
              <a:t>SYSTEMU ZAPEWNIENIA JAKOŚCI KSZTAŁCENIA, </a:t>
            </a:r>
            <a:r>
              <a:rPr lang="en-US" sz="2000" dirty="0" err="1"/>
              <a:t>nie</a:t>
            </a:r>
            <a:r>
              <a:rPr lang="en-US" sz="2000" dirty="0"/>
              <a:t> ma </a:t>
            </a:r>
            <a:r>
              <a:rPr lang="en-US" sz="2000" dirty="0" err="1"/>
              <a:t>też</a:t>
            </a:r>
            <a:r>
              <a:rPr lang="en-US" sz="2000" dirty="0"/>
              <a:t> </a:t>
            </a:r>
            <a:r>
              <a:rPr lang="en-US" sz="2000" dirty="0" err="1"/>
              <a:t>szczegółowych</a:t>
            </a:r>
            <a:r>
              <a:rPr lang="en-US" sz="2000" dirty="0"/>
              <a:t> </a:t>
            </a:r>
            <a:r>
              <a:rPr lang="en-US" sz="2000" b="1" dirty="0" err="1"/>
              <a:t>wytycznych</a:t>
            </a:r>
            <a:r>
              <a:rPr lang="en-US" sz="2000" dirty="0"/>
              <a:t> co do </a:t>
            </a:r>
            <a:r>
              <a:rPr lang="en-US" sz="2000" dirty="0" err="1"/>
              <a:t>jego</a:t>
            </a:r>
            <a:r>
              <a:rPr lang="en-US" sz="2000" dirty="0"/>
              <a:t> </a:t>
            </a:r>
            <a:r>
              <a:rPr lang="en-US" sz="2000" dirty="0" err="1"/>
              <a:t>tworzenia</a:t>
            </a:r>
            <a:r>
              <a:rPr lang="en-US" sz="2000" dirty="0"/>
              <a:t> i </a:t>
            </a:r>
            <a:r>
              <a:rPr lang="en-US" sz="2000" dirty="0" err="1"/>
              <a:t>zarządzania</a:t>
            </a:r>
            <a:r>
              <a:rPr lang="en-US" sz="2000" dirty="0"/>
              <a:t> </a:t>
            </a:r>
            <a:r>
              <a:rPr lang="en-US" sz="2000" dirty="0" err="1"/>
              <a:t>nim</a:t>
            </a:r>
            <a:r>
              <a:rPr lang="en-US" sz="2000" dirty="0"/>
              <a:t>.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 b="1" dirty="0" err="1"/>
              <a:t>Nie</a:t>
            </a:r>
            <a:r>
              <a:rPr lang="en-US" sz="2000" b="1" dirty="0"/>
              <a:t> </a:t>
            </a:r>
            <a:r>
              <a:rPr lang="en-US" sz="2000" b="1" dirty="0" err="1"/>
              <a:t>istnieje</a:t>
            </a:r>
            <a:r>
              <a:rPr lang="en-US" sz="2000" b="1" dirty="0"/>
              <a:t> </a:t>
            </a:r>
            <a:r>
              <a:rPr lang="en-US" sz="2000" dirty="0" err="1"/>
              <a:t>również</a:t>
            </a:r>
            <a:r>
              <a:rPr lang="en-US" sz="2000" dirty="0"/>
              <a:t> </a:t>
            </a:r>
            <a:r>
              <a:rPr lang="en-US" sz="2000" dirty="0" err="1"/>
              <a:t>jeden</a:t>
            </a:r>
            <a:r>
              <a:rPr lang="en-US" sz="2000" dirty="0"/>
              <a:t>, </a:t>
            </a:r>
            <a:r>
              <a:rPr lang="en-US" sz="2000" b="1" dirty="0" err="1"/>
              <a:t>wzorcowy</a:t>
            </a:r>
            <a:r>
              <a:rPr lang="en-US" sz="2000" b="1" dirty="0"/>
              <a:t> model współpracy 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 dirty="0"/>
              <a:t>z </a:t>
            </a:r>
            <a:r>
              <a:rPr lang="en-US" sz="2000" dirty="0" err="1"/>
              <a:t>otoczeniem</a:t>
            </a:r>
            <a:r>
              <a:rPr lang="en-US" sz="2000" dirty="0"/>
              <a:t> </a:t>
            </a:r>
            <a:r>
              <a:rPr lang="en-US" sz="2000" dirty="0" err="1"/>
              <a:t>społeczno-gospodarczym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71860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83181" y="1521888"/>
            <a:ext cx="3671454" cy="159327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Etap projektowania</a:t>
            </a:r>
            <a:endParaRPr lang="en-US" sz="40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endParaRPr lang="en-US" sz="2000" dirty="0"/>
          </a:p>
          <a:p>
            <a:r>
              <a:rPr lang="pl-PL" sz="3600" b="1" dirty="0">
                <a:latin typeface="Calibri  "/>
              </a:rPr>
              <a:t>Obszary</a:t>
            </a:r>
          </a:p>
          <a:p>
            <a:endParaRPr lang="pl-PL" sz="1800" b="1" dirty="0">
              <a:latin typeface="Calibri  "/>
            </a:endParaRPr>
          </a:p>
          <a:p>
            <a:pPr marL="457200" indent="-457200">
              <a:buAutoNum type="arabicPeriod"/>
            </a:pPr>
            <a:r>
              <a:rPr lang="pl-PL" sz="2000" b="1" dirty="0">
                <a:latin typeface="Calibri  "/>
              </a:rPr>
              <a:t>Program studiów i metody dydaktyczne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>
                <a:latin typeface="Calibri  "/>
              </a:rPr>
              <a:t>Efekty uczenia, przedmioty, formy zajęć, jacy dydaktycy?</a:t>
            </a:r>
          </a:p>
          <a:p>
            <a:r>
              <a:rPr lang="pl-PL" sz="2000" b="1" dirty="0">
                <a:latin typeface="Calibri  "/>
              </a:rPr>
              <a:t>2. Miejsce w strukturze WSZJK</a:t>
            </a:r>
          </a:p>
          <a:p>
            <a:r>
              <a:rPr lang="pl-PL" sz="2000" b="1" dirty="0">
                <a:latin typeface="Calibri  "/>
              </a:rPr>
              <a:t>3. Praktyki studenckie</a:t>
            </a:r>
          </a:p>
          <a:p>
            <a:r>
              <a:rPr lang="pl-PL" sz="2000" b="1" dirty="0">
                <a:latin typeface="Calibri  "/>
              </a:rPr>
              <a:t>4. Proces dyplomowania</a:t>
            </a:r>
          </a:p>
          <a:p>
            <a:r>
              <a:rPr lang="pl-PL" sz="2000" b="1" dirty="0">
                <a:latin typeface="Calibri  "/>
              </a:rPr>
              <a:t>5. Współpraca badawczo-rozwojowa</a:t>
            </a:r>
          </a:p>
          <a:p>
            <a:r>
              <a:rPr lang="pl-PL" sz="2000" b="1" dirty="0">
                <a:latin typeface="Calibri  "/>
              </a:rPr>
              <a:t>6. Działania promocyjne i wizerunkowe</a:t>
            </a:r>
          </a:p>
          <a:p>
            <a:r>
              <a:rPr lang="pl-PL" sz="2000" b="1" dirty="0">
                <a:latin typeface="Calibri  "/>
              </a:rPr>
              <a:t>7. Inne, jakie?</a:t>
            </a:r>
          </a:p>
          <a:p>
            <a:endParaRPr lang="en-US" sz="2000" dirty="0"/>
          </a:p>
          <a:p>
            <a:pPr lvl="0" indent="-228600" algn="l" fontAlgn="base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976255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4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Udział</a:t>
            </a:r>
            <a:r>
              <a:rPr lang="en-US" sz="3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4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pracodawców</a:t>
            </a:r>
            <a:r>
              <a:rPr lang="en-US" sz="3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br>
              <a:rPr lang="pl-PL" sz="3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 </a:t>
            </a:r>
            <a:r>
              <a:rPr lang="pl-PL" sz="3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procesie </a:t>
            </a:r>
            <a:r>
              <a:rPr lang="en-US" sz="34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zapewniania</a:t>
            </a:r>
            <a:r>
              <a:rPr lang="en-US" sz="3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4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jakości</a:t>
            </a:r>
            <a:r>
              <a:rPr lang="en-US" sz="3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kształcenia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228600" lvl="0" algn="l"/>
            <a:r>
              <a:rPr lang="en-US" sz="2000" b="1" dirty="0" err="1"/>
              <a:t>Formalne</a:t>
            </a:r>
            <a:r>
              <a:rPr lang="en-US" sz="2000" b="1" dirty="0"/>
              <a:t> </a:t>
            </a:r>
            <a:r>
              <a:rPr lang="en-US" sz="2000" b="1" dirty="0" err="1"/>
              <a:t>włączenie</a:t>
            </a:r>
            <a:r>
              <a:rPr lang="en-US" sz="2000" b="1" dirty="0"/>
              <a:t> </a:t>
            </a:r>
            <a:r>
              <a:rPr lang="en-US" sz="2000" b="1" dirty="0" err="1"/>
              <a:t>przedstawicieli</a:t>
            </a:r>
            <a:r>
              <a:rPr lang="en-US" sz="2000" b="1" dirty="0"/>
              <a:t> </a:t>
            </a:r>
            <a:r>
              <a:rPr lang="en-US" sz="2000" b="1" dirty="0" err="1"/>
              <a:t>pracodawców</a:t>
            </a:r>
            <a:r>
              <a:rPr lang="en-US" sz="2000" b="1" dirty="0"/>
              <a:t> </a:t>
            </a:r>
            <a:br>
              <a:rPr lang="pl-PL" sz="2000" b="1" dirty="0"/>
            </a:br>
            <a:r>
              <a:rPr lang="en-US" sz="2000" b="1" dirty="0"/>
              <a:t>w WSZJK</a:t>
            </a:r>
          </a:p>
          <a:p>
            <a:pPr lvl="0" indent="-2286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lvl="0" indent="-228600" algn="l">
              <a:buFont typeface="Arial" panose="020B0604020202020204" pitchFamily="34" charset="0"/>
              <a:buChar char="•"/>
            </a:pPr>
            <a:r>
              <a:rPr lang="en-US" sz="2000" dirty="0" err="1"/>
              <a:t>Obecność</a:t>
            </a:r>
            <a:r>
              <a:rPr lang="en-US" sz="2000" dirty="0"/>
              <a:t> w </a:t>
            </a:r>
            <a:r>
              <a:rPr lang="en-US" sz="2000" dirty="0" err="1"/>
              <a:t>ciałach</a:t>
            </a:r>
            <a:r>
              <a:rPr lang="en-US" sz="2000" dirty="0"/>
              <a:t> </a:t>
            </a:r>
            <a:r>
              <a:rPr lang="en-US" sz="2000" dirty="0" err="1"/>
              <a:t>kolegialnych</a:t>
            </a:r>
            <a:r>
              <a:rPr lang="en-US" sz="2000" dirty="0"/>
              <a:t> (Rada </a:t>
            </a:r>
            <a:r>
              <a:rPr lang="en-US" sz="2000" dirty="0" err="1"/>
              <a:t>Programowa</a:t>
            </a:r>
            <a:r>
              <a:rPr lang="en-US" sz="2000" dirty="0"/>
              <a:t>, </a:t>
            </a:r>
            <a:r>
              <a:rPr lang="en-US" sz="2000" dirty="0" err="1"/>
              <a:t>Komisja</a:t>
            </a:r>
            <a:r>
              <a:rPr lang="en-US" sz="2000" dirty="0"/>
              <a:t> ds. </a:t>
            </a:r>
            <a:r>
              <a:rPr lang="en-US" sz="2000" dirty="0" err="1"/>
              <a:t>Jakości</a:t>
            </a:r>
            <a:r>
              <a:rPr lang="en-US" sz="2000" dirty="0"/>
              <a:t> Kształcenia, Rada </a:t>
            </a:r>
            <a:r>
              <a:rPr lang="en-US" sz="2000" dirty="0" err="1"/>
              <a:t>Biznesu</a:t>
            </a:r>
            <a:r>
              <a:rPr lang="en-US" sz="2000" dirty="0"/>
              <a:t>, Rada </a:t>
            </a:r>
            <a:r>
              <a:rPr lang="en-US" sz="2000" dirty="0" err="1"/>
              <a:t>Pracodawców</a:t>
            </a:r>
            <a:r>
              <a:rPr lang="en-US" sz="2000" dirty="0"/>
              <a:t> etc.) na </a:t>
            </a:r>
            <a:r>
              <a:rPr lang="en-US" sz="2000" dirty="0" err="1"/>
              <a:t>poziomie</a:t>
            </a:r>
            <a:r>
              <a:rPr lang="en-US" sz="2000" dirty="0"/>
              <a:t> </a:t>
            </a:r>
            <a:r>
              <a:rPr lang="en-US" sz="2000" dirty="0" err="1"/>
              <a:t>kierunku</a:t>
            </a:r>
            <a:r>
              <a:rPr lang="en-US" sz="2000" dirty="0"/>
              <a:t>, </a:t>
            </a:r>
            <a:r>
              <a:rPr lang="en-US" sz="2000" dirty="0" err="1"/>
              <a:t>wydziału</a:t>
            </a:r>
            <a:r>
              <a:rPr lang="en-US" sz="2000" dirty="0"/>
              <a:t>, uczelni</a:t>
            </a:r>
          </a:p>
          <a:p>
            <a:pPr marL="457200" lvl="0" indent="-228600" algn="l">
              <a:buFont typeface="Arial" panose="020B0604020202020204" pitchFamily="34" charset="0"/>
              <a:buChar char="•"/>
            </a:pPr>
            <a:r>
              <a:rPr lang="en-US" sz="2000" dirty="0" err="1"/>
              <a:t>Aktywny</a:t>
            </a:r>
            <a:r>
              <a:rPr lang="en-US" sz="2000" dirty="0"/>
              <a:t> </a:t>
            </a:r>
            <a:r>
              <a:rPr lang="en-US" sz="2000" dirty="0" err="1"/>
              <a:t>udział</a:t>
            </a:r>
            <a:r>
              <a:rPr lang="en-US" sz="2000" dirty="0"/>
              <a:t> w </a:t>
            </a:r>
            <a:r>
              <a:rPr lang="en-US" sz="2000" dirty="0" err="1"/>
              <a:t>dyskusjach</a:t>
            </a:r>
            <a:endParaRPr lang="en-US" sz="2000" dirty="0"/>
          </a:p>
          <a:p>
            <a:pPr marL="457200" lvl="0" indent="-228600" algn="l">
              <a:buFont typeface="Arial" panose="020B0604020202020204" pitchFamily="34" charset="0"/>
              <a:buChar char="•"/>
            </a:pPr>
            <a:r>
              <a:rPr lang="en-US" sz="2000" dirty="0" err="1"/>
              <a:t>Regularne</a:t>
            </a:r>
            <a:r>
              <a:rPr lang="en-US" sz="2000" dirty="0"/>
              <a:t> i </a:t>
            </a:r>
            <a:r>
              <a:rPr lang="en-US" sz="2000" dirty="0" err="1"/>
              <a:t>protokołowane</a:t>
            </a:r>
            <a:r>
              <a:rPr lang="en-US" sz="2000" dirty="0"/>
              <a:t> </a:t>
            </a:r>
            <a:r>
              <a:rPr lang="en-US" sz="2000" dirty="0" err="1"/>
              <a:t>spotkania</a:t>
            </a:r>
            <a:endParaRPr lang="en-US" sz="2000" dirty="0"/>
          </a:p>
          <a:p>
            <a:pPr marL="457200" lvl="0" indent="-228600" algn="l">
              <a:buFont typeface="Arial" panose="020B0604020202020204" pitchFamily="34" charset="0"/>
              <a:buChar char="•"/>
            </a:pPr>
            <a:r>
              <a:rPr lang="en-US" sz="2000" dirty="0" err="1"/>
              <a:t>Roczne</a:t>
            </a:r>
            <a:r>
              <a:rPr lang="en-US" sz="2000" dirty="0"/>
              <a:t> </a:t>
            </a:r>
            <a:r>
              <a:rPr lang="en-US" sz="2000" dirty="0" err="1"/>
              <a:t>harmonogramy</a:t>
            </a:r>
            <a:r>
              <a:rPr lang="en-US" sz="2000" dirty="0"/>
              <a:t> </a:t>
            </a:r>
            <a:r>
              <a:rPr lang="en-US" sz="2000" dirty="0" err="1"/>
              <a:t>spotkań</a:t>
            </a:r>
            <a:r>
              <a:rPr lang="en-US" sz="2000" dirty="0"/>
              <a:t> i </a:t>
            </a:r>
            <a:r>
              <a:rPr lang="en-US" sz="2000" dirty="0" err="1"/>
              <a:t>tematów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55317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4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Udział</a:t>
            </a:r>
            <a:r>
              <a:rPr lang="en-US" sz="3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4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pracodawców</a:t>
            </a:r>
            <a:r>
              <a:rPr lang="en-US" sz="3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br>
              <a:rPr lang="pl-PL" sz="3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 </a:t>
            </a:r>
            <a:r>
              <a:rPr lang="pl-PL" sz="3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procesie </a:t>
            </a:r>
            <a:r>
              <a:rPr lang="en-US" sz="34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zapewniania</a:t>
            </a:r>
            <a:r>
              <a:rPr lang="en-US" sz="3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4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jakości</a:t>
            </a:r>
            <a:r>
              <a:rPr lang="en-US" sz="3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4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kształcenia</a:t>
            </a:r>
            <a:endParaRPr lang="en-US" sz="34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228600" lvl="0" algn="l"/>
            <a:r>
              <a:rPr lang="en-US" sz="2000" b="1" dirty="0" err="1"/>
              <a:t>Formalne</a:t>
            </a:r>
            <a:r>
              <a:rPr lang="en-US" sz="2000" b="1" dirty="0"/>
              <a:t> </a:t>
            </a:r>
            <a:r>
              <a:rPr lang="en-US" sz="2000" b="1" dirty="0" err="1"/>
              <a:t>włączenie</a:t>
            </a:r>
            <a:r>
              <a:rPr lang="en-US" sz="2000" b="1" dirty="0"/>
              <a:t> </a:t>
            </a:r>
            <a:r>
              <a:rPr lang="en-US" sz="2000" b="1" dirty="0" err="1"/>
              <a:t>przedstawicieli</a:t>
            </a:r>
            <a:r>
              <a:rPr lang="en-US" sz="2000" b="1" dirty="0"/>
              <a:t> </a:t>
            </a:r>
            <a:r>
              <a:rPr lang="en-US" sz="2000" b="1" dirty="0" err="1"/>
              <a:t>pracodawców</a:t>
            </a:r>
            <a:r>
              <a:rPr lang="en-US" sz="2000" b="1" dirty="0"/>
              <a:t> </a:t>
            </a:r>
            <a:br>
              <a:rPr lang="pl-PL" sz="2000" b="1" dirty="0"/>
            </a:br>
            <a:r>
              <a:rPr lang="en-US" sz="2000" b="1" dirty="0"/>
              <a:t>w WSZJK</a:t>
            </a:r>
          </a:p>
          <a:p>
            <a:pPr lvl="0" indent="-2286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lvl="0" indent="-228600" algn="l">
              <a:buFont typeface="Arial" panose="020B0604020202020204" pitchFamily="34" charset="0"/>
              <a:buChar char="•"/>
            </a:pPr>
            <a:r>
              <a:rPr lang="en-US" sz="2000" dirty="0" err="1"/>
              <a:t>Udział</a:t>
            </a:r>
            <a:r>
              <a:rPr lang="en-US" sz="2000" dirty="0"/>
              <a:t> w </a:t>
            </a:r>
            <a:r>
              <a:rPr lang="en-US" sz="2000" dirty="0" err="1"/>
              <a:t>badaniach</a:t>
            </a:r>
            <a:r>
              <a:rPr lang="en-US" sz="2000" dirty="0"/>
              <a:t> (</a:t>
            </a:r>
            <a:r>
              <a:rPr lang="en-US" sz="2000" dirty="0" err="1"/>
              <a:t>akcyjnie</a:t>
            </a:r>
            <a:r>
              <a:rPr lang="en-US" sz="2000" dirty="0"/>
              <a:t> </a:t>
            </a:r>
            <a:r>
              <a:rPr lang="en-US" sz="2000" dirty="0" err="1"/>
              <a:t>lub</a:t>
            </a:r>
            <a:r>
              <a:rPr lang="en-US" sz="2000" dirty="0"/>
              <a:t> </a:t>
            </a:r>
            <a:r>
              <a:rPr lang="en-US" sz="2000" dirty="0" err="1"/>
              <a:t>regularnie</a:t>
            </a:r>
            <a:r>
              <a:rPr lang="en-US" sz="2000" dirty="0"/>
              <a:t>), np. </a:t>
            </a:r>
            <a:r>
              <a:rPr lang="en-US" sz="2000" dirty="0" err="1"/>
              <a:t>związanych</a:t>
            </a:r>
            <a:r>
              <a:rPr lang="en-US" sz="2000" dirty="0"/>
              <a:t> z </a:t>
            </a:r>
            <a:r>
              <a:rPr lang="en-US" sz="2000" dirty="0" err="1"/>
              <a:t>oceną</a:t>
            </a:r>
            <a:r>
              <a:rPr lang="en-US" sz="2000" dirty="0"/>
              <a:t> </a:t>
            </a:r>
            <a:r>
              <a:rPr lang="en-US" sz="2000" dirty="0" err="1"/>
              <a:t>efektów</a:t>
            </a:r>
            <a:r>
              <a:rPr lang="en-US" sz="2000" dirty="0"/>
              <a:t> </a:t>
            </a:r>
            <a:r>
              <a:rPr lang="en-US" sz="2000" dirty="0" err="1"/>
              <a:t>uczenia</a:t>
            </a:r>
            <a:r>
              <a:rPr lang="en-US" sz="2000" dirty="0"/>
              <a:t> </a:t>
            </a:r>
            <a:r>
              <a:rPr lang="en-US" sz="2000" dirty="0" err="1"/>
              <a:t>się</a:t>
            </a:r>
            <a:r>
              <a:rPr lang="en-US" sz="2000" dirty="0"/>
              <a:t>, </a:t>
            </a:r>
            <a:r>
              <a:rPr lang="en-US" sz="2000" dirty="0" err="1"/>
              <a:t>aktualnością</a:t>
            </a:r>
            <a:r>
              <a:rPr lang="en-US" sz="2000" dirty="0"/>
              <a:t> </a:t>
            </a:r>
            <a:r>
              <a:rPr lang="en-US" sz="2000" dirty="0" err="1"/>
              <a:t>programów</a:t>
            </a:r>
            <a:r>
              <a:rPr lang="en-US" sz="2000" dirty="0"/>
              <a:t>, </a:t>
            </a:r>
            <a:r>
              <a:rPr lang="en-US" sz="2000" dirty="0" err="1"/>
              <a:t>praktykami</a:t>
            </a:r>
            <a:r>
              <a:rPr lang="en-US" sz="2000" dirty="0"/>
              <a:t> – </a:t>
            </a:r>
            <a:r>
              <a:rPr lang="en-US" sz="2000" dirty="0" err="1"/>
              <a:t>ankieta</a:t>
            </a:r>
            <a:r>
              <a:rPr lang="en-US" sz="2000" dirty="0"/>
              <a:t> </a:t>
            </a:r>
            <a:r>
              <a:rPr lang="en-US" sz="2000" dirty="0" err="1"/>
              <a:t>audytoryjna</a:t>
            </a:r>
            <a:r>
              <a:rPr lang="en-US" sz="2000" dirty="0"/>
              <a:t>, </a:t>
            </a:r>
            <a:r>
              <a:rPr lang="en-US" sz="2000" dirty="0" err="1"/>
              <a:t>elektroniczna</a:t>
            </a:r>
            <a:r>
              <a:rPr lang="en-US" sz="2000" dirty="0"/>
              <a:t> i/</a:t>
            </a:r>
            <a:r>
              <a:rPr lang="en-US" sz="2000" dirty="0" err="1"/>
              <a:t>lub</a:t>
            </a:r>
            <a:r>
              <a:rPr lang="en-US" sz="2000" dirty="0"/>
              <a:t> panel </a:t>
            </a:r>
            <a:r>
              <a:rPr lang="en-US" sz="2000" dirty="0" err="1"/>
              <a:t>dyskusyjny</a:t>
            </a:r>
            <a:r>
              <a:rPr lang="en-US" sz="2000" dirty="0"/>
              <a:t>, </a:t>
            </a:r>
            <a:r>
              <a:rPr lang="en-US" sz="2000" dirty="0" err="1"/>
              <a:t>zogniskowany</a:t>
            </a:r>
            <a:r>
              <a:rPr lang="en-US" sz="2000" dirty="0"/>
              <a:t> </a:t>
            </a:r>
            <a:r>
              <a:rPr lang="en-US" sz="2000" dirty="0" err="1"/>
              <a:t>wywiad</a:t>
            </a:r>
            <a:r>
              <a:rPr lang="en-US" sz="2000" dirty="0"/>
              <a:t> </a:t>
            </a:r>
            <a:r>
              <a:rPr lang="en-US" sz="2000" dirty="0" err="1"/>
              <a:t>grupowy</a:t>
            </a:r>
            <a:r>
              <a:rPr lang="en-US" sz="2000" dirty="0"/>
              <a:t> </a:t>
            </a:r>
          </a:p>
          <a:p>
            <a:pPr marL="457200" lvl="0" indent="-228600" algn="l">
              <a:buFont typeface="Arial" panose="020B0604020202020204" pitchFamily="34" charset="0"/>
              <a:buChar char="•"/>
            </a:pPr>
            <a:r>
              <a:rPr lang="en-US" sz="2000" dirty="0" err="1"/>
              <a:t>Analizy</a:t>
            </a:r>
            <a:r>
              <a:rPr lang="en-US" sz="2000" dirty="0"/>
              <a:t> i </a:t>
            </a:r>
            <a:r>
              <a:rPr lang="en-US" sz="2000" dirty="0" err="1"/>
              <a:t>raporty</a:t>
            </a:r>
            <a:r>
              <a:rPr lang="en-US" sz="2000" dirty="0"/>
              <a:t> (</a:t>
            </a:r>
            <a:r>
              <a:rPr lang="en-US" sz="2000" dirty="0" err="1"/>
              <a:t>ważne</a:t>
            </a:r>
            <a:r>
              <a:rPr lang="en-US" sz="2000" dirty="0"/>
              <a:t> </a:t>
            </a:r>
            <a:r>
              <a:rPr lang="en-US" sz="2000" dirty="0" err="1"/>
              <a:t>wnioski</a:t>
            </a:r>
            <a:r>
              <a:rPr lang="en-US" sz="2000" dirty="0"/>
              <a:t> i </a:t>
            </a:r>
            <a:r>
              <a:rPr lang="en-US" sz="2000" dirty="0" err="1"/>
              <a:t>rekomendacje</a:t>
            </a:r>
            <a:r>
              <a:rPr lang="en-US" sz="2000" dirty="0"/>
              <a:t>, </a:t>
            </a:r>
            <a:r>
              <a:rPr lang="en-US" sz="2000" dirty="0" err="1"/>
              <a:t>sposób</a:t>
            </a:r>
            <a:r>
              <a:rPr lang="en-US" sz="2000" dirty="0"/>
              <a:t> ich </a:t>
            </a:r>
            <a:r>
              <a:rPr lang="en-US" sz="2000" dirty="0" err="1"/>
              <a:t>wdrożenia</a:t>
            </a:r>
            <a:r>
              <a:rPr lang="en-US" sz="2000" dirty="0"/>
              <a:t> </a:t>
            </a:r>
            <a:r>
              <a:rPr lang="en-US" sz="2000" dirty="0" err="1"/>
              <a:t>oraz</a:t>
            </a:r>
            <a:r>
              <a:rPr lang="en-US" sz="2000" dirty="0"/>
              <a:t> </a:t>
            </a:r>
            <a:r>
              <a:rPr lang="en-US" sz="2000" dirty="0" err="1"/>
              <a:t>ocena</a:t>
            </a:r>
            <a:r>
              <a:rPr lang="en-US" sz="2000" dirty="0"/>
              <a:t> </a:t>
            </a:r>
            <a:r>
              <a:rPr lang="en-US" sz="2000" dirty="0" err="1"/>
              <a:t>wdrożenia</a:t>
            </a:r>
            <a:r>
              <a:rPr lang="en-US" sz="2000" dirty="0"/>
              <a:t>)  </a:t>
            </a:r>
          </a:p>
          <a:p>
            <a:pPr marL="457200" lvl="0" indent="-228600" algn="l">
              <a:buFont typeface="Arial" panose="020B0604020202020204" pitchFamily="34" charset="0"/>
              <a:buChar char="•"/>
            </a:pPr>
            <a:r>
              <a:rPr lang="en-US" sz="2000" dirty="0"/>
              <a:t>Panel </a:t>
            </a:r>
            <a:r>
              <a:rPr lang="en-US" sz="2000" dirty="0" err="1"/>
              <a:t>dyskusyjny</a:t>
            </a:r>
            <a:r>
              <a:rPr lang="en-US" sz="2000" dirty="0"/>
              <a:t> </a:t>
            </a:r>
            <a:r>
              <a:rPr lang="en-US" sz="2000" dirty="0" err="1"/>
              <a:t>jako</a:t>
            </a:r>
            <a:r>
              <a:rPr lang="en-US" sz="2000" dirty="0"/>
              <a:t> </a:t>
            </a:r>
            <a:r>
              <a:rPr lang="en-US" sz="2000" dirty="0" err="1"/>
              <a:t>omówienie</a:t>
            </a:r>
            <a:r>
              <a:rPr lang="en-US" sz="2000" dirty="0"/>
              <a:t> </a:t>
            </a:r>
            <a:r>
              <a:rPr lang="en-US" sz="2000" dirty="0" err="1"/>
              <a:t>wyników</a:t>
            </a:r>
            <a:r>
              <a:rPr lang="en-US" sz="2000" dirty="0"/>
              <a:t> </a:t>
            </a:r>
            <a:r>
              <a:rPr lang="en-US" sz="2000" dirty="0" err="1"/>
              <a:t>ankiet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46678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4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Udział</a:t>
            </a:r>
            <a:r>
              <a:rPr lang="en-US" sz="3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4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pracodawców</a:t>
            </a:r>
            <a:r>
              <a:rPr lang="en-US" sz="3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br>
              <a:rPr lang="pl-PL" sz="3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 </a:t>
            </a:r>
            <a:r>
              <a:rPr lang="pl-PL" sz="3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procesie </a:t>
            </a:r>
            <a:r>
              <a:rPr lang="en-US" sz="34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zapewniania</a:t>
            </a:r>
            <a:r>
              <a:rPr lang="en-US" sz="3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4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jakości</a:t>
            </a:r>
            <a:r>
              <a:rPr lang="en-US" sz="3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4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kształcenia</a:t>
            </a:r>
            <a:endParaRPr lang="en-US" sz="34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228600" lvl="0" algn="l"/>
            <a:r>
              <a:rPr lang="en-US" sz="2000" b="1" dirty="0" err="1"/>
              <a:t>Struktura</a:t>
            </a:r>
            <a:r>
              <a:rPr lang="en-US" sz="2000" b="1" dirty="0"/>
              <a:t> WSZJK i </a:t>
            </a:r>
            <a:r>
              <a:rPr lang="en-US" sz="2000" b="1" dirty="0" err="1"/>
              <a:t>podział</a:t>
            </a:r>
            <a:r>
              <a:rPr lang="en-US" sz="2000" b="1" dirty="0"/>
              <a:t> </a:t>
            </a:r>
            <a:r>
              <a:rPr lang="en-US" sz="2000" b="1" dirty="0" err="1"/>
              <a:t>funkcji</a:t>
            </a:r>
            <a:endParaRPr lang="en-US" sz="2000" b="1" dirty="0"/>
          </a:p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en-US" sz="2000" b="1" dirty="0" err="1"/>
              <a:t>Pełnomocnik</a:t>
            </a:r>
            <a:r>
              <a:rPr lang="en-US" sz="2000" dirty="0"/>
              <a:t> </a:t>
            </a:r>
            <a:r>
              <a:rPr lang="en-US" sz="2000" dirty="0" err="1"/>
              <a:t>Rektora</a:t>
            </a:r>
            <a:r>
              <a:rPr lang="en-US" sz="2000" dirty="0"/>
              <a:t>/</a:t>
            </a:r>
            <a:r>
              <a:rPr lang="en-US" sz="2000" dirty="0" err="1"/>
              <a:t>Dziekana</a:t>
            </a:r>
            <a:r>
              <a:rPr lang="en-US" sz="2000" dirty="0"/>
              <a:t> ds. </a:t>
            </a:r>
            <a:r>
              <a:rPr lang="en-US" sz="2000" dirty="0" err="1"/>
              <a:t>współpracy</a:t>
            </a:r>
            <a:r>
              <a:rPr lang="en-US" sz="2000" dirty="0"/>
              <a:t> </a:t>
            </a:r>
            <a:br>
              <a:rPr lang="pl-PL" sz="2000" dirty="0"/>
            </a:br>
            <a:r>
              <a:rPr lang="en-US" sz="2000" dirty="0"/>
              <a:t>z pracodawcami – </a:t>
            </a:r>
            <a:r>
              <a:rPr lang="en-US" sz="2000" dirty="0" err="1"/>
              <a:t>odpowiedzialność</a:t>
            </a:r>
            <a:r>
              <a:rPr lang="en-US" sz="2000" dirty="0"/>
              <a:t> </a:t>
            </a:r>
            <a:r>
              <a:rPr lang="en-US" sz="2000" dirty="0" err="1"/>
              <a:t>konkretnej</a:t>
            </a:r>
            <a:r>
              <a:rPr lang="en-US" sz="2000" dirty="0"/>
              <a:t> </a:t>
            </a:r>
            <a:r>
              <a:rPr lang="en-US" sz="2000" dirty="0" err="1"/>
              <a:t>osoby</a:t>
            </a:r>
            <a:r>
              <a:rPr lang="en-US" sz="2000" dirty="0"/>
              <a:t> </a:t>
            </a:r>
            <a:r>
              <a:rPr lang="en-US" sz="2000" dirty="0" err="1"/>
              <a:t>wpływa</a:t>
            </a:r>
            <a:r>
              <a:rPr lang="en-US" sz="2000" dirty="0"/>
              <a:t> </a:t>
            </a:r>
            <a:r>
              <a:rPr lang="en-US" sz="2000" dirty="0" err="1"/>
              <a:t>pozytywnie</a:t>
            </a:r>
            <a:r>
              <a:rPr lang="en-US" sz="2000" dirty="0"/>
              <a:t> na </a:t>
            </a:r>
            <a:r>
              <a:rPr lang="en-US" sz="2000" dirty="0" err="1"/>
              <a:t>jakość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dynamikę</a:t>
            </a:r>
            <a:r>
              <a:rPr lang="en-US" sz="2000" dirty="0"/>
              <a:t> współpracy 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en-US" sz="2000" b="1" dirty="0" err="1"/>
              <a:t>Uzupełnianie</a:t>
            </a:r>
            <a:r>
              <a:rPr lang="en-US" sz="2000" b="1" dirty="0"/>
              <a:t> </a:t>
            </a:r>
            <a:r>
              <a:rPr lang="en-US" sz="2000" b="1" dirty="0" err="1"/>
              <a:t>funkcji</a:t>
            </a:r>
            <a:r>
              <a:rPr lang="en-US" sz="2000" dirty="0"/>
              <a:t> - </a:t>
            </a:r>
            <a:r>
              <a:rPr lang="en-US" sz="2000" dirty="0" err="1"/>
              <a:t>Przewodniczący</a:t>
            </a:r>
            <a:r>
              <a:rPr lang="en-US" sz="2000" dirty="0"/>
              <a:t> </a:t>
            </a:r>
            <a:r>
              <a:rPr lang="en-US" sz="2000" dirty="0" err="1"/>
              <a:t>Wydziałowej</a:t>
            </a:r>
            <a:r>
              <a:rPr lang="en-US" sz="2000" dirty="0"/>
              <a:t> </a:t>
            </a:r>
            <a:r>
              <a:rPr lang="en-US" sz="2000" dirty="0" err="1"/>
              <a:t>Komisji</a:t>
            </a:r>
            <a:r>
              <a:rPr lang="en-US" sz="2000" dirty="0"/>
              <a:t> ds. </a:t>
            </a:r>
            <a:r>
              <a:rPr lang="en-US" sz="2000" dirty="0" err="1"/>
              <a:t>Jakości</a:t>
            </a:r>
            <a:r>
              <a:rPr lang="en-US" sz="2000" dirty="0"/>
              <a:t> Kształcenia (</a:t>
            </a:r>
            <a:r>
              <a:rPr lang="en-US" sz="2000" dirty="0" err="1"/>
              <a:t>lub</a:t>
            </a:r>
            <a:r>
              <a:rPr lang="en-US" sz="2000" dirty="0"/>
              <a:t> </a:t>
            </a:r>
            <a:r>
              <a:rPr lang="en-US" sz="2000" dirty="0" err="1"/>
              <a:t>tożsamej</a:t>
            </a:r>
            <a:r>
              <a:rPr lang="en-US" sz="2000" dirty="0"/>
              <a:t>) </a:t>
            </a:r>
            <a:r>
              <a:rPr lang="en-US" sz="2000" dirty="0" err="1"/>
              <a:t>bywa</a:t>
            </a:r>
            <a:r>
              <a:rPr lang="en-US" sz="2000" dirty="0"/>
              <a:t> </a:t>
            </a:r>
            <a:r>
              <a:rPr lang="en-US" sz="2000" dirty="0" err="1"/>
              <a:t>członkiem</a:t>
            </a:r>
            <a:r>
              <a:rPr lang="en-US" sz="2000" dirty="0"/>
              <a:t> </a:t>
            </a:r>
            <a:r>
              <a:rPr lang="en-US" sz="2000" dirty="0" err="1"/>
              <a:t>Uczelnianej</a:t>
            </a:r>
            <a:r>
              <a:rPr lang="en-US" sz="2000" dirty="0"/>
              <a:t> </a:t>
            </a:r>
            <a:r>
              <a:rPr lang="en-US" sz="2000" dirty="0" err="1"/>
              <a:t>Komisji</a:t>
            </a:r>
            <a:r>
              <a:rPr lang="en-US" sz="2000" dirty="0"/>
              <a:t> ds. </a:t>
            </a:r>
            <a:r>
              <a:rPr lang="en-US" sz="2000" dirty="0" err="1"/>
              <a:t>Jakości</a:t>
            </a:r>
            <a:r>
              <a:rPr lang="en-US" sz="2000" dirty="0"/>
              <a:t> Kształcenia, co </a:t>
            </a:r>
            <a:r>
              <a:rPr lang="en-US" sz="2000" dirty="0" err="1"/>
              <a:t>pozwala</a:t>
            </a:r>
            <a:r>
              <a:rPr lang="en-US" sz="2000" dirty="0"/>
              <a:t> na </a:t>
            </a:r>
            <a:r>
              <a:rPr lang="en-US" sz="2000" dirty="0" err="1"/>
              <a:t>skuteczniejszy</a:t>
            </a:r>
            <a:r>
              <a:rPr lang="en-US" sz="2000" dirty="0"/>
              <a:t> </a:t>
            </a:r>
            <a:r>
              <a:rPr lang="en-US" sz="2000" dirty="0" err="1"/>
              <a:t>przepływ</a:t>
            </a:r>
            <a:r>
              <a:rPr lang="en-US" sz="2000" dirty="0"/>
              <a:t> </a:t>
            </a:r>
            <a:r>
              <a:rPr lang="en-US" sz="2000" dirty="0" err="1"/>
              <a:t>informacji</a:t>
            </a:r>
            <a:r>
              <a:rPr lang="en-US" sz="2000" dirty="0"/>
              <a:t>, </a:t>
            </a:r>
            <a:r>
              <a:rPr lang="en-US" sz="2000" dirty="0" err="1"/>
              <a:t>wpływa</a:t>
            </a:r>
            <a:r>
              <a:rPr lang="en-US" sz="2000" dirty="0"/>
              <a:t> na </a:t>
            </a:r>
            <a:r>
              <a:rPr lang="en-US" sz="2000" dirty="0" err="1"/>
              <a:t>rzetelność</a:t>
            </a:r>
            <a:r>
              <a:rPr lang="en-US" sz="2000" dirty="0"/>
              <a:t> </a:t>
            </a:r>
            <a:r>
              <a:rPr lang="en-US" sz="2000" dirty="0" err="1"/>
              <a:t>pracy</a:t>
            </a:r>
            <a:r>
              <a:rPr lang="en-US" sz="2000" dirty="0"/>
              <a:t> </a:t>
            </a:r>
            <a:r>
              <a:rPr lang="en-US" sz="2000" dirty="0" err="1"/>
              <a:t>oraz</a:t>
            </a:r>
            <a:r>
              <a:rPr lang="en-US" sz="2000" dirty="0"/>
              <a:t> </a:t>
            </a:r>
            <a:r>
              <a:rPr lang="en-US" sz="2000" dirty="0" err="1"/>
              <a:t>spójność</a:t>
            </a:r>
            <a:r>
              <a:rPr lang="en-US" sz="2000" dirty="0"/>
              <a:t> </a:t>
            </a:r>
            <a:r>
              <a:rPr lang="en-US" sz="2000" dirty="0" err="1"/>
              <a:t>całego</a:t>
            </a:r>
            <a:r>
              <a:rPr lang="en-US" sz="2000" dirty="0"/>
              <a:t> </a:t>
            </a:r>
            <a:r>
              <a:rPr lang="en-US" sz="2000" dirty="0" err="1"/>
              <a:t>systemu</a:t>
            </a:r>
            <a:r>
              <a:rPr lang="en-US" sz="2000" dirty="0"/>
              <a:t>  </a:t>
            </a:r>
          </a:p>
          <a:p>
            <a:pPr lvl="0" indent="-228600" algn="l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84351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lvl="0"/>
            <a:r>
              <a:rPr lang="en-US" sz="34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Udział</a:t>
            </a:r>
            <a:r>
              <a:rPr lang="en-US" sz="3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4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pracodawców</a:t>
            </a:r>
            <a:r>
              <a:rPr lang="en-US" sz="3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br>
              <a:rPr lang="pl-PL" sz="3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 </a:t>
            </a:r>
            <a:r>
              <a:rPr lang="pl-PL" sz="3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procesie </a:t>
            </a:r>
            <a:r>
              <a:rPr lang="en-US" sz="34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zapewniania</a:t>
            </a:r>
            <a:r>
              <a:rPr lang="en-US" sz="3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4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jakości</a:t>
            </a:r>
            <a:r>
              <a:rPr lang="en-US" sz="3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4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kształcenia</a:t>
            </a:r>
            <a:endParaRPr lang="en-US" sz="34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 b="1" dirty="0" err="1"/>
              <a:t>Różnorodni</a:t>
            </a:r>
            <a:r>
              <a:rPr lang="en-US" sz="2000" b="1" dirty="0"/>
              <a:t> </a:t>
            </a:r>
            <a:r>
              <a:rPr lang="en-US" sz="2000" b="1" dirty="0" err="1"/>
              <a:t>interesariusze</a:t>
            </a:r>
            <a:r>
              <a:rPr lang="en-US" sz="2000" dirty="0"/>
              <a:t>, </a:t>
            </a:r>
            <a:r>
              <a:rPr lang="en-US" sz="2000" dirty="0" err="1"/>
              <a:t>reprezentujący</a:t>
            </a:r>
            <a:r>
              <a:rPr lang="en-US" sz="2000" dirty="0"/>
              <a:t> </a:t>
            </a:r>
            <a:r>
              <a:rPr lang="en-US" sz="2000" b="1" dirty="0" err="1"/>
              <a:t>różne</a:t>
            </a:r>
            <a:r>
              <a:rPr lang="en-US" sz="2000" b="1" dirty="0"/>
              <a:t> </a:t>
            </a:r>
            <a:r>
              <a:rPr lang="en-US" sz="2000" b="1" dirty="0" err="1"/>
              <a:t>sektory</a:t>
            </a:r>
            <a:r>
              <a:rPr lang="en-US" sz="2000" b="1" dirty="0"/>
              <a:t> </a:t>
            </a:r>
            <a:r>
              <a:rPr lang="en-US" sz="2000" dirty="0"/>
              <a:t>(</a:t>
            </a:r>
            <a:r>
              <a:rPr lang="en-US" sz="2000" dirty="0" err="1"/>
              <a:t>publiczny</a:t>
            </a:r>
            <a:r>
              <a:rPr lang="en-US" sz="2000" dirty="0"/>
              <a:t>, </a:t>
            </a:r>
            <a:r>
              <a:rPr lang="en-US" sz="2000" dirty="0" err="1"/>
              <a:t>prywatny</a:t>
            </a:r>
            <a:r>
              <a:rPr lang="en-US" sz="2000" dirty="0"/>
              <a:t>, </a:t>
            </a:r>
            <a:r>
              <a:rPr lang="en-US" sz="2000" dirty="0" err="1"/>
              <a:t>pozarządowy</a:t>
            </a:r>
            <a:r>
              <a:rPr lang="en-US" sz="2000" dirty="0"/>
              <a:t>) </a:t>
            </a:r>
            <a:r>
              <a:rPr lang="en-US" sz="2000" dirty="0" err="1"/>
              <a:t>oraz</a:t>
            </a:r>
            <a:r>
              <a:rPr lang="en-US" sz="2000" dirty="0"/>
              <a:t> </a:t>
            </a:r>
            <a:r>
              <a:rPr lang="en-US" sz="2000" dirty="0" err="1"/>
              <a:t>branże</a:t>
            </a:r>
            <a:r>
              <a:rPr lang="en-US" sz="2000" dirty="0"/>
              <a:t>: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algn="l"/>
            <a:r>
              <a:rPr lang="en-US" sz="2000" dirty="0"/>
              <a:t>- </a:t>
            </a:r>
            <a:r>
              <a:rPr lang="en-US" sz="2000" dirty="0" err="1"/>
              <a:t>współpraca</a:t>
            </a:r>
            <a:r>
              <a:rPr lang="en-US" sz="2000" dirty="0"/>
              <a:t> uczelni/</a:t>
            </a:r>
            <a:r>
              <a:rPr lang="en-US" sz="2000" dirty="0" err="1"/>
              <a:t>wydziału</a:t>
            </a:r>
            <a:r>
              <a:rPr lang="en-US" sz="2000" dirty="0"/>
              <a:t>/</a:t>
            </a:r>
            <a:r>
              <a:rPr lang="en-US" sz="2000" dirty="0" err="1"/>
              <a:t>jednostki</a:t>
            </a:r>
            <a:r>
              <a:rPr lang="en-US" sz="2000" dirty="0"/>
              <a:t> </a:t>
            </a:r>
            <a:r>
              <a:rPr lang="en-US" sz="2000" dirty="0" err="1"/>
              <a:t>nie</a:t>
            </a:r>
            <a:r>
              <a:rPr lang="en-US" sz="2000" dirty="0"/>
              <a:t> </a:t>
            </a:r>
            <a:r>
              <a:rPr lang="en-US" sz="2000" dirty="0" err="1"/>
              <a:t>tylko</a:t>
            </a:r>
            <a:r>
              <a:rPr lang="en-US" sz="2000" dirty="0"/>
              <a:t> z </a:t>
            </a:r>
            <a:r>
              <a:rPr lang="en-US" sz="2000" dirty="0" err="1"/>
              <a:t>pojedynczymi</a:t>
            </a:r>
            <a:r>
              <a:rPr lang="en-US" sz="2000" dirty="0"/>
              <a:t> pracodawcami, ale </a:t>
            </a:r>
            <a:r>
              <a:rPr lang="en-US" sz="2000" dirty="0" err="1"/>
              <a:t>również</a:t>
            </a:r>
            <a:r>
              <a:rPr lang="en-US" sz="2000" dirty="0"/>
              <a:t> z </a:t>
            </a:r>
            <a:r>
              <a:rPr lang="en-US" sz="2000" dirty="0" err="1"/>
              <a:t>organizacjami</a:t>
            </a:r>
            <a:r>
              <a:rPr lang="en-US" sz="2000" dirty="0"/>
              <a:t> </a:t>
            </a:r>
            <a:r>
              <a:rPr lang="en-US" sz="2000" dirty="0" err="1"/>
              <a:t>pracodawców</a:t>
            </a:r>
            <a:r>
              <a:rPr lang="en-US" sz="2000" dirty="0"/>
              <a:t>, </a:t>
            </a:r>
            <a:r>
              <a:rPr lang="en-US" sz="2000" dirty="0" err="1"/>
              <a:t>instytucjami</a:t>
            </a:r>
            <a:r>
              <a:rPr lang="en-US" sz="2000" dirty="0"/>
              <a:t> </a:t>
            </a:r>
            <a:r>
              <a:rPr lang="en-US" sz="2000" dirty="0" err="1"/>
              <a:t>rynku</a:t>
            </a:r>
            <a:r>
              <a:rPr lang="en-US" sz="2000" dirty="0"/>
              <a:t> </a:t>
            </a:r>
            <a:r>
              <a:rPr lang="en-US" sz="2000" dirty="0" err="1"/>
              <a:t>pracy</a:t>
            </a:r>
            <a:r>
              <a:rPr lang="en-US" sz="2000" dirty="0"/>
              <a:t>, </a:t>
            </a:r>
            <a:r>
              <a:rPr lang="en-US" sz="2000" dirty="0" err="1"/>
              <a:t>instytucjami</a:t>
            </a:r>
            <a:r>
              <a:rPr lang="en-US" sz="2000" dirty="0"/>
              <a:t> </a:t>
            </a:r>
            <a:r>
              <a:rPr lang="en-US" sz="2000" dirty="0" err="1"/>
              <a:t>otoczenia</a:t>
            </a:r>
            <a:r>
              <a:rPr lang="en-US" sz="2000" dirty="0"/>
              <a:t> </a:t>
            </a:r>
            <a:r>
              <a:rPr lang="en-US" sz="2000" dirty="0" err="1"/>
              <a:t>biznesu</a:t>
            </a:r>
            <a:r>
              <a:rPr lang="en-US" sz="2000" dirty="0"/>
              <a:t>*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 algn="l"/>
            <a:r>
              <a:rPr lang="en-US" sz="2000" dirty="0"/>
              <a:t>* </a:t>
            </a:r>
            <a:r>
              <a:rPr lang="en-US" sz="2000" dirty="0" err="1"/>
              <a:t>Wsparcie</a:t>
            </a:r>
            <a:r>
              <a:rPr lang="en-US" sz="2000" dirty="0"/>
              <a:t> </a:t>
            </a:r>
            <a:r>
              <a:rPr lang="en-US" sz="2000" dirty="0" err="1"/>
              <a:t>zapewniane</a:t>
            </a:r>
            <a:r>
              <a:rPr lang="en-US" sz="2000" dirty="0"/>
              <a:t> </a:t>
            </a:r>
            <a:r>
              <a:rPr lang="en-US" sz="2000" dirty="0" err="1"/>
              <a:t>studentom</a:t>
            </a:r>
            <a:r>
              <a:rPr lang="en-US" sz="2000" dirty="0"/>
              <a:t> w </a:t>
            </a:r>
            <a:r>
              <a:rPr lang="en-US" sz="2000" dirty="0" err="1"/>
              <a:t>procesie</a:t>
            </a:r>
            <a:r>
              <a:rPr lang="en-US" sz="2000" dirty="0"/>
              <a:t> </a:t>
            </a:r>
            <a:r>
              <a:rPr lang="en-US" sz="2000" dirty="0" err="1"/>
              <a:t>wchodzenia</a:t>
            </a:r>
            <a:r>
              <a:rPr lang="en-US" sz="2000" dirty="0"/>
              <a:t> na </a:t>
            </a:r>
            <a:r>
              <a:rPr lang="en-US" sz="2000" dirty="0" err="1"/>
              <a:t>rynek</a:t>
            </a:r>
            <a:r>
              <a:rPr lang="en-US" sz="2000" dirty="0"/>
              <a:t> </a:t>
            </a:r>
            <a:r>
              <a:rPr lang="en-US" sz="2000" dirty="0" err="1"/>
              <a:t>pracy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58013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lvl="0"/>
            <a:r>
              <a:rPr lang="en-US" sz="34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Udział</a:t>
            </a:r>
            <a:r>
              <a:rPr lang="en-US" sz="3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4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pracodawców</a:t>
            </a:r>
            <a:r>
              <a:rPr lang="en-US" sz="3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br>
              <a:rPr lang="pl-PL" sz="3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 </a:t>
            </a:r>
            <a:r>
              <a:rPr lang="pl-PL" sz="3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procesie </a:t>
            </a:r>
            <a:r>
              <a:rPr lang="en-US" sz="34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zapewniania</a:t>
            </a:r>
            <a:r>
              <a:rPr lang="en-US" sz="3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4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jakości</a:t>
            </a:r>
            <a:r>
              <a:rPr lang="en-US" sz="3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4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kształcenia</a:t>
            </a:r>
            <a:endParaRPr lang="en-US" sz="34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 b="1" dirty="0" err="1"/>
              <a:t>Zdecentralizowana</a:t>
            </a:r>
            <a:r>
              <a:rPr lang="en-US" sz="2000" b="1" dirty="0"/>
              <a:t> </a:t>
            </a:r>
            <a:r>
              <a:rPr lang="en-US" sz="2000" b="1" dirty="0" err="1"/>
              <a:t>współpraca</a:t>
            </a:r>
            <a:r>
              <a:rPr lang="en-US" sz="2000" b="1" dirty="0"/>
              <a:t> </a:t>
            </a:r>
            <a:r>
              <a:rPr lang="en-US" sz="2000" dirty="0"/>
              <a:t>(na </a:t>
            </a:r>
            <a:r>
              <a:rPr lang="en-US" sz="2000" dirty="0" err="1"/>
              <a:t>poziomie</a:t>
            </a:r>
            <a:r>
              <a:rPr lang="en-US" sz="2000" dirty="0"/>
              <a:t> </a:t>
            </a:r>
            <a:r>
              <a:rPr lang="en-US" sz="2000" dirty="0" err="1"/>
              <a:t>katedr</a:t>
            </a:r>
            <a:r>
              <a:rPr lang="en-US" sz="2000" dirty="0"/>
              <a:t>/</a:t>
            </a:r>
            <a:r>
              <a:rPr lang="en-US" sz="2000" dirty="0" err="1"/>
              <a:t>zakładów</a:t>
            </a:r>
            <a:r>
              <a:rPr lang="en-US" sz="2000" dirty="0"/>
              <a:t>/</a:t>
            </a:r>
            <a:r>
              <a:rPr lang="en-US" sz="2000" dirty="0" err="1"/>
              <a:t>instytutów</a:t>
            </a:r>
            <a:r>
              <a:rPr lang="en-US" sz="2000" dirty="0"/>
              <a:t>) </a:t>
            </a:r>
            <a:r>
              <a:rPr lang="en-US" sz="2000" dirty="0" err="1"/>
              <a:t>najczęściej</a:t>
            </a:r>
            <a:r>
              <a:rPr lang="en-US" sz="2000" dirty="0"/>
              <a:t> </a:t>
            </a:r>
            <a:r>
              <a:rPr lang="en-US" sz="2000" dirty="0" err="1"/>
              <a:t>okazuje</a:t>
            </a:r>
            <a:r>
              <a:rPr lang="en-US" sz="2000" dirty="0"/>
              <a:t> </a:t>
            </a:r>
            <a:r>
              <a:rPr lang="en-US" sz="2000" dirty="0" err="1"/>
              <a:t>się</a:t>
            </a:r>
            <a:r>
              <a:rPr lang="en-US" sz="2000" dirty="0"/>
              <a:t> </a:t>
            </a:r>
            <a:r>
              <a:rPr lang="en-US" sz="2000" dirty="0" err="1"/>
              <a:t>najbardziej</a:t>
            </a:r>
            <a:r>
              <a:rPr lang="en-US" sz="2000" dirty="0"/>
              <a:t> </a:t>
            </a:r>
            <a:r>
              <a:rPr lang="en-US" sz="2000" b="1" dirty="0" err="1"/>
              <a:t>wymierna</a:t>
            </a:r>
            <a:r>
              <a:rPr lang="en-US" sz="2000" b="1" dirty="0"/>
              <a:t> i </a:t>
            </a:r>
            <a:r>
              <a:rPr lang="en-US" sz="2000" b="1" dirty="0" err="1"/>
              <a:t>efektywna</a:t>
            </a:r>
            <a:r>
              <a:rPr lang="en-US" sz="2000" b="1" dirty="0"/>
              <a:t> </a:t>
            </a:r>
            <a:r>
              <a:rPr lang="en-US" sz="2000" dirty="0" err="1"/>
              <a:t>dla</a:t>
            </a:r>
            <a:r>
              <a:rPr lang="en-US" sz="2000" dirty="0"/>
              <a:t> </a:t>
            </a:r>
            <a:r>
              <a:rPr lang="en-US" sz="2000" dirty="0" err="1"/>
              <a:t>jakości</a:t>
            </a:r>
            <a:r>
              <a:rPr lang="en-US" sz="2000" dirty="0"/>
              <a:t> kształcenia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 b="1" dirty="0"/>
              <a:t>Rady </a:t>
            </a:r>
            <a:r>
              <a:rPr lang="en-US" sz="2000" b="1" dirty="0" err="1"/>
              <a:t>programowe</a:t>
            </a:r>
            <a:r>
              <a:rPr lang="en-US" sz="2000" b="1" dirty="0"/>
              <a:t>/</a:t>
            </a:r>
            <a:r>
              <a:rPr lang="en-US" sz="2000" b="1" dirty="0" err="1"/>
              <a:t>zespoły</a:t>
            </a:r>
            <a:r>
              <a:rPr lang="en-US" sz="2000" b="1" dirty="0"/>
              <a:t> </a:t>
            </a:r>
            <a:r>
              <a:rPr lang="en-US" sz="2000" b="1" dirty="0" err="1"/>
              <a:t>kierunkowe</a:t>
            </a:r>
            <a:r>
              <a:rPr lang="en-US" sz="2000" b="1" dirty="0"/>
              <a:t> </a:t>
            </a:r>
            <a:r>
              <a:rPr lang="en-US" sz="2000" dirty="0"/>
              <a:t>– </a:t>
            </a:r>
            <a:r>
              <a:rPr lang="en-US" sz="2000" dirty="0" err="1"/>
              <a:t>możliwość</a:t>
            </a:r>
            <a:r>
              <a:rPr lang="en-US" sz="2000" dirty="0"/>
              <a:t> </a:t>
            </a:r>
            <a:r>
              <a:rPr lang="en-US" sz="2000" dirty="0" err="1"/>
              <a:t>formułowania</a:t>
            </a:r>
            <a:r>
              <a:rPr lang="en-US" sz="2000" dirty="0"/>
              <a:t> </a:t>
            </a:r>
            <a:r>
              <a:rPr lang="en-US" sz="2000" dirty="0" err="1"/>
              <a:t>konkretnych</a:t>
            </a:r>
            <a:r>
              <a:rPr lang="en-US" sz="2000" dirty="0"/>
              <a:t> </a:t>
            </a:r>
            <a:r>
              <a:rPr lang="en-US" sz="2000" dirty="0" err="1"/>
              <a:t>uwag</a:t>
            </a:r>
            <a:r>
              <a:rPr lang="en-US" sz="2000" dirty="0"/>
              <a:t> dot. </a:t>
            </a:r>
            <a:r>
              <a:rPr lang="en-US" sz="2000" dirty="0" err="1"/>
              <a:t>programu</a:t>
            </a:r>
            <a:r>
              <a:rPr lang="en-US" sz="2000" dirty="0"/>
              <a:t> i </a:t>
            </a:r>
            <a:r>
              <a:rPr lang="en-US" sz="2000" dirty="0" err="1"/>
              <a:t>efektów</a:t>
            </a:r>
            <a:r>
              <a:rPr lang="en-US" sz="2000" dirty="0"/>
              <a:t> </a:t>
            </a:r>
            <a:r>
              <a:rPr lang="en-US" sz="2000" dirty="0" err="1"/>
              <a:t>uczenia</a:t>
            </a:r>
            <a:r>
              <a:rPr lang="en-US" sz="2000" dirty="0"/>
              <a:t> </a:t>
            </a:r>
            <a:r>
              <a:rPr lang="en-US" sz="2000" dirty="0" err="1"/>
              <a:t>się</a:t>
            </a:r>
            <a:r>
              <a:rPr lang="en-US" sz="2000" dirty="0"/>
              <a:t>, </a:t>
            </a:r>
            <a:r>
              <a:rPr lang="en-US" sz="2000" dirty="0" err="1"/>
              <a:t>skuteczniejszego</a:t>
            </a:r>
            <a:r>
              <a:rPr lang="en-US" sz="2000" dirty="0"/>
              <a:t> ich </a:t>
            </a:r>
            <a:r>
              <a:rPr lang="en-US" sz="2000" dirty="0" err="1"/>
              <a:t>wdrażania</a:t>
            </a:r>
            <a:r>
              <a:rPr lang="en-US" sz="2000" dirty="0"/>
              <a:t> </a:t>
            </a:r>
            <a:r>
              <a:rPr lang="en-US" sz="2000" dirty="0" err="1"/>
              <a:t>oraz</a:t>
            </a:r>
            <a:r>
              <a:rPr lang="en-US" sz="2000" dirty="0"/>
              <a:t> </a:t>
            </a:r>
            <a:r>
              <a:rPr lang="en-US" sz="2000" dirty="0" err="1"/>
              <a:t>bardziej</a:t>
            </a:r>
            <a:r>
              <a:rPr lang="en-US" sz="2000" dirty="0"/>
              <a:t> </a:t>
            </a:r>
            <a:r>
              <a:rPr lang="en-US" sz="2000" dirty="0" err="1"/>
              <a:t>bezpośrednie</a:t>
            </a:r>
            <a:r>
              <a:rPr lang="en-US" sz="2000" dirty="0"/>
              <a:t> </a:t>
            </a:r>
            <a:r>
              <a:rPr lang="en-US" sz="2000" dirty="0" err="1"/>
              <a:t>relacje</a:t>
            </a:r>
            <a:r>
              <a:rPr lang="en-US" sz="2000" dirty="0"/>
              <a:t> z pracodawcami (</a:t>
            </a:r>
            <a:r>
              <a:rPr lang="en-US" sz="2000" dirty="0" err="1"/>
              <a:t>lepsza</a:t>
            </a:r>
            <a:r>
              <a:rPr lang="en-US" sz="2000" dirty="0"/>
              <a:t> </a:t>
            </a:r>
            <a:r>
              <a:rPr lang="en-US" sz="2000" dirty="0" err="1"/>
              <a:t>komunikacja</a:t>
            </a:r>
            <a:r>
              <a:rPr lang="en-US" sz="2000" dirty="0"/>
              <a:t>, </a:t>
            </a:r>
            <a:r>
              <a:rPr lang="en-US" sz="2000" dirty="0" err="1"/>
              <a:t>szczególnie</a:t>
            </a:r>
            <a:r>
              <a:rPr lang="en-US" sz="2000" dirty="0"/>
              <a:t> </a:t>
            </a:r>
            <a:r>
              <a:rPr lang="en-US" sz="2000" dirty="0" err="1"/>
              <a:t>gdy</a:t>
            </a:r>
            <a:r>
              <a:rPr lang="en-US" sz="2000" dirty="0"/>
              <a:t> </a:t>
            </a:r>
            <a:r>
              <a:rPr lang="en-US" sz="2000" dirty="0" err="1"/>
              <a:t>pracodawcy</a:t>
            </a:r>
            <a:r>
              <a:rPr lang="en-US" sz="2000" dirty="0"/>
              <a:t> </a:t>
            </a:r>
            <a:r>
              <a:rPr lang="en-US" sz="2000" dirty="0" err="1"/>
              <a:t>uczestniczą</a:t>
            </a:r>
            <a:r>
              <a:rPr lang="en-US" sz="2000" dirty="0"/>
              <a:t> </a:t>
            </a:r>
            <a:r>
              <a:rPr lang="en-US" sz="2000" dirty="0" err="1"/>
              <a:t>bezpośrednio</a:t>
            </a:r>
            <a:r>
              <a:rPr lang="en-US" sz="2000" dirty="0"/>
              <a:t>)</a:t>
            </a:r>
            <a:endParaRPr lang="en-US" sz="2000" b="1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80940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2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Udział</a:t>
            </a:r>
            <a:r>
              <a:rPr lang="en-US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pracodawców</a:t>
            </a:r>
            <a:r>
              <a:rPr lang="en-US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br>
              <a:rPr lang="pl-PL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 </a:t>
            </a:r>
            <a:r>
              <a:rPr lang="pl-PL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procesie </a:t>
            </a:r>
            <a:r>
              <a:rPr lang="en-US" sz="32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zapewniania</a:t>
            </a:r>
            <a:r>
              <a:rPr lang="en-US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jakości</a:t>
            </a:r>
            <a:r>
              <a:rPr lang="en-US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kształcenia</a:t>
            </a:r>
            <a:endParaRPr lang="en-US" sz="31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 dirty="0" err="1"/>
              <a:t>Często</a:t>
            </a:r>
            <a:r>
              <a:rPr lang="en-US" sz="2000" dirty="0"/>
              <a:t> </a:t>
            </a:r>
            <a:r>
              <a:rPr lang="en-US" sz="2000" dirty="0" err="1"/>
              <a:t>formalizowanie</a:t>
            </a:r>
            <a:r>
              <a:rPr lang="en-US" sz="2000" dirty="0"/>
              <a:t> współpracy ma </a:t>
            </a:r>
            <a:r>
              <a:rPr lang="en-US" sz="2000" b="1" dirty="0" err="1"/>
              <a:t>charakter</a:t>
            </a:r>
            <a:r>
              <a:rPr lang="en-US" sz="2000" b="1" dirty="0"/>
              <a:t> </a:t>
            </a:r>
            <a:r>
              <a:rPr lang="en-US" sz="2000" b="1" dirty="0" err="1"/>
              <a:t>fasadowy</a:t>
            </a:r>
            <a:r>
              <a:rPr lang="en-US" sz="2000" b="1" dirty="0"/>
              <a:t>.</a:t>
            </a:r>
          </a:p>
          <a:p>
            <a:pPr marL="228600" algn="l"/>
            <a:r>
              <a:rPr lang="pl-PL" sz="2000" dirty="0"/>
              <a:t>- </a:t>
            </a:r>
            <a:r>
              <a:rPr lang="en-US" sz="2000" dirty="0" err="1"/>
              <a:t>Dotyczy</a:t>
            </a:r>
            <a:r>
              <a:rPr lang="en-US" sz="2000" dirty="0"/>
              <a:t> to </a:t>
            </a:r>
            <a:r>
              <a:rPr lang="en-US" sz="2000" dirty="0" err="1"/>
              <a:t>zarówno</a:t>
            </a:r>
            <a:r>
              <a:rPr lang="en-US" sz="2000" dirty="0"/>
              <a:t> </a:t>
            </a:r>
            <a:r>
              <a:rPr lang="en-US" sz="2000" dirty="0" err="1"/>
              <a:t>funkcjonowania</a:t>
            </a:r>
            <a:r>
              <a:rPr lang="en-US" sz="2000" dirty="0"/>
              <a:t> </a:t>
            </a:r>
            <a:r>
              <a:rPr lang="en-US" sz="2000" dirty="0" err="1"/>
              <a:t>gremiów</a:t>
            </a:r>
            <a:r>
              <a:rPr lang="en-US" sz="2000" dirty="0"/>
              <a:t> z </a:t>
            </a:r>
            <a:r>
              <a:rPr lang="en-US" sz="2000" dirty="0" err="1"/>
              <a:t>udziałem</a:t>
            </a:r>
            <a:r>
              <a:rPr lang="en-US" sz="2000" dirty="0"/>
              <a:t> </a:t>
            </a:r>
            <a:r>
              <a:rPr lang="en-US" sz="2000" dirty="0" err="1"/>
              <a:t>pracodawców</a:t>
            </a:r>
            <a:r>
              <a:rPr lang="en-US" sz="2000" dirty="0"/>
              <a:t>, jak </a:t>
            </a:r>
            <a:r>
              <a:rPr lang="en-US" sz="2000" dirty="0" err="1"/>
              <a:t>też</a:t>
            </a:r>
            <a:r>
              <a:rPr lang="en-US" sz="2000" dirty="0"/>
              <a:t> </a:t>
            </a:r>
            <a:r>
              <a:rPr lang="en-US" sz="2000" dirty="0" err="1"/>
              <a:t>pozyskiwania</a:t>
            </a:r>
            <a:r>
              <a:rPr lang="en-US" sz="2000" dirty="0"/>
              <a:t> </a:t>
            </a:r>
            <a:r>
              <a:rPr lang="en-US" sz="2000" dirty="0" err="1"/>
              <a:t>pisemnych</a:t>
            </a:r>
            <a:r>
              <a:rPr lang="en-US" sz="2000" dirty="0"/>
              <a:t> </a:t>
            </a:r>
            <a:r>
              <a:rPr lang="en-US" sz="2000" dirty="0" err="1"/>
              <a:t>opinii</a:t>
            </a:r>
            <a:endParaRPr lang="en-US" sz="2000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 dirty="0" err="1"/>
              <a:t>Wg</a:t>
            </a:r>
            <a:r>
              <a:rPr lang="en-US" sz="2000" dirty="0"/>
              <a:t> </a:t>
            </a:r>
            <a:r>
              <a:rPr lang="en-US" sz="2000" dirty="0" err="1"/>
              <a:t>samych</a:t>
            </a:r>
            <a:r>
              <a:rPr lang="en-US" sz="2000" dirty="0"/>
              <a:t> </a:t>
            </a:r>
            <a:r>
              <a:rPr lang="en-US" sz="2000" dirty="0" err="1"/>
              <a:t>pracodawców</a:t>
            </a:r>
            <a:r>
              <a:rPr lang="en-US" sz="2000" dirty="0"/>
              <a:t> </a:t>
            </a:r>
            <a:r>
              <a:rPr lang="en-US" sz="2000" dirty="0" err="1"/>
              <a:t>ważne</a:t>
            </a:r>
            <a:r>
              <a:rPr lang="en-US" sz="2000" dirty="0"/>
              <a:t> (</a:t>
            </a:r>
            <a:r>
              <a:rPr lang="en-US" sz="2000" dirty="0" err="1"/>
              <a:t>czasami</a:t>
            </a:r>
            <a:r>
              <a:rPr lang="en-US" sz="2000" dirty="0"/>
              <a:t> </a:t>
            </a:r>
            <a:r>
              <a:rPr lang="en-US" sz="2000" dirty="0" err="1"/>
              <a:t>kluczowe</a:t>
            </a:r>
            <a:r>
              <a:rPr lang="en-US" sz="2000" dirty="0"/>
              <a:t>) </a:t>
            </a:r>
            <a:r>
              <a:rPr lang="en-US" sz="2000" dirty="0" err="1"/>
              <a:t>są</a:t>
            </a:r>
            <a:r>
              <a:rPr lang="en-US" sz="2000" dirty="0"/>
              <a:t> </a:t>
            </a:r>
            <a:r>
              <a:rPr lang="en-US" sz="2000" b="1" dirty="0" err="1"/>
              <a:t>relacje</a:t>
            </a:r>
            <a:r>
              <a:rPr lang="en-US" sz="2000" b="1" dirty="0"/>
              <a:t> </a:t>
            </a:r>
            <a:r>
              <a:rPr lang="en-US" sz="2000" b="1" dirty="0" err="1"/>
              <a:t>personalne</a:t>
            </a:r>
            <a:r>
              <a:rPr lang="en-US" sz="2000" b="1" dirty="0"/>
              <a:t> i </a:t>
            </a:r>
            <a:r>
              <a:rPr lang="en-US" sz="2000" b="1" dirty="0" err="1"/>
              <a:t>kontakty</a:t>
            </a:r>
            <a:r>
              <a:rPr lang="en-US" sz="2000" b="1" dirty="0"/>
              <a:t> </a:t>
            </a:r>
            <a:r>
              <a:rPr lang="en-US" sz="2000" b="1" dirty="0" err="1"/>
              <a:t>nieformalne</a:t>
            </a:r>
            <a:r>
              <a:rPr lang="en-US" sz="2000" b="1" dirty="0"/>
              <a:t> </a:t>
            </a:r>
            <a:r>
              <a:rPr lang="en-US" sz="2000" dirty="0"/>
              <a:t>na </a:t>
            </a:r>
            <a:r>
              <a:rPr lang="en-US" sz="2000" dirty="0" err="1"/>
              <a:t>linii</a:t>
            </a:r>
            <a:r>
              <a:rPr lang="en-US" sz="2000" dirty="0"/>
              <a:t> </a:t>
            </a:r>
            <a:r>
              <a:rPr lang="en-US" sz="2000" dirty="0" err="1"/>
              <a:t>pracodawca</a:t>
            </a:r>
            <a:r>
              <a:rPr lang="en-US" sz="2000" dirty="0"/>
              <a:t> – </a:t>
            </a:r>
            <a:r>
              <a:rPr lang="en-US" sz="2000" dirty="0" err="1"/>
              <a:t>wydział</a:t>
            </a:r>
            <a:r>
              <a:rPr lang="en-US" sz="2000" dirty="0"/>
              <a:t>/</a:t>
            </a:r>
            <a:r>
              <a:rPr lang="en-US" sz="2000" dirty="0" err="1"/>
              <a:t>uczelnia</a:t>
            </a:r>
            <a:r>
              <a:rPr lang="en-US" sz="2000" dirty="0"/>
              <a:t>. 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 dirty="0" err="1"/>
              <a:t>Także</a:t>
            </a:r>
            <a:r>
              <a:rPr lang="en-US" sz="2000" dirty="0"/>
              <a:t> </a:t>
            </a:r>
            <a:r>
              <a:rPr lang="en-US" sz="2000" dirty="0" err="1"/>
              <a:t>wymiana</a:t>
            </a:r>
            <a:r>
              <a:rPr lang="en-US" sz="2000" dirty="0"/>
              <a:t> </a:t>
            </a:r>
            <a:r>
              <a:rPr lang="en-US" sz="2000" dirty="0" err="1"/>
              <a:t>informacji</a:t>
            </a:r>
            <a:r>
              <a:rPr lang="en-US" sz="2000" dirty="0"/>
              <a:t> </a:t>
            </a:r>
            <a:r>
              <a:rPr lang="en-US" sz="2000" dirty="0" err="1"/>
              <a:t>pomiędzy</a:t>
            </a:r>
            <a:r>
              <a:rPr lang="en-US" sz="2000" dirty="0"/>
              <a:t> </a:t>
            </a:r>
            <a:r>
              <a:rPr lang="en-US" sz="2000" dirty="0" err="1"/>
              <a:t>daną</a:t>
            </a:r>
            <a:r>
              <a:rPr lang="en-US" sz="2000" dirty="0"/>
              <a:t> </a:t>
            </a:r>
            <a:r>
              <a:rPr lang="en-US" sz="2000" dirty="0" err="1"/>
              <a:t>jednostką</a:t>
            </a:r>
            <a:r>
              <a:rPr lang="en-US" sz="2000" dirty="0"/>
              <a:t> (</a:t>
            </a:r>
            <a:r>
              <a:rPr lang="en-US" sz="2000" dirty="0" err="1"/>
              <a:t>często</a:t>
            </a:r>
            <a:r>
              <a:rPr lang="en-US" sz="2000" dirty="0"/>
              <a:t> </a:t>
            </a:r>
            <a:r>
              <a:rPr lang="en-US" sz="2000" dirty="0" err="1"/>
              <a:t>konkretnym</a:t>
            </a:r>
            <a:r>
              <a:rPr lang="en-US" sz="2000" dirty="0"/>
              <a:t> </a:t>
            </a:r>
            <a:r>
              <a:rPr lang="en-US" sz="2000" dirty="0" err="1"/>
              <a:t>pracownikiem</a:t>
            </a:r>
            <a:r>
              <a:rPr lang="en-US" sz="2000" dirty="0"/>
              <a:t>) a </a:t>
            </a:r>
            <a:r>
              <a:rPr lang="en-US" sz="2000" dirty="0" err="1"/>
              <a:t>pracodawcą</a:t>
            </a:r>
            <a:r>
              <a:rPr lang="en-US" sz="2000" dirty="0"/>
              <a:t>, </a:t>
            </a:r>
            <a:r>
              <a:rPr lang="en-US" sz="2000" dirty="0" err="1"/>
              <a:t>która</a:t>
            </a:r>
            <a:r>
              <a:rPr lang="en-US" sz="2000" dirty="0"/>
              <a:t> </a:t>
            </a:r>
            <a:r>
              <a:rPr lang="en-US" sz="2000" dirty="0" err="1"/>
              <a:t>odbywa</a:t>
            </a:r>
            <a:r>
              <a:rPr lang="en-US" sz="2000" dirty="0"/>
              <a:t> </a:t>
            </a:r>
            <a:r>
              <a:rPr lang="en-US" sz="2000" dirty="0" err="1"/>
              <a:t>się</a:t>
            </a:r>
            <a:r>
              <a:rPr lang="en-US" sz="2000" dirty="0"/>
              <a:t> w </a:t>
            </a:r>
            <a:r>
              <a:rPr lang="en-US" sz="2000" dirty="0" err="1"/>
              <a:t>sposób</a:t>
            </a:r>
            <a:r>
              <a:rPr lang="en-US" sz="2000" dirty="0"/>
              <a:t> </a:t>
            </a:r>
            <a:r>
              <a:rPr lang="en-US" sz="2000" b="1" dirty="0" err="1"/>
              <a:t>niesformalizowany</a:t>
            </a:r>
            <a:r>
              <a:rPr lang="en-US" sz="2000" b="1" dirty="0"/>
              <a:t>, </a:t>
            </a:r>
            <a:r>
              <a:rPr lang="en-US" sz="2000" b="1" dirty="0" err="1"/>
              <a:t>może</a:t>
            </a:r>
            <a:r>
              <a:rPr lang="en-US" sz="2000" b="1" dirty="0"/>
              <a:t> </a:t>
            </a:r>
            <a:r>
              <a:rPr lang="en-US" sz="2000" b="1" dirty="0" err="1"/>
              <a:t>być</a:t>
            </a:r>
            <a:r>
              <a:rPr lang="en-US" sz="2000" b="1" dirty="0"/>
              <a:t> </a:t>
            </a:r>
            <a:r>
              <a:rPr lang="en-US" sz="2000" b="1" dirty="0" err="1"/>
              <a:t>skuteczna</a:t>
            </a:r>
            <a:r>
              <a:rPr lang="en-US" sz="2000" b="1" dirty="0"/>
              <a:t>, </a:t>
            </a:r>
            <a:r>
              <a:rPr lang="en-US" sz="2000" b="1" dirty="0" err="1"/>
              <a:t>jednak</a:t>
            </a:r>
            <a:r>
              <a:rPr lang="en-US" sz="2000" b="1" dirty="0"/>
              <a:t> </a:t>
            </a:r>
            <a:r>
              <a:rPr lang="en-US" sz="2000" b="1" dirty="0" err="1"/>
              <a:t>powinna</a:t>
            </a:r>
            <a:r>
              <a:rPr lang="en-US" sz="2000" b="1" dirty="0"/>
              <a:t> </a:t>
            </a:r>
            <a:r>
              <a:rPr lang="en-US" sz="2000" b="1" dirty="0" err="1"/>
              <a:t>być</a:t>
            </a:r>
            <a:r>
              <a:rPr lang="en-US" sz="2000" b="1" dirty="0"/>
              <a:t> </a:t>
            </a:r>
            <a:r>
              <a:rPr lang="en-US" sz="2000" b="1" dirty="0" err="1"/>
              <a:t>usystematyzowana</a:t>
            </a:r>
            <a:r>
              <a:rPr lang="en-US" sz="2000" b="1" dirty="0"/>
              <a:t>.</a:t>
            </a:r>
          </a:p>
          <a:p>
            <a:pPr lvl="0" indent="-228600" algn="l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44743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2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Udział</a:t>
            </a:r>
            <a:r>
              <a:rPr lang="en-US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pracodawców</a:t>
            </a:r>
            <a:r>
              <a:rPr lang="en-US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br>
              <a:rPr lang="pl-PL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 </a:t>
            </a:r>
            <a:r>
              <a:rPr lang="pl-PL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procesie </a:t>
            </a:r>
            <a:r>
              <a:rPr lang="en-US" sz="32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zapewniania</a:t>
            </a:r>
            <a:r>
              <a:rPr lang="en-US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jakości</a:t>
            </a:r>
            <a:r>
              <a:rPr lang="en-US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kształcenia</a:t>
            </a:r>
            <a:endParaRPr lang="en-US" sz="31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 dirty="0" err="1"/>
              <a:t>Bezpośrednie</a:t>
            </a:r>
            <a:r>
              <a:rPr lang="en-US" sz="2000" dirty="0"/>
              <a:t> </a:t>
            </a:r>
            <a:r>
              <a:rPr lang="en-US" sz="2000" dirty="0" err="1"/>
              <a:t>kontakty</a:t>
            </a:r>
            <a:r>
              <a:rPr lang="en-US" sz="2000" dirty="0"/>
              <a:t> i </a:t>
            </a:r>
            <a:r>
              <a:rPr lang="en-US" sz="2000" dirty="0" err="1"/>
              <a:t>niesformalizowane</a:t>
            </a:r>
            <a:r>
              <a:rPr lang="en-US" sz="2000" dirty="0"/>
              <a:t> praktyki </a:t>
            </a:r>
            <a:r>
              <a:rPr lang="en-US" sz="2000" dirty="0" err="1"/>
              <a:t>stanowią</a:t>
            </a:r>
            <a:r>
              <a:rPr lang="en-US" sz="2000" dirty="0"/>
              <a:t> </a:t>
            </a:r>
            <a:r>
              <a:rPr lang="en-US" sz="2000" b="1" dirty="0" err="1"/>
              <a:t>dobry</a:t>
            </a:r>
            <a:r>
              <a:rPr lang="en-US" sz="2000" b="1" dirty="0"/>
              <a:t> </a:t>
            </a:r>
            <a:r>
              <a:rPr lang="en-US" sz="2000" b="1" dirty="0" err="1"/>
              <a:t>punkt</a:t>
            </a:r>
            <a:r>
              <a:rPr lang="en-US" sz="2000" b="1" dirty="0"/>
              <a:t> </a:t>
            </a:r>
            <a:r>
              <a:rPr lang="en-US" sz="2000" b="1" dirty="0" err="1"/>
              <a:t>wyjścia</a:t>
            </a:r>
            <a:r>
              <a:rPr lang="en-US" sz="2000" b="1" dirty="0"/>
              <a:t> do </a:t>
            </a:r>
            <a:r>
              <a:rPr lang="en-US" sz="2000" b="1" dirty="0" err="1"/>
              <a:t>usystematyzowania</a:t>
            </a:r>
            <a:r>
              <a:rPr lang="en-US" sz="2000" b="1" dirty="0"/>
              <a:t> i </a:t>
            </a:r>
            <a:r>
              <a:rPr lang="en-US" sz="2000" b="1" dirty="0" err="1"/>
              <a:t>sformalizowania</a:t>
            </a:r>
            <a:r>
              <a:rPr lang="en-US" sz="2000" b="1" dirty="0"/>
              <a:t> </a:t>
            </a:r>
            <a:r>
              <a:rPr lang="en-US" sz="2000" b="1" dirty="0" err="1"/>
              <a:t>wpływu</a:t>
            </a:r>
            <a:r>
              <a:rPr lang="en-US" sz="2000" b="1" dirty="0"/>
              <a:t> </a:t>
            </a:r>
            <a:r>
              <a:rPr lang="en-US" sz="2000" b="1" dirty="0" err="1"/>
              <a:t>interesariuszy</a:t>
            </a:r>
            <a:r>
              <a:rPr lang="en-US" sz="2000" b="1" dirty="0"/>
              <a:t> </a:t>
            </a:r>
            <a:r>
              <a:rPr lang="en-US" sz="2000" b="1" dirty="0" err="1"/>
              <a:t>zewnętrznych</a:t>
            </a:r>
            <a:r>
              <a:rPr lang="en-US" sz="2000" b="1" dirty="0"/>
              <a:t> na jakość kształcenia.</a:t>
            </a:r>
          </a:p>
          <a:p>
            <a:pPr lvl="0" indent="-228600" algn="l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7691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4 etapy realizacji praktyk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en-US" sz="2000" dirty="0" err="1"/>
              <a:t>Projektowanie</a:t>
            </a:r>
            <a:r>
              <a:rPr lang="en-US" sz="2000" dirty="0"/>
              <a:t> </a:t>
            </a:r>
            <a:r>
              <a:rPr lang="en-US" sz="2000" dirty="0" err="1"/>
              <a:t>praktyk</a:t>
            </a:r>
            <a:r>
              <a:rPr lang="en-US" sz="2000" dirty="0"/>
              <a:t> i </a:t>
            </a:r>
            <a:r>
              <a:rPr lang="en-US" sz="2000" dirty="0" err="1"/>
              <a:t>wpisanie</a:t>
            </a:r>
            <a:r>
              <a:rPr lang="en-US" sz="2000" dirty="0"/>
              <a:t> ich w program kształcenia</a:t>
            </a:r>
          </a:p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en-US" sz="2000" dirty="0" err="1"/>
              <a:t>Realizacja</a:t>
            </a:r>
            <a:r>
              <a:rPr lang="en-US" sz="2000" dirty="0"/>
              <a:t> i </a:t>
            </a:r>
            <a:r>
              <a:rPr lang="en-US" sz="2000" dirty="0" err="1"/>
              <a:t>przebieg</a:t>
            </a:r>
            <a:r>
              <a:rPr lang="en-US" sz="2000" dirty="0"/>
              <a:t> praktyki + </a:t>
            </a:r>
            <a:r>
              <a:rPr lang="en-US" sz="2000" dirty="0" err="1"/>
              <a:t>kontrola</a:t>
            </a:r>
            <a:endParaRPr lang="en-US" sz="2000" dirty="0"/>
          </a:p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en-US" sz="2000" dirty="0" err="1"/>
              <a:t>Weryfikacja</a:t>
            </a:r>
            <a:r>
              <a:rPr lang="en-US" sz="2000" dirty="0"/>
              <a:t> </a:t>
            </a:r>
            <a:r>
              <a:rPr lang="en-US" sz="2000" dirty="0" err="1"/>
              <a:t>efektów</a:t>
            </a:r>
            <a:r>
              <a:rPr lang="en-US" sz="2000" dirty="0"/>
              <a:t> </a:t>
            </a:r>
            <a:r>
              <a:rPr lang="en-US" sz="2000" dirty="0" err="1"/>
              <a:t>uczenia</a:t>
            </a:r>
            <a:r>
              <a:rPr lang="en-US" sz="2000" dirty="0"/>
              <a:t> </a:t>
            </a:r>
            <a:r>
              <a:rPr lang="en-US" sz="2000" dirty="0" err="1"/>
              <a:t>się</a:t>
            </a:r>
            <a:r>
              <a:rPr lang="en-US" sz="2000" dirty="0"/>
              <a:t> + </a:t>
            </a:r>
            <a:r>
              <a:rPr lang="en-US" sz="2000" dirty="0" err="1"/>
              <a:t>kontrola</a:t>
            </a:r>
            <a:endParaRPr lang="en-US" sz="2000" dirty="0"/>
          </a:p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en-US" sz="2000" dirty="0" err="1"/>
              <a:t>Ocena</a:t>
            </a:r>
            <a:r>
              <a:rPr lang="en-US" sz="2000" dirty="0"/>
              <a:t> </a:t>
            </a:r>
            <a:r>
              <a:rPr lang="en-US" sz="2000" dirty="0" err="1"/>
              <a:t>programu</a:t>
            </a:r>
            <a:r>
              <a:rPr lang="en-US" sz="2000" dirty="0"/>
              <a:t> </a:t>
            </a:r>
            <a:r>
              <a:rPr lang="en-US" sz="2000" dirty="0" err="1"/>
              <a:t>praktyk</a:t>
            </a:r>
            <a:r>
              <a:rPr lang="en-US" sz="2000" dirty="0"/>
              <a:t>, </a:t>
            </a:r>
            <a:r>
              <a:rPr lang="en-US" sz="2000" dirty="0" err="1"/>
              <a:t>jakości</a:t>
            </a:r>
            <a:r>
              <a:rPr lang="en-US" sz="2000" dirty="0"/>
              <a:t> ich </a:t>
            </a:r>
            <a:r>
              <a:rPr lang="en-US" sz="2000" dirty="0" err="1"/>
              <a:t>realizacji</a:t>
            </a:r>
            <a:r>
              <a:rPr lang="en-US" sz="2000" dirty="0"/>
              <a:t> </a:t>
            </a:r>
            <a:r>
              <a:rPr lang="en-US" sz="2000" dirty="0" err="1"/>
              <a:t>oraz</a:t>
            </a:r>
            <a:r>
              <a:rPr lang="en-US" sz="2000" dirty="0"/>
              <a:t> </a:t>
            </a:r>
            <a:r>
              <a:rPr lang="en-US" sz="2000" dirty="0" err="1"/>
              <a:t>metod</a:t>
            </a:r>
            <a:r>
              <a:rPr lang="en-US" sz="2000" dirty="0"/>
              <a:t> </a:t>
            </a:r>
            <a:r>
              <a:rPr lang="en-US" sz="2000" dirty="0" err="1"/>
              <a:t>doskonalenia</a:t>
            </a:r>
            <a:r>
              <a:rPr lang="en-US" sz="2000" dirty="0"/>
              <a:t> - </a:t>
            </a:r>
            <a:r>
              <a:rPr lang="en-US" sz="2000" dirty="0" err="1"/>
              <a:t>ewaluacja</a:t>
            </a:r>
            <a:endParaRPr lang="en-US" sz="2000" dirty="0"/>
          </a:p>
          <a:p>
            <a:pPr marL="457200" indent="-2286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0" indent="-228600" algn="l" fontAlgn="base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461634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Kształcenie dualne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457200" lvl="0" indent="-228600" algn="l" fontAlgn="base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lvl="0" indent="-228600" algn="l" fontAlgn="base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lvl="0" indent="-228600" algn="l" fontAlgn="base">
              <a:buFont typeface="Arial" panose="020B0604020202020204" pitchFamily="34" charset="0"/>
              <a:buChar char="•"/>
            </a:pPr>
            <a:r>
              <a:rPr lang="en-US" sz="2000" dirty="0" err="1"/>
              <a:t>Brak</a:t>
            </a:r>
            <a:r>
              <a:rPr lang="en-US" sz="2000" dirty="0"/>
              <a:t> </a:t>
            </a:r>
            <a:r>
              <a:rPr lang="en-US" sz="2000" dirty="0" err="1"/>
              <a:t>precyzyjnej</a:t>
            </a:r>
            <a:r>
              <a:rPr lang="en-US" sz="2000" dirty="0"/>
              <a:t> </a:t>
            </a:r>
            <a:r>
              <a:rPr lang="en-US" sz="2000" dirty="0" err="1"/>
              <a:t>definicji</a:t>
            </a:r>
            <a:r>
              <a:rPr lang="en-US" sz="2000" dirty="0"/>
              <a:t> w </a:t>
            </a:r>
            <a:r>
              <a:rPr lang="en-US" sz="2000" dirty="0" err="1"/>
              <a:t>przepisach</a:t>
            </a:r>
            <a:r>
              <a:rPr lang="en-US" sz="2000" dirty="0"/>
              <a:t> dot. </a:t>
            </a:r>
            <a:r>
              <a:rPr lang="en-US" sz="2000" dirty="0" err="1"/>
              <a:t>szkolnictwa</a:t>
            </a:r>
            <a:r>
              <a:rPr lang="en-US" sz="2000" dirty="0"/>
              <a:t> </a:t>
            </a:r>
            <a:r>
              <a:rPr lang="en-US" sz="2000" dirty="0" err="1"/>
              <a:t>wyższego</a:t>
            </a:r>
            <a:r>
              <a:rPr lang="en-US" sz="2000" dirty="0"/>
              <a:t> (</a:t>
            </a:r>
            <a:r>
              <a:rPr lang="en-US" sz="2000" dirty="0" err="1"/>
              <a:t>względne</a:t>
            </a:r>
            <a:r>
              <a:rPr lang="en-US" sz="2000" dirty="0"/>
              <a:t> </a:t>
            </a:r>
            <a:r>
              <a:rPr lang="en-US" sz="2000" dirty="0" err="1"/>
              <a:t>unormowanie</a:t>
            </a:r>
            <a:r>
              <a:rPr lang="en-US" sz="2000" dirty="0"/>
              <a:t> w </a:t>
            </a:r>
            <a:r>
              <a:rPr lang="en-US" sz="2000" dirty="0" err="1"/>
              <a:t>odniesieniu</a:t>
            </a:r>
            <a:r>
              <a:rPr lang="en-US" sz="2000" dirty="0"/>
              <a:t> do </a:t>
            </a:r>
            <a:r>
              <a:rPr lang="en-US" sz="2000" dirty="0" err="1"/>
              <a:t>szkolnictwa</a:t>
            </a:r>
            <a:r>
              <a:rPr lang="en-US" sz="2000" dirty="0"/>
              <a:t> </a:t>
            </a:r>
            <a:r>
              <a:rPr lang="en-US" sz="2000" dirty="0" err="1"/>
              <a:t>ponadgimnazjalnego</a:t>
            </a:r>
            <a:r>
              <a:rPr lang="en-US" sz="2000" dirty="0"/>
              <a:t>)</a:t>
            </a:r>
            <a:endParaRPr lang="pl-PL" sz="2000" dirty="0"/>
          </a:p>
          <a:p>
            <a:pPr marL="457200" lvl="0" indent="-228600" algn="l" fontAlgn="base">
              <a:buFont typeface="Arial" panose="020B0604020202020204" pitchFamily="34" charset="0"/>
              <a:buChar char="•"/>
            </a:pPr>
            <a:endParaRPr lang="pl-PL" sz="2000" dirty="0"/>
          </a:p>
          <a:p>
            <a:pPr marL="457200" lvl="0" indent="-228600" algn="l" fontAlgn="base">
              <a:buFont typeface="Arial" panose="020B0604020202020204" pitchFamily="34" charset="0"/>
              <a:buChar char="•"/>
            </a:pPr>
            <a:r>
              <a:rPr lang="en-US" sz="2000" dirty="0"/>
              <a:t>Studia </a:t>
            </a:r>
            <a:r>
              <a:rPr lang="en-US" sz="2000" dirty="0" err="1"/>
              <a:t>dualne</a:t>
            </a:r>
            <a:r>
              <a:rPr lang="en-US" sz="2000" dirty="0"/>
              <a:t> </a:t>
            </a:r>
            <a:r>
              <a:rPr lang="en-US" sz="2000" dirty="0" err="1"/>
              <a:t>jako</a:t>
            </a:r>
            <a:r>
              <a:rPr lang="en-US" sz="2000" dirty="0"/>
              <a:t> </a:t>
            </a:r>
            <a:r>
              <a:rPr lang="en-US" sz="2000" dirty="0" err="1"/>
              <a:t>bardziej</a:t>
            </a:r>
            <a:r>
              <a:rPr lang="en-US" sz="2000" dirty="0"/>
              <a:t> </a:t>
            </a:r>
            <a:r>
              <a:rPr lang="en-US" sz="2000" dirty="0" err="1"/>
              <a:t>zaawansowana</a:t>
            </a:r>
            <a:r>
              <a:rPr lang="en-US" sz="2000" dirty="0"/>
              <a:t> forma </a:t>
            </a:r>
            <a:r>
              <a:rPr lang="en-US" sz="2000" dirty="0" err="1"/>
              <a:t>profilu</a:t>
            </a:r>
            <a:r>
              <a:rPr lang="en-US" sz="2000" dirty="0"/>
              <a:t> </a:t>
            </a:r>
            <a:r>
              <a:rPr lang="en-US" sz="2000" dirty="0" err="1"/>
              <a:t>praktycznego</a:t>
            </a:r>
            <a:endParaRPr lang="en-US" sz="2000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0" indent="-228600" algn="l" fontAlgn="base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0" indent="-228600" algn="l" fontAlgn="base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1703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Projektowanie</a:t>
            </a:r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praktyk</a:t>
            </a:r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br>
              <a:rPr lang="pl-PL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 </a:t>
            </a:r>
            <a:r>
              <a:rPr lang="en-US" sz="4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wpisanie</a:t>
            </a:r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ich </a:t>
            </a:r>
            <a:b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 program kształcenia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pl-PL" sz="2000" b="1" dirty="0"/>
              <a:t>Zadania:</a:t>
            </a:r>
            <a:endParaRPr lang="en-US" sz="2000" b="1" dirty="0"/>
          </a:p>
          <a:p>
            <a:pPr marL="228600" algn="l"/>
            <a:br>
              <a:rPr lang="en-US" sz="2000" dirty="0"/>
            </a:br>
            <a:endParaRPr lang="en-US" sz="2000" dirty="0"/>
          </a:p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pl-PL" sz="2000" dirty="0"/>
              <a:t>Opracowanie </a:t>
            </a:r>
            <a:r>
              <a:rPr lang="en-US" sz="2000" dirty="0" err="1"/>
              <a:t>karty</a:t>
            </a:r>
            <a:r>
              <a:rPr lang="en-US" sz="2000" dirty="0"/>
              <a:t> </a:t>
            </a:r>
            <a:r>
              <a:rPr lang="en-US" sz="2000" dirty="0" err="1"/>
              <a:t>przedmiotu</a:t>
            </a:r>
            <a:r>
              <a:rPr lang="en-US" sz="2000" dirty="0"/>
              <a:t> (</a:t>
            </a:r>
            <a:r>
              <a:rPr lang="en-US" sz="2000" dirty="0" err="1"/>
              <a:t>sylabusa</a:t>
            </a:r>
            <a:r>
              <a:rPr lang="en-US" sz="2000" dirty="0"/>
              <a:t>) </a:t>
            </a:r>
            <a:r>
              <a:rPr lang="en-US" sz="2000" dirty="0" err="1"/>
              <a:t>dla</a:t>
            </a:r>
            <a:r>
              <a:rPr lang="en-US" sz="2000" dirty="0"/>
              <a:t> </a:t>
            </a:r>
            <a:r>
              <a:rPr lang="en-US" sz="2000" dirty="0" err="1"/>
              <a:t>praktyk</a:t>
            </a:r>
            <a:r>
              <a:rPr lang="en-US" sz="2000" dirty="0"/>
              <a:t> </a:t>
            </a:r>
            <a:r>
              <a:rPr lang="en-US" sz="2000" dirty="0" err="1"/>
              <a:t>zawodowych</a:t>
            </a:r>
            <a:endParaRPr lang="pl-PL" sz="2000" dirty="0"/>
          </a:p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en-US" sz="2000" dirty="0" err="1"/>
              <a:t>weryfikacja</a:t>
            </a:r>
            <a:r>
              <a:rPr lang="en-US" sz="2000" dirty="0"/>
              <a:t> </a:t>
            </a:r>
            <a:r>
              <a:rPr lang="en-US" sz="2000" dirty="0" err="1"/>
              <a:t>miejsc</a:t>
            </a:r>
            <a:r>
              <a:rPr lang="en-US" sz="2000" dirty="0"/>
              <a:t> </a:t>
            </a:r>
            <a:r>
              <a:rPr lang="en-US" sz="2000" dirty="0" err="1"/>
              <a:t>praktyk</a:t>
            </a:r>
            <a:r>
              <a:rPr lang="en-US" sz="2000" dirty="0"/>
              <a:t> </a:t>
            </a:r>
            <a:r>
              <a:rPr lang="en-US" sz="2000" dirty="0" err="1"/>
              <a:t>wybieranych</a:t>
            </a:r>
            <a:r>
              <a:rPr lang="en-US" sz="2000" dirty="0"/>
              <a:t> </a:t>
            </a:r>
            <a:r>
              <a:rPr lang="en-US" sz="2000" dirty="0" err="1"/>
              <a:t>samodzielnie</a:t>
            </a:r>
            <a:r>
              <a:rPr lang="en-US" sz="2000" dirty="0"/>
              <a:t> </a:t>
            </a:r>
            <a:r>
              <a:rPr lang="en-US" sz="2000" dirty="0" err="1"/>
              <a:t>przez</a:t>
            </a:r>
            <a:r>
              <a:rPr lang="en-US" sz="2000" dirty="0"/>
              <a:t> </a:t>
            </a:r>
            <a:r>
              <a:rPr lang="en-US" sz="2000" dirty="0" err="1"/>
              <a:t>studentów</a:t>
            </a:r>
            <a:r>
              <a:rPr lang="en-US" sz="2000" dirty="0"/>
              <a:t> pod </a:t>
            </a:r>
            <a:r>
              <a:rPr lang="en-US" sz="2000" dirty="0" err="1"/>
              <a:t>kątem</a:t>
            </a:r>
            <a:r>
              <a:rPr lang="en-US" sz="2000" dirty="0"/>
              <a:t> </a:t>
            </a:r>
            <a:r>
              <a:rPr lang="en-US" sz="2000" dirty="0" err="1"/>
              <a:t>możliwości</a:t>
            </a:r>
            <a:r>
              <a:rPr lang="en-US" sz="2000" dirty="0"/>
              <a:t> </a:t>
            </a:r>
            <a:r>
              <a:rPr lang="en-US" sz="2000" dirty="0" err="1"/>
              <a:t>osiągnięcia</a:t>
            </a:r>
            <a:r>
              <a:rPr lang="en-US" sz="2000" dirty="0"/>
              <a:t> </a:t>
            </a:r>
            <a:r>
              <a:rPr lang="en-US" sz="2000" dirty="0" err="1"/>
              <a:t>założonych</a:t>
            </a:r>
            <a:r>
              <a:rPr lang="en-US" sz="2000" dirty="0"/>
              <a:t> </a:t>
            </a:r>
            <a:r>
              <a:rPr lang="en-US" sz="2000" dirty="0" err="1"/>
              <a:t>efektów</a:t>
            </a:r>
            <a:r>
              <a:rPr lang="en-US" sz="2000" dirty="0"/>
              <a:t> </a:t>
            </a:r>
            <a:r>
              <a:rPr lang="en-US" sz="2000" dirty="0" err="1"/>
              <a:t>uczenia</a:t>
            </a:r>
            <a:r>
              <a:rPr lang="en-US" sz="2000" dirty="0"/>
              <a:t> </a:t>
            </a:r>
            <a:r>
              <a:rPr lang="en-US" sz="2000" dirty="0" err="1"/>
              <a:t>się</a:t>
            </a:r>
            <a:r>
              <a:rPr lang="en-US" sz="2000" dirty="0"/>
              <a:t>, </a:t>
            </a:r>
            <a:endParaRPr lang="pl-PL" sz="2000" dirty="0"/>
          </a:p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en-US" sz="2000" dirty="0" err="1"/>
              <a:t>wzory</a:t>
            </a:r>
            <a:r>
              <a:rPr lang="en-US" sz="2000" dirty="0"/>
              <a:t> </a:t>
            </a:r>
            <a:r>
              <a:rPr lang="en-US" sz="2000" dirty="0" err="1"/>
              <a:t>dokumentów</a:t>
            </a:r>
            <a:r>
              <a:rPr lang="en-US" sz="2000" dirty="0"/>
              <a:t> </a:t>
            </a:r>
            <a:r>
              <a:rPr lang="en-US" sz="2000" dirty="0" err="1"/>
              <a:t>pozwalają</a:t>
            </a:r>
            <a:r>
              <a:rPr lang="pl-PL" sz="2000" dirty="0"/>
              <a:t>ce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skuteczną</a:t>
            </a:r>
            <a:r>
              <a:rPr lang="en-US" sz="2000" dirty="0"/>
              <a:t> </a:t>
            </a:r>
            <a:r>
              <a:rPr lang="en-US" sz="2000" dirty="0" err="1"/>
              <a:t>weryfikację</a:t>
            </a:r>
            <a:r>
              <a:rPr lang="en-US" sz="2000" dirty="0"/>
              <a:t> </a:t>
            </a:r>
            <a:r>
              <a:rPr lang="en-US" sz="2000" dirty="0" err="1"/>
              <a:t>efektów</a:t>
            </a:r>
            <a:r>
              <a:rPr lang="en-US" sz="2000" dirty="0"/>
              <a:t> </a:t>
            </a:r>
            <a:r>
              <a:rPr lang="en-US" sz="2000" dirty="0" err="1"/>
              <a:t>uczenia</a:t>
            </a:r>
            <a:r>
              <a:rPr lang="en-US" sz="2000" dirty="0"/>
              <a:t> </a:t>
            </a:r>
            <a:r>
              <a:rPr lang="en-US" sz="2000" dirty="0" err="1"/>
              <a:t>się</a:t>
            </a:r>
            <a:r>
              <a:rPr lang="en-US" sz="2000" dirty="0"/>
              <a:t>, a </a:t>
            </a:r>
            <a:r>
              <a:rPr lang="pl-PL" sz="2000" dirty="0"/>
              <a:t>nie tylko </a:t>
            </a:r>
            <a:r>
              <a:rPr lang="en-US" sz="2000" dirty="0" err="1"/>
              <a:t>opis</a:t>
            </a:r>
            <a:r>
              <a:rPr lang="en-US" sz="2000" dirty="0"/>
              <a:t> </a:t>
            </a:r>
            <a:r>
              <a:rPr lang="en-US" sz="2000" dirty="0" err="1"/>
              <a:t>przebiegu</a:t>
            </a:r>
            <a:r>
              <a:rPr lang="en-US" sz="2000" dirty="0"/>
              <a:t> </a:t>
            </a:r>
            <a:r>
              <a:rPr lang="en-US" sz="2000" dirty="0" err="1"/>
              <a:t>praktyk</a:t>
            </a:r>
            <a:r>
              <a:rPr lang="en-US" sz="2000" dirty="0"/>
              <a:t> (</a:t>
            </a:r>
            <a:r>
              <a:rPr lang="en-US" sz="2000" b="1" dirty="0"/>
              <a:t>dobra </a:t>
            </a:r>
            <a:r>
              <a:rPr lang="en-US" sz="2000" b="1" dirty="0" err="1"/>
              <a:t>praktyka</a:t>
            </a:r>
            <a:r>
              <a:rPr lang="en-US" sz="2000" dirty="0"/>
              <a:t>: </a:t>
            </a:r>
            <a:r>
              <a:rPr lang="en-US" sz="2000" dirty="0" err="1"/>
              <a:t>prosta</a:t>
            </a:r>
            <a:r>
              <a:rPr lang="en-US" sz="2000" dirty="0"/>
              <a:t> </a:t>
            </a:r>
            <a:r>
              <a:rPr lang="en-US" sz="2000" dirty="0" err="1"/>
              <a:t>macierz</a:t>
            </a:r>
            <a:r>
              <a:rPr lang="en-US" sz="2000" dirty="0"/>
              <a:t> – </a:t>
            </a:r>
            <a:r>
              <a:rPr lang="en-US" sz="2000" dirty="0" err="1"/>
              <a:t>efekty</a:t>
            </a:r>
            <a:r>
              <a:rPr lang="en-US" sz="2000" dirty="0"/>
              <a:t> ze </a:t>
            </a:r>
            <a:r>
              <a:rPr lang="en-US" sz="2000" dirty="0" err="1"/>
              <a:t>skalą</a:t>
            </a:r>
            <a:r>
              <a:rPr lang="en-US" sz="2000" dirty="0"/>
              <a:t> </a:t>
            </a:r>
            <a:r>
              <a:rPr lang="en-US" sz="2000" dirty="0" err="1"/>
              <a:t>ocen</a:t>
            </a:r>
            <a:r>
              <a:rPr lang="en-US" sz="2000" dirty="0"/>
              <a:t> – </a:t>
            </a:r>
            <a:r>
              <a:rPr lang="en-US" sz="2000" dirty="0" err="1"/>
              <a:t>wypełniana</a:t>
            </a:r>
            <a:r>
              <a:rPr lang="en-US" sz="2000" dirty="0"/>
              <a:t> </a:t>
            </a:r>
            <a:r>
              <a:rPr lang="en-US" sz="2000" dirty="0" err="1"/>
              <a:t>prze</a:t>
            </a:r>
            <a:r>
              <a:rPr lang="en-US" sz="2000" dirty="0"/>
              <a:t> </a:t>
            </a:r>
            <a:r>
              <a:rPr lang="en-US" sz="2000" dirty="0" err="1"/>
              <a:t>pracodawcę</a:t>
            </a:r>
            <a:r>
              <a:rPr lang="en-US" sz="2000" dirty="0"/>
              <a:t>),</a:t>
            </a:r>
          </a:p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pl-PL" sz="2000" dirty="0"/>
              <a:t>zasady i sposoby </a:t>
            </a:r>
            <a:r>
              <a:rPr lang="en-US" sz="2000" dirty="0" err="1"/>
              <a:t>kontrol</a:t>
            </a:r>
            <a:r>
              <a:rPr lang="pl-PL" sz="2000" dirty="0"/>
              <a:t>i</a:t>
            </a:r>
            <a:r>
              <a:rPr lang="en-US" sz="2000" dirty="0"/>
              <a:t> </a:t>
            </a:r>
            <a:r>
              <a:rPr lang="en-US" sz="2000" dirty="0" err="1"/>
              <a:t>praktyk</a:t>
            </a:r>
            <a:endParaRPr lang="en-US" sz="2000" dirty="0"/>
          </a:p>
          <a:p>
            <a:pPr marL="457200" indent="-2286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0" indent="-228600" algn="l" fontAlgn="base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7888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785" y="109183"/>
            <a:ext cx="11313994" cy="805218"/>
          </a:xfrm>
        </p:spPr>
        <p:txBody>
          <a:bodyPr>
            <a:noAutofit/>
          </a:bodyPr>
          <a:lstStyle/>
          <a:p>
            <a:pPr lvl="0"/>
            <a:r>
              <a:rPr lang="pl-PL" sz="3600" b="1" dirty="0"/>
              <a:t>Praktyki studenckie. Przykłady dobrych praktyk.</a:t>
            </a:r>
            <a:endParaRPr lang="pl-PL" sz="3400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14149" y="1050879"/>
            <a:ext cx="11095630" cy="5554638"/>
          </a:xfrm>
        </p:spPr>
        <p:txBody>
          <a:bodyPr>
            <a:normAutofit/>
          </a:bodyPr>
          <a:lstStyle/>
          <a:p>
            <a:pPr marL="342900" lvl="1" indent="-342900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pl-PL" sz="2400" dirty="0"/>
              <a:t>W jaki sposób kontrolować?                         dobre praktyki</a:t>
            </a:r>
          </a:p>
          <a:p>
            <a:pPr marL="342900" lvl="1" indent="-342900"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pl-PL" sz="2400" b="1" dirty="0"/>
          </a:p>
        </p:txBody>
      </p:sp>
      <p:pic>
        <p:nvPicPr>
          <p:cNvPr id="5122" name="Picture 2" descr="http://tustolica.pl/puls/rutynowa_kontrola_drogow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8702" y="1627127"/>
            <a:ext cx="6661776" cy="5230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trzałka w prawo 4"/>
          <p:cNvSpPr/>
          <p:nvPr/>
        </p:nvSpPr>
        <p:spPr>
          <a:xfrm>
            <a:off x="6455391" y="1006016"/>
            <a:ext cx="137842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85912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lvl="0" algn="r"/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Praktyki </a:t>
            </a:r>
            <a:r>
              <a:rPr lang="en-US" sz="4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studenckie</a:t>
            </a:r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. </a:t>
            </a:r>
            <a:r>
              <a:rPr lang="en-US" sz="4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Przykłady</a:t>
            </a:r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dobrych</a:t>
            </a:r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praktyk</a:t>
            </a:r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.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114300" lvl="1">
              <a:spcBef>
                <a:spcPts val="1000"/>
              </a:spcBef>
            </a:pPr>
            <a:r>
              <a:rPr lang="en-US" b="1" dirty="0" err="1"/>
              <a:t>Sposoby</a:t>
            </a:r>
            <a:r>
              <a:rPr lang="en-US" b="1" dirty="0"/>
              <a:t>/</a:t>
            </a:r>
            <a:r>
              <a:rPr lang="en-US" b="1" dirty="0" err="1"/>
              <a:t>metody</a:t>
            </a:r>
            <a:r>
              <a:rPr lang="en-US" b="1" dirty="0"/>
              <a:t> </a:t>
            </a:r>
            <a:r>
              <a:rPr lang="en-US" b="1" dirty="0" err="1"/>
              <a:t>kontroli</a:t>
            </a:r>
            <a:r>
              <a:rPr lang="en-US" b="1" dirty="0"/>
              <a:t> </a:t>
            </a:r>
            <a:r>
              <a:rPr lang="en-US" b="1" dirty="0" err="1"/>
              <a:t>praktyk</a:t>
            </a:r>
            <a:endParaRPr lang="en-US" b="1" dirty="0"/>
          </a:p>
          <a:p>
            <a:pPr marL="342900" lvl="1" indent="-2286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 err="1"/>
              <a:t>Losowe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en-US" dirty="0" err="1"/>
              <a:t>telefoniczne</a:t>
            </a:r>
            <a:r>
              <a:rPr lang="en-US" dirty="0"/>
              <a:t> i </a:t>
            </a:r>
            <a:r>
              <a:rPr lang="en-US" dirty="0" err="1"/>
              <a:t>osobiste</a:t>
            </a:r>
            <a:r>
              <a:rPr lang="en-US" dirty="0"/>
              <a:t> </a:t>
            </a:r>
          </a:p>
          <a:p>
            <a:pPr marL="342900" lvl="1" indent="-2286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 err="1"/>
              <a:t>Hospitacje</a:t>
            </a:r>
            <a:r>
              <a:rPr lang="en-US" dirty="0"/>
              <a:t> </a:t>
            </a:r>
            <a:r>
              <a:rPr lang="en-US" dirty="0" err="1"/>
              <a:t>praktyk</a:t>
            </a:r>
            <a:endParaRPr lang="en-US" dirty="0"/>
          </a:p>
          <a:p>
            <a:pPr marL="114300" lvl="1" algn="l">
              <a:spcBef>
                <a:spcPts val="1000"/>
              </a:spcBef>
            </a:pPr>
            <a:r>
              <a:rPr lang="en-US" dirty="0" err="1"/>
              <a:t>Uwaga</a:t>
            </a:r>
            <a:r>
              <a:rPr lang="en-US" dirty="0"/>
              <a:t>: </a:t>
            </a:r>
            <a:r>
              <a:rPr lang="en-US" dirty="0" err="1"/>
              <a:t>działania</a:t>
            </a:r>
            <a:r>
              <a:rPr lang="en-US" dirty="0"/>
              <a:t> </a:t>
            </a:r>
            <a:r>
              <a:rPr lang="en-US" dirty="0" err="1"/>
              <a:t>kontrolne</a:t>
            </a:r>
            <a:r>
              <a:rPr lang="en-US" dirty="0"/>
              <a:t> </a:t>
            </a:r>
            <a:r>
              <a:rPr lang="en-US" dirty="0" err="1"/>
              <a:t>mogą</a:t>
            </a:r>
            <a:r>
              <a:rPr lang="en-US" dirty="0"/>
              <a:t> </a:t>
            </a:r>
            <a:r>
              <a:rPr lang="en-US" dirty="0" err="1"/>
              <a:t>wpływać</a:t>
            </a:r>
            <a:r>
              <a:rPr lang="en-US" dirty="0"/>
              <a:t> na </a:t>
            </a:r>
            <a:r>
              <a:rPr lang="en-US" dirty="0" err="1"/>
              <a:t>dezorganizację</a:t>
            </a:r>
            <a:r>
              <a:rPr lang="en-US" dirty="0"/>
              <a:t> </a:t>
            </a:r>
            <a:r>
              <a:rPr lang="en-US" dirty="0" err="1"/>
              <a:t>pracy</a:t>
            </a:r>
            <a:r>
              <a:rPr lang="en-US" dirty="0"/>
              <a:t> w </a:t>
            </a:r>
            <a:r>
              <a:rPr lang="en-US" dirty="0" err="1"/>
              <a:t>firmach</a:t>
            </a:r>
            <a:r>
              <a:rPr lang="en-US" dirty="0"/>
              <a:t> </a:t>
            </a:r>
            <a:r>
              <a:rPr lang="en-US" dirty="0" err="1"/>
              <a:t>prywatnych</a:t>
            </a:r>
            <a:r>
              <a:rPr lang="en-US" dirty="0"/>
              <a:t>, a to </a:t>
            </a:r>
            <a:r>
              <a:rPr lang="en-US" dirty="0" err="1"/>
              <a:t>może</a:t>
            </a:r>
            <a:r>
              <a:rPr lang="en-US" dirty="0"/>
              <a:t> </a:t>
            </a:r>
            <a:r>
              <a:rPr lang="en-US" dirty="0" err="1"/>
              <a:t>okazać</a:t>
            </a:r>
            <a:r>
              <a:rPr lang="en-US" dirty="0"/>
              <a:t> </a:t>
            </a:r>
            <a:r>
              <a:rPr lang="en-US" dirty="0" err="1"/>
              <a:t>się</a:t>
            </a:r>
            <a:r>
              <a:rPr lang="en-US" dirty="0"/>
              <a:t> </a:t>
            </a:r>
            <a:r>
              <a:rPr lang="en-US" dirty="0" err="1"/>
              <a:t>czynnikiem</a:t>
            </a:r>
            <a:r>
              <a:rPr lang="en-US" dirty="0"/>
              <a:t> </a:t>
            </a:r>
            <a:r>
              <a:rPr lang="en-US" dirty="0" err="1"/>
              <a:t>zniechęcającym</a:t>
            </a:r>
            <a:r>
              <a:rPr lang="en-US" dirty="0"/>
              <a:t> </a:t>
            </a:r>
            <a:r>
              <a:rPr lang="en-US" dirty="0" err="1"/>
              <a:t>przedsiębiorstwa</a:t>
            </a:r>
            <a:r>
              <a:rPr lang="en-US" dirty="0"/>
              <a:t> do </a:t>
            </a:r>
            <a:r>
              <a:rPr lang="en-US" dirty="0" err="1"/>
              <a:t>prowadzenia</a:t>
            </a:r>
            <a:r>
              <a:rPr lang="en-US" dirty="0"/>
              <a:t> </a:t>
            </a:r>
            <a:r>
              <a:rPr lang="en-US" dirty="0" err="1"/>
              <a:t>praktyk</a:t>
            </a:r>
            <a:r>
              <a:rPr lang="en-US" dirty="0"/>
              <a:t> </a:t>
            </a:r>
            <a:r>
              <a:rPr lang="en-US" dirty="0" err="1"/>
              <a:t>studenckich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/>
              <a:t>Z </a:t>
            </a:r>
            <a:r>
              <a:rPr lang="en-US" dirty="0" err="1"/>
              <a:t>drugiej</a:t>
            </a:r>
            <a:r>
              <a:rPr lang="en-US" dirty="0"/>
              <a:t> </a:t>
            </a:r>
            <a:r>
              <a:rPr lang="en-US" dirty="0" err="1"/>
              <a:t>strony</a:t>
            </a:r>
            <a:r>
              <a:rPr lang="en-US" dirty="0"/>
              <a:t> to w </a:t>
            </a:r>
            <a:r>
              <a:rPr lang="en-US" dirty="0" err="1"/>
              <a:t>firmach</a:t>
            </a:r>
            <a:r>
              <a:rPr lang="en-US" dirty="0"/>
              <a:t> </a:t>
            </a:r>
            <a:r>
              <a:rPr lang="en-US" dirty="0" err="1"/>
              <a:t>prywatnych</a:t>
            </a:r>
            <a:r>
              <a:rPr lang="en-US" dirty="0"/>
              <a:t> </a:t>
            </a:r>
            <a:r>
              <a:rPr lang="en-US" dirty="0" err="1"/>
              <a:t>dochodzi</a:t>
            </a:r>
            <a:r>
              <a:rPr lang="en-US" dirty="0"/>
              <a:t> </a:t>
            </a:r>
            <a:r>
              <a:rPr lang="en-US" dirty="0" err="1"/>
              <a:t>najczęściej</a:t>
            </a:r>
            <a:r>
              <a:rPr lang="en-US" dirty="0"/>
              <a:t> do </a:t>
            </a:r>
            <a:r>
              <a:rPr lang="en-US" dirty="0" err="1"/>
              <a:t>nadużyć</a:t>
            </a:r>
            <a:r>
              <a:rPr lang="en-US" dirty="0"/>
              <a:t>.</a:t>
            </a:r>
          </a:p>
          <a:p>
            <a:pPr marL="0" lvl="1" indent="-228600" algn="l"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marL="342900" lvl="1" indent="-2286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 err="1"/>
              <a:t>Koordynatorzy</a:t>
            </a:r>
            <a:r>
              <a:rPr lang="en-US" dirty="0"/>
              <a:t> ds. </a:t>
            </a:r>
            <a:r>
              <a:rPr lang="en-US" dirty="0" err="1"/>
              <a:t>praktyk</a:t>
            </a:r>
            <a:r>
              <a:rPr lang="en-US" dirty="0"/>
              <a:t>/</a:t>
            </a:r>
            <a:r>
              <a:rPr lang="en-US" dirty="0" err="1"/>
              <a:t>opiekunowie</a:t>
            </a:r>
            <a:r>
              <a:rPr lang="en-US" dirty="0"/>
              <a:t> </a:t>
            </a:r>
            <a:r>
              <a:rPr lang="en-US" dirty="0" err="1"/>
              <a:t>praktyk</a:t>
            </a:r>
            <a:r>
              <a:rPr lang="en-US" dirty="0"/>
              <a:t> na </a:t>
            </a:r>
            <a:r>
              <a:rPr lang="en-US" dirty="0" err="1"/>
              <a:t>specjalnościach</a:t>
            </a:r>
            <a:r>
              <a:rPr lang="en-US" dirty="0"/>
              <a:t> (</a:t>
            </a:r>
            <a:r>
              <a:rPr lang="en-US" dirty="0" err="1"/>
              <a:t>decentralizacja</a:t>
            </a:r>
            <a:r>
              <a:rPr lang="en-US" dirty="0"/>
              <a:t> </a:t>
            </a:r>
            <a:r>
              <a:rPr lang="en-US" dirty="0" err="1"/>
              <a:t>wpływa</a:t>
            </a:r>
            <a:r>
              <a:rPr lang="en-US" dirty="0"/>
              <a:t> </a:t>
            </a:r>
            <a:r>
              <a:rPr lang="en-US" dirty="0" err="1"/>
              <a:t>korzystnie</a:t>
            </a:r>
            <a:r>
              <a:rPr lang="en-US" dirty="0"/>
              <a:t> m.in. na </a:t>
            </a:r>
            <a:r>
              <a:rPr lang="en-US" dirty="0" err="1"/>
              <a:t>skuteczne</a:t>
            </a:r>
            <a:r>
              <a:rPr lang="en-US" dirty="0"/>
              <a:t> </a:t>
            </a:r>
            <a:r>
              <a:rPr lang="en-US" dirty="0" err="1"/>
              <a:t>osiąganie</a:t>
            </a:r>
            <a:r>
              <a:rPr lang="en-US" dirty="0"/>
              <a:t> </a:t>
            </a:r>
            <a:r>
              <a:rPr lang="en-US" dirty="0" err="1"/>
              <a:t>efektów</a:t>
            </a:r>
            <a:r>
              <a:rPr lang="en-US" dirty="0"/>
              <a:t> </a:t>
            </a:r>
            <a:r>
              <a:rPr lang="en-US" dirty="0" err="1"/>
              <a:t>uczenia</a:t>
            </a:r>
            <a:r>
              <a:rPr lang="en-US" dirty="0"/>
              <a:t> </a:t>
            </a:r>
            <a:r>
              <a:rPr lang="en-US" dirty="0" err="1"/>
              <a:t>się</a:t>
            </a:r>
            <a:r>
              <a:rPr lang="en-US" dirty="0"/>
              <a:t>, </a:t>
            </a:r>
            <a:r>
              <a:rPr lang="en-US" dirty="0" err="1"/>
              <a:t>bardziej</a:t>
            </a:r>
            <a:r>
              <a:rPr lang="en-US" dirty="0"/>
              <a:t> </a:t>
            </a:r>
            <a:r>
              <a:rPr lang="en-US" dirty="0" err="1"/>
              <a:t>bezpośredni</a:t>
            </a:r>
            <a:r>
              <a:rPr lang="en-US" dirty="0"/>
              <a:t> </a:t>
            </a:r>
            <a:r>
              <a:rPr lang="en-US" dirty="0" err="1"/>
              <a:t>kontakt</a:t>
            </a:r>
            <a:r>
              <a:rPr lang="en-US" dirty="0"/>
              <a:t> z pracodawcami </a:t>
            </a:r>
            <a:r>
              <a:rPr lang="en-US" dirty="0" err="1"/>
              <a:t>oraz</a:t>
            </a:r>
            <a:r>
              <a:rPr lang="en-US" dirty="0"/>
              <a:t> </a:t>
            </a:r>
            <a:r>
              <a:rPr lang="en-US" dirty="0" err="1"/>
              <a:t>skuteczniejszą</a:t>
            </a:r>
            <a:r>
              <a:rPr lang="en-US" dirty="0"/>
              <a:t> </a:t>
            </a:r>
            <a:r>
              <a:rPr lang="en-US" dirty="0" err="1"/>
              <a:t>kontrolę</a:t>
            </a:r>
            <a:r>
              <a:rPr lang="en-US" dirty="0"/>
              <a:t>)</a:t>
            </a:r>
          </a:p>
          <a:p>
            <a:pPr marL="342900" lvl="1" indent="-2286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 err="1"/>
              <a:t>Warto</a:t>
            </a:r>
            <a:r>
              <a:rPr lang="en-US" dirty="0"/>
              <a:t> </a:t>
            </a:r>
            <a:r>
              <a:rPr lang="en-US" dirty="0" err="1"/>
              <a:t>określać</a:t>
            </a:r>
            <a:r>
              <a:rPr lang="en-US" dirty="0"/>
              <a:t> </a:t>
            </a:r>
            <a:r>
              <a:rPr lang="en-US" dirty="0" err="1"/>
              <a:t>zasady</a:t>
            </a:r>
            <a:r>
              <a:rPr lang="en-US" dirty="0"/>
              <a:t> </a:t>
            </a:r>
            <a:r>
              <a:rPr lang="en-US" dirty="0" err="1"/>
              <a:t>kontroli</a:t>
            </a:r>
            <a:r>
              <a:rPr lang="en-US" dirty="0"/>
              <a:t> w </a:t>
            </a:r>
            <a:r>
              <a:rPr lang="en-US" dirty="0" err="1"/>
              <a:t>regulaminach</a:t>
            </a:r>
            <a:r>
              <a:rPr lang="en-US" dirty="0"/>
              <a:t> – </a:t>
            </a:r>
            <a:r>
              <a:rPr lang="en-US" dirty="0" err="1"/>
              <a:t>świadomość</a:t>
            </a:r>
            <a:r>
              <a:rPr lang="en-US" dirty="0"/>
              <a:t> </a:t>
            </a:r>
            <a:r>
              <a:rPr lang="en-US" dirty="0" err="1"/>
              <a:t>studentów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492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lvl="0" algn="r"/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Praktyki </a:t>
            </a:r>
            <a:r>
              <a:rPr lang="en-US" sz="4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studenckie</a:t>
            </a:r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. </a:t>
            </a:r>
            <a:r>
              <a:rPr lang="en-US" sz="4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Przykłady</a:t>
            </a:r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dobrych</a:t>
            </a:r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praktyk</a:t>
            </a:r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.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 b="1" dirty="0" err="1"/>
              <a:t>Weryfikacja</a:t>
            </a:r>
            <a:r>
              <a:rPr lang="en-US" sz="2000" b="1" dirty="0"/>
              <a:t> i </a:t>
            </a:r>
            <a:r>
              <a:rPr lang="en-US" sz="2000" b="1" dirty="0" err="1"/>
              <a:t>potwierdzanie</a:t>
            </a:r>
            <a:r>
              <a:rPr lang="en-US" sz="2000" b="1" dirty="0"/>
              <a:t> </a:t>
            </a:r>
            <a:r>
              <a:rPr lang="en-US" sz="2000" b="1" dirty="0" err="1"/>
              <a:t>efektów</a:t>
            </a:r>
            <a:r>
              <a:rPr lang="en-US" sz="2000" b="1" dirty="0"/>
              <a:t> </a:t>
            </a:r>
            <a:r>
              <a:rPr lang="en-US" sz="2000" b="1" dirty="0" err="1"/>
              <a:t>uczenia</a:t>
            </a:r>
            <a:r>
              <a:rPr lang="en-US" sz="2000" b="1" dirty="0"/>
              <a:t> </a:t>
            </a:r>
            <a:r>
              <a:rPr lang="en-US" sz="2000" b="1" dirty="0" err="1"/>
              <a:t>się</a:t>
            </a:r>
            <a:r>
              <a:rPr lang="en-US" sz="2000" dirty="0"/>
              <a:t> </a:t>
            </a:r>
            <a:r>
              <a:rPr lang="en-US" sz="2000" dirty="0" err="1"/>
              <a:t>realizowane</a:t>
            </a:r>
            <a:r>
              <a:rPr lang="en-US" sz="2000" dirty="0"/>
              <a:t> </a:t>
            </a:r>
            <a:r>
              <a:rPr lang="en-US" sz="2000" b="1" dirty="0" err="1"/>
              <a:t>przez</a:t>
            </a:r>
            <a:r>
              <a:rPr lang="en-US" sz="2000" b="1" dirty="0"/>
              <a:t> </a:t>
            </a:r>
            <a:r>
              <a:rPr lang="en-US" sz="2000" b="1" dirty="0" err="1"/>
              <a:t>instytucje</a:t>
            </a:r>
            <a:r>
              <a:rPr lang="en-US" sz="2000" b="1" dirty="0"/>
              <a:t> </a:t>
            </a:r>
            <a:r>
              <a:rPr lang="en-US" sz="2000" dirty="0" err="1"/>
              <a:t>przyjmujące</a:t>
            </a:r>
            <a:r>
              <a:rPr lang="en-US" sz="2000" dirty="0"/>
              <a:t> na praktyki </a:t>
            </a:r>
            <a:r>
              <a:rPr lang="en-US" sz="2000" dirty="0" err="1"/>
              <a:t>studenckie</a:t>
            </a:r>
            <a:r>
              <a:rPr lang="en-US" sz="2000" dirty="0"/>
              <a:t> </a:t>
            </a:r>
            <a:r>
              <a:rPr lang="en-US" sz="2000" dirty="0" err="1"/>
              <a:t>jako</a:t>
            </a:r>
            <a:r>
              <a:rPr lang="en-US" sz="2000" dirty="0"/>
              <a:t> </a:t>
            </a:r>
            <a:r>
              <a:rPr lang="en-US" sz="2000" dirty="0" err="1"/>
              <a:t>podstawowy</a:t>
            </a:r>
            <a:r>
              <a:rPr lang="en-US" sz="2000" dirty="0"/>
              <a:t> element </a:t>
            </a:r>
            <a:r>
              <a:rPr lang="en-US" sz="2000" dirty="0" err="1"/>
              <a:t>oceny</a:t>
            </a:r>
            <a:r>
              <a:rPr lang="en-US" sz="2000" dirty="0"/>
              <a:t> </a:t>
            </a:r>
            <a:r>
              <a:rPr lang="en-US" sz="2000" dirty="0" err="1"/>
              <a:t>studenta</a:t>
            </a:r>
            <a:r>
              <a:rPr lang="en-US" sz="2000" dirty="0"/>
              <a:t> </a:t>
            </a:r>
          </a:p>
          <a:p>
            <a:pPr algn="l"/>
            <a:r>
              <a:rPr lang="pl-PL" sz="2000" dirty="0"/>
              <a:t>- </a:t>
            </a:r>
            <a:r>
              <a:rPr lang="en-US" sz="2000" dirty="0"/>
              <a:t>(</a:t>
            </a:r>
            <a:r>
              <a:rPr lang="en-US" sz="2000" dirty="0" err="1"/>
              <a:t>nie</a:t>
            </a:r>
            <a:r>
              <a:rPr lang="en-US" sz="2000" dirty="0"/>
              <a:t> </a:t>
            </a:r>
            <a:r>
              <a:rPr lang="en-US" sz="2000" dirty="0" err="1"/>
              <a:t>tylko</a:t>
            </a:r>
            <a:r>
              <a:rPr lang="en-US" sz="2000" dirty="0"/>
              <a:t> w </a:t>
            </a:r>
            <a:r>
              <a:rPr lang="en-US" sz="2000" dirty="0" err="1"/>
              <a:t>formie</a:t>
            </a:r>
            <a:r>
              <a:rPr lang="en-US" sz="2000" dirty="0"/>
              <a:t> </a:t>
            </a:r>
            <a:r>
              <a:rPr lang="en-US" sz="2000" dirty="0" err="1"/>
              <a:t>opisowych</a:t>
            </a:r>
            <a:r>
              <a:rPr lang="en-US" sz="2000" dirty="0"/>
              <a:t> </a:t>
            </a:r>
            <a:r>
              <a:rPr lang="en-US" sz="2000" dirty="0" err="1"/>
              <a:t>sprawozdań</a:t>
            </a:r>
            <a:r>
              <a:rPr lang="en-US" sz="2000" dirty="0"/>
              <a:t>, ale </a:t>
            </a:r>
            <a:r>
              <a:rPr lang="en-US" sz="2000" dirty="0" err="1"/>
              <a:t>także</a:t>
            </a:r>
            <a:r>
              <a:rPr lang="en-US" sz="2000" dirty="0"/>
              <a:t> </a:t>
            </a:r>
            <a:br>
              <a:rPr lang="pl-PL" sz="2000" dirty="0"/>
            </a:br>
            <a:r>
              <a:rPr lang="en-US" sz="2000" dirty="0"/>
              <a:t>z </a:t>
            </a:r>
            <a:r>
              <a:rPr lang="en-US" sz="2000" dirty="0" err="1"/>
              <a:t>wykorzystaniem</a:t>
            </a:r>
            <a:r>
              <a:rPr lang="en-US" sz="2000" dirty="0"/>
              <a:t> </a:t>
            </a:r>
            <a:r>
              <a:rPr lang="en-US" sz="2000" dirty="0" err="1"/>
              <a:t>narzędzi</a:t>
            </a:r>
            <a:r>
              <a:rPr lang="en-US" sz="2000" dirty="0"/>
              <a:t> </a:t>
            </a:r>
            <a:r>
              <a:rPr lang="en-US" sz="2000" dirty="0" err="1"/>
              <a:t>ilościowych</a:t>
            </a:r>
            <a:r>
              <a:rPr lang="en-US" sz="2000" dirty="0"/>
              <a:t>, np. </a:t>
            </a:r>
            <a:r>
              <a:rPr lang="en-US" sz="2000" dirty="0" err="1"/>
              <a:t>ankiet</a:t>
            </a:r>
            <a:r>
              <a:rPr lang="en-US" sz="2000" dirty="0"/>
              <a:t>/</a:t>
            </a:r>
            <a:r>
              <a:rPr lang="en-US" sz="2000" dirty="0" err="1"/>
              <a:t>macierzy</a:t>
            </a:r>
            <a:r>
              <a:rPr lang="en-US" sz="2000" dirty="0"/>
              <a:t> </a:t>
            </a:r>
            <a:r>
              <a:rPr lang="en-US" sz="2000" dirty="0" err="1"/>
              <a:t>zawierających</a:t>
            </a:r>
            <a:r>
              <a:rPr lang="en-US" sz="2000" dirty="0"/>
              <a:t> </a:t>
            </a:r>
            <a:r>
              <a:rPr lang="en-US" sz="2000" dirty="0" err="1"/>
              <a:t>stopień</a:t>
            </a:r>
            <a:r>
              <a:rPr lang="en-US" sz="2000" dirty="0"/>
              <a:t> </a:t>
            </a:r>
            <a:r>
              <a:rPr lang="en-US" sz="2000" dirty="0" err="1"/>
              <a:t>osiągnięcia</a:t>
            </a:r>
            <a:r>
              <a:rPr lang="en-US" sz="2000" dirty="0"/>
              <a:t> </a:t>
            </a:r>
            <a:r>
              <a:rPr lang="en-US" sz="2000" dirty="0" err="1"/>
              <a:t>poszczególnych</a:t>
            </a:r>
            <a:r>
              <a:rPr lang="en-US" sz="2000" dirty="0"/>
              <a:t> </a:t>
            </a:r>
            <a:r>
              <a:rPr lang="en-US" sz="2000" dirty="0" err="1"/>
              <a:t>efektów</a:t>
            </a:r>
            <a:r>
              <a:rPr lang="en-US" sz="2000" dirty="0"/>
              <a:t>).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 b="1" dirty="0" err="1"/>
              <a:t>Dodatkowa</a:t>
            </a:r>
            <a:r>
              <a:rPr lang="en-US" sz="2000" b="1" dirty="0"/>
              <a:t> </a:t>
            </a:r>
            <a:r>
              <a:rPr lang="en-US" sz="2000" b="1" dirty="0" err="1"/>
              <a:t>weryfikacja</a:t>
            </a:r>
            <a:r>
              <a:rPr lang="en-US" sz="2000" b="1" dirty="0"/>
              <a:t> ze </a:t>
            </a:r>
            <a:r>
              <a:rPr lang="en-US" sz="2000" b="1" dirty="0" err="1"/>
              <a:t>strony</a:t>
            </a:r>
            <a:r>
              <a:rPr lang="en-US" sz="2000" b="1" dirty="0"/>
              <a:t> </a:t>
            </a:r>
            <a:r>
              <a:rPr lang="en-US" sz="2000" b="1" dirty="0" err="1"/>
              <a:t>opiekuna</a:t>
            </a:r>
            <a:r>
              <a:rPr lang="en-US" sz="2000" b="1" dirty="0"/>
              <a:t> </a:t>
            </a:r>
            <a:r>
              <a:rPr lang="en-US" sz="2000" dirty="0" err="1"/>
              <a:t>wydziałowego</a:t>
            </a:r>
            <a:r>
              <a:rPr lang="en-US" sz="2000" dirty="0"/>
              <a:t>/</a:t>
            </a:r>
            <a:r>
              <a:rPr lang="en-US" sz="2000" dirty="0" err="1"/>
              <a:t>kierunkowego</a:t>
            </a:r>
            <a:r>
              <a:rPr lang="en-US" sz="2000" dirty="0"/>
              <a:t>:</a:t>
            </a:r>
          </a:p>
          <a:p>
            <a:pPr marL="114300" algn="l"/>
            <a:r>
              <a:rPr lang="pl-PL" sz="2000" dirty="0"/>
              <a:t>- </a:t>
            </a:r>
            <a:r>
              <a:rPr lang="en-US" sz="2000" dirty="0"/>
              <a:t>po </a:t>
            </a:r>
            <a:r>
              <a:rPr lang="en-US" sz="2000" dirty="0" err="1"/>
              <a:t>ukończeniu</a:t>
            </a:r>
            <a:r>
              <a:rPr lang="en-US" sz="2000" dirty="0"/>
              <a:t> </a:t>
            </a:r>
            <a:r>
              <a:rPr lang="en-US" sz="2000" dirty="0" err="1"/>
              <a:t>praktyk</a:t>
            </a:r>
            <a:r>
              <a:rPr lang="en-US" sz="2000" dirty="0"/>
              <a:t> </a:t>
            </a:r>
            <a:r>
              <a:rPr lang="en-US" sz="2000" dirty="0" err="1"/>
              <a:t>opiekun</a:t>
            </a:r>
            <a:r>
              <a:rPr lang="en-US" sz="2000" dirty="0"/>
              <a:t> ma </a:t>
            </a:r>
            <a:r>
              <a:rPr lang="en-US" sz="2000" dirty="0" err="1"/>
              <a:t>obowiązek</a:t>
            </a:r>
            <a:r>
              <a:rPr lang="en-US" sz="2000" dirty="0"/>
              <a:t> </a:t>
            </a:r>
            <a:r>
              <a:rPr lang="en-US" sz="2000" dirty="0" err="1"/>
              <a:t>sprawdzić</a:t>
            </a:r>
            <a:r>
              <a:rPr lang="en-US" sz="2000" dirty="0"/>
              <a:t> </a:t>
            </a:r>
            <a:r>
              <a:rPr lang="en-US" sz="2000" dirty="0" err="1"/>
              <a:t>stopień</a:t>
            </a:r>
            <a:r>
              <a:rPr lang="en-US" sz="2000" dirty="0"/>
              <a:t> </a:t>
            </a:r>
            <a:r>
              <a:rPr lang="en-US" sz="2000" dirty="0" err="1"/>
              <a:t>osiągnięcia</a:t>
            </a:r>
            <a:r>
              <a:rPr lang="en-US" sz="2000" dirty="0"/>
              <a:t> </a:t>
            </a:r>
            <a:r>
              <a:rPr lang="en-US" sz="2000" dirty="0" err="1"/>
              <a:t>zamierzonych</a:t>
            </a:r>
            <a:r>
              <a:rPr lang="en-US" sz="2000" dirty="0"/>
              <a:t> </a:t>
            </a:r>
            <a:r>
              <a:rPr lang="en-US" sz="2000" dirty="0" err="1"/>
              <a:t>efektów</a:t>
            </a:r>
            <a:r>
              <a:rPr lang="en-US" sz="2000" dirty="0"/>
              <a:t> </a:t>
            </a:r>
            <a:r>
              <a:rPr lang="en-US" sz="2000" dirty="0" err="1"/>
              <a:t>uczenia</a:t>
            </a:r>
            <a:r>
              <a:rPr lang="en-US" sz="2000" dirty="0"/>
              <a:t> </a:t>
            </a:r>
            <a:r>
              <a:rPr lang="en-US" sz="2000" dirty="0" err="1"/>
              <a:t>się</a:t>
            </a:r>
            <a:r>
              <a:rPr lang="en-US" sz="2000" dirty="0"/>
              <a:t> </a:t>
            </a:r>
            <a:br>
              <a:rPr lang="pl-PL" sz="2000" dirty="0"/>
            </a:br>
            <a:r>
              <a:rPr lang="en-US" sz="2000" dirty="0"/>
              <a:t>w </a:t>
            </a:r>
            <a:r>
              <a:rPr lang="en-US" sz="2000" dirty="0" err="1"/>
              <a:t>sposób</a:t>
            </a:r>
            <a:r>
              <a:rPr lang="en-US" sz="2000" dirty="0"/>
              <a:t> </a:t>
            </a:r>
            <a:r>
              <a:rPr lang="en-US" sz="2000" dirty="0" err="1"/>
              <a:t>wyznaczony</a:t>
            </a:r>
            <a:r>
              <a:rPr lang="en-US" sz="2000" dirty="0"/>
              <a:t> </a:t>
            </a:r>
            <a:r>
              <a:rPr lang="en-US" sz="2000" dirty="0" err="1"/>
              <a:t>przez</a:t>
            </a:r>
            <a:r>
              <a:rPr lang="en-US" sz="2000" dirty="0"/>
              <a:t> </a:t>
            </a:r>
            <a:r>
              <a:rPr lang="en-US" sz="2000" dirty="0" err="1"/>
              <a:t>rodzaj</a:t>
            </a:r>
            <a:r>
              <a:rPr lang="en-US" sz="2000" dirty="0"/>
              <a:t> </a:t>
            </a:r>
            <a:r>
              <a:rPr lang="en-US" sz="2000" dirty="0" err="1"/>
              <a:t>tych</a:t>
            </a:r>
            <a:r>
              <a:rPr lang="en-US" sz="2000" dirty="0"/>
              <a:t> </a:t>
            </a:r>
            <a:r>
              <a:rPr lang="en-US" sz="2000" dirty="0" err="1"/>
              <a:t>efektów</a:t>
            </a:r>
            <a:r>
              <a:rPr lang="en-US" sz="2000" dirty="0"/>
              <a:t>: </a:t>
            </a:r>
          </a:p>
          <a:p>
            <a:pPr marL="114300" algn="l"/>
            <a:r>
              <a:rPr lang="pl-PL" sz="2000" dirty="0"/>
              <a:t>- </a:t>
            </a:r>
            <a:r>
              <a:rPr lang="en-US" sz="2000" dirty="0"/>
              <a:t>np. </a:t>
            </a:r>
            <a:r>
              <a:rPr lang="en-US" sz="2000" dirty="0" err="1"/>
              <a:t>efekty</a:t>
            </a:r>
            <a:r>
              <a:rPr lang="en-US" sz="2000" dirty="0"/>
              <a:t> z </a:t>
            </a:r>
            <a:r>
              <a:rPr lang="en-US" sz="2000" dirty="0" err="1"/>
              <a:t>domeny</a:t>
            </a:r>
            <a:r>
              <a:rPr lang="en-US" sz="2000" dirty="0"/>
              <a:t> </a:t>
            </a:r>
            <a:r>
              <a:rPr lang="en-US" sz="2000" u="sng" dirty="0" err="1"/>
              <a:t>wiedzy</a:t>
            </a:r>
            <a:r>
              <a:rPr lang="en-US" sz="2000" dirty="0"/>
              <a:t> </a:t>
            </a:r>
            <a:r>
              <a:rPr lang="en-US" sz="2000" dirty="0" err="1"/>
              <a:t>powinny</a:t>
            </a:r>
            <a:r>
              <a:rPr lang="en-US" sz="2000" dirty="0"/>
              <a:t> </a:t>
            </a:r>
            <a:r>
              <a:rPr lang="en-US" sz="2000" dirty="0" err="1"/>
              <a:t>zostać</a:t>
            </a:r>
            <a:r>
              <a:rPr lang="en-US" sz="2000" dirty="0"/>
              <a:t> </a:t>
            </a:r>
            <a:r>
              <a:rPr lang="en-US" sz="2000" dirty="0" err="1"/>
              <a:t>sprawdzone</a:t>
            </a:r>
            <a:r>
              <a:rPr lang="en-US" sz="2000" dirty="0"/>
              <a:t> </a:t>
            </a:r>
            <a:r>
              <a:rPr lang="en-US" sz="2000" dirty="0" err="1"/>
              <a:t>podczas</a:t>
            </a:r>
            <a:r>
              <a:rPr lang="en-US" sz="2000" dirty="0"/>
              <a:t> </a:t>
            </a:r>
            <a:r>
              <a:rPr lang="en-US" sz="2000" u="sng" dirty="0" err="1"/>
              <a:t>rozmowy</a:t>
            </a:r>
            <a:r>
              <a:rPr lang="en-US" sz="2000" u="sng" dirty="0"/>
              <a:t> ze </a:t>
            </a:r>
            <a:r>
              <a:rPr lang="en-US" sz="2000" u="sng" dirty="0" err="1"/>
              <a:t>studentem</a:t>
            </a:r>
            <a:r>
              <a:rPr lang="en-US" sz="2000" dirty="0"/>
              <a:t>; </a:t>
            </a:r>
            <a:r>
              <a:rPr lang="en-US" sz="2000" dirty="0" err="1"/>
              <a:t>efekty</a:t>
            </a:r>
            <a:r>
              <a:rPr lang="en-US" sz="2000" dirty="0"/>
              <a:t> z </a:t>
            </a:r>
            <a:r>
              <a:rPr lang="en-US" sz="2000" dirty="0" err="1"/>
              <a:t>domeny</a:t>
            </a:r>
            <a:r>
              <a:rPr lang="en-US" sz="2000" dirty="0"/>
              <a:t> </a:t>
            </a:r>
            <a:r>
              <a:rPr lang="en-US" sz="2000" u="sng" dirty="0" err="1"/>
              <a:t>umiejętności</a:t>
            </a:r>
            <a:r>
              <a:rPr lang="en-US" sz="2000" u="sng" dirty="0"/>
              <a:t> i </a:t>
            </a:r>
            <a:r>
              <a:rPr lang="en-US" sz="2000" u="sng" dirty="0" err="1"/>
              <a:t>kompetencji</a:t>
            </a:r>
            <a:r>
              <a:rPr lang="en-US" sz="2000" u="sng" dirty="0"/>
              <a:t> </a:t>
            </a:r>
            <a:r>
              <a:rPr lang="en-US" sz="2000" dirty="0" err="1"/>
              <a:t>podczas</a:t>
            </a:r>
            <a:r>
              <a:rPr lang="en-US" sz="2000" dirty="0"/>
              <a:t> </a:t>
            </a:r>
            <a:r>
              <a:rPr lang="en-US" sz="2000" u="sng" dirty="0" err="1"/>
              <a:t>wykonania</a:t>
            </a:r>
            <a:r>
              <a:rPr lang="en-US" sz="2000" u="sng" dirty="0"/>
              <a:t> </a:t>
            </a:r>
            <a:r>
              <a:rPr lang="en-US" sz="2000" u="sng" dirty="0" err="1"/>
              <a:t>zleconego</a:t>
            </a:r>
            <a:r>
              <a:rPr lang="en-US" sz="2000" u="sng" dirty="0"/>
              <a:t> </a:t>
            </a:r>
            <a:r>
              <a:rPr lang="en-US" sz="2000" u="sng" dirty="0" err="1"/>
              <a:t>przez</a:t>
            </a:r>
            <a:r>
              <a:rPr lang="en-US" sz="2000" u="sng" dirty="0"/>
              <a:t> </a:t>
            </a:r>
            <a:r>
              <a:rPr lang="en-US" sz="2000" u="sng" dirty="0" err="1"/>
              <a:t>opiekuna</a:t>
            </a:r>
            <a:r>
              <a:rPr lang="en-US" sz="2000" u="sng" dirty="0"/>
              <a:t> </a:t>
            </a:r>
            <a:r>
              <a:rPr lang="en-US" sz="2000" u="sng" dirty="0" err="1"/>
              <a:t>zadania</a:t>
            </a:r>
            <a:r>
              <a:rPr lang="en-US" sz="2000" u="sng" dirty="0"/>
              <a:t>/</a:t>
            </a:r>
            <a:r>
              <a:rPr lang="en-US" sz="2000" u="sng" dirty="0" err="1"/>
              <a:t>zadań</a:t>
            </a:r>
            <a:r>
              <a:rPr lang="en-US" sz="2000" u="sng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57418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83181" y="1521887"/>
            <a:ext cx="3803732" cy="176163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Etap </a:t>
            </a:r>
            <a:br>
              <a:rPr lang="pl-PL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pl-PL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wdrożenia/działania</a:t>
            </a:r>
            <a:endParaRPr lang="en-US" sz="32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z="3600" b="1" dirty="0">
                <a:latin typeface="Calibri  "/>
              </a:rPr>
              <a:t>Obszary</a:t>
            </a:r>
          </a:p>
          <a:p>
            <a:endParaRPr lang="pl-PL" sz="1800" b="1" dirty="0">
              <a:latin typeface="Calibri  "/>
            </a:endParaRPr>
          </a:p>
          <a:p>
            <a:pPr marL="457200" indent="-457200">
              <a:buAutoNum type="arabicPeriod"/>
            </a:pPr>
            <a:r>
              <a:rPr lang="pl-PL" sz="2000" b="1" dirty="0">
                <a:latin typeface="Calibri  "/>
              </a:rPr>
              <a:t>Podmioty odpowiedzialne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>
                <a:latin typeface="Calibri  "/>
              </a:rPr>
              <a:t>Kto realizuje/kto nadzoruje?</a:t>
            </a:r>
          </a:p>
          <a:p>
            <a:r>
              <a:rPr lang="pl-PL" sz="2000" b="1" dirty="0">
                <a:latin typeface="Calibri  "/>
              </a:rPr>
              <a:t>2. Formy współpracy i ich częstotliwość (harmonogramy)</a:t>
            </a:r>
          </a:p>
          <a:p>
            <a:r>
              <a:rPr lang="pl-PL" sz="2000" b="1" dirty="0">
                <a:latin typeface="Calibri  "/>
              </a:rPr>
              <a:t>3. Sprawozdawczość i raportowanie</a:t>
            </a:r>
          </a:p>
          <a:p>
            <a:endParaRPr lang="pl-PL" sz="2000" b="1" dirty="0">
              <a:latin typeface="Calibri  "/>
            </a:endParaRPr>
          </a:p>
          <a:p>
            <a:pPr marL="457200" indent="-457200">
              <a:buAutoNum type="arabicPeriod"/>
            </a:pPr>
            <a:endParaRPr lang="pl-PL" sz="2000" b="1" dirty="0">
              <a:latin typeface="Calibri  "/>
            </a:endParaRPr>
          </a:p>
          <a:p>
            <a:pPr marL="457200" indent="-457200">
              <a:buAutoNum type="arabicPeriod"/>
            </a:pPr>
            <a:endParaRPr lang="pl-PL" sz="2000" b="1" dirty="0">
              <a:latin typeface="Calibri  "/>
            </a:endParaRPr>
          </a:p>
          <a:p>
            <a:pPr lvl="0" indent="-228600" algn="l" fontAlgn="base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827987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83181" y="1521888"/>
            <a:ext cx="3671454" cy="159327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Etap </a:t>
            </a:r>
            <a:br>
              <a:rPr lang="pl-PL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pl-PL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ewaluacji</a:t>
            </a:r>
            <a:endParaRPr lang="en-US" sz="40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endParaRPr lang="en-US" sz="2000" dirty="0"/>
          </a:p>
          <a:p>
            <a:r>
              <a:rPr lang="pl-PL" sz="3600" b="1" dirty="0">
                <a:latin typeface="Calibri  "/>
              </a:rPr>
              <a:t>Obszary</a:t>
            </a:r>
          </a:p>
          <a:p>
            <a:endParaRPr lang="pl-PL" sz="1800" b="1" dirty="0">
              <a:latin typeface="Calibri  "/>
            </a:endParaRP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pl-PL" sz="2000" b="1" dirty="0">
                <a:latin typeface="Calibri  "/>
              </a:rPr>
              <a:t>Obszary ewaluacji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pl-PL" sz="2000" b="1" dirty="0">
                <a:latin typeface="Calibri  "/>
              </a:rPr>
              <a:t>Osoby/podmioty uczestniczące </a:t>
            </a:r>
            <a:r>
              <a:rPr lang="pl-PL" sz="2000" dirty="0">
                <a:latin typeface="Calibri  "/>
              </a:rPr>
              <a:t>w ewaluacji (badani)</a:t>
            </a:r>
            <a:endParaRPr lang="pl-PL" sz="2000" b="1" dirty="0">
              <a:latin typeface="Calibri  "/>
            </a:endParaRPr>
          </a:p>
          <a:p>
            <a:pPr marL="457200" indent="-457200">
              <a:buAutoNum type="arabicPeriod"/>
            </a:pPr>
            <a:r>
              <a:rPr lang="pl-PL" sz="2000" b="1" dirty="0">
                <a:latin typeface="Calibri  "/>
              </a:rPr>
              <a:t>Jakie metody i techniki?</a:t>
            </a:r>
          </a:p>
          <a:p>
            <a:r>
              <a:rPr lang="pl-PL" sz="2000" b="1" dirty="0">
                <a:latin typeface="Calibri  "/>
              </a:rPr>
              <a:t>4. Podmioty odpowiedzialne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>
                <a:latin typeface="Calibri  "/>
              </a:rPr>
              <a:t>Kto realizuje/kto nadzoruje?</a:t>
            </a:r>
          </a:p>
          <a:p>
            <a:r>
              <a:rPr lang="pl-PL" sz="2000" b="1" dirty="0"/>
              <a:t>5. Częstotliwość (harmonogramy)</a:t>
            </a:r>
            <a:endParaRPr lang="en-US" sz="2000" b="1" dirty="0"/>
          </a:p>
          <a:p>
            <a:pPr lvl="0" indent="-228600" algn="l" fontAlgn="base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813794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83181" y="1521888"/>
            <a:ext cx="3671454" cy="159327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Etap </a:t>
            </a:r>
            <a:br>
              <a:rPr lang="pl-PL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pl-PL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ewaluacji</a:t>
            </a:r>
            <a:endParaRPr lang="en-US" sz="40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228600" lvl="0" algn="l" fontAlgn="base"/>
            <a:r>
              <a:rPr lang="pl-PL" sz="2000" b="1" dirty="0"/>
              <a:t>Współpraca z absolwentami – kluczowy i jeden </a:t>
            </a:r>
            <a:br>
              <a:rPr lang="pl-PL" sz="2000" b="1" dirty="0"/>
            </a:br>
            <a:r>
              <a:rPr lang="pl-PL" sz="2000" b="1" dirty="0"/>
              <a:t>z najbardziej skutecznych sposobów ewaluacji:</a:t>
            </a:r>
          </a:p>
          <a:p>
            <a:pPr marL="457200" lvl="0" indent="-228600" algn="l" fontAlgn="base">
              <a:buFont typeface="Arial" panose="020B0604020202020204" pitchFamily="34" charset="0"/>
              <a:buChar char="•"/>
            </a:pPr>
            <a:r>
              <a:rPr lang="en-US" sz="2000" dirty="0" err="1"/>
              <a:t>Instytucjonalna</a:t>
            </a:r>
            <a:r>
              <a:rPr lang="en-US" sz="2000" dirty="0"/>
              <a:t> </a:t>
            </a:r>
            <a:r>
              <a:rPr lang="en-US" sz="2000" dirty="0" err="1"/>
              <a:t>współpraca</a:t>
            </a:r>
            <a:r>
              <a:rPr lang="en-US" sz="2000" dirty="0"/>
              <a:t> z </a:t>
            </a:r>
            <a:r>
              <a:rPr lang="en-US" sz="2000" dirty="0" err="1"/>
              <a:t>absolwentami</a:t>
            </a:r>
            <a:r>
              <a:rPr lang="en-US" sz="2000" dirty="0"/>
              <a:t> (</a:t>
            </a:r>
            <a:r>
              <a:rPr lang="en-US" sz="2000" dirty="0" err="1"/>
              <a:t>stowarzyszenie</a:t>
            </a:r>
            <a:r>
              <a:rPr lang="en-US" sz="2000" dirty="0"/>
              <a:t> </a:t>
            </a:r>
            <a:r>
              <a:rPr lang="en-US" sz="2000" dirty="0" err="1"/>
              <a:t>absolwentów</a:t>
            </a:r>
            <a:r>
              <a:rPr lang="en-US" sz="2000" dirty="0"/>
              <a:t>)</a:t>
            </a:r>
          </a:p>
          <a:p>
            <a:pPr marL="457200" lvl="0" indent="-228600" algn="l" fontAlgn="base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lvl="0" indent="-228600" algn="l" fontAlgn="base">
              <a:buFont typeface="Arial" panose="020B0604020202020204" pitchFamily="34" charset="0"/>
              <a:buChar char="•"/>
            </a:pPr>
            <a:r>
              <a:rPr lang="en-US" sz="2000" dirty="0" err="1"/>
              <a:t>Spotkania</a:t>
            </a:r>
            <a:r>
              <a:rPr lang="en-US" sz="2000" dirty="0"/>
              <a:t> z </a:t>
            </a:r>
            <a:r>
              <a:rPr lang="en-US" sz="2000" dirty="0" err="1"/>
              <a:t>absolwentami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uczelni</a:t>
            </a:r>
            <a:r>
              <a:rPr lang="en-US" sz="2000" dirty="0"/>
              <a:t> a </a:t>
            </a:r>
            <a:r>
              <a:rPr lang="en-US" sz="2000" dirty="0" err="1"/>
              <a:t>nawet</a:t>
            </a:r>
            <a:r>
              <a:rPr lang="en-US" sz="2000" dirty="0"/>
              <a:t> </a:t>
            </a:r>
            <a:r>
              <a:rPr lang="en-US" sz="2000" dirty="0" err="1"/>
              <a:t>zajęcia</a:t>
            </a:r>
            <a:r>
              <a:rPr lang="en-US" sz="2000" dirty="0"/>
              <a:t> </a:t>
            </a:r>
            <a:r>
              <a:rPr lang="en-US" sz="2000" dirty="0" err="1"/>
              <a:t>fakultatywne</a:t>
            </a:r>
            <a:r>
              <a:rPr lang="en-US" sz="2000" dirty="0"/>
              <a:t> (np. „</a:t>
            </a:r>
            <a:r>
              <a:rPr lang="en-US" sz="2000" dirty="0" err="1"/>
              <a:t>absolwent</a:t>
            </a:r>
            <a:r>
              <a:rPr lang="en-US" sz="2000" dirty="0"/>
              <a:t> </a:t>
            </a:r>
            <a:r>
              <a:rPr lang="en-US" sz="2000" dirty="0" err="1"/>
              <a:t>socjologii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rynku</a:t>
            </a:r>
            <a:r>
              <a:rPr lang="en-US" sz="2000" dirty="0"/>
              <a:t> </a:t>
            </a:r>
            <a:r>
              <a:rPr lang="en-US" sz="2000" dirty="0" err="1"/>
              <a:t>pracy</a:t>
            </a:r>
            <a:r>
              <a:rPr lang="en-US" sz="2000" dirty="0"/>
              <a:t>…”)</a:t>
            </a:r>
          </a:p>
          <a:p>
            <a:pPr marL="457200" lvl="0" indent="-228600" algn="l" fontAlgn="base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lvl="0" indent="-228600" algn="l" fontAlgn="base">
              <a:buFont typeface="Arial" panose="020B0604020202020204" pitchFamily="34" charset="0"/>
              <a:buChar char="•"/>
            </a:pPr>
            <a:r>
              <a:rPr lang="en-US" sz="2000" dirty="0" err="1"/>
              <a:t>Badania</a:t>
            </a:r>
            <a:r>
              <a:rPr lang="en-US" sz="2000" dirty="0"/>
              <a:t> </a:t>
            </a:r>
            <a:r>
              <a:rPr lang="en-US" sz="2000" dirty="0" err="1"/>
              <a:t>jakościowe</a:t>
            </a:r>
            <a:r>
              <a:rPr lang="en-US" sz="2000" dirty="0"/>
              <a:t> z </a:t>
            </a:r>
            <a:r>
              <a:rPr lang="en-US" sz="2000" dirty="0" err="1"/>
              <a:t>absolwentami</a:t>
            </a:r>
            <a:r>
              <a:rPr lang="en-US" sz="2000" dirty="0"/>
              <a:t> (np. </a:t>
            </a:r>
            <a:r>
              <a:rPr lang="en-US" sz="2000" dirty="0" err="1"/>
              <a:t>uzupełnienie</a:t>
            </a:r>
            <a:r>
              <a:rPr lang="en-US" sz="2000" dirty="0"/>
              <a:t> </a:t>
            </a:r>
            <a:r>
              <a:rPr lang="en-US" sz="2000" dirty="0" err="1"/>
              <a:t>monitoringu</a:t>
            </a:r>
            <a:r>
              <a:rPr lang="en-US" sz="2000" dirty="0"/>
              <a:t> </a:t>
            </a:r>
            <a:r>
              <a:rPr lang="en-US" sz="2000" dirty="0" err="1"/>
              <a:t>losów</a:t>
            </a:r>
            <a:r>
              <a:rPr lang="en-US" sz="2000" dirty="0"/>
              <a:t>)</a:t>
            </a:r>
          </a:p>
          <a:p>
            <a:pPr marL="457200" lvl="0" indent="-228600" algn="l" fontAlgn="base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lvl="0" indent="-228600" algn="l" fontAlgn="base">
              <a:buFont typeface="Arial" panose="020B0604020202020204" pitchFamily="34" charset="0"/>
              <a:buChar char="•"/>
            </a:pPr>
            <a:r>
              <a:rPr lang="en-US" sz="2000" dirty="0" err="1"/>
              <a:t>Włączenie</a:t>
            </a:r>
            <a:r>
              <a:rPr lang="en-US" sz="2000" dirty="0"/>
              <a:t> </a:t>
            </a:r>
            <a:r>
              <a:rPr lang="en-US" sz="2000" dirty="0" err="1"/>
              <a:t>absolwentów</a:t>
            </a:r>
            <a:r>
              <a:rPr lang="en-US" sz="2000" dirty="0"/>
              <a:t> w </a:t>
            </a:r>
            <a:r>
              <a:rPr lang="en-US" sz="2000" dirty="0" err="1"/>
              <a:t>formalne</a:t>
            </a:r>
            <a:r>
              <a:rPr lang="en-US" sz="2000" dirty="0"/>
              <a:t> </a:t>
            </a:r>
            <a:r>
              <a:rPr lang="en-US" sz="2000" dirty="0" err="1"/>
              <a:t>struktury</a:t>
            </a:r>
            <a:r>
              <a:rPr lang="en-US" sz="2000" dirty="0"/>
              <a:t> WSZJK (np. w </a:t>
            </a:r>
            <a:r>
              <a:rPr lang="en-US" sz="2000" dirty="0" err="1"/>
              <a:t>skład</a:t>
            </a:r>
            <a:r>
              <a:rPr lang="en-US" sz="2000" dirty="0"/>
              <a:t> </a:t>
            </a:r>
            <a:r>
              <a:rPr lang="en-US" sz="2000" dirty="0" err="1"/>
              <a:t>rady</a:t>
            </a:r>
            <a:r>
              <a:rPr lang="en-US" sz="2000" dirty="0"/>
              <a:t> </a:t>
            </a:r>
            <a:r>
              <a:rPr lang="en-US" sz="2000" dirty="0" err="1"/>
              <a:t>programowej</a:t>
            </a:r>
            <a:r>
              <a:rPr lang="en-US" sz="2000" dirty="0"/>
              <a:t>, </a:t>
            </a:r>
            <a:r>
              <a:rPr lang="en-US" sz="2000" dirty="0" err="1"/>
              <a:t>komisji</a:t>
            </a:r>
            <a:r>
              <a:rPr lang="en-US" sz="2000" dirty="0"/>
              <a:t> ds., </a:t>
            </a:r>
            <a:r>
              <a:rPr lang="en-US" sz="2000" dirty="0" err="1"/>
              <a:t>jakości</a:t>
            </a:r>
            <a:r>
              <a:rPr lang="en-US" sz="2000" dirty="0"/>
              <a:t> etc.)</a:t>
            </a:r>
          </a:p>
          <a:p>
            <a:pPr lvl="0" indent="-228600" algn="l" fontAlgn="base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01081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83181" y="1521888"/>
            <a:ext cx="3671454" cy="159327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Etap </a:t>
            </a:r>
            <a:br>
              <a:rPr lang="pl-PL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pl-PL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ewaluacji</a:t>
            </a:r>
            <a:endParaRPr lang="en-US" sz="40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endParaRPr lang="en-US" sz="2000" dirty="0"/>
          </a:p>
          <a:p>
            <a:pPr marL="228600"/>
            <a:r>
              <a:rPr lang="pl-PL" sz="2000" b="1" dirty="0"/>
              <a:t>Ewaluacja praktyk:</a:t>
            </a:r>
          </a:p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pl-PL" sz="2000" dirty="0"/>
              <a:t>zasady</a:t>
            </a:r>
            <a:r>
              <a:rPr lang="en-US" sz="2000" dirty="0"/>
              <a:t> </a:t>
            </a:r>
            <a:r>
              <a:rPr lang="en-US" sz="2000" dirty="0" err="1"/>
              <a:t>hospitacji</a:t>
            </a:r>
            <a:r>
              <a:rPr lang="en-US" sz="2000" dirty="0"/>
              <a:t>/</a:t>
            </a:r>
            <a:r>
              <a:rPr lang="en-US" sz="2000" dirty="0" err="1"/>
              <a:t>kontroli</a:t>
            </a:r>
            <a:r>
              <a:rPr lang="en-US" sz="2000" dirty="0"/>
              <a:t> </a:t>
            </a:r>
            <a:r>
              <a:rPr lang="en-US" sz="2000" dirty="0" err="1"/>
              <a:t>praktyk</a:t>
            </a:r>
            <a:r>
              <a:rPr lang="en-US" sz="2000" dirty="0"/>
              <a:t> </a:t>
            </a:r>
            <a:r>
              <a:rPr lang="en-US" sz="2000" dirty="0" err="1"/>
              <a:t>przez</a:t>
            </a:r>
            <a:r>
              <a:rPr lang="en-US" sz="2000" dirty="0"/>
              <a:t> </a:t>
            </a:r>
            <a:r>
              <a:rPr lang="en-US" sz="2000" dirty="0" err="1"/>
              <a:t>opiekuna</a:t>
            </a:r>
            <a:r>
              <a:rPr lang="en-US" sz="2000" dirty="0"/>
              <a:t> </a:t>
            </a:r>
            <a:br>
              <a:rPr lang="pl-PL" sz="2000" dirty="0"/>
            </a:br>
            <a:r>
              <a:rPr lang="en-US" sz="2000" dirty="0"/>
              <a:t>z </a:t>
            </a:r>
            <a:r>
              <a:rPr lang="en-US" sz="2000" dirty="0" err="1"/>
              <a:t>ramienia</a:t>
            </a:r>
            <a:r>
              <a:rPr lang="en-US" sz="2000" dirty="0"/>
              <a:t> </a:t>
            </a:r>
            <a:r>
              <a:rPr lang="en-US" sz="2000" dirty="0" err="1"/>
              <a:t>uczelni</a:t>
            </a:r>
            <a:r>
              <a:rPr lang="pl-PL" sz="2000" dirty="0"/>
              <a:t> oraz ich </a:t>
            </a:r>
            <a:r>
              <a:rPr lang="en-US" sz="2000" dirty="0" err="1"/>
              <a:t>dokumentowani</a:t>
            </a:r>
            <a:r>
              <a:rPr lang="pl-PL" sz="2000" dirty="0"/>
              <a:t>e</a:t>
            </a:r>
            <a:r>
              <a:rPr lang="en-US" sz="2000" dirty="0"/>
              <a:t>,</a:t>
            </a:r>
          </a:p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pl-PL" sz="2000" dirty="0"/>
              <a:t>udział ocen i opinii studentów</a:t>
            </a:r>
            <a:r>
              <a:rPr lang="en-US" sz="2000" dirty="0"/>
              <a:t>,</a:t>
            </a:r>
          </a:p>
          <a:p>
            <a:pPr marL="457200" lvl="0" indent="-228600" algn="l">
              <a:buFont typeface="Arial" panose="020B0604020202020204" pitchFamily="34" charset="0"/>
              <a:buChar char="•"/>
            </a:pPr>
            <a:r>
              <a:rPr lang="en-US" sz="2000" dirty="0" err="1"/>
              <a:t>cykliczn</a:t>
            </a:r>
            <a:r>
              <a:rPr lang="pl-PL" sz="2000" dirty="0"/>
              <a:t>a ocena i </a:t>
            </a:r>
            <a:r>
              <a:rPr lang="en-US" sz="2000" dirty="0" err="1"/>
              <a:t>analiz</a:t>
            </a:r>
            <a:r>
              <a:rPr lang="pl-PL" sz="2000" dirty="0"/>
              <a:t>a</a:t>
            </a:r>
            <a:r>
              <a:rPr lang="en-US" sz="2000" dirty="0"/>
              <a:t> </a:t>
            </a:r>
            <a:r>
              <a:rPr lang="en-US" sz="2000" dirty="0" err="1"/>
              <a:t>programu</a:t>
            </a:r>
            <a:r>
              <a:rPr lang="en-US" sz="2000" dirty="0"/>
              <a:t> </a:t>
            </a:r>
            <a:r>
              <a:rPr lang="pl-PL" sz="2000" dirty="0"/>
              <a:t>studiów i programu </a:t>
            </a:r>
            <a:r>
              <a:rPr lang="en-US" sz="2000" dirty="0" err="1"/>
              <a:t>praktyk</a:t>
            </a:r>
            <a:r>
              <a:rPr lang="en-US" sz="2000" dirty="0"/>
              <a:t>,</a:t>
            </a:r>
          </a:p>
          <a:p>
            <a:pPr marL="457200" lvl="0" indent="-228600" algn="l">
              <a:buFont typeface="Arial" panose="020B0604020202020204" pitchFamily="34" charset="0"/>
              <a:buChar char="•"/>
            </a:pPr>
            <a:r>
              <a:rPr lang="en-US" sz="2000" dirty="0" err="1"/>
              <a:t>weryfikacj</a:t>
            </a:r>
            <a:r>
              <a:rPr lang="pl-PL" sz="2000" dirty="0"/>
              <a:t>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ocen</a:t>
            </a:r>
            <a:r>
              <a:rPr lang="pl-PL" sz="2000" dirty="0"/>
              <a:t>a</a:t>
            </a:r>
            <a:r>
              <a:rPr lang="en-US" sz="2000" dirty="0"/>
              <a:t> </a:t>
            </a:r>
            <a:r>
              <a:rPr lang="en-US" sz="2000" dirty="0" err="1"/>
              <a:t>miejsc</a:t>
            </a:r>
            <a:r>
              <a:rPr lang="en-US" sz="2000" dirty="0"/>
              <a:t> </a:t>
            </a:r>
            <a:r>
              <a:rPr lang="en-US" sz="2000" dirty="0" err="1"/>
              <a:t>praktyk</a:t>
            </a:r>
            <a:r>
              <a:rPr lang="en-US" sz="2000" dirty="0"/>
              <a:t> (np. </a:t>
            </a:r>
            <a:r>
              <a:rPr lang="en-US" sz="2000" dirty="0" err="1"/>
              <a:t>przez</a:t>
            </a:r>
            <a:r>
              <a:rPr lang="en-US" sz="2000" dirty="0"/>
              <a:t> </a:t>
            </a:r>
            <a:r>
              <a:rPr lang="en-US" sz="2000" dirty="0" err="1"/>
              <a:t>studenta</a:t>
            </a:r>
            <a:r>
              <a:rPr lang="en-US" sz="2000" dirty="0"/>
              <a:t>),</a:t>
            </a:r>
          </a:p>
          <a:p>
            <a:pPr marL="457200" lvl="0" indent="-228600" algn="l">
              <a:buFont typeface="Arial" panose="020B0604020202020204" pitchFamily="34" charset="0"/>
              <a:buChar char="•"/>
            </a:pPr>
            <a:r>
              <a:rPr lang="pl-PL" sz="2000" dirty="0"/>
              <a:t>raportowanie</a:t>
            </a:r>
          </a:p>
          <a:p>
            <a:pPr marL="228600" algn="l"/>
            <a:endParaRPr lang="pl-PL" sz="2000" dirty="0"/>
          </a:p>
          <a:p>
            <a:pPr marL="228600"/>
            <a:r>
              <a:rPr lang="en-US" sz="2000" dirty="0" err="1"/>
              <a:t>Ewaluacja</a:t>
            </a:r>
            <a:r>
              <a:rPr lang="en-US" sz="2000" dirty="0"/>
              <a:t> </a:t>
            </a:r>
            <a:r>
              <a:rPr lang="en-US" sz="2000" dirty="0" err="1"/>
              <a:t>praktyk</a:t>
            </a:r>
            <a:r>
              <a:rPr lang="en-US" sz="2000" dirty="0"/>
              <a:t>, </a:t>
            </a:r>
            <a:r>
              <a:rPr lang="en-US" sz="2000" dirty="0" err="1"/>
              <a:t>podobnie</a:t>
            </a:r>
            <a:r>
              <a:rPr lang="en-US" sz="2000" dirty="0"/>
              <a:t> jak </a:t>
            </a:r>
            <a:r>
              <a:rPr lang="en-US" sz="2000" dirty="0" err="1"/>
              <a:t>ewaluacja</a:t>
            </a:r>
            <a:r>
              <a:rPr lang="en-US" sz="2000" dirty="0"/>
              <a:t> </a:t>
            </a:r>
            <a:r>
              <a:rPr lang="en-US" sz="2000" dirty="0" err="1"/>
              <a:t>programów</a:t>
            </a:r>
            <a:r>
              <a:rPr lang="en-US" sz="2000" dirty="0"/>
              <a:t> </a:t>
            </a:r>
            <a:r>
              <a:rPr lang="en-US" sz="2000" dirty="0" err="1"/>
              <a:t>studiów</a:t>
            </a:r>
            <a:r>
              <a:rPr lang="en-US" sz="2000" dirty="0"/>
              <a:t> </a:t>
            </a:r>
            <a:r>
              <a:rPr lang="en-US" sz="2000" dirty="0" err="1"/>
              <a:t>powinna</a:t>
            </a:r>
            <a:r>
              <a:rPr lang="en-US" sz="2000" dirty="0"/>
              <a:t> </a:t>
            </a:r>
            <a:r>
              <a:rPr lang="en-US" sz="2000" dirty="0" err="1"/>
              <a:t>być</a:t>
            </a:r>
            <a:r>
              <a:rPr lang="en-US" sz="2000" dirty="0"/>
              <a:t> </a:t>
            </a:r>
            <a:r>
              <a:rPr lang="en-US" sz="2000" b="1" dirty="0" err="1"/>
              <a:t>określona</a:t>
            </a:r>
            <a:r>
              <a:rPr lang="en-US" sz="2000" b="1" dirty="0"/>
              <a:t> w </a:t>
            </a:r>
            <a:r>
              <a:rPr lang="en-US" sz="2000" b="1" dirty="0" err="1"/>
              <a:t>wewnętrznych</a:t>
            </a:r>
            <a:r>
              <a:rPr lang="en-US" sz="2000" b="1" dirty="0"/>
              <a:t> </a:t>
            </a:r>
            <a:r>
              <a:rPr lang="en-US" sz="2000" b="1" dirty="0" err="1"/>
              <a:t>przepisach</a:t>
            </a:r>
            <a:r>
              <a:rPr lang="en-US" sz="2000" dirty="0"/>
              <a:t>, a </a:t>
            </a:r>
            <a:r>
              <a:rPr lang="en-US" sz="2000" dirty="0" err="1"/>
              <a:t>jej</a:t>
            </a:r>
            <a:r>
              <a:rPr lang="en-US" sz="2000" dirty="0"/>
              <a:t> </a:t>
            </a:r>
            <a:r>
              <a:rPr lang="en-US" sz="2000" dirty="0" err="1"/>
              <a:t>efektami</a:t>
            </a:r>
            <a:r>
              <a:rPr lang="en-US" sz="2000" dirty="0"/>
              <a:t> </a:t>
            </a:r>
            <a:r>
              <a:rPr lang="en-US" sz="2000" dirty="0" err="1"/>
              <a:t>powinny</a:t>
            </a:r>
            <a:r>
              <a:rPr lang="en-US" sz="2000" dirty="0"/>
              <a:t> </a:t>
            </a:r>
            <a:r>
              <a:rPr lang="en-US" sz="2000" dirty="0" err="1"/>
              <a:t>być</a:t>
            </a:r>
            <a:r>
              <a:rPr lang="en-US" sz="2000" dirty="0"/>
              <a:t> </a:t>
            </a:r>
            <a:r>
              <a:rPr lang="en-US" sz="2000" b="1" dirty="0" err="1"/>
              <a:t>opracowania</a:t>
            </a:r>
            <a:r>
              <a:rPr lang="en-US" sz="2000" b="1" dirty="0"/>
              <a:t>/</a:t>
            </a:r>
            <a:r>
              <a:rPr lang="en-US" sz="2000" b="1" dirty="0" err="1"/>
              <a:t>raporty</a:t>
            </a:r>
            <a:r>
              <a:rPr lang="en-US" sz="2000" b="1" dirty="0"/>
              <a:t> </a:t>
            </a:r>
            <a:r>
              <a:rPr lang="en-US" sz="2000" b="1" dirty="0" err="1"/>
              <a:t>zawierające</a:t>
            </a:r>
            <a:r>
              <a:rPr lang="en-US" sz="2000" b="1" dirty="0"/>
              <a:t> </a:t>
            </a:r>
            <a:r>
              <a:rPr lang="en-US" sz="2000" b="1" dirty="0" err="1"/>
              <a:t>wnioski</a:t>
            </a:r>
            <a:r>
              <a:rPr lang="en-US" sz="2000" b="1" dirty="0"/>
              <a:t> </a:t>
            </a:r>
            <a:br>
              <a:rPr lang="pl-PL" sz="2000" b="1" dirty="0"/>
            </a:br>
            <a:r>
              <a:rPr lang="en-US" sz="2000" b="1" dirty="0" err="1"/>
              <a:t>i</a:t>
            </a:r>
            <a:r>
              <a:rPr lang="en-US" sz="2000" b="1" dirty="0"/>
              <a:t> </a:t>
            </a:r>
            <a:r>
              <a:rPr lang="en-US" sz="2000" b="1" dirty="0" err="1"/>
              <a:t>rekomendacje</a:t>
            </a:r>
            <a:r>
              <a:rPr lang="en-US" sz="2000" b="1" dirty="0"/>
              <a:t>. </a:t>
            </a:r>
          </a:p>
          <a:p>
            <a:pPr marL="228600" lvl="0" algn="l"/>
            <a:endParaRPr lang="en-US" sz="2000" dirty="0"/>
          </a:p>
          <a:p>
            <a:pPr lvl="0" indent="-228600" algn="l" fontAlgn="base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117718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869371" y="799954"/>
            <a:ext cx="6051236" cy="1241828"/>
          </a:xfrm>
        </p:spPr>
        <p:txBody>
          <a:bodyPr>
            <a:noAutofit/>
          </a:bodyPr>
          <a:lstStyle/>
          <a:p>
            <a:pPr algn="r"/>
            <a:endParaRPr lang="pl-PL" sz="3400" dirty="0">
              <a:solidFill>
                <a:srgbClr val="FFFFFF"/>
              </a:solidFill>
            </a:endParaRPr>
          </a:p>
          <a:p>
            <a:pPr algn="r"/>
            <a:endParaRPr lang="pl-PL" sz="3400" dirty="0">
              <a:solidFill>
                <a:srgbClr val="FFFFFF"/>
              </a:solidFill>
            </a:endParaRPr>
          </a:p>
          <a:p>
            <a:pPr algn="r"/>
            <a:endParaRPr lang="pl-PL" sz="3400" dirty="0">
              <a:solidFill>
                <a:srgbClr val="FFFFFF"/>
              </a:solidFill>
            </a:endParaRPr>
          </a:p>
          <a:p>
            <a:pPr algn="r"/>
            <a:endParaRPr lang="pl-PL" sz="3400" dirty="0">
              <a:solidFill>
                <a:srgbClr val="FFFFFF"/>
              </a:solidFill>
            </a:endParaRPr>
          </a:p>
          <a:p>
            <a:pPr algn="r"/>
            <a:r>
              <a:rPr lang="pl-PL" sz="3400" b="1" dirty="0">
                <a:solidFill>
                  <a:srgbClr val="FFFFFF"/>
                </a:solidFill>
              </a:rPr>
              <a:t>DZIĘKUJĘ ZA UWAGĘ !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529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377914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lvl="0" algn="r"/>
            <a:r>
              <a:rPr lang="en-US" sz="32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Profil</a:t>
            </a:r>
            <a:r>
              <a:rPr lang="en-US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praktyczny</a:t>
            </a:r>
            <a:r>
              <a:rPr lang="en-US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br>
              <a:rPr lang="pl-PL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 </a:t>
            </a:r>
            <a:r>
              <a:rPr lang="en-US" sz="32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przepisach</a:t>
            </a:r>
            <a:r>
              <a:rPr lang="en-US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prawa</a:t>
            </a:r>
            <a:endParaRPr lang="en-US" sz="32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algn="l"/>
            <a:r>
              <a:rPr lang="en-US" sz="2000" b="1" dirty="0"/>
              <a:t>Art. 64 </a:t>
            </a:r>
            <a:r>
              <a:rPr lang="en-US" sz="2000" b="1" dirty="0" err="1"/>
              <a:t>UPSWiN</a:t>
            </a:r>
            <a:r>
              <a:rPr lang="en-US" sz="2000" b="1" dirty="0"/>
              <a:t>: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algn="l"/>
            <a:r>
              <a:rPr lang="en-US" sz="2000" b="0" i="0" u="none" strike="noStrike" baseline="0" dirty="0"/>
              <a:t>2. Studia </a:t>
            </a:r>
            <a:r>
              <a:rPr lang="en-US" sz="2000" b="0" i="0" u="none" strike="noStrike" baseline="0" dirty="0" err="1"/>
              <a:t>są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prowadzone</a:t>
            </a:r>
            <a:r>
              <a:rPr lang="en-US" sz="2000" b="0" i="0" u="none" strike="noStrike" baseline="0" dirty="0"/>
              <a:t> na </a:t>
            </a:r>
            <a:r>
              <a:rPr lang="en-US" sz="2000" b="0" i="0" u="none" strike="noStrike" baseline="0" dirty="0" err="1"/>
              <a:t>profilu</a:t>
            </a:r>
            <a:r>
              <a:rPr lang="en-US" sz="2000" b="0" i="0" u="none" strike="noStrike" baseline="0" dirty="0"/>
              <a:t>: </a:t>
            </a:r>
          </a:p>
          <a:p>
            <a:pPr algn="l"/>
            <a:r>
              <a:rPr lang="en-US" sz="2000" b="0" i="0" u="none" strike="noStrike" baseline="0" dirty="0"/>
              <a:t>1) </a:t>
            </a:r>
            <a:r>
              <a:rPr lang="en-US" sz="2000" b="1" i="0" u="none" strike="noStrike" baseline="0" dirty="0" err="1"/>
              <a:t>praktycznym</a:t>
            </a:r>
            <a:r>
              <a:rPr lang="en-US" sz="2000" b="0" i="0" u="none" strike="noStrike" baseline="0" dirty="0"/>
              <a:t>, na </a:t>
            </a:r>
            <a:r>
              <a:rPr lang="en-US" sz="2000" b="0" i="0" u="none" strike="noStrike" baseline="0" dirty="0" err="1"/>
              <a:t>którym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ponad</a:t>
            </a:r>
            <a:r>
              <a:rPr lang="en-US" sz="2000" b="0" i="0" u="none" strike="noStrike" baseline="0" dirty="0"/>
              <a:t> </a:t>
            </a:r>
            <a:r>
              <a:rPr lang="en-US" sz="2000" b="1" i="0" u="none" strike="noStrike" baseline="0" dirty="0" err="1"/>
              <a:t>połowa</a:t>
            </a:r>
            <a:r>
              <a:rPr lang="en-US" sz="2000" b="1" i="0" u="none" strike="noStrike" baseline="0" dirty="0"/>
              <a:t> </a:t>
            </a:r>
            <a:r>
              <a:rPr lang="en-US" sz="2000" b="1" i="0" u="none" strike="noStrike" baseline="0" dirty="0" err="1"/>
              <a:t>punktów</a:t>
            </a:r>
            <a:r>
              <a:rPr lang="en-US" sz="2000" b="1" i="0" u="none" strike="noStrike" baseline="0" dirty="0"/>
              <a:t> ECTS </a:t>
            </a:r>
            <a:r>
              <a:rPr lang="en-US" sz="2000" b="0" i="0" u="none" strike="noStrike" baseline="0" dirty="0"/>
              <a:t>jest </a:t>
            </a:r>
            <a:r>
              <a:rPr lang="en-US" sz="2000" b="0" i="0" u="none" strike="noStrike" baseline="0" dirty="0" err="1"/>
              <a:t>przypisana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zajęciom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kształtującym</a:t>
            </a:r>
            <a:r>
              <a:rPr lang="en-US" sz="2000" b="0" i="0" u="none" strike="noStrike" baseline="0" dirty="0"/>
              <a:t> </a:t>
            </a:r>
            <a:r>
              <a:rPr lang="en-US" sz="2000" b="1" i="0" u="none" strike="noStrike" baseline="0" dirty="0" err="1"/>
              <a:t>umiejętności</a:t>
            </a:r>
            <a:r>
              <a:rPr lang="en-US" sz="2000" b="1" i="0" u="none" strike="noStrike" baseline="0" dirty="0"/>
              <a:t> </a:t>
            </a:r>
            <a:r>
              <a:rPr lang="en-US" sz="2000" b="1" i="0" u="none" strike="noStrike" baseline="0" dirty="0" err="1"/>
              <a:t>praktyczne</a:t>
            </a:r>
            <a:r>
              <a:rPr lang="en-US" sz="2000" b="0" i="0" u="none" strike="noStrike" baseline="0" dirty="0"/>
              <a:t>; </a:t>
            </a:r>
          </a:p>
          <a:p>
            <a:pPr algn="l"/>
            <a:r>
              <a:rPr lang="en-US" sz="2000" b="0" i="0" u="none" strike="noStrike" baseline="0" dirty="0"/>
              <a:t>2) </a:t>
            </a:r>
            <a:r>
              <a:rPr lang="en-US" sz="2000" b="0" i="0" u="none" strike="noStrike" baseline="0" dirty="0" err="1"/>
              <a:t>ogólnoakademickim</a:t>
            </a:r>
            <a:r>
              <a:rPr lang="en-US" sz="2000" b="0" i="0" u="none" strike="noStrike" baseline="0" dirty="0"/>
              <a:t>, na </a:t>
            </a:r>
            <a:r>
              <a:rPr lang="en-US" sz="2000" b="0" i="0" u="none" strike="noStrike" baseline="0" dirty="0" err="1"/>
              <a:t>którym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ponad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połowa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punktów</a:t>
            </a:r>
            <a:r>
              <a:rPr lang="en-US" sz="2000" b="0" i="0" u="none" strike="noStrike" baseline="0" dirty="0"/>
              <a:t> ECTS jest </a:t>
            </a:r>
            <a:r>
              <a:rPr lang="en-US" sz="2000" b="0" i="0" u="none" strike="noStrike" baseline="0" dirty="0" err="1"/>
              <a:t>przypisana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zajęciom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związanym</a:t>
            </a:r>
            <a:r>
              <a:rPr lang="en-US" sz="2000" b="0" i="0" u="none" strike="noStrike" baseline="0" dirty="0"/>
              <a:t> z </a:t>
            </a:r>
            <a:r>
              <a:rPr lang="en-US" sz="2000" b="0" i="0" u="none" strike="noStrike" baseline="0" dirty="0" err="1"/>
              <a:t>prowadzoną</a:t>
            </a:r>
            <a:r>
              <a:rPr lang="en-US" sz="2000" b="0" i="0" u="none" strike="noStrike" baseline="0" dirty="0"/>
              <a:t> w uczelni </a:t>
            </a:r>
            <a:r>
              <a:rPr lang="en-US" sz="2000" b="0" i="0" u="none" strike="noStrike" baseline="0" dirty="0" err="1"/>
              <a:t>działalnością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naukową</a:t>
            </a:r>
            <a:r>
              <a:rPr lang="en-US" sz="2000" b="0" i="0" u="none" strike="noStrike" baseline="0" dirty="0"/>
              <a:t>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46233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66721" y="586855"/>
            <a:ext cx="3434251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lvl="0" algn="r"/>
            <a:r>
              <a:rPr lang="en-US" sz="32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Profil</a:t>
            </a:r>
            <a:r>
              <a:rPr lang="en-US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praktyczny</a:t>
            </a:r>
            <a:r>
              <a:rPr lang="en-US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br>
              <a:rPr lang="pl-PL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 </a:t>
            </a:r>
            <a:r>
              <a:rPr lang="en-US" sz="32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przepisach</a:t>
            </a:r>
            <a:r>
              <a:rPr lang="en-US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prawa</a:t>
            </a:r>
            <a:endParaRPr lang="en-US" sz="32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algn="l"/>
            <a:r>
              <a:rPr lang="en-US" sz="2000" b="1" dirty="0"/>
              <a:t>Art. 67 </a:t>
            </a:r>
            <a:r>
              <a:rPr lang="en-US" sz="2000" b="1" dirty="0" err="1"/>
              <a:t>UPSWiN</a:t>
            </a:r>
            <a:r>
              <a:rPr lang="en-US" sz="2000" b="1" dirty="0"/>
              <a:t>:</a:t>
            </a:r>
          </a:p>
          <a:p>
            <a:pPr algn="l"/>
            <a:r>
              <a:rPr lang="en-US" sz="2000" b="0" i="0" u="none" strike="noStrike" baseline="0" dirty="0"/>
              <a:t>5. Program </a:t>
            </a:r>
            <a:r>
              <a:rPr lang="en-US" sz="2000" b="0" i="0" u="none" strike="noStrike" baseline="0" dirty="0" err="1"/>
              <a:t>studiów</a:t>
            </a:r>
            <a:r>
              <a:rPr lang="en-US" sz="2000" b="0" i="0" u="none" strike="noStrike" baseline="0" dirty="0"/>
              <a:t> o </a:t>
            </a:r>
            <a:r>
              <a:rPr lang="en-US" sz="2000" b="0" i="0" u="none" strike="noStrike" baseline="0" dirty="0" err="1"/>
              <a:t>profilu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praktycznym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przewiduje</a:t>
            </a:r>
            <a:r>
              <a:rPr lang="en-US" sz="2000" b="0" i="0" u="none" strike="noStrike" baseline="0" dirty="0"/>
              <a:t> praktyki </a:t>
            </a:r>
            <a:r>
              <a:rPr lang="en-US" sz="2000" b="0" i="0" u="none" strike="noStrike" baseline="0" dirty="0" err="1"/>
              <a:t>zawodowe</a:t>
            </a:r>
            <a:r>
              <a:rPr lang="en-US" sz="2000" b="0" i="0" u="none" strike="noStrike" baseline="0" dirty="0"/>
              <a:t> w </a:t>
            </a:r>
            <a:r>
              <a:rPr lang="en-US" sz="2000" b="0" i="0" u="none" strike="noStrike" baseline="0" dirty="0" err="1"/>
              <a:t>wymiarze</a:t>
            </a:r>
            <a:r>
              <a:rPr lang="en-US" sz="2000" b="0" i="0" u="none" strike="noStrike" baseline="0" dirty="0"/>
              <a:t> co </a:t>
            </a:r>
            <a:r>
              <a:rPr lang="en-US" sz="2000" b="0" i="0" u="none" strike="noStrike" baseline="0" dirty="0" err="1"/>
              <a:t>najmniej</a:t>
            </a:r>
            <a:r>
              <a:rPr lang="en-US" sz="2000" b="0" i="0" u="none" strike="noStrike" baseline="0" dirty="0"/>
              <a:t>: </a:t>
            </a:r>
          </a:p>
          <a:p>
            <a:pPr algn="l"/>
            <a:r>
              <a:rPr lang="en-US" sz="2000" b="0" i="0" u="none" strike="noStrike" baseline="0" dirty="0"/>
              <a:t>1) </a:t>
            </a:r>
            <a:r>
              <a:rPr lang="en-US" sz="2000" b="1" i="0" u="none" strike="noStrike" baseline="0" dirty="0"/>
              <a:t>6 </a:t>
            </a:r>
            <a:r>
              <a:rPr lang="en-US" sz="2000" b="1" i="0" u="none" strike="noStrike" baseline="0" dirty="0" err="1"/>
              <a:t>miesięcy</a:t>
            </a:r>
            <a:r>
              <a:rPr lang="en-US" sz="2000" b="1" i="0" u="none" strike="noStrike" baseline="0" dirty="0"/>
              <a:t> </a:t>
            </a:r>
            <a:r>
              <a:rPr lang="en-US" sz="2000" b="0" i="0" u="none" strike="noStrike" baseline="0" dirty="0"/>
              <a:t>– w </a:t>
            </a:r>
            <a:r>
              <a:rPr lang="en-US" sz="2000" b="0" i="0" u="none" strike="noStrike" baseline="0" dirty="0" err="1"/>
              <a:t>przypadku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studiów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pierwszego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stopnia</a:t>
            </a:r>
            <a:r>
              <a:rPr lang="en-US" sz="2000" b="0" i="0" u="none" strike="noStrike" baseline="0" dirty="0"/>
              <a:t> i </a:t>
            </a:r>
            <a:r>
              <a:rPr lang="en-US" sz="2000" b="0" i="0" u="none" strike="noStrike" baseline="0" dirty="0" err="1"/>
              <a:t>jednolitych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studiów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magisterskich</a:t>
            </a:r>
            <a:r>
              <a:rPr lang="en-US" sz="2000" b="0" i="0" u="none" strike="noStrike" baseline="0" dirty="0"/>
              <a:t>; </a:t>
            </a:r>
          </a:p>
          <a:p>
            <a:pPr algn="l"/>
            <a:r>
              <a:rPr lang="en-US" sz="2000" b="0" i="0" u="none" strike="noStrike" baseline="0" dirty="0"/>
              <a:t>2) </a:t>
            </a:r>
            <a:r>
              <a:rPr lang="en-US" sz="2000" b="1" i="0" u="none" strike="noStrike" baseline="0" dirty="0"/>
              <a:t>3 </a:t>
            </a:r>
            <a:r>
              <a:rPr lang="en-US" sz="2000" b="1" i="0" u="none" strike="noStrike" baseline="0" dirty="0" err="1"/>
              <a:t>miesięcy</a:t>
            </a:r>
            <a:r>
              <a:rPr lang="en-US" sz="2000" b="1" i="0" u="none" strike="noStrike" baseline="0" dirty="0"/>
              <a:t> </a:t>
            </a:r>
            <a:r>
              <a:rPr lang="en-US" sz="2000" b="0" i="0" u="none" strike="noStrike" baseline="0" dirty="0"/>
              <a:t>– w </a:t>
            </a:r>
            <a:r>
              <a:rPr lang="en-US" sz="2000" b="0" i="0" u="none" strike="noStrike" baseline="0" dirty="0" err="1"/>
              <a:t>przypadku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studiów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drugiego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stopnia</a:t>
            </a:r>
            <a:r>
              <a:rPr lang="en-US" sz="2000" b="0" i="0" u="none" strike="noStrike" baseline="0" dirty="0"/>
              <a:t>. 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algn="l"/>
            <a:r>
              <a:rPr lang="en-US" sz="2000" u="sng" dirty="0"/>
              <a:t>720 </a:t>
            </a:r>
            <a:r>
              <a:rPr lang="en-US" sz="2000" u="sng" dirty="0" err="1"/>
              <a:t>godzin</a:t>
            </a:r>
            <a:r>
              <a:rPr lang="en-US" sz="2000" u="sng" dirty="0"/>
              <a:t>/360 </a:t>
            </a:r>
            <a:r>
              <a:rPr lang="en-US" sz="2000" u="sng" dirty="0" err="1"/>
              <a:t>godzin</a:t>
            </a:r>
            <a:r>
              <a:rPr lang="en-US" sz="2000" u="sng" dirty="0"/>
              <a:t> </a:t>
            </a:r>
            <a:r>
              <a:rPr lang="en-US" sz="2000" u="sng" dirty="0" err="1"/>
              <a:t>praktyk</a:t>
            </a:r>
            <a:endParaRPr lang="en-US" sz="2000" u="sng" dirty="0"/>
          </a:p>
        </p:txBody>
      </p:sp>
    </p:spTree>
    <p:extLst>
      <p:ext uri="{BB962C8B-B14F-4D97-AF65-F5344CB8AC3E}">
        <p14:creationId xmlns:p14="http://schemas.microsoft.com/office/powerpoint/2010/main" val="529095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66721" y="586855"/>
            <a:ext cx="3434251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lvl="0" algn="r"/>
            <a:r>
              <a:rPr lang="en-US" sz="32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Profil</a:t>
            </a:r>
            <a:r>
              <a:rPr lang="en-US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praktyczny</a:t>
            </a:r>
            <a:r>
              <a:rPr lang="en-US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br>
              <a:rPr lang="pl-PL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 </a:t>
            </a:r>
            <a:r>
              <a:rPr lang="en-US" sz="32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przepisach</a:t>
            </a:r>
            <a:r>
              <a:rPr lang="en-US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prawa</a:t>
            </a:r>
            <a:endParaRPr lang="en-US" sz="32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2000" b="1" dirty="0" err="1"/>
              <a:t>Rozporządzenie</a:t>
            </a:r>
            <a:r>
              <a:rPr lang="en-US" sz="2000" b="1" dirty="0"/>
              <a:t> w </a:t>
            </a:r>
            <a:r>
              <a:rPr lang="en-US" sz="2000" b="1" dirty="0" err="1"/>
              <a:t>sprawie</a:t>
            </a:r>
            <a:r>
              <a:rPr lang="en-US" sz="2000" b="1" dirty="0"/>
              <a:t> </a:t>
            </a:r>
            <a:r>
              <a:rPr lang="en-US" sz="2000" b="1" dirty="0" err="1"/>
              <a:t>studiów</a:t>
            </a:r>
            <a:r>
              <a:rPr lang="en-US" sz="2000" b="1" dirty="0"/>
              <a:t>:</a:t>
            </a:r>
          </a:p>
          <a:p>
            <a:pPr algn="l"/>
            <a:r>
              <a:rPr lang="en-US" sz="2000" b="1" i="0" u="none" strike="noStrike" baseline="0" dirty="0"/>
              <a:t>§ 3.</a:t>
            </a:r>
            <a:endParaRPr lang="en-US" sz="2000" b="1" dirty="0"/>
          </a:p>
          <a:p>
            <a:pPr algn="l"/>
            <a:r>
              <a:rPr lang="en-US" sz="2000" b="0" i="0" u="none" strike="noStrike" baseline="0" dirty="0"/>
              <a:t>5. Program </a:t>
            </a:r>
            <a:r>
              <a:rPr lang="en-US" sz="2000" b="0" i="0" u="none" strike="noStrike" baseline="0" dirty="0" err="1"/>
              <a:t>studiów</a:t>
            </a:r>
            <a:r>
              <a:rPr lang="en-US" sz="2000" b="0" i="0" u="none" strike="noStrike" baseline="0" dirty="0"/>
              <a:t>:</a:t>
            </a:r>
            <a:endParaRPr lang="pl-PL" sz="2000" b="0" i="0" u="none" strike="noStrike" baseline="0" dirty="0"/>
          </a:p>
          <a:p>
            <a:pPr algn="l"/>
            <a:r>
              <a:rPr lang="pl-PL" sz="2000" b="0" i="0" u="none" strike="noStrike" baseline="0" dirty="0"/>
              <a:t>1) </a:t>
            </a:r>
            <a:r>
              <a:rPr lang="en-US" sz="2000" b="0" i="0" u="none" strike="noStrike" baseline="0" dirty="0"/>
              <a:t>o </a:t>
            </a:r>
            <a:r>
              <a:rPr lang="en-US" sz="2000" b="0" i="0" u="none" strike="noStrike" baseline="0" dirty="0" err="1"/>
              <a:t>profilu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praktycznym</a:t>
            </a:r>
            <a:r>
              <a:rPr lang="en-US" sz="2000" b="0" i="0" u="none" strike="noStrike" baseline="0" dirty="0"/>
              <a:t> – </a:t>
            </a:r>
            <a:r>
              <a:rPr lang="en-US" sz="2000" b="0" i="0" u="none" strike="noStrike" baseline="0" dirty="0" err="1"/>
              <a:t>obejmuje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zajęcia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kształtujące</a:t>
            </a:r>
            <a:r>
              <a:rPr lang="en-US" sz="2000" b="0" i="0" u="none" strike="noStrike" baseline="0" dirty="0"/>
              <a:t> </a:t>
            </a:r>
            <a:r>
              <a:rPr lang="en-US" sz="2000" b="1" i="0" u="none" strike="noStrike" baseline="0" dirty="0" err="1"/>
              <a:t>umiejętności</a:t>
            </a:r>
            <a:r>
              <a:rPr lang="en-US" sz="2000" b="1" i="0" u="none" strike="noStrike" baseline="0" dirty="0"/>
              <a:t> </a:t>
            </a:r>
            <a:r>
              <a:rPr lang="en-US" sz="2000" b="1" i="0" u="none" strike="noStrike" baseline="0" dirty="0" err="1"/>
              <a:t>praktyczne</a:t>
            </a:r>
            <a:r>
              <a:rPr lang="en-US" sz="2000" b="1" i="0" u="none" strike="noStrike" baseline="0" dirty="0"/>
              <a:t> w </a:t>
            </a:r>
            <a:r>
              <a:rPr lang="en-US" sz="2000" b="1" i="0" u="none" strike="noStrike" baseline="0" dirty="0" err="1"/>
              <a:t>wymiarze</a:t>
            </a:r>
            <a:r>
              <a:rPr lang="en-US" sz="2000" b="1" i="0" u="none" strike="noStrike" baseline="0" dirty="0"/>
              <a:t> </a:t>
            </a:r>
            <a:r>
              <a:rPr lang="en-US" sz="2000" b="1" i="0" u="none" strike="noStrike" baseline="0" dirty="0" err="1"/>
              <a:t>większym</a:t>
            </a:r>
            <a:r>
              <a:rPr lang="en-US" sz="2000" b="1" i="0" u="none" strike="noStrike" baseline="0" dirty="0"/>
              <a:t> </a:t>
            </a:r>
            <a:r>
              <a:rPr lang="en-US" sz="2000" b="1" i="0" u="none" strike="noStrike" baseline="0" dirty="0" err="1"/>
              <a:t>niż</a:t>
            </a:r>
            <a:r>
              <a:rPr lang="en-US" sz="2000" b="1" i="0" u="none" strike="noStrike" baseline="0" dirty="0"/>
              <a:t> 50% </a:t>
            </a:r>
            <a:r>
              <a:rPr lang="en-US" sz="2000" b="1" i="0" u="none" strike="noStrike" baseline="0" dirty="0" err="1"/>
              <a:t>liczby</a:t>
            </a:r>
            <a:r>
              <a:rPr lang="en-US" sz="2000" b="1" i="0" u="none" strike="noStrike" baseline="0" dirty="0"/>
              <a:t> </a:t>
            </a:r>
            <a:r>
              <a:rPr lang="en-US" sz="2000" b="1" i="0" u="none" strike="noStrike" baseline="0" dirty="0" err="1"/>
              <a:t>punktów</a:t>
            </a:r>
            <a:r>
              <a:rPr lang="en-US" sz="2000" b="1" i="0" u="none" strike="noStrike" baseline="0" dirty="0"/>
              <a:t> ECTS</a:t>
            </a:r>
            <a:r>
              <a:rPr lang="en-US" sz="2000" b="0" i="0" u="none" strike="noStrike" baseline="0" dirty="0"/>
              <a:t>, o </a:t>
            </a:r>
            <a:r>
              <a:rPr lang="en-US" sz="2000" b="0" i="0" u="none" strike="noStrike" baseline="0" dirty="0" err="1"/>
              <a:t>której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mowa</a:t>
            </a:r>
            <a:r>
              <a:rPr lang="en-US" sz="2000" b="0" i="0" u="none" strike="noStrike" baseline="0" dirty="0"/>
              <a:t> w </a:t>
            </a:r>
            <a:r>
              <a:rPr lang="en-US" sz="2000" b="0" i="0" u="none" strike="noStrike" baseline="0" dirty="0" err="1"/>
              <a:t>ust</a:t>
            </a:r>
            <a:r>
              <a:rPr lang="en-US" sz="2000" b="0" i="0" u="none" strike="noStrike" baseline="0" dirty="0"/>
              <a:t>. 1 pkt 1;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 b="0" i="0" u="none" strike="noStrike" baseline="0" dirty="0"/>
          </a:p>
          <a:p>
            <a:pPr algn="l"/>
            <a:r>
              <a:rPr lang="en-US" sz="2000" b="0" i="0" u="none" strike="noStrike" baseline="0" dirty="0"/>
              <a:t>2) o </a:t>
            </a:r>
            <a:r>
              <a:rPr lang="en-US" sz="2000" b="0" i="0" u="none" strike="noStrike" baseline="0" dirty="0" err="1"/>
              <a:t>profilu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ogólnoakademickim</a:t>
            </a:r>
            <a:r>
              <a:rPr lang="en-US" sz="2000" b="0" i="0" u="none" strike="noStrike" baseline="0" dirty="0"/>
              <a:t> – </a:t>
            </a:r>
            <a:r>
              <a:rPr lang="en-US" sz="2000" b="0" i="0" u="none" strike="noStrike" baseline="0" dirty="0" err="1"/>
              <a:t>obejmuje</a:t>
            </a:r>
            <a:r>
              <a:rPr lang="en-US" sz="2000" b="0" i="0" u="none" strike="noStrike" baseline="0" dirty="0"/>
              <a:t> </a:t>
            </a:r>
            <a:r>
              <a:rPr lang="en-US" sz="2000" b="1" i="0" u="none" strike="noStrike" baseline="0" dirty="0" err="1"/>
              <a:t>zajęcia</a:t>
            </a:r>
            <a:r>
              <a:rPr lang="en-US" sz="2000" b="1" i="0" u="none" strike="noStrike" baseline="0" dirty="0"/>
              <a:t> </a:t>
            </a:r>
            <a:r>
              <a:rPr lang="en-US" sz="2000" b="1" i="0" u="none" strike="noStrike" baseline="0" dirty="0" err="1"/>
              <a:t>związane</a:t>
            </a:r>
            <a:r>
              <a:rPr lang="en-US" sz="2000" b="1" i="0" u="none" strike="noStrike" baseline="0" dirty="0"/>
              <a:t> z </a:t>
            </a:r>
            <a:r>
              <a:rPr lang="en-US" sz="2000" b="1" i="0" u="none" strike="noStrike" baseline="0" dirty="0" err="1"/>
              <a:t>prowadzoną</a:t>
            </a:r>
            <a:r>
              <a:rPr lang="en-US" sz="2000" b="1" i="0" u="none" strike="noStrike" baseline="0" dirty="0"/>
              <a:t> w uczelni </a:t>
            </a:r>
            <a:r>
              <a:rPr lang="en-US" sz="2000" b="1" i="0" u="none" strike="noStrike" baseline="0" dirty="0" err="1"/>
              <a:t>działalnością</a:t>
            </a:r>
            <a:r>
              <a:rPr lang="en-US" sz="2000" b="1" i="0" u="none" strike="noStrike" baseline="0" dirty="0"/>
              <a:t> </a:t>
            </a:r>
            <a:r>
              <a:rPr lang="en-US" sz="2000" b="1" i="0" u="none" strike="noStrike" baseline="0" dirty="0" err="1"/>
              <a:t>naukową</a:t>
            </a:r>
            <a:r>
              <a:rPr lang="en-US" sz="2000" b="1" i="0" u="none" strike="noStrike" baseline="0" dirty="0"/>
              <a:t> </a:t>
            </a:r>
            <a:r>
              <a:rPr lang="en-US" sz="2000" b="0" i="0" u="none" strike="noStrike" baseline="0" dirty="0"/>
              <a:t>w </a:t>
            </a:r>
            <a:r>
              <a:rPr lang="en-US" sz="2000" b="0" i="0" u="none" strike="noStrike" baseline="0" dirty="0" err="1"/>
              <a:t>dyscyplinie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lub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dyscyplinach</a:t>
            </a:r>
            <a:r>
              <a:rPr lang="en-US" sz="2000" b="0" i="0" u="none" strike="noStrike" baseline="0" dirty="0"/>
              <a:t>, do </a:t>
            </a:r>
            <a:r>
              <a:rPr lang="en-US" sz="2000" b="0" i="0" u="none" strike="noStrike" baseline="0" dirty="0" err="1"/>
              <a:t>których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przyporządkowany</a:t>
            </a:r>
            <a:r>
              <a:rPr lang="en-US" sz="2000" b="0" i="0" u="none" strike="noStrike" baseline="0" dirty="0"/>
              <a:t> jest </a:t>
            </a:r>
            <a:r>
              <a:rPr lang="en-US" sz="2000" b="0" i="0" u="none" strike="noStrike" baseline="0" dirty="0" err="1"/>
              <a:t>kierunek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studiów</a:t>
            </a:r>
            <a:r>
              <a:rPr lang="en-US" sz="2000" b="0" i="0" u="none" strike="noStrike" baseline="0" dirty="0"/>
              <a:t>, w </a:t>
            </a:r>
            <a:r>
              <a:rPr lang="en-US" sz="2000" b="0" i="0" u="none" strike="noStrike" baseline="0" dirty="0" err="1"/>
              <a:t>wymiarze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większym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niż</a:t>
            </a:r>
            <a:r>
              <a:rPr lang="en-US" sz="2000" b="0" i="0" u="none" strike="noStrike" baseline="0" dirty="0"/>
              <a:t> 50% </a:t>
            </a:r>
            <a:r>
              <a:rPr lang="en-US" sz="2000" b="0" i="0" u="none" strike="noStrike" baseline="0" dirty="0" err="1"/>
              <a:t>liczby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punktów</a:t>
            </a:r>
            <a:r>
              <a:rPr lang="en-US" sz="2000" b="0" i="0" u="none" strike="noStrike" baseline="0" dirty="0"/>
              <a:t> ECTS, o </a:t>
            </a:r>
            <a:r>
              <a:rPr lang="en-US" sz="2000" b="0" i="0" u="none" strike="noStrike" baseline="0" dirty="0" err="1"/>
              <a:t>której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mowa</a:t>
            </a:r>
            <a:r>
              <a:rPr lang="en-US" sz="2000" b="0" i="0" u="none" strike="noStrike" baseline="0" dirty="0"/>
              <a:t> w </a:t>
            </a:r>
            <a:r>
              <a:rPr lang="en-US" sz="2000" b="0" i="0" u="none" strike="noStrike" baseline="0" dirty="0" err="1"/>
              <a:t>ust</a:t>
            </a:r>
            <a:r>
              <a:rPr lang="en-US" sz="2000" b="0" i="0" u="none" strike="noStrike" baseline="0" dirty="0"/>
              <a:t>. 1 pkt 1, i </a:t>
            </a:r>
            <a:r>
              <a:rPr lang="en-US" sz="2000" b="0" i="0" u="none" strike="noStrike" baseline="0" dirty="0" err="1"/>
              <a:t>uwzględnia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udział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studentów</a:t>
            </a:r>
            <a:r>
              <a:rPr lang="en-US" sz="2000" b="0" i="0" u="none" strike="noStrike" baseline="0" dirty="0"/>
              <a:t> w </a:t>
            </a:r>
            <a:r>
              <a:rPr lang="en-US" sz="2000" b="0" i="0" u="none" strike="noStrike" baseline="0" dirty="0" err="1"/>
              <a:t>zajęciach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przygotowujących</a:t>
            </a:r>
            <a:r>
              <a:rPr lang="en-US" sz="2000" b="0" i="0" u="none" strike="noStrike" baseline="0" dirty="0"/>
              <a:t> do </a:t>
            </a:r>
            <a:r>
              <a:rPr lang="en-US" sz="2000" b="0" i="0" u="none" strike="noStrike" baseline="0" dirty="0" err="1"/>
              <a:t>prowadzenia</a:t>
            </a:r>
            <a:r>
              <a:rPr lang="pl-PL" sz="2000" dirty="0"/>
              <a:t> </a:t>
            </a:r>
            <a:r>
              <a:rPr lang="en-US" sz="2000" b="0" i="0" u="none" strike="noStrike" baseline="0" dirty="0" err="1"/>
              <a:t>działalności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naukowej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lub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udział</a:t>
            </a:r>
            <a:r>
              <a:rPr lang="en-US" sz="2000" b="0" i="0" u="none" strike="noStrike" baseline="0" dirty="0"/>
              <a:t> w </a:t>
            </a:r>
            <a:r>
              <a:rPr lang="en-US" sz="2000" b="0" i="0" u="none" strike="noStrike" baseline="0" dirty="0" err="1"/>
              <a:t>tej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działalności</a:t>
            </a:r>
            <a:r>
              <a:rPr lang="en-US" sz="2000" b="0" i="0" u="none" strike="noStrike" baseline="0" dirty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21789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66721" y="586855"/>
            <a:ext cx="3434251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lvl="0" algn="r"/>
            <a:r>
              <a:rPr lang="en-US" sz="32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Profil</a:t>
            </a:r>
            <a:r>
              <a:rPr lang="en-US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praktyczny</a:t>
            </a:r>
            <a:r>
              <a:rPr lang="en-US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br>
              <a:rPr lang="pl-PL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 </a:t>
            </a:r>
            <a:r>
              <a:rPr lang="en-US" sz="32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przepisach</a:t>
            </a:r>
            <a:r>
              <a:rPr lang="en-US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prawa</a:t>
            </a:r>
            <a:endParaRPr lang="en-US" sz="32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 algn="l"/>
            <a:r>
              <a:rPr lang="en-US" sz="2000" b="1" dirty="0" err="1"/>
              <a:t>Rozporządzenie</a:t>
            </a:r>
            <a:r>
              <a:rPr lang="en-US" sz="2000" b="1" dirty="0"/>
              <a:t> w </a:t>
            </a:r>
            <a:r>
              <a:rPr lang="en-US" sz="2000" b="1" dirty="0" err="1"/>
              <a:t>sprawie</a:t>
            </a:r>
            <a:r>
              <a:rPr lang="en-US" sz="2000" b="1" dirty="0"/>
              <a:t> </a:t>
            </a:r>
            <a:r>
              <a:rPr lang="en-US" sz="2000" b="1" dirty="0" err="1"/>
              <a:t>studiów</a:t>
            </a:r>
            <a:r>
              <a:rPr lang="en-US" sz="2000" b="1" dirty="0"/>
              <a:t>: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 algn="l"/>
            <a:r>
              <a:rPr lang="en-US" sz="2000" b="1" i="0" u="none" strike="noStrike" baseline="0" dirty="0"/>
              <a:t>§ 6. </a:t>
            </a:r>
            <a:r>
              <a:rPr lang="en-US" sz="2000" b="0" i="0" u="none" strike="noStrike" baseline="0" dirty="0" err="1"/>
              <a:t>Zajęcia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kształtujące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umiejętności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praktyczne</a:t>
            </a:r>
            <a:r>
              <a:rPr lang="en-US" sz="2000" b="0" i="0" u="none" strike="noStrike" baseline="0" dirty="0"/>
              <a:t>, </a:t>
            </a:r>
            <a:r>
              <a:rPr lang="en-US" sz="2000" b="0" i="0" u="none" strike="noStrike" baseline="0" dirty="0" err="1"/>
              <a:t>przewidziane</a:t>
            </a:r>
            <a:r>
              <a:rPr lang="en-US" sz="2000" b="0" i="0" u="none" strike="noStrike" baseline="0" dirty="0"/>
              <a:t> w </a:t>
            </a:r>
            <a:r>
              <a:rPr lang="en-US" sz="2000" b="0" i="0" u="none" strike="noStrike" baseline="0" dirty="0" err="1"/>
              <a:t>programie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studiów</a:t>
            </a:r>
            <a:r>
              <a:rPr lang="en-US" sz="2000" b="0" i="0" u="none" strike="noStrike" baseline="0" dirty="0"/>
              <a:t> o </a:t>
            </a:r>
            <a:r>
              <a:rPr lang="en-US" sz="2000" b="0" i="0" u="none" strike="noStrike" baseline="0" dirty="0" err="1"/>
              <a:t>profilu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praktycznym</a:t>
            </a:r>
            <a:r>
              <a:rPr lang="en-US" sz="2000" b="0" i="0" u="none" strike="noStrike" baseline="0" dirty="0"/>
              <a:t>, </a:t>
            </a:r>
            <a:r>
              <a:rPr lang="en-US" sz="2000" b="0" i="0" u="none" strike="noStrike" baseline="0" dirty="0" err="1"/>
              <a:t>są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prowadzone</a:t>
            </a:r>
            <a:r>
              <a:rPr lang="en-US" sz="2000" b="0" i="0" u="none" strike="noStrike" baseline="0" dirty="0"/>
              <a:t>:</a:t>
            </a:r>
          </a:p>
          <a:p>
            <a:pPr algn="l"/>
            <a:r>
              <a:rPr lang="en-US" sz="2000" b="0" i="0" u="none" strike="noStrike" baseline="0" dirty="0"/>
              <a:t>1) </a:t>
            </a:r>
            <a:r>
              <a:rPr lang="en-US" sz="2000" b="1" i="0" u="none" strike="noStrike" baseline="0" dirty="0"/>
              <a:t>w </a:t>
            </a:r>
            <a:r>
              <a:rPr lang="en-US" sz="2000" b="1" i="0" u="none" strike="noStrike" baseline="0" dirty="0" err="1"/>
              <a:t>warunkach</a:t>
            </a:r>
            <a:r>
              <a:rPr lang="en-US" sz="2000" b="1" i="0" u="none" strike="noStrike" baseline="0" dirty="0"/>
              <a:t> </a:t>
            </a:r>
            <a:r>
              <a:rPr lang="en-US" sz="2000" b="0" i="0" u="none" strike="noStrike" baseline="0" dirty="0" err="1"/>
              <a:t>właściwych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dla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danego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zakresu</a:t>
            </a:r>
            <a:r>
              <a:rPr lang="en-US" sz="2000" b="0" i="0" u="none" strike="noStrike" baseline="0" dirty="0"/>
              <a:t> </a:t>
            </a:r>
            <a:r>
              <a:rPr lang="en-US" sz="2000" b="1" i="0" u="none" strike="noStrike" baseline="0" dirty="0" err="1"/>
              <a:t>działalności</a:t>
            </a:r>
            <a:r>
              <a:rPr lang="en-US" sz="2000" b="1" i="0" u="none" strike="noStrike" baseline="0" dirty="0"/>
              <a:t> </a:t>
            </a:r>
            <a:r>
              <a:rPr lang="en-US" sz="2000" b="1" i="0" u="none" strike="noStrike" baseline="0" dirty="0" err="1"/>
              <a:t>zawodowej</a:t>
            </a:r>
            <a:r>
              <a:rPr lang="en-US" sz="2000" b="0" i="0" u="none" strike="noStrike" baseline="0" dirty="0"/>
              <a:t>;</a:t>
            </a:r>
          </a:p>
          <a:p>
            <a:pPr algn="l"/>
            <a:r>
              <a:rPr lang="en-US" sz="2000" b="0" i="0" u="none" strike="noStrike" baseline="0" dirty="0"/>
              <a:t>2) </a:t>
            </a:r>
            <a:r>
              <a:rPr lang="en-US" sz="2000" b="1" i="0" u="none" strike="noStrike" baseline="0" dirty="0"/>
              <a:t>w </a:t>
            </a:r>
            <a:r>
              <a:rPr lang="en-US" sz="2000" b="1" i="0" u="none" strike="noStrike" baseline="0" dirty="0" err="1"/>
              <a:t>sposób</a:t>
            </a:r>
            <a:r>
              <a:rPr lang="en-US" sz="2000" b="1" i="0" u="none" strike="noStrike" baseline="0" dirty="0"/>
              <a:t> </a:t>
            </a:r>
            <a:r>
              <a:rPr lang="en-US" sz="2000" b="0" i="0" u="none" strike="noStrike" baseline="0" dirty="0" err="1"/>
              <a:t>umożliwiający</a:t>
            </a:r>
            <a:r>
              <a:rPr lang="en-US" sz="2000" b="0" i="0" u="none" strike="noStrike" baseline="0" dirty="0"/>
              <a:t> </a:t>
            </a:r>
            <a:r>
              <a:rPr lang="en-US" sz="2000" b="1" i="0" u="none" strike="noStrike" baseline="0" dirty="0" err="1"/>
              <a:t>wykonywanie</a:t>
            </a:r>
            <a:r>
              <a:rPr lang="en-US" sz="2000" b="1" i="0" u="none" strike="noStrike" baseline="0" dirty="0"/>
              <a:t> </a:t>
            </a:r>
            <a:r>
              <a:rPr lang="en-US" sz="2000" b="1" i="0" u="none" strike="noStrike" baseline="0" dirty="0" err="1"/>
              <a:t>czynności</a:t>
            </a:r>
            <a:r>
              <a:rPr lang="en-US" sz="2000" b="1" i="0" u="none" strike="noStrike" baseline="0" dirty="0"/>
              <a:t> </a:t>
            </a:r>
            <a:r>
              <a:rPr lang="en-US" sz="2000" b="1" i="0" u="none" strike="noStrike" baseline="0" dirty="0" err="1"/>
              <a:t>praktycznych</a:t>
            </a:r>
            <a:r>
              <a:rPr lang="en-US" sz="2000" b="1" i="0" u="none" strike="noStrike" baseline="0" dirty="0"/>
              <a:t> </a:t>
            </a:r>
            <a:r>
              <a:rPr lang="en-US" sz="2000" b="0" i="0" u="none" strike="noStrike" baseline="0" dirty="0" err="1"/>
              <a:t>przez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studentów</a:t>
            </a:r>
            <a:r>
              <a:rPr lang="en-US" sz="2000" b="0" i="0" u="none" strike="noStrike" baseline="0" dirty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29231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14813</TotalTime>
  <Words>3634</Words>
  <Application>Microsoft Office PowerPoint</Application>
  <PresentationFormat>Panoramiczny</PresentationFormat>
  <Paragraphs>409</Paragraphs>
  <Slides>58</Slides>
  <Notes>7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58</vt:i4>
      </vt:variant>
    </vt:vector>
  </HeadingPairs>
  <TitlesOfParts>
    <vt:vector size="66" baseType="lpstr">
      <vt:lpstr>Arial</vt:lpstr>
      <vt:lpstr>Calibri</vt:lpstr>
      <vt:lpstr>Calibri  </vt:lpstr>
      <vt:lpstr>Calibri   </vt:lpstr>
      <vt:lpstr>Calibri Light</vt:lpstr>
      <vt:lpstr>PT Sans Narrow</vt:lpstr>
      <vt:lpstr>Wingdings</vt:lpstr>
      <vt:lpstr>Motyw pakietu Office</vt:lpstr>
      <vt:lpstr>Jak zaprojektować i wdrożyć skuteczny system współpracy z pracodawcami?  Diagnoza-projekt-wdrożenie-ewaluacja</vt:lpstr>
      <vt:lpstr>1. Wprowadzenie   2. Studia dualne – wyższy poziom kształcenia praktycznego  3. Jak zaprojektować i wdrożyć skuteczny  system współpracy z pracodawcami?  4. Warsztat: diagnoza-projekt-wdrożenie-ewaluacja     </vt:lpstr>
      <vt:lpstr>Przepisy prawne w zakresie współpracy uczelni  z pracodawcami</vt:lpstr>
      <vt:lpstr>Ustawa Prawo  o szkolnictwie wyższym  i nauce</vt:lpstr>
      <vt:lpstr>Kształcenie dualne</vt:lpstr>
      <vt:lpstr>Profil praktyczny  w przepisach prawa</vt:lpstr>
      <vt:lpstr>Profil praktyczny  w przepisach prawa</vt:lpstr>
      <vt:lpstr>Profil praktyczny  w przepisach prawa</vt:lpstr>
      <vt:lpstr>Profil praktyczny  w przepisach prawa</vt:lpstr>
      <vt:lpstr>Studia dualne – przykładowe rozwiązania</vt:lpstr>
      <vt:lpstr>Studia dualne – przykładowe rozwiązania</vt:lpstr>
      <vt:lpstr>Studia dualne – przykładowe rozwiązania</vt:lpstr>
      <vt:lpstr>Rozporządzenie w sprawie studiów</vt:lpstr>
      <vt:lpstr>Cechy studiów dualnych</vt:lpstr>
      <vt:lpstr>Cechy studiów dualnych</vt:lpstr>
      <vt:lpstr>Cechy studiów dualnych</vt:lpstr>
      <vt:lpstr>Cechy studiów dualnych</vt:lpstr>
      <vt:lpstr>Cechy studiów dualnych</vt:lpstr>
      <vt:lpstr>Cechy studiów dualnych</vt:lpstr>
      <vt:lpstr>Cechy studiów dualnych</vt:lpstr>
      <vt:lpstr>Cechy studiów dualnych</vt:lpstr>
      <vt:lpstr>Cechy studiów dualnych</vt:lpstr>
      <vt:lpstr>Cechy studiów dualnych</vt:lpstr>
      <vt:lpstr>Cechy studiów dualnych</vt:lpstr>
      <vt:lpstr>Studia dualne – sugestie  i zalecenia</vt:lpstr>
      <vt:lpstr>Studia dualne – sugestie  i zalecenia</vt:lpstr>
      <vt:lpstr>Bariery  i ograniczenia studiów dualnych</vt:lpstr>
      <vt:lpstr>Studia dualne – przykłady dobrych praktyk</vt:lpstr>
      <vt:lpstr>Studia dualne – przykłady dobrych praktyk</vt:lpstr>
      <vt:lpstr>Prezentacja programu PowerPoint</vt:lpstr>
      <vt:lpstr>Studia dualne – przykłady dobrych praktyk</vt:lpstr>
      <vt:lpstr>Studia dualne – przykłady dobrych praktyk</vt:lpstr>
      <vt:lpstr>Zalety studiów dualnych dla pracodawcy</vt:lpstr>
      <vt:lpstr>Praca dyplomowa  na studiach dualnych</vt:lpstr>
      <vt:lpstr>Praca dyplomowa  na studiach dualnych</vt:lpstr>
      <vt:lpstr>Jak zaprojektować studia dualne/studia  o profilu praktycznym wspólnie  z pracodawcami?</vt:lpstr>
      <vt:lpstr>Jak zaprojektować studia dualne/studia  o profilu praktycznym wspólnie  z pracodawcami?</vt:lpstr>
      <vt:lpstr>Etap diagnozy</vt:lpstr>
      <vt:lpstr>Etap diagnozy</vt:lpstr>
      <vt:lpstr>Polityka zapewnienia wysokiej jakości kształcenia</vt:lpstr>
      <vt:lpstr>Etap projektowania</vt:lpstr>
      <vt:lpstr>Udział pracodawców  w procesie zapewniania jakości kształcenia</vt:lpstr>
      <vt:lpstr>Udział pracodawców  w procesie zapewniania jakości kształcenia</vt:lpstr>
      <vt:lpstr>Udział pracodawców  w procesie zapewniania jakości kształcenia</vt:lpstr>
      <vt:lpstr>Udział pracodawców  w procesie zapewniania jakości kształcenia</vt:lpstr>
      <vt:lpstr>Udział pracodawców  w procesie zapewniania jakości kształcenia</vt:lpstr>
      <vt:lpstr>Udział pracodawców  w procesie zapewniania jakości kształcenia</vt:lpstr>
      <vt:lpstr>Udział pracodawców  w procesie zapewniania jakości kształcenia</vt:lpstr>
      <vt:lpstr>4 etapy realizacji praktyk</vt:lpstr>
      <vt:lpstr>Projektowanie praktyk  i wpisanie ich  w program kształcenia</vt:lpstr>
      <vt:lpstr>Praktyki studenckie. Przykłady dobrych praktyk.</vt:lpstr>
      <vt:lpstr>Praktyki studenckie. Przykłady dobrych praktyk.</vt:lpstr>
      <vt:lpstr>Praktyki studenckie. Przykłady dobrych praktyk.</vt:lpstr>
      <vt:lpstr>Etap  wdrożenia/działania</vt:lpstr>
      <vt:lpstr>Etap  ewaluacji</vt:lpstr>
      <vt:lpstr>Etap  ewaluacji</vt:lpstr>
      <vt:lpstr>Etap  ewaluacji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Dobre praktyki w zakresie współpracy uczelni z pracodawcami  i ich wpływ na jakość kształcenia</dc:title>
  <dc:creator>Marcin Wojtkowiak</dc:creator>
  <cp:lastModifiedBy>Marcin Wojtkowiak</cp:lastModifiedBy>
  <cp:revision>389</cp:revision>
  <dcterms:created xsi:type="dcterms:W3CDTF">2015-01-19T13:47:34Z</dcterms:created>
  <dcterms:modified xsi:type="dcterms:W3CDTF">2023-05-29T14:41:06Z</dcterms:modified>
</cp:coreProperties>
</file>