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79" r:id="rId1"/>
  </p:sldMasterIdLst>
  <p:notesMasterIdLst>
    <p:notesMasterId r:id="rId42"/>
  </p:notesMasterIdLst>
  <p:sldIdLst>
    <p:sldId id="256" r:id="rId2"/>
    <p:sldId id="257" r:id="rId3"/>
    <p:sldId id="258" r:id="rId4"/>
    <p:sldId id="262" r:id="rId5"/>
    <p:sldId id="263" r:id="rId6"/>
    <p:sldId id="264" r:id="rId7"/>
    <p:sldId id="265" r:id="rId8"/>
    <p:sldId id="266" r:id="rId9"/>
    <p:sldId id="267" r:id="rId10"/>
    <p:sldId id="268" r:id="rId11"/>
    <p:sldId id="269" r:id="rId12"/>
    <p:sldId id="290" r:id="rId13"/>
    <p:sldId id="270" r:id="rId14"/>
    <p:sldId id="271" r:id="rId15"/>
    <p:sldId id="272" r:id="rId16"/>
    <p:sldId id="287" r:id="rId17"/>
    <p:sldId id="291" r:id="rId18"/>
    <p:sldId id="292" r:id="rId19"/>
    <p:sldId id="274" r:id="rId20"/>
    <p:sldId id="275" r:id="rId21"/>
    <p:sldId id="276" r:id="rId22"/>
    <p:sldId id="277" r:id="rId23"/>
    <p:sldId id="278" r:id="rId24"/>
    <p:sldId id="279" r:id="rId25"/>
    <p:sldId id="280" r:id="rId26"/>
    <p:sldId id="293" r:id="rId27"/>
    <p:sldId id="294" r:id="rId28"/>
    <p:sldId id="295" r:id="rId29"/>
    <p:sldId id="297" r:id="rId30"/>
    <p:sldId id="298" r:id="rId31"/>
    <p:sldId id="299" r:id="rId32"/>
    <p:sldId id="300" r:id="rId33"/>
    <p:sldId id="301" r:id="rId34"/>
    <p:sldId id="302" r:id="rId35"/>
    <p:sldId id="303" r:id="rId36"/>
    <p:sldId id="281" r:id="rId37"/>
    <p:sldId id="282" r:id="rId38"/>
    <p:sldId id="283" r:id="rId39"/>
    <p:sldId id="284" r:id="rId40"/>
    <p:sldId id="285" r:id="rId41"/>
  </p:sldIdLst>
  <p:sldSz cx="12192000" cy="6858000"/>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domyślna" id="{E8A29114-12F6-4E11-BD89-8EA48A809E71}">
          <p14:sldIdLst>
            <p14:sldId id="256"/>
            <p14:sldId id="257"/>
            <p14:sldId id="258"/>
            <p14:sldId id="262"/>
            <p14:sldId id="263"/>
            <p14:sldId id="264"/>
            <p14:sldId id="265"/>
            <p14:sldId id="266"/>
            <p14:sldId id="267"/>
            <p14:sldId id="268"/>
            <p14:sldId id="269"/>
            <p14:sldId id="290"/>
            <p14:sldId id="270"/>
            <p14:sldId id="271"/>
            <p14:sldId id="272"/>
            <p14:sldId id="287"/>
            <p14:sldId id="291"/>
            <p14:sldId id="292"/>
            <p14:sldId id="274"/>
            <p14:sldId id="275"/>
            <p14:sldId id="276"/>
            <p14:sldId id="277"/>
            <p14:sldId id="278"/>
            <p14:sldId id="279"/>
            <p14:sldId id="280"/>
            <p14:sldId id="293"/>
            <p14:sldId id="294"/>
            <p14:sldId id="295"/>
            <p14:sldId id="297"/>
            <p14:sldId id="298"/>
            <p14:sldId id="299"/>
            <p14:sldId id="300"/>
            <p14:sldId id="301"/>
            <p14:sldId id="302"/>
            <p14:sldId id="303"/>
            <p14:sldId id="281"/>
            <p14:sldId id="282"/>
            <p14:sldId id="283"/>
            <p14:sldId id="284"/>
            <p14:sldId id="28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778"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792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49688" y="0"/>
            <a:ext cx="2946400" cy="497928"/>
          </a:xfrm>
          <a:prstGeom prst="rect">
            <a:avLst/>
          </a:prstGeom>
        </p:spPr>
        <p:txBody>
          <a:bodyPr vert="horz" lIns="91440" tIns="45720" rIns="91440" bIns="45720" rtlCol="0"/>
          <a:lstStyle>
            <a:lvl1pPr algn="r">
              <a:defRPr sz="1200"/>
            </a:lvl1pPr>
          </a:lstStyle>
          <a:p>
            <a:fld id="{331BDCC4-4C62-407A-AF4B-8D442D8A37D9}" type="datetimeFigureOut">
              <a:rPr lang="pl-PL" smtClean="0"/>
              <a:t>2023-06-05</a:t>
            </a:fld>
            <a:endParaRPr lang="pl-PL"/>
          </a:p>
        </p:txBody>
      </p:sp>
      <p:sp>
        <p:nvSpPr>
          <p:cNvPr id="4" name="Symbol zastępczy obrazu slajd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450" y="4776597"/>
            <a:ext cx="5438775" cy="391001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8710"/>
            <a:ext cx="2946400" cy="497928"/>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49688" y="9428710"/>
            <a:ext cx="2946400" cy="497928"/>
          </a:xfrm>
          <a:prstGeom prst="rect">
            <a:avLst/>
          </a:prstGeom>
        </p:spPr>
        <p:txBody>
          <a:bodyPr vert="horz" lIns="91440" tIns="45720" rIns="91440" bIns="45720" rtlCol="0" anchor="b"/>
          <a:lstStyle>
            <a:lvl1pPr algn="r">
              <a:defRPr sz="1200"/>
            </a:lvl1pPr>
          </a:lstStyle>
          <a:p>
            <a:fld id="{79FBBC40-0755-405A-B0CB-1E3060DDB6CF}" type="slidenum">
              <a:rPr lang="pl-PL" smtClean="0"/>
              <a:t>‹#›</a:t>
            </a:fld>
            <a:endParaRPr lang="pl-PL"/>
          </a:p>
        </p:txBody>
      </p:sp>
    </p:spTree>
    <p:extLst>
      <p:ext uri="{BB962C8B-B14F-4D97-AF65-F5344CB8AC3E}">
        <p14:creationId xmlns:p14="http://schemas.microsoft.com/office/powerpoint/2010/main" val="657050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9FBBC40-0755-405A-B0CB-1E3060DDB6CF}" type="slidenum">
              <a:rPr lang="pl-PL" smtClean="0"/>
              <a:t>6</a:t>
            </a:fld>
            <a:endParaRPr lang="pl-PL"/>
          </a:p>
        </p:txBody>
      </p:sp>
    </p:spTree>
    <p:extLst>
      <p:ext uri="{BB962C8B-B14F-4D97-AF65-F5344CB8AC3E}">
        <p14:creationId xmlns:p14="http://schemas.microsoft.com/office/powerpoint/2010/main" val="1871265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9945E54-0D63-42E2-A389-42F59D35BBB6}"/>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5AB362FE-8A11-4AC4-9233-DE84E674A8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DCF6A797-0C91-4A63-905E-3B24B68ED906}"/>
              </a:ext>
            </a:extLst>
          </p:cNvPr>
          <p:cNvSpPr>
            <a:spLocks noGrp="1"/>
          </p:cNvSpPr>
          <p:nvPr>
            <p:ph type="dt" sz="half" idx="10"/>
          </p:nvPr>
        </p:nvSpPr>
        <p:spPr/>
        <p:txBody>
          <a:bodyPr/>
          <a:lstStyle/>
          <a:p>
            <a:fld id="{AC50EF66-0557-4782-87C3-CBF8D5B116A4}" type="datetime1">
              <a:rPr lang="pl-PL" smtClean="0"/>
              <a:t>2023-06-05</a:t>
            </a:fld>
            <a:endParaRPr lang="pl-PL"/>
          </a:p>
        </p:txBody>
      </p:sp>
      <p:sp>
        <p:nvSpPr>
          <p:cNvPr id="5" name="Symbol zastępczy stopki 4">
            <a:extLst>
              <a:ext uri="{FF2B5EF4-FFF2-40B4-BE49-F238E27FC236}">
                <a16:creationId xmlns:a16="http://schemas.microsoft.com/office/drawing/2014/main" id="{55395C9B-C10F-4316-8786-6D96AB964741}"/>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AF66875-27C0-4CA9-AA1E-0B0832F9B2CE}"/>
              </a:ext>
            </a:extLst>
          </p:cNvPr>
          <p:cNvSpPr>
            <a:spLocks noGrp="1"/>
          </p:cNvSpPr>
          <p:nvPr>
            <p:ph type="sldNum" sz="quarter" idx="12"/>
          </p:nvPr>
        </p:nvSpPr>
        <p:spPr/>
        <p:txBody>
          <a:bodyPr/>
          <a:lstStyle/>
          <a:p>
            <a:fld id="{715BACC8-EFC8-477F-AC20-4351AEA1AC2C}" type="slidenum">
              <a:rPr lang="pl-PL" smtClean="0"/>
              <a:t>‹#›</a:t>
            </a:fld>
            <a:endParaRPr lang="pl-PL"/>
          </a:p>
        </p:txBody>
      </p:sp>
    </p:spTree>
    <p:extLst>
      <p:ext uri="{BB962C8B-B14F-4D97-AF65-F5344CB8AC3E}">
        <p14:creationId xmlns:p14="http://schemas.microsoft.com/office/powerpoint/2010/main" val="4136477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53180C7-A11C-43FF-907B-E76220904365}"/>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0519DE0D-17C4-4CA4-AD53-DF1472D19840}"/>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1E21CBC6-B521-4B05-B373-D850A184FF8C}"/>
              </a:ext>
            </a:extLst>
          </p:cNvPr>
          <p:cNvSpPr>
            <a:spLocks noGrp="1"/>
          </p:cNvSpPr>
          <p:nvPr>
            <p:ph type="dt" sz="half" idx="10"/>
          </p:nvPr>
        </p:nvSpPr>
        <p:spPr/>
        <p:txBody>
          <a:bodyPr/>
          <a:lstStyle/>
          <a:p>
            <a:fld id="{C272D30D-E39F-48BE-BA50-4066FAB28D63}" type="datetime1">
              <a:rPr lang="pl-PL" smtClean="0"/>
              <a:t>2023-06-05</a:t>
            </a:fld>
            <a:endParaRPr lang="pl-PL"/>
          </a:p>
        </p:txBody>
      </p:sp>
      <p:sp>
        <p:nvSpPr>
          <p:cNvPr id="5" name="Symbol zastępczy stopki 4">
            <a:extLst>
              <a:ext uri="{FF2B5EF4-FFF2-40B4-BE49-F238E27FC236}">
                <a16:creationId xmlns:a16="http://schemas.microsoft.com/office/drawing/2014/main" id="{BDA59FBC-50B4-4754-9A5A-6F2DDE88DDCE}"/>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E6FE871-897D-45CE-8DC1-3002EA31FF3F}"/>
              </a:ext>
            </a:extLst>
          </p:cNvPr>
          <p:cNvSpPr>
            <a:spLocks noGrp="1"/>
          </p:cNvSpPr>
          <p:nvPr>
            <p:ph type="sldNum" sz="quarter" idx="12"/>
          </p:nvPr>
        </p:nvSpPr>
        <p:spPr/>
        <p:txBody>
          <a:bodyPr/>
          <a:lstStyle/>
          <a:p>
            <a:fld id="{715BACC8-EFC8-477F-AC20-4351AEA1AC2C}" type="slidenum">
              <a:rPr lang="pl-PL" smtClean="0"/>
              <a:t>‹#›</a:t>
            </a:fld>
            <a:endParaRPr lang="pl-PL"/>
          </a:p>
        </p:txBody>
      </p:sp>
    </p:spTree>
    <p:extLst>
      <p:ext uri="{BB962C8B-B14F-4D97-AF65-F5344CB8AC3E}">
        <p14:creationId xmlns:p14="http://schemas.microsoft.com/office/powerpoint/2010/main" val="2544532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5E7AA8B3-8105-406F-88A9-793E5A149DBE}"/>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581C6081-3B2A-43B8-A965-552B06E48E9E}"/>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117B46B3-CE04-4BAD-A72B-3DB36E4A0AB1}"/>
              </a:ext>
            </a:extLst>
          </p:cNvPr>
          <p:cNvSpPr>
            <a:spLocks noGrp="1"/>
          </p:cNvSpPr>
          <p:nvPr>
            <p:ph type="dt" sz="half" idx="10"/>
          </p:nvPr>
        </p:nvSpPr>
        <p:spPr/>
        <p:txBody>
          <a:bodyPr/>
          <a:lstStyle/>
          <a:p>
            <a:fld id="{9749DE4F-4D5C-49E8-B69E-BB36403ED304}" type="datetime1">
              <a:rPr lang="pl-PL" smtClean="0"/>
              <a:t>2023-06-05</a:t>
            </a:fld>
            <a:endParaRPr lang="pl-PL"/>
          </a:p>
        </p:txBody>
      </p:sp>
      <p:sp>
        <p:nvSpPr>
          <p:cNvPr id="5" name="Symbol zastępczy stopki 4">
            <a:extLst>
              <a:ext uri="{FF2B5EF4-FFF2-40B4-BE49-F238E27FC236}">
                <a16:creationId xmlns:a16="http://schemas.microsoft.com/office/drawing/2014/main" id="{663384FD-10F2-45BE-AEE2-F5024CFE62D1}"/>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631FDE6-B2CE-4056-9DFA-FD9408F2C7BC}"/>
              </a:ext>
            </a:extLst>
          </p:cNvPr>
          <p:cNvSpPr>
            <a:spLocks noGrp="1"/>
          </p:cNvSpPr>
          <p:nvPr>
            <p:ph type="sldNum" sz="quarter" idx="12"/>
          </p:nvPr>
        </p:nvSpPr>
        <p:spPr/>
        <p:txBody>
          <a:bodyPr/>
          <a:lstStyle/>
          <a:p>
            <a:fld id="{715BACC8-EFC8-477F-AC20-4351AEA1AC2C}" type="slidenum">
              <a:rPr lang="pl-PL" smtClean="0"/>
              <a:t>‹#›</a:t>
            </a:fld>
            <a:endParaRPr lang="pl-PL"/>
          </a:p>
        </p:txBody>
      </p:sp>
    </p:spTree>
    <p:extLst>
      <p:ext uri="{BB962C8B-B14F-4D97-AF65-F5344CB8AC3E}">
        <p14:creationId xmlns:p14="http://schemas.microsoft.com/office/powerpoint/2010/main" val="2542681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045123A-B181-4A9C-B620-A27D450F5A4B}"/>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016E463B-AB40-4DE1-A12A-8F7116C481D8}"/>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6A2C8671-EA13-4A44-8452-EF536D26D9BD}"/>
              </a:ext>
            </a:extLst>
          </p:cNvPr>
          <p:cNvSpPr>
            <a:spLocks noGrp="1"/>
          </p:cNvSpPr>
          <p:nvPr>
            <p:ph type="dt" sz="half" idx="10"/>
          </p:nvPr>
        </p:nvSpPr>
        <p:spPr/>
        <p:txBody>
          <a:bodyPr/>
          <a:lstStyle/>
          <a:p>
            <a:fld id="{3BE2F0AA-7B50-484C-9D91-49D17225010E}" type="datetime1">
              <a:rPr lang="pl-PL" smtClean="0"/>
              <a:t>2023-06-05</a:t>
            </a:fld>
            <a:endParaRPr lang="pl-PL"/>
          </a:p>
        </p:txBody>
      </p:sp>
      <p:sp>
        <p:nvSpPr>
          <p:cNvPr id="5" name="Symbol zastępczy stopki 4">
            <a:extLst>
              <a:ext uri="{FF2B5EF4-FFF2-40B4-BE49-F238E27FC236}">
                <a16:creationId xmlns:a16="http://schemas.microsoft.com/office/drawing/2014/main" id="{EB358729-FAE9-4C71-8290-8E74AC75379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CEBB9663-73D9-470D-A586-9F0491B60223}"/>
              </a:ext>
            </a:extLst>
          </p:cNvPr>
          <p:cNvSpPr>
            <a:spLocks noGrp="1"/>
          </p:cNvSpPr>
          <p:nvPr>
            <p:ph type="sldNum" sz="quarter" idx="12"/>
          </p:nvPr>
        </p:nvSpPr>
        <p:spPr/>
        <p:txBody>
          <a:bodyPr/>
          <a:lstStyle/>
          <a:p>
            <a:fld id="{715BACC8-EFC8-477F-AC20-4351AEA1AC2C}" type="slidenum">
              <a:rPr lang="pl-PL" smtClean="0"/>
              <a:t>‹#›</a:t>
            </a:fld>
            <a:endParaRPr lang="pl-PL"/>
          </a:p>
        </p:txBody>
      </p:sp>
    </p:spTree>
    <p:extLst>
      <p:ext uri="{BB962C8B-B14F-4D97-AF65-F5344CB8AC3E}">
        <p14:creationId xmlns:p14="http://schemas.microsoft.com/office/powerpoint/2010/main" val="3633612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1082F1D-D975-4BC1-AC39-ABE17175ECD4}"/>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EBE899DB-0C5E-40BF-8D10-94AA033F83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12D4E19F-9974-4FA8-9880-31E4F6602AF9}"/>
              </a:ext>
            </a:extLst>
          </p:cNvPr>
          <p:cNvSpPr>
            <a:spLocks noGrp="1"/>
          </p:cNvSpPr>
          <p:nvPr>
            <p:ph type="dt" sz="half" idx="10"/>
          </p:nvPr>
        </p:nvSpPr>
        <p:spPr/>
        <p:txBody>
          <a:bodyPr/>
          <a:lstStyle/>
          <a:p>
            <a:fld id="{F494A6D4-D5FB-47C5-8727-A04FC11436A8}" type="datetime1">
              <a:rPr lang="pl-PL" smtClean="0"/>
              <a:t>2023-06-05</a:t>
            </a:fld>
            <a:endParaRPr lang="pl-PL"/>
          </a:p>
        </p:txBody>
      </p:sp>
      <p:sp>
        <p:nvSpPr>
          <p:cNvPr id="5" name="Symbol zastępczy stopki 4">
            <a:extLst>
              <a:ext uri="{FF2B5EF4-FFF2-40B4-BE49-F238E27FC236}">
                <a16:creationId xmlns:a16="http://schemas.microsoft.com/office/drawing/2014/main" id="{7B7AD6A9-D937-4536-A86B-5A0EE507B4B4}"/>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D8BCD726-49EC-4B4A-8D6D-14F5A44FE665}"/>
              </a:ext>
            </a:extLst>
          </p:cNvPr>
          <p:cNvSpPr>
            <a:spLocks noGrp="1"/>
          </p:cNvSpPr>
          <p:nvPr>
            <p:ph type="sldNum" sz="quarter" idx="12"/>
          </p:nvPr>
        </p:nvSpPr>
        <p:spPr/>
        <p:txBody>
          <a:bodyPr/>
          <a:lstStyle/>
          <a:p>
            <a:fld id="{715BACC8-EFC8-477F-AC20-4351AEA1AC2C}" type="slidenum">
              <a:rPr lang="pl-PL" smtClean="0"/>
              <a:t>‹#›</a:t>
            </a:fld>
            <a:endParaRPr lang="pl-PL"/>
          </a:p>
        </p:txBody>
      </p:sp>
    </p:spTree>
    <p:extLst>
      <p:ext uri="{BB962C8B-B14F-4D97-AF65-F5344CB8AC3E}">
        <p14:creationId xmlns:p14="http://schemas.microsoft.com/office/powerpoint/2010/main" val="1359205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B8F9B67-F4F7-4E2E-A49B-8B654DE589ED}"/>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A2FA398D-595A-4EDF-99E1-97CD56B5E4B6}"/>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29131736-35D6-474D-BBCA-117ABB2C335C}"/>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CF4F0EC5-360B-422C-B659-313A9E9C6615}"/>
              </a:ext>
            </a:extLst>
          </p:cNvPr>
          <p:cNvSpPr>
            <a:spLocks noGrp="1"/>
          </p:cNvSpPr>
          <p:nvPr>
            <p:ph type="dt" sz="half" idx="10"/>
          </p:nvPr>
        </p:nvSpPr>
        <p:spPr/>
        <p:txBody>
          <a:bodyPr/>
          <a:lstStyle/>
          <a:p>
            <a:fld id="{44A8CF72-AFF3-49B2-A885-F2361A0851F9}" type="datetime1">
              <a:rPr lang="pl-PL" smtClean="0"/>
              <a:t>2023-06-05</a:t>
            </a:fld>
            <a:endParaRPr lang="pl-PL"/>
          </a:p>
        </p:txBody>
      </p:sp>
      <p:sp>
        <p:nvSpPr>
          <p:cNvPr id="6" name="Symbol zastępczy stopki 5">
            <a:extLst>
              <a:ext uri="{FF2B5EF4-FFF2-40B4-BE49-F238E27FC236}">
                <a16:creationId xmlns:a16="http://schemas.microsoft.com/office/drawing/2014/main" id="{6821A24D-92AC-4014-8B3C-8D189538FEC1}"/>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D47BE449-9D98-4A2A-8CEC-10D15C3544E8}"/>
              </a:ext>
            </a:extLst>
          </p:cNvPr>
          <p:cNvSpPr>
            <a:spLocks noGrp="1"/>
          </p:cNvSpPr>
          <p:nvPr>
            <p:ph type="sldNum" sz="quarter" idx="12"/>
          </p:nvPr>
        </p:nvSpPr>
        <p:spPr/>
        <p:txBody>
          <a:bodyPr/>
          <a:lstStyle/>
          <a:p>
            <a:fld id="{715BACC8-EFC8-477F-AC20-4351AEA1AC2C}" type="slidenum">
              <a:rPr lang="pl-PL" smtClean="0"/>
              <a:t>‹#›</a:t>
            </a:fld>
            <a:endParaRPr lang="pl-PL"/>
          </a:p>
        </p:txBody>
      </p:sp>
    </p:spTree>
    <p:extLst>
      <p:ext uri="{BB962C8B-B14F-4D97-AF65-F5344CB8AC3E}">
        <p14:creationId xmlns:p14="http://schemas.microsoft.com/office/powerpoint/2010/main" val="2489536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88AA499-489E-459D-81D7-67E381E36169}"/>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CCD9F21A-3238-41B3-A3EE-4C417BF9F8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B70A6DAE-0869-45AC-B9D1-CD03ED116EBE}"/>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9BDD4BE2-A416-487A-8E1F-A75F9484CD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4512FBDB-4093-4284-876E-CC98DC88EF83}"/>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65586E88-79AC-453B-AAD6-798DFD6C945E}"/>
              </a:ext>
            </a:extLst>
          </p:cNvPr>
          <p:cNvSpPr>
            <a:spLocks noGrp="1"/>
          </p:cNvSpPr>
          <p:nvPr>
            <p:ph type="dt" sz="half" idx="10"/>
          </p:nvPr>
        </p:nvSpPr>
        <p:spPr/>
        <p:txBody>
          <a:bodyPr/>
          <a:lstStyle/>
          <a:p>
            <a:fld id="{BBA1BA77-2120-4641-AC22-9711DDA084B2}" type="datetime1">
              <a:rPr lang="pl-PL" smtClean="0"/>
              <a:t>2023-06-05</a:t>
            </a:fld>
            <a:endParaRPr lang="pl-PL"/>
          </a:p>
        </p:txBody>
      </p:sp>
      <p:sp>
        <p:nvSpPr>
          <p:cNvPr id="8" name="Symbol zastępczy stopki 7">
            <a:extLst>
              <a:ext uri="{FF2B5EF4-FFF2-40B4-BE49-F238E27FC236}">
                <a16:creationId xmlns:a16="http://schemas.microsoft.com/office/drawing/2014/main" id="{AA10C8E6-C7FD-4A95-8EED-E655C4DF9E54}"/>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76305B60-B1CA-4501-80F5-188D6AFB178B}"/>
              </a:ext>
            </a:extLst>
          </p:cNvPr>
          <p:cNvSpPr>
            <a:spLocks noGrp="1"/>
          </p:cNvSpPr>
          <p:nvPr>
            <p:ph type="sldNum" sz="quarter" idx="12"/>
          </p:nvPr>
        </p:nvSpPr>
        <p:spPr/>
        <p:txBody>
          <a:bodyPr/>
          <a:lstStyle/>
          <a:p>
            <a:fld id="{715BACC8-EFC8-477F-AC20-4351AEA1AC2C}" type="slidenum">
              <a:rPr lang="pl-PL" smtClean="0"/>
              <a:t>‹#›</a:t>
            </a:fld>
            <a:endParaRPr lang="pl-PL"/>
          </a:p>
        </p:txBody>
      </p:sp>
    </p:spTree>
    <p:extLst>
      <p:ext uri="{BB962C8B-B14F-4D97-AF65-F5344CB8AC3E}">
        <p14:creationId xmlns:p14="http://schemas.microsoft.com/office/powerpoint/2010/main" val="1234625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699CC0-457A-479D-92AE-BFD9EF6FE864}"/>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06B84A0C-6ED7-4BF1-8430-8CAFCF1AE475}"/>
              </a:ext>
            </a:extLst>
          </p:cNvPr>
          <p:cNvSpPr>
            <a:spLocks noGrp="1"/>
          </p:cNvSpPr>
          <p:nvPr>
            <p:ph type="dt" sz="half" idx="10"/>
          </p:nvPr>
        </p:nvSpPr>
        <p:spPr/>
        <p:txBody>
          <a:bodyPr/>
          <a:lstStyle/>
          <a:p>
            <a:fld id="{18FAC5DC-A758-455B-88D4-991764B9774C}" type="datetime1">
              <a:rPr lang="pl-PL" smtClean="0"/>
              <a:t>2023-06-05</a:t>
            </a:fld>
            <a:endParaRPr lang="pl-PL"/>
          </a:p>
        </p:txBody>
      </p:sp>
      <p:sp>
        <p:nvSpPr>
          <p:cNvPr id="4" name="Symbol zastępczy stopki 3">
            <a:extLst>
              <a:ext uri="{FF2B5EF4-FFF2-40B4-BE49-F238E27FC236}">
                <a16:creationId xmlns:a16="http://schemas.microsoft.com/office/drawing/2014/main" id="{9B0F5538-CFE0-405D-ACB7-76D642493B28}"/>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40EFF546-1E3F-452D-BAF5-48A365680216}"/>
              </a:ext>
            </a:extLst>
          </p:cNvPr>
          <p:cNvSpPr>
            <a:spLocks noGrp="1"/>
          </p:cNvSpPr>
          <p:nvPr>
            <p:ph type="sldNum" sz="quarter" idx="12"/>
          </p:nvPr>
        </p:nvSpPr>
        <p:spPr/>
        <p:txBody>
          <a:bodyPr/>
          <a:lstStyle/>
          <a:p>
            <a:fld id="{715BACC8-EFC8-477F-AC20-4351AEA1AC2C}" type="slidenum">
              <a:rPr lang="pl-PL" smtClean="0"/>
              <a:t>‹#›</a:t>
            </a:fld>
            <a:endParaRPr lang="pl-PL"/>
          </a:p>
        </p:txBody>
      </p:sp>
    </p:spTree>
    <p:extLst>
      <p:ext uri="{BB962C8B-B14F-4D97-AF65-F5344CB8AC3E}">
        <p14:creationId xmlns:p14="http://schemas.microsoft.com/office/powerpoint/2010/main" val="2052342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7E46FA89-94C9-4C38-83FB-57A4629F6ACE}"/>
              </a:ext>
            </a:extLst>
          </p:cNvPr>
          <p:cNvSpPr>
            <a:spLocks noGrp="1"/>
          </p:cNvSpPr>
          <p:nvPr>
            <p:ph type="dt" sz="half" idx="10"/>
          </p:nvPr>
        </p:nvSpPr>
        <p:spPr/>
        <p:txBody>
          <a:bodyPr/>
          <a:lstStyle/>
          <a:p>
            <a:fld id="{BDCA2EB7-9B41-48A4-98C1-B7B83D1B8F01}" type="datetime1">
              <a:rPr lang="pl-PL" smtClean="0"/>
              <a:t>2023-06-05</a:t>
            </a:fld>
            <a:endParaRPr lang="pl-PL"/>
          </a:p>
        </p:txBody>
      </p:sp>
      <p:sp>
        <p:nvSpPr>
          <p:cNvPr id="3" name="Symbol zastępczy stopki 2">
            <a:extLst>
              <a:ext uri="{FF2B5EF4-FFF2-40B4-BE49-F238E27FC236}">
                <a16:creationId xmlns:a16="http://schemas.microsoft.com/office/drawing/2014/main" id="{733678DE-EFAE-487A-8B7A-ED3B5BF451F4}"/>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217307E1-84CA-486F-9C0B-9CDE8A770914}"/>
              </a:ext>
            </a:extLst>
          </p:cNvPr>
          <p:cNvSpPr>
            <a:spLocks noGrp="1"/>
          </p:cNvSpPr>
          <p:nvPr>
            <p:ph type="sldNum" sz="quarter" idx="12"/>
          </p:nvPr>
        </p:nvSpPr>
        <p:spPr/>
        <p:txBody>
          <a:bodyPr/>
          <a:lstStyle/>
          <a:p>
            <a:fld id="{715BACC8-EFC8-477F-AC20-4351AEA1AC2C}" type="slidenum">
              <a:rPr lang="pl-PL" smtClean="0"/>
              <a:t>‹#›</a:t>
            </a:fld>
            <a:endParaRPr lang="pl-PL"/>
          </a:p>
        </p:txBody>
      </p:sp>
    </p:spTree>
    <p:extLst>
      <p:ext uri="{BB962C8B-B14F-4D97-AF65-F5344CB8AC3E}">
        <p14:creationId xmlns:p14="http://schemas.microsoft.com/office/powerpoint/2010/main" val="3425578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53639F-5C22-4A4A-8263-5E60E3738F3E}"/>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57B30ABA-B443-4D38-A27E-4A6218DCD0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5DC931D5-A544-4B93-AAD2-C46D9DB92B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BB0CB8ED-288B-4942-AEFB-573CCFF95A1D}"/>
              </a:ext>
            </a:extLst>
          </p:cNvPr>
          <p:cNvSpPr>
            <a:spLocks noGrp="1"/>
          </p:cNvSpPr>
          <p:nvPr>
            <p:ph type="dt" sz="half" idx="10"/>
          </p:nvPr>
        </p:nvSpPr>
        <p:spPr/>
        <p:txBody>
          <a:bodyPr/>
          <a:lstStyle/>
          <a:p>
            <a:fld id="{703B31EF-EFB9-4321-A0F7-61F7DACE5F8C}" type="datetime1">
              <a:rPr lang="pl-PL" smtClean="0"/>
              <a:t>2023-06-05</a:t>
            </a:fld>
            <a:endParaRPr lang="pl-PL"/>
          </a:p>
        </p:txBody>
      </p:sp>
      <p:sp>
        <p:nvSpPr>
          <p:cNvPr id="6" name="Symbol zastępczy stopki 5">
            <a:extLst>
              <a:ext uri="{FF2B5EF4-FFF2-40B4-BE49-F238E27FC236}">
                <a16:creationId xmlns:a16="http://schemas.microsoft.com/office/drawing/2014/main" id="{A3E2CF26-A2F6-47D6-9ADB-49DE241DFFC0}"/>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0FA88D78-3E12-43BF-9044-99C0F1B512F4}"/>
              </a:ext>
            </a:extLst>
          </p:cNvPr>
          <p:cNvSpPr>
            <a:spLocks noGrp="1"/>
          </p:cNvSpPr>
          <p:nvPr>
            <p:ph type="sldNum" sz="quarter" idx="12"/>
          </p:nvPr>
        </p:nvSpPr>
        <p:spPr/>
        <p:txBody>
          <a:bodyPr/>
          <a:lstStyle/>
          <a:p>
            <a:fld id="{715BACC8-EFC8-477F-AC20-4351AEA1AC2C}" type="slidenum">
              <a:rPr lang="pl-PL" smtClean="0"/>
              <a:t>‹#›</a:t>
            </a:fld>
            <a:endParaRPr lang="pl-PL"/>
          </a:p>
        </p:txBody>
      </p:sp>
    </p:spTree>
    <p:extLst>
      <p:ext uri="{BB962C8B-B14F-4D97-AF65-F5344CB8AC3E}">
        <p14:creationId xmlns:p14="http://schemas.microsoft.com/office/powerpoint/2010/main" val="2251703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51275A-F99D-4331-8305-ECE102C29FE8}"/>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4FE23F88-659E-42AB-9BC7-FCF9D66672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DA3C8525-F47A-414C-98A8-133466BAFE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9BA687CB-B705-4A0A-AC18-8A6C107309CA}"/>
              </a:ext>
            </a:extLst>
          </p:cNvPr>
          <p:cNvSpPr>
            <a:spLocks noGrp="1"/>
          </p:cNvSpPr>
          <p:nvPr>
            <p:ph type="dt" sz="half" idx="10"/>
          </p:nvPr>
        </p:nvSpPr>
        <p:spPr/>
        <p:txBody>
          <a:bodyPr/>
          <a:lstStyle/>
          <a:p>
            <a:fld id="{38CBC8E9-63C1-4ED9-AD7F-94D66AA03D2F}" type="datetime1">
              <a:rPr lang="pl-PL" smtClean="0"/>
              <a:t>2023-06-05</a:t>
            </a:fld>
            <a:endParaRPr lang="pl-PL"/>
          </a:p>
        </p:txBody>
      </p:sp>
      <p:sp>
        <p:nvSpPr>
          <p:cNvPr id="6" name="Symbol zastępczy stopki 5">
            <a:extLst>
              <a:ext uri="{FF2B5EF4-FFF2-40B4-BE49-F238E27FC236}">
                <a16:creationId xmlns:a16="http://schemas.microsoft.com/office/drawing/2014/main" id="{98642FD0-4635-47DD-B395-BAA25D2B07D1}"/>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3556A238-2EB4-4F4A-A03E-B9BCB075C56E}"/>
              </a:ext>
            </a:extLst>
          </p:cNvPr>
          <p:cNvSpPr>
            <a:spLocks noGrp="1"/>
          </p:cNvSpPr>
          <p:nvPr>
            <p:ph type="sldNum" sz="quarter" idx="12"/>
          </p:nvPr>
        </p:nvSpPr>
        <p:spPr/>
        <p:txBody>
          <a:bodyPr/>
          <a:lstStyle/>
          <a:p>
            <a:fld id="{715BACC8-EFC8-477F-AC20-4351AEA1AC2C}" type="slidenum">
              <a:rPr lang="pl-PL" smtClean="0"/>
              <a:t>‹#›</a:t>
            </a:fld>
            <a:endParaRPr lang="pl-PL"/>
          </a:p>
        </p:txBody>
      </p:sp>
    </p:spTree>
    <p:extLst>
      <p:ext uri="{BB962C8B-B14F-4D97-AF65-F5344CB8AC3E}">
        <p14:creationId xmlns:p14="http://schemas.microsoft.com/office/powerpoint/2010/main" val="3575035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CA4A42A6-2D64-4A8C-8FE0-2F9AED9BA6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B92FADE1-8F41-4C3E-95A0-140FE286A4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B0DBAB6-786D-48BD-BCCF-4C08EC00B3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2B0517-5450-427B-A111-9C568F8CDB2B}" type="datetime1">
              <a:rPr lang="pl-PL" smtClean="0"/>
              <a:t>2023-06-05</a:t>
            </a:fld>
            <a:endParaRPr lang="pl-PL"/>
          </a:p>
        </p:txBody>
      </p:sp>
      <p:sp>
        <p:nvSpPr>
          <p:cNvPr id="5" name="Symbol zastępczy stopki 4">
            <a:extLst>
              <a:ext uri="{FF2B5EF4-FFF2-40B4-BE49-F238E27FC236}">
                <a16:creationId xmlns:a16="http://schemas.microsoft.com/office/drawing/2014/main" id="{D3E1C5A0-2EA7-4887-AB77-BE3201E916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88B4A31F-BAF3-43B9-8606-28CAB711A4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5BACC8-EFC8-477F-AC20-4351AEA1AC2C}" type="slidenum">
              <a:rPr lang="pl-PL" smtClean="0"/>
              <a:t>‹#›</a:t>
            </a:fld>
            <a:endParaRPr lang="pl-PL"/>
          </a:p>
        </p:txBody>
      </p:sp>
    </p:spTree>
    <p:extLst>
      <p:ext uri="{BB962C8B-B14F-4D97-AF65-F5344CB8AC3E}">
        <p14:creationId xmlns:p14="http://schemas.microsoft.com/office/powerpoint/2010/main" val="2970458433"/>
      </p:ext>
    </p:extLst>
  </p:cSld>
  <p:clrMap bg1="lt1" tx1="dk1" bg2="lt2" tx2="dk2" accent1="accent1" accent2="accent2" accent3="accent3" accent4="accent4" accent5="accent5" accent6="accent6" hlink="hlink" folHlink="folHlink"/>
  <p:sldLayoutIdLst>
    <p:sldLayoutId id="2147484380" r:id="rId1"/>
    <p:sldLayoutId id="2147484381" r:id="rId2"/>
    <p:sldLayoutId id="2147484382" r:id="rId3"/>
    <p:sldLayoutId id="2147484383" r:id="rId4"/>
    <p:sldLayoutId id="2147484384" r:id="rId5"/>
    <p:sldLayoutId id="2147484385" r:id="rId6"/>
    <p:sldLayoutId id="2147484386" r:id="rId7"/>
    <p:sldLayoutId id="2147484387" r:id="rId8"/>
    <p:sldLayoutId id="2147484388" r:id="rId9"/>
    <p:sldLayoutId id="2147484389" r:id="rId10"/>
    <p:sldLayoutId id="2147484390"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9050683-DCBC-478B-B569-EC2286665410}"/>
              </a:ext>
            </a:extLst>
          </p:cNvPr>
          <p:cNvSpPr>
            <a:spLocks noGrp="1"/>
          </p:cNvSpPr>
          <p:nvPr>
            <p:ph type="ctrTitle"/>
          </p:nvPr>
        </p:nvSpPr>
        <p:spPr>
          <a:xfrm>
            <a:off x="1524000" y="770670"/>
            <a:ext cx="9144000" cy="3629392"/>
          </a:xfrm>
        </p:spPr>
        <p:txBody>
          <a:bodyPr anchor="t">
            <a:normAutofit fontScale="90000"/>
          </a:bodyPr>
          <a:lstStyle/>
          <a:p>
            <a:pPr>
              <a:lnSpc>
                <a:spcPct val="100000"/>
              </a:lnSpc>
              <a:spcAft>
                <a:spcPts val="1200"/>
              </a:spcAft>
            </a:pPr>
            <a:r>
              <a:rPr lang="pl-PL" sz="1600" dirty="0">
                <a:latin typeface="Arial" panose="020B0604020202020204" pitchFamily="34" charset="0"/>
                <a:cs typeface="Arial" panose="020B0604020202020204" pitchFamily="34" charset="0"/>
              </a:rPr>
              <a:t>X Ogólnopolska Konferencja Naukowo-Szkoleniowa pt. Pomoc materialna dla studentów i  doktorantów </a:t>
            </a:r>
            <a:br>
              <a:rPr lang="pl-PL" sz="1600" dirty="0"/>
            </a:br>
            <a:br>
              <a:rPr lang="pl-PL" sz="1600" dirty="0"/>
            </a:br>
            <a:br>
              <a:rPr lang="pl-PL" sz="1600" dirty="0"/>
            </a:br>
            <a:br>
              <a:rPr lang="pl-PL" sz="3600" b="1" dirty="0"/>
            </a:br>
            <a:r>
              <a:rPr lang="pl-PL" sz="3600" b="1" spc="300" dirty="0">
                <a:latin typeface="Arial" panose="020B0604020202020204" pitchFamily="34" charset="0"/>
                <a:cs typeface="Arial" panose="020B0604020202020204" pitchFamily="34" charset="0"/>
              </a:rPr>
              <a:t>Stypendium socjalne </a:t>
            </a:r>
            <a:br>
              <a:rPr lang="pl-PL" sz="3600" b="1" spc="300" dirty="0">
                <a:latin typeface="Arial" panose="020B0604020202020204" pitchFamily="34" charset="0"/>
                <a:cs typeface="Arial" panose="020B0604020202020204" pitchFamily="34" charset="0"/>
              </a:rPr>
            </a:br>
            <a:br>
              <a:rPr lang="pl-PL" sz="3600" b="1" spc="300" dirty="0">
                <a:latin typeface="Arial" panose="020B0604020202020204" pitchFamily="34" charset="0"/>
                <a:cs typeface="Arial" panose="020B0604020202020204" pitchFamily="34" charset="0"/>
              </a:rPr>
            </a:br>
            <a:r>
              <a:rPr lang="pl-PL" sz="2700" b="1" spc="300" dirty="0">
                <a:latin typeface="Arial" panose="020B0604020202020204" pitchFamily="34" charset="0"/>
                <a:cs typeface="Arial" panose="020B0604020202020204" pitchFamily="34" charset="0"/>
              </a:rPr>
              <a:t>wybrane zagadnienia związane z ustawą             o świadczeniach rodzinnych</a:t>
            </a:r>
            <a:br>
              <a:rPr lang="pl-PL" spc="300" dirty="0"/>
            </a:br>
            <a:endParaRPr lang="pl-PL" spc="300" dirty="0"/>
          </a:p>
        </p:txBody>
      </p:sp>
      <p:sp>
        <p:nvSpPr>
          <p:cNvPr id="3" name="Podtytuł 2">
            <a:extLst>
              <a:ext uri="{FF2B5EF4-FFF2-40B4-BE49-F238E27FC236}">
                <a16:creationId xmlns:a16="http://schemas.microsoft.com/office/drawing/2014/main" id="{761A74FE-08FB-46A1-B5AB-1EDDB266B68B}"/>
              </a:ext>
            </a:extLst>
          </p:cNvPr>
          <p:cNvSpPr>
            <a:spLocks noGrp="1"/>
          </p:cNvSpPr>
          <p:nvPr>
            <p:ph type="subTitle" idx="1"/>
          </p:nvPr>
        </p:nvSpPr>
        <p:spPr>
          <a:xfrm>
            <a:off x="1586523" y="5274531"/>
            <a:ext cx="9144000" cy="751131"/>
          </a:xfrm>
        </p:spPr>
        <p:txBody>
          <a:bodyPr>
            <a:normAutofit/>
          </a:bodyPr>
          <a:lstStyle/>
          <a:p>
            <a:endParaRPr lang="pl-PL" sz="1600" dirty="0"/>
          </a:p>
          <a:p>
            <a:pPr algn="l"/>
            <a:r>
              <a:rPr lang="pl-PL" sz="1400" dirty="0">
                <a:latin typeface="Arial" panose="020B0604020202020204" pitchFamily="34" charset="0"/>
                <a:cs typeface="Arial" panose="020B0604020202020204" pitchFamily="34" charset="0"/>
              </a:rPr>
              <a:t>Agnieszka Miernik SWSA					Toruń, 5 </a:t>
            </a:r>
            <a:r>
              <a:rPr lang="pl-PL" sz="1300" cap="none" dirty="0">
                <a:latin typeface="Arial" panose="020B0604020202020204" pitchFamily="34" charset="0"/>
                <a:cs typeface="Arial" panose="020B0604020202020204" pitchFamily="34" charset="0"/>
              </a:rPr>
              <a:t>czerwca</a:t>
            </a:r>
            <a:r>
              <a:rPr lang="pl-PL" sz="1400" dirty="0">
                <a:latin typeface="Arial" panose="020B0604020202020204" pitchFamily="34" charset="0"/>
                <a:cs typeface="Arial" panose="020B0604020202020204" pitchFamily="34" charset="0"/>
              </a:rPr>
              <a:t> 2023 r.</a:t>
            </a:r>
          </a:p>
          <a:p>
            <a:endParaRPr lang="pl-PL" dirty="0"/>
          </a:p>
        </p:txBody>
      </p:sp>
    </p:spTree>
    <p:extLst>
      <p:ext uri="{BB962C8B-B14F-4D97-AF65-F5344CB8AC3E}">
        <p14:creationId xmlns:p14="http://schemas.microsoft.com/office/powerpoint/2010/main" val="2866833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4365500-0E6C-4322-B020-FCBF6A8807D5}"/>
              </a:ext>
            </a:extLst>
          </p:cNvPr>
          <p:cNvSpPr>
            <a:spLocks noGrp="1"/>
          </p:cNvSpPr>
          <p:nvPr>
            <p:ph type="title"/>
          </p:nvPr>
        </p:nvSpPr>
        <p:spPr>
          <a:xfrm>
            <a:off x="1097280" y="286604"/>
            <a:ext cx="10058400" cy="315182"/>
          </a:xfrm>
        </p:spPr>
        <p:txBody>
          <a:bodyPr>
            <a:normAutofit/>
          </a:bodyPr>
          <a:lstStyle/>
          <a:p>
            <a:r>
              <a:rPr lang="pl-PL" sz="1200" dirty="0">
                <a:solidFill>
                  <a:prstClr val="black">
                    <a:lumMod val="75000"/>
                    <a:lumOff val="25000"/>
                  </a:prstClr>
                </a:solidFill>
              </a:rPr>
              <a:t>X Ogólnopolska Konferencja Naukowo-Szkoleniowa pt. Pomoc materialna dla studentów i  doktorantów </a:t>
            </a:r>
            <a:endParaRPr lang="pl-PL" dirty="0"/>
          </a:p>
        </p:txBody>
      </p:sp>
      <p:sp>
        <p:nvSpPr>
          <p:cNvPr id="3" name="Symbol zastępczy zawartości 2">
            <a:extLst>
              <a:ext uri="{FF2B5EF4-FFF2-40B4-BE49-F238E27FC236}">
                <a16:creationId xmlns:a16="http://schemas.microsoft.com/office/drawing/2014/main" id="{0507EC44-F517-4CBD-9FAE-618268CC1280}"/>
              </a:ext>
            </a:extLst>
          </p:cNvPr>
          <p:cNvSpPr>
            <a:spLocks noGrp="1"/>
          </p:cNvSpPr>
          <p:nvPr>
            <p:ph idx="1"/>
          </p:nvPr>
        </p:nvSpPr>
        <p:spPr>
          <a:xfrm>
            <a:off x="1011311" y="944545"/>
            <a:ext cx="10058400" cy="5024176"/>
          </a:xfrm>
        </p:spPr>
        <p:txBody>
          <a:bodyPr>
            <a:normAutofit/>
          </a:bodyPr>
          <a:lstStyle/>
          <a:p>
            <a:pPr marL="0" indent="0">
              <a:lnSpc>
                <a:spcPct val="150000"/>
              </a:lnSpc>
              <a:buNone/>
            </a:pPr>
            <a:r>
              <a:rPr lang="pl-PL" sz="1500" b="1" dirty="0">
                <a:latin typeface="Arial" panose="020B0604020202020204" pitchFamily="34" charset="0"/>
                <a:cs typeface="Arial" panose="020B0604020202020204" pitchFamily="34" charset="0"/>
              </a:rPr>
              <a:t>2.3. określenie „opiekun prawny”</a:t>
            </a:r>
          </a:p>
          <a:p>
            <a:pPr marL="0" indent="0">
              <a:lnSpc>
                <a:spcPct val="150000"/>
              </a:lnSpc>
              <a:buNone/>
            </a:pPr>
            <a:r>
              <a:rPr lang="pl-PL" sz="1500" dirty="0">
                <a:latin typeface="Arial" panose="020B0604020202020204" pitchFamily="34" charset="0"/>
                <a:cs typeface="Arial" panose="020B0604020202020204" pitchFamily="34" charset="0"/>
              </a:rPr>
              <a:t>ustawa nie określa znaczenia tego pojęcia w sposób szczególny, dlatego M. Kubiak [w:] Prawo o szkolnictwie wyższym. Komentarz, red. W. Sanetra, M. Wierzbowski, Warszawa 2013, art. 179, </a:t>
            </a:r>
            <a:r>
              <a:rPr lang="pl-PL" sz="1500" dirty="0" err="1">
                <a:latin typeface="Arial" panose="020B0604020202020204" pitchFamily="34" charset="0"/>
                <a:cs typeface="Arial" panose="020B0604020202020204" pitchFamily="34" charset="0"/>
              </a:rPr>
              <a:t>nb</a:t>
            </a:r>
            <a:r>
              <a:rPr lang="pl-PL" sz="1500" dirty="0">
                <a:latin typeface="Arial" panose="020B0604020202020204" pitchFamily="34" charset="0"/>
                <a:cs typeface="Arial" panose="020B0604020202020204" pitchFamily="34" charset="0"/>
              </a:rPr>
              <a:t> 9, przyjmuje, że opiekunem prawnym będzie osoba, której powierzono sprawowanie opieki na zasadach określonych w ustawie z dnia 25 lutego 1964 r. Kodeks rodzinny i opiekuńczy (Dz. U. z 2020 r. poz. 1359 ze zm.). Natomiast P. Chmielnicki w cytowanym Komentarzu zauważa, że określenie „opiekun prawny” występuje w przepisach prawa rodzinnego i związane jest z opieką nad małoletnim bądź też nad osobą ubezwłasnowolnioną całkowicie; skoro studentem jest osobą, która co do zasady ukończyła osiemnasty rok życia, a także studentem nie będzie mogła być osoba ubezwłasnowolniona całkowicie, to pojęcie to może odnosić się wyłącznie do tej kategorii osób, które sprawują opiekę nad małoletnimi studentami, co będzie rzadko występowało.</a:t>
            </a:r>
          </a:p>
          <a:p>
            <a:pPr marL="0" indent="0">
              <a:buNone/>
            </a:pPr>
            <a:endParaRPr lang="pl-PL" dirty="0"/>
          </a:p>
        </p:txBody>
      </p:sp>
      <p:sp>
        <p:nvSpPr>
          <p:cNvPr id="4" name="Symbol zastępczy numeru slajdu 3">
            <a:extLst>
              <a:ext uri="{FF2B5EF4-FFF2-40B4-BE49-F238E27FC236}">
                <a16:creationId xmlns:a16="http://schemas.microsoft.com/office/drawing/2014/main" id="{FCACE30E-B5F6-4EC1-AC1B-78D5C44350BF}"/>
              </a:ext>
            </a:extLst>
          </p:cNvPr>
          <p:cNvSpPr>
            <a:spLocks noGrp="1"/>
          </p:cNvSpPr>
          <p:nvPr>
            <p:ph type="sldNum" sz="quarter" idx="12"/>
          </p:nvPr>
        </p:nvSpPr>
        <p:spPr/>
        <p:txBody>
          <a:bodyPr/>
          <a:lstStyle/>
          <a:p>
            <a:fld id="{715BACC8-EFC8-477F-AC20-4351AEA1AC2C}" type="slidenum">
              <a:rPr lang="pl-PL" smtClean="0"/>
              <a:t>10</a:t>
            </a:fld>
            <a:endParaRPr lang="pl-PL"/>
          </a:p>
        </p:txBody>
      </p:sp>
    </p:spTree>
    <p:extLst>
      <p:ext uri="{BB962C8B-B14F-4D97-AF65-F5344CB8AC3E}">
        <p14:creationId xmlns:p14="http://schemas.microsoft.com/office/powerpoint/2010/main" val="3577177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3828A3A-B77E-4A4F-9798-B19C37AE7231}"/>
              </a:ext>
            </a:extLst>
          </p:cNvPr>
          <p:cNvSpPr>
            <a:spLocks noGrp="1"/>
          </p:cNvSpPr>
          <p:nvPr>
            <p:ph type="title"/>
          </p:nvPr>
        </p:nvSpPr>
        <p:spPr>
          <a:xfrm>
            <a:off x="1097280" y="286604"/>
            <a:ext cx="10058400" cy="283920"/>
          </a:xfrm>
        </p:spPr>
        <p:txBody>
          <a:bodyPr>
            <a:normAutofit/>
          </a:bodyPr>
          <a:lstStyle/>
          <a:p>
            <a:r>
              <a:rPr lang="pl-PL" sz="1200" dirty="0">
                <a:solidFill>
                  <a:prstClr val="black">
                    <a:lumMod val="75000"/>
                    <a:lumOff val="25000"/>
                  </a:prstClr>
                </a:solidFill>
              </a:rPr>
              <a:t>X Ogólnopolska Konferencja Naukowo-Szkoleniowa pt. Pomoc materialna dla studentów i  doktorantów </a:t>
            </a:r>
            <a:endParaRPr lang="pl-PL" dirty="0"/>
          </a:p>
        </p:txBody>
      </p:sp>
      <p:sp>
        <p:nvSpPr>
          <p:cNvPr id="3" name="Symbol zastępczy zawartości 2">
            <a:extLst>
              <a:ext uri="{FF2B5EF4-FFF2-40B4-BE49-F238E27FC236}">
                <a16:creationId xmlns:a16="http://schemas.microsoft.com/office/drawing/2014/main" id="{CF3C34F1-330E-4C00-8D6D-5F9C8A4F305F}"/>
              </a:ext>
            </a:extLst>
          </p:cNvPr>
          <p:cNvSpPr>
            <a:spLocks noGrp="1"/>
          </p:cNvSpPr>
          <p:nvPr>
            <p:ph idx="1"/>
          </p:nvPr>
        </p:nvSpPr>
        <p:spPr>
          <a:xfrm>
            <a:off x="1097280" y="884255"/>
            <a:ext cx="10058400" cy="4556425"/>
          </a:xfrm>
        </p:spPr>
        <p:txBody>
          <a:bodyPr>
            <a:normAutofit fontScale="92500"/>
          </a:bodyPr>
          <a:lstStyle/>
          <a:p>
            <a:pPr marL="90488" lvl="1" indent="0">
              <a:lnSpc>
                <a:spcPct val="170000"/>
              </a:lnSpc>
              <a:spcAft>
                <a:spcPts val="1800"/>
              </a:spcAft>
              <a:buClr>
                <a:srgbClr val="9DBFBE"/>
              </a:buClr>
              <a:buNone/>
            </a:pPr>
            <a:r>
              <a:rPr lang="pl-PL" sz="1300" b="1" dirty="0">
                <a:latin typeface="Arial" panose="020B0604020202020204" pitchFamily="34" charset="0"/>
                <a:cs typeface="Arial" panose="020B0604020202020204" pitchFamily="34" charset="0"/>
              </a:rPr>
              <a:t>2.4. określenia: „dzieci będące na utrzymaniu”, „osoby rozwiedzione”, „osoby w separacji”, „osoba samotnie wychowująca dziecko”</a:t>
            </a:r>
          </a:p>
          <a:p>
            <a:pPr marL="271463" lvl="1">
              <a:lnSpc>
                <a:spcPct val="150000"/>
              </a:lnSpc>
              <a:spcAft>
                <a:spcPts val="1800"/>
              </a:spcAft>
              <a:buClr>
                <a:srgbClr val="9DBFBE"/>
              </a:buClr>
              <a:buFont typeface="Wingdings" panose="05000000000000000000" pitchFamily="2" charset="2"/>
              <a:buChar char="Ø"/>
            </a:pPr>
            <a:r>
              <a:rPr lang="pl-PL" sz="1300" dirty="0">
                <a:latin typeface="Arial" panose="020B0604020202020204" pitchFamily="34" charset="0"/>
                <a:cs typeface="Arial" panose="020B0604020202020204" pitchFamily="34" charset="0"/>
              </a:rPr>
              <a:t>wyrok NSA z 24 listopada 2010 r. I OSK 1427/10 - </a:t>
            </a:r>
            <a:r>
              <a:rPr lang="pl-PL" sz="1300" b="1" dirty="0">
                <a:latin typeface="Arial" panose="020B0604020202020204" pitchFamily="34" charset="0"/>
                <a:cs typeface="Arial" panose="020B0604020202020204" pitchFamily="34" charset="0"/>
              </a:rPr>
              <a:t>dzieci będące na utrzymaniu studenta </a:t>
            </a:r>
            <a:r>
              <a:rPr lang="pl-PL" sz="1300" dirty="0">
                <a:latin typeface="Arial" panose="020B0604020202020204" pitchFamily="34" charset="0"/>
                <a:cs typeface="Arial" panose="020B0604020202020204" pitchFamily="34" charset="0"/>
              </a:rPr>
              <a:t>–– odesłanie do definicji rodziny sformułowanej w art. 3 pkt 16 </a:t>
            </a:r>
            <a:r>
              <a:rPr lang="pl-PL" sz="1300" dirty="0" err="1">
                <a:latin typeface="Arial" panose="020B0604020202020204" pitchFamily="34" charset="0"/>
                <a:cs typeface="Arial" panose="020B0604020202020204" pitchFamily="34" charset="0"/>
              </a:rPr>
              <a:t>u.ś.r</a:t>
            </a:r>
            <a:r>
              <a:rPr lang="pl-PL" sz="1300" dirty="0">
                <a:latin typeface="Arial" panose="020B0604020202020204" pitchFamily="34" charset="0"/>
                <a:cs typeface="Arial" panose="020B0604020202020204" pitchFamily="34" charset="0"/>
              </a:rPr>
              <a:t>. NSA uznał, że składają się na nią: małżonkowie, rodzice dzieci, opiekun faktyczny dziecka, oraz pozostające na utrzymaniu dzieci w wieku do ukończenia 26 roku życia, a także w szczególnych sytuacjach wskazanych tym przepisem dziecko po ukończeniu 26 roku życia. Rodzice dzieci i pozostające na ich utrzymaniu dzieci stanowią więc rodzinę bez względu na to, czy rodzice są małżeństwem lub czy uzyskali rozwód albo czy orzeczona została wobec nich separacja. Jednakże dochody rodziców nie są sumowane wówczas, gdy dziecko jest pod opieką rodzica samotnie go wychowującego w rozumieniu art. 3 pkt 17a ustawy (por. wyrok NSA z 14 maja 2008 r., sygn. akt I OSK 1134/07). Tym samym dzieci studenta z poprzedniego małżeństwa, będące pod opieką rodzica samotnie go wychowującego w rozumieniu art. 3 pkt 17a </a:t>
            </a:r>
            <a:r>
              <a:rPr lang="pl-PL" sz="1300" dirty="0" err="1">
                <a:latin typeface="Arial" panose="020B0604020202020204" pitchFamily="34" charset="0"/>
                <a:cs typeface="Arial" panose="020B0604020202020204" pitchFamily="34" charset="0"/>
              </a:rPr>
              <a:t>u.ś.r</a:t>
            </a:r>
            <a:r>
              <a:rPr lang="pl-PL" sz="1300" dirty="0">
                <a:latin typeface="Arial" panose="020B0604020202020204" pitchFamily="34" charset="0"/>
                <a:cs typeface="Arial" panose="020B0604020202020204" pitchFamily="34" charset="0"/>
              </a:rPr>
              <a:t>., nie są uznawane przez przepisy ustawy PSW za członków rodziny. W świetle przepisów </a:t>
            </a:r>
            <a:r>
              <a:rPr lang="pl-PL" sz="1300" dirty="0" err="1">
                <a:latin typeface="Arial" panose="020B0604020202020204" pitchFamily="34" charset="0"/>
                <a:cs typeface="Arial" panose="020B0604020202020204" pitchFamily="34" charset="0"/>
              </a:rPr>
              <a:t>u.ś.r</a:t>
            </a:r>
            <a:r>
              <a:rPr lang="pl-PL" sz="1300" dirty="0">
                <a:latin typeface="Arial" panose="020B0604020202020204" pitchFamily="34" charset="0"/>
                <a:cs typeface="Arial" panose="020B0604020202020204" pitchFamily="34" charset="0"/>
              </a:rPr>
              <a:t>. dziećmi pozostającymi na utrzymaniu studenta rozwiedzionego są te dzieci, wobec których wypełnia obowiązek alimentacyjny poprzez osobiste starania o ich utrzymanie, a nie te, wobec których wypełnia obowiązek alimentacyjny poprzez zapłatę kwoty alimentów do rąk drugiego rodzica, na którego utrzymaniu osobistym dziecko pozostaje. W tych okolicznościach przy ustalaniu wysokości dochodu uprawniającego studenta do ubiegania się o stypendium, nie uwzględnia się dzieci z pierwszego małżeństwa, jak również nie bierze się ich pod uwagę przy ustalaniu wysokości dochodu na osobę w rodzinie studenta.</a:t>
            </a:r>
          </a:p>
          <a:p>
            <a:pPr marL="0" indent="0">
              <a:buNone/>
            </a:pPr>
            <a:endParaRPr lang="pl-PL" dirty="0"/>
          </a:p>
        </p:txBody>
      </p:sp>
      <p:sp>
        <p:nvSpPr>
          <p:cNvPr id="4" name="Symbol zastępczy numeru slajdu 3">
            <a:extLst>
              <a:ext uri="{FF2B5EF4-FFF2-40B4-BE49-F238E27FC236}">
                <a16:creationId xmlns:a16="http://schemas.microsoft.com/office/drawing/2014/main" id="{EF1CDA49-FEC4-4DF4-B957-265C737BB0E8}"/>
              </a:ext>
            </a:extLst>
          </p:cNvPr>
          <p:cNvSpPr>
            <a:spLocks noGrp="1"/>
          </p:cNvSpPr>
          <p:nvPr>
            <p:ph type="sldNum" sz="quarter" idx="12"/>
          </p:nvPr>
        </p:nvSpPr>
        <p:spPr/>
        <p:txBody>
          <a:bodyPr/>
          <a:lstStyle/>
          <a:p>
            <a:fld id="{715BACC8-EFC8-477F-AC20-4351AEA1AC2C}" type="slidenum">
              <a:rPr lang="pl-PL" smtClean="0"/>
              <a:t>11</a:t>
            </a:fld>
            <a:endParaRPr lang="pl-PL"/>
          </a:p>
        </p:txBody>
      </p:sp>
    </p:spTree>
    <p:extLst>
      <p:ext uri="{BB962C8B-B14F-4D97-AF65-F5344CB8AC3E}">
        <p14:creationId xmlns:p14="http://schemas.microsoft.com/office/powerpoint/2010/main" val="655791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89AC77-3E45-4441-B923-C5082F855E54}"/>
              </a:ext>
            </a:extLst>
          </p:cNvPr>
          <p:cNvSpPr>
            <a:spLocks noGrp="1"/>
          </p:cNvSpPr>
          <p:nvPr>
            <p:ph type="title"/>
          </p:nvPr>
        </p:nvSpPr>
        <p:spPr>
          <a:xfrm>
            <a:off x="838200" y="365126"/>
            <a:ext cx="10515600" cy="315912"/>
          </a:xfrm>
        </p:spPr>
        <p:txBody>
          <a:bodyPr>
            <a:normAutofit/>
          </a:bodyPr>
          <a:lstStyle/>
          <a:p>
            <a:r>
              <a:rPr lang="pl-PL" sz="1100" dirty="0"/>
              <a:t>X Ogólnopolska Konferencja Naukowo-Szkoleniowa pt. Pomoc materialna dla studentów i  doktorantów </a:t>
            </a:r>
          </a:p>
        </p:txBody>
      </p:sp>
      <p:sp>
        <p:nvSpPr>
          <p:cNvPr id="3" name="Symbol zastępczy zawartości 2">
            <a:extLst>
              <a:ext uri="{FF2B5EF4-FFF2-40B4-BE49-F238E27FC236}">
                <a16:creationId xmlns:a16="http://schemas.microsoft.com/office/drawing/2014/main" id="{3B713393-BE4C-4B2E-929E-29576726B7F3}"/>
              </a:ext>
            </a:extLst>
          </p:cNvPr>
          <p:cNvSpPr>
            <a:spLocks noGrp="1"/>
          </p:cNvSpPr>
          <p:nvPr>
            <p:ph idx="1"/>
          </p:nvPr>
        </p:nvSpPr>
        <p:spPr>
          <a:xfrm>
            <a:off x="838200" y="844062"/>
            <a:ext cx="10515600" cy="5332901"/>
          </a:xfrm>
        </p:spPr>
        <p:txBody>
          <a:bodyPr>
            <a:normAutofit fontScale="92500"/>
          </a:bodyPr>
          <a:lstStyle/>
          <a:p>
            <a:pPr marL="0" indent="0">
              <a:spcBef>
                <a:spcPts val="600"/>
              </a:spcBef>
              <a:buNone/>
            </a:pPr>
            <a:r>
              <a:rPr lang="pl-PL" sz="1400" b="1" dirty="0"/>
              <a:t>2.4. określenia: „dzieci będące na utrzymaniu”, „osoby rozwiedzione”, „osoby w separacji”, „osoba samotnie wychowująca dziecko”</a:t>
            </a:r>
          </a:p>
          <a:p>
            <a:endParaRPr lang="pl-PL" sz="1200" dirty="0"/>
          </a:p>
          <a:p>
            <a:pPr>
              <a:lnSpc>
                <a:spcPct val="150000"/>
              </a:lnSpc>
              <a:spcBef>
                <a:spcPts val="0"/>
              </a:spcBef>
              <a:buFont typeface="Wingdings" panose="05000000000000000000" pitchFamily="2" charset="2"/>
              <a:buChar char="Ø"/>
            </a:pPr>
            <a:r>
              <a:rPr lang="pl-PL" sz="1200" dirty="0">
                <a:latin typeface="Arial" panose="020B0604020202020204" pitchFamily="34" charset="0"/>
                <a:cs typeface="Arial" panose="020B0604020202020204" pitchFamily="34" charset="0"/>
              </a:rPr>
              <a:t>definicja legalna zawarta w art. 3 pkt 17a </a:t>
            </a:r>
            <a:r>
              <a:rPr lang="pl-PL" sz="1200" dirty="0" err="1">
                <a:latin typeface="Arial" panose="020B0604020202020204" pitchFamily="34" charset="0"/>
                <a:cs typeface="Arial" panose="020B0604020202020204" pitchFamily="34" charset="0"/>
              </a:rPr>
              <a:t>u.ś.r</a:t>
            </a:r>
            <a:r>
              <a:rPr lang="pl-PL" sz="1200" dirty="0">
                <a:latin typeface="Arial" panose="020B0604020202020204" pitchFamily="34" charset="0"/>
                <a:cs typeface="Arial" panose="020B0604020202020204" pitchFamily="34" charset="0"/>
              </a:rPr>
              <a:t>. - osoba samotnie wychowująca dziecko to: panna, kawaler, wdowa, wdowiec, osoba pozostająca w separacji orzeczonej prawomocnym wyrokiem sądu, osoba rozwiedziona, chyba że wychowuje wspólnie co najmniej jedno dziecko z jego rodzicem’</a:t>
            </a:r>
          </a:p>
          <a:p>
            <a:pPr>
              <a:lnSpc>
                <a:spcPct val="150000"/>
              </a:lnSpc>
              <a:buFont typeface="Wingdings" panose="05000000000000000000" pitchFamily="2" charset="2"/>
              <a:buChar char="Ø"/>
            </a:pPr>
            <a:r>
              <a:rPr lang="pl-PL" sz="1200" dirty="0">
                <a:latin typeface="Arial" panose="020B0604020202020204" pitchFamily="34" charset="0"/>
                <a:cs typeface="Arial" panose="020B0604020202020204" pitchFamily="34" charset="0"/>
              </a:rPr>
              <a:t>wyrok NSA z 13 stycznia 2022 r. I OSK 760/19 - również osoba pozostająca w związku nieformalnym, jakim jest konkubinat i wychowującą wspólnie z konkubentem co najmniej jedno wspólne dziecko, nie może być uznana </a:t>
            </a:r>
            <a:r>
              <a:rPr lang="pl-PL" sz="1200" b="1" dirty="0">
                <a:latin typeface="Arial" panose="020B0604020202020204" pitchFamily="34" charset="0"/>
                <a:cs typeface="Arial" panose="020B0604020202020204" pitchFamily="34" charset="0"/>
              </a:rPr>
              <a:t>za osobę samotnie wychowującą dziecko </a:t>
            </a:r>
            <a:r>
              <a:rPr lang="pl-PL" sz="1200" dirty="0">
                <a:latin typeface="Arial" panose="020B0604020202020204" pitchFamily="34" charset="0"/>
                <a:cs typeface="Arial" panose="020B0604020202020204" pitchFamily="34" charset="0"/>
              </a:rPr>
              <a:t>w odniesieniu do dziecka z wcześniejszego związku - w rozumieniu art. 3 pkt 17a </a:t>
            </a:r>
            <a:r>
              <a:rPr lang="pl-PL" sz="1200" dirty="0" err="1">
                <a:latin typeface="Arial" panose="020B0604020202020204" pitchFamily="34" charset="0"/>
                <a:cs typeface="Arial" panose="020B0604020202020204" pitchFamily="34" charset="0"/>
              </a:rPr>
              <a:t>u.ś.r</a:t>
            </a:r>
            <a:r>
              <a:rPr lang="pl-PL" sz="1200" dirty="0">
                <a:latin typeface="Arial" panose="020B0604020202020204" pitchFamily="34" charset="0"/>
                <a:cs typeface="Arial" panose="020B0604020202020204" pitchFamily="34" charset="0"/>
              </a:rPr>
              <a:t>.;</a:t>
            </a:r>
          </a:p>
          <a:p>
            <a:pPr>
              <a:lnSpc>
                <a:spcPct val="150000"/>
              </a:lnSpc>
              <a:buFont typeface="Wingdings" panose="05000000000000000000" pitchFamily="2" charset="2"/>
              <a:buChar char="Ø"/>
            </a:pPr>
            <a:r>
              <a:rPr lang="pl-PL" sz="1200" dirty="0">
                <a:latin typeface="Arial" panose="020B0604020202020204" pitchFamily="34" charset="0"/>
                <a:cs typeface="Arial" panose="020B0604020202020204" pitchFamily="34" charset="0"/>
              </a:rPr>
              <a:t>wyrok NSA z 11 grudnia 2020 r. I OSK 1877/20, wyrok NSA z 10 lipca 2020 r. I OSK 3084/19 - problem prawny dotyczący wykładni art. 3 pkt 17a </a:t>
            </a:r>
            <a:r>
              <a:rPr lang="pl-PL" sz="1200" dirty="0" err="1">
                <a:latin typeface="Arial" panose="020B0604020202020204" pitchFamily="34" charset="0"/>
                <a:cs typeface="Arial" panose="020B0604020202020204" pitchFamily="34" charset="0"/>
              </a:rPr>
              <a:t>u.ś.r</a:t>
            </a:r>
            <a:r>
              <a:rPr lang="pl-PL" sz="1200" dirty="0">
                <a:latin typeface="Arial" panose="020B0604020202020204" pitchFamily="34" charset="0"/>
                <a:cs typeface="Arial" panose="020B0604020202020204" pitchFamily="34" charset="0"/>
              </a:rPr>
              <a:t>. był przedmiotem wielu wyroków NSA, w tym wyroków z: 2 czerwca 2017 r. I OSK 26/17, 7 lipca 2016 r., I OSK 2822/14, 20 czerwca 2018 r., I OSK 1876/16, 8 listopada 2018 r., I OSK 1083/180, czy 10 lipca 2020 r., sygn. akt I OSK 3084/19. Stwierdzono w nich, że przesłanka samotnego wychowywania dziecka - w rozumieniu art. 3 pkt 17a </a:t>
            </a:r>
            <a:r>
              <a:rPr lang="pl-PL" sz="1200" dirty="0" err="1">
                <a:latin typeface="Arial" panose="020B0604020202020204" pitchFamily="34" charset="0"/>
                <a:cs typeface="Arial" panose="020B0604020202020204" pitchFamily="34" charset="0"/>
              </a:rPr>
              <a:t>u.ś.r</a:t>
            </a:r>
            <a:r>
              <a:rPr lang="pl-PL" sz="1200" dirty="0">
                <a:latin typeface="Arial" panose="020B0604020202020204" pitchFamily="34" charset="0"/>
                <a:cs typeface="Arial" panose="020B0604020202020204" pitchFamily="34" charset="0"/>
              </a:rPr>
              <a:t>. - spełniona jest zawsze, gdy dziecko jest wychowywane tylko przez jednego z rodziców, co oznacza, że osoba pozostająca w związku małżeńskim i wychowująca dziecko spoza małżeństwa jest osobą samotnie wychowującą dziecko w rozumieniu art. 3 pkt 17a </a:t>
            </a:r>
            <a:r>
              <a:rPr lang="pl-PL" sz="1200" dirty="0" err="1">
                <a:latin typeface="Arial" panose="020B0604020202020204" pitchFamily="34" charset="0"/>
                <a:cs typeface="Arial" panose="020B0604020202020204" pitchFamily="34" charset="0"/>
              </a:rPr>
              <a:t>u.ś.r</a:t>
            </a:r>
            <a:r>
              <a:rPr lang="pl-PL" sz="1200" dirty="0">
                <a:latin typeface="Arial" panose="020B0604020202020204" pitchFamily="34" charset="0"/>
                <a:cs typeface="Arial" panose="020B0604020202020204" pitchFamily="34" charset="0"/>
              </a:rPr>
              <a:t>.</a:t>
            </a:r>
          </a:p>
          <a:p>
            <a:pPr>
              <a:lnSpc>
                <a:spcPct val="150000"/>
              </a:lnSpc>
              <a:buFont typeface="Wingdings" panose="05000000000000000000" pitchFamily="2" charset="2"/>
              <a:buChar char="Ø"/>
            </a:pPr>
            <a:r>
              <a:rPr lang="pl-PL" sz="1200" dirty="0">
                <a:latin typeface="Arial" panose="020B0604020202020204" pitchFamily="34" charset="0"/>
                <a:cs typeface="Arial" panose="020B0604020202020204" pitchFamily="34" charset="0"/>
              </a:rPr>
              <a:t>Wyrok WSA w Kielcach z 20 lutego 2019 r. II SA/</a:t>
            </a:r>
            <a:r>
              <a:rPr lang="pl-PL" sz="1200" dirty="0" err="1">
                <a:latin typeface="Arial" panose="020B0604020202020204" pitchFamily="34" charset="0"/>
                <a:cs typeface="Arial" panose="020B0604020202020204" pitchFamily="34" charset="0"/>
              </a:rPr>
              <a:t>Ke</a:t>
            </a:r>
            <a:r>
              <a:rPr lang="pl-PL" sz="1200" dirty="0">
                <a:latin typeface="Arial" panose="020B0604020202020204" pitchFamily="34" charset="0"/>
                <a:cs typeface="Arial" panose="020B0604020202020204" pitchFamily="34" charset="0"/>
              </a:rPr>
              <a:t> 59/19 - nawet pozostawanie z małżonkiem w "nieformalnej separacji", nie pozwala wyłączyć takiego małżonka z grona członków rodziny wnioskodawcy. Małżonkowie pozostający w faktycznej separacji są nadal traktowani jako członkowie rodziny, których dochody łącznie wlicza się do dochodu rodziny, przy ustalaniu prawa do świadczeń rodzinnych, których przyznanie uzależnione jest od spełnienia kryterium dochodowego. Taki stan, w świetle </a:t>
            </a:r>
            <a:r>
              <a:rPr lang="pl-PL" sz="1200" dirty="0" err="1">
                <a:latin typeface="Arial" panose="020B0604020202020204" pitchFamily="34" charset="0"/>
                <a:cs typeface="Arial" panose="020B0604020202020204" pitchFamily="34" charset="0"/>
              </a:rPr>
              <a:t>u.ś.r</a:t>
            </a:r>
            <a:r>
              <a:rPr lang="pl-PL" sz="1200" dirty="0">
                <a:latin typeface="Arial" panose="020B0604020202020204" pitchFamily="34" charset="0"/>
                <a:cs typeface="Arial" panose="020B0604020202020204" pitchFamily="34" charset="0"/>
              </a:rPr>
              <a:t>., będzie miał miejsce do czasu prawomocnego orzeczenia przez sąd separacji lub rozwodu. Bez znaczenia w takiej sytuacji pozostaje okoliczność, że współmałżonkowie nie zamieszkują razem, czy też nie prowadzą wspólnego gospodarstwa domowego. Ta ocena prawna jest zbieżna z utrwalonym w orzecznictwie sądów administracyjnych stanowiskiem, zgodnie z którym w zakresie świadczeń rodzinnych ustawodawca określając pojęcie rodziny (a także osoby samotnie wychowującej dziecko) uwzględnia status prawny, nie zaś stan faktyczny lub przesłankę wspólnego gospodarowania. </a:t>
            </a:r>
          </a:p>
          <a:p>
            <a:pPr>
              <a:lnSpc>
                <a:spcPct val="150000"/>
              </a:lnSpc>
              <a:buFont typeface="Wingdings" panose="05000000000000000000" pitchFamily="2" charset="2"/>
              <a:buChar char="Ø"/>
            </a:pPr>
            <a:endParaRPr lang="pl-PL" sz="12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B2CD56BE-5E29-4E0F-BC1A-F9E41F31D39A}"/>
              </a:ext>
            </a:extLst>
          </p:cNvPr>
          <p:cNvSpPr>
            <a:spLocks noGrp="1"/>
          </p:cNvSpPr>
          <p:nvPr>
            <p:ph type="sldNum" sz="quarter" idx="12"/>
          </p:nvPr>
        </p:nvSpPr>
        <p:spPr/>
        <p:txBody>
          <a:bodyPr/>
          <a:lstStyle/>
          <a:p>
            <a:fld id="{715BACC8-EFC8-477F-AC20-4351AEA1AC2C}" type="slidenum">
              <a:rPr lang="pl-PL" smtClean="0"/>
              <a:t>12</a:t>
            </a:fld>
            <a:endParaRPr lang="pl-PL"/>
          </a:p>
        </p:txBody>
      </p:sp>
    </p:spTree>
    <p:extLst>
      <p:ext uri="{BB962C8B-B14F-4D97-AF65-F5344CB8AC3E}">
        <p14:creationId xmlns:p14="http://schemas.microsoft.com/office/powerpoint/2010/main" val="1042206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4318D21-0F92-451B-AB50-C9F6622CD97B}"/>
              </a:ext>
            </a:extLst>
          </p:cNvPr>
          <p:cNvSpPr>
            <a:spLocks noGrp="1"/>
          </p:cNvSpPr>
          <p:nvPr>
            <p:ph type="title"/>
          </p:nvPr>
        </p:nvSpPr>
        <p:spPr>
          <a:xfrm>
            <a:off x="1097280" y="286603"/>
            <a:ext cx="10058400" cy="346443"/>
          </a:xfrm>
        </p:spPr>
        <p:txBody>
          <a:bodyPr>
            <a:normAutofit/>
          </a:bodyPr>
          <a:lstStyle/>
          <a:p>
            <a:r>
              <a:rPr lang="pl-PL" sz="1200" dirty="0">
                <a:solidFill>
                  <a:prstClr val="black">
                    <a:lumMod val="75000"/>
                    <a:lumOff val="25000"/>
                  </a:prstClr>
                </a:solidFill>
              </a:rPr>
              <a:t>X Ogólnopolska Konferencja Naukowo-Szkoleniowa pt. Pomoc materialna dla studentów i  doktorantów </a:t>
            </a:r>
            <a:endParaRPr lang="pl-PL" dirty="0"/>
          </a:p>
        </p:txBody>
      </p:sp>
      <p:sp>
        <p:nvSpPr>
          <p:cNvPr id="3" name="Symbol zastępczy zawartości 2">
            <a:extLst>
              <a:ext uri="{FF2B5EF4-FFF2-40B4-BE49-F238E27FC236}">
                <a16:creationId xmlns:a16="http://schemas.microsoft.com/office/drawing/2014/main" id="{A362FA7D-0005-42F0-BBA8-2FB282192453}"/>
              </a:ext>
            </a:extLst>
          </p:cNvPr>
          <p:cNvSpPr>
            <a:spLocks noGrp="1"/>
          </p:cNvSpPr>
          <p:nvPr>
            <p:ph idx="1"/>
          </p:nvPr>
        </p:nvSpPr>
        <p:spPr>
          <a:xfrm>
            <a:off x="1003496" y="743579"/>
            <a:ext cx="10058400" cy="5245240"/>
          </a:xfrm>
        </p:spPr>
        <p:txBody>
          <a:bodyPr>
            <a:normAutofit fontScale="25000" lnSpcReduction="20000"/>
          </a:bodyPr>
          <a:lstStyle/>
          <a:p>
            <a:pPr marL="0" indent="0">
              <a:lnSpc>
                <a:spcPct val="170000"/>
              </a:lnSpc>
              <a:buNone/>
            </a:pPr>
            <a:r>
              <a:rPr lang="pl-PL" sz="4800" b="1" dirty="0">
                <a:latin typeface="Arial" panose="020B0604020202020204" pitchFamily="34" charset="0"/>
                <a:cs typeface="Arial" panose="020B0604020202020204" pitchFamily="34" charset="0"/>
              </a:rPr>
              <a:t>2.5. zatrudnienie i praca zarobkowa </a:t>
            </a:r>
          </a:p>
          <a:p>
            <a:pPr>
              <a:lnSpc>
                <a:spcPct val="170000"/>
              </a:lnSpc>
              <a:buFont typeface="Wingdings" panose="05000000000000000000" pitchFamily="2" charset="2"/>
              <a:buChar char="Ø"/>
            </a:pPr>
            <a:r>
              <a:rPr lang="pl-PL" sz="4800" dirty="0">
                <a:latin typeface="Arial" panose="020B0604020202020204" pitchFamily="34" charset="0"/>
                <a:cs typeface="Arial" panose="020B0604020202020204" pitchFamily="34" charset="0"/>
              </a:rPr>
              <a:t>art.. 3 pkt 22 </a:t>
            </a:r>
            <a:r>
              <a:rPr lang="pl-PL" sz="4800" dirty="0" err="1">
                <a:latin typeface="Arial" panose="020B0604020202020204" pitchFamily="34" charset="0"/>
                <a:cs typeface="Arial" panose="020B0604020202020204" pitchFamily="34" charset="0"/>
              </a:rPr>
              <a:t>u.ś.r</a:t>
            </a:r>
            <a:r>
              <a:rPr lang="pl-PL" sz="4800" dirty="0">
                <a:latin typeface="Arial" panose="020B0604020202020204" pitchFamily="34" charset="0"/>
                <a:cs typeface="Arial" panose="020B0604020202020204" pitchFamily="34" charset="0"/>
              </a:rPr>
              <a:t>. - zatrudnienie lub inna praca zarobkowa - oznacza to wykonywanie pracy na podstawie stosunku pracy, stosunku służbowego, umowy o pracę nakładczą oraz wykonywanie pracy lub świadczenie usług na podstawie umowy agencyjnej, umowy zlecenia, umowy o dzieło albo w okresie członkostwa w rolniczej spółdzielni produkcyjnej, spółdzielni kółek rolniczych lub spółdzielni usług rolniczych, a także prowadzenie pozarolniczej działalności gospodarczej;</a:t>
            </a:r>
          </a:p>
          <a:p>
            <a:pPr>
              <a:lnSpc>
                <a:spcPct val="170000"/>
              </a:lnSpc>
              <a:spcBef>
                <a:spcPts val="600"/>
              </a:spcBef>
              <a:buFont typeface="Wingdings" panose="05000000000000000000" pitchFamily="2" charset="2"/>
              <a:buChar char="Ø"/>
            </a:pPr>
            <a:r>
              <a:rPr lang="pl-PL" sz="4800" dirty="0">
                <a:latin typeface="Arial" panose="020B0604020202020204" pitchFamily="34" charset="0"/>
                <a:cs typeface="Arial" panose="020B0604020202020204" pitchFamily="34" charset="0"/>
              </a:rPr>
              <a:t>stosunek służbowy - status funkcjonariuszy służb mundurowych w Polsce został uregulowany niejednolicie. Powoduje to liczne problemy w interpretacji przepisów dotyczących żołnierzy i funkcjonariuszy. Obecnie w Polsce mamy aż 11 służb, które mogą być zaliczone do służb mundurowych. Status funkcjonariuszy służb mundurowych i żołnierzy zawodowych został uregulowany przykładowo wymienionych ustawach o: Policji, Straży Granicznej, Państwowej Straży Pożarnej, Obronie Ojczyzny, Służbie Ochrony Państwa, Służbie Więziennej, Agencji Bezpieczeństwa Wewnętrznego oraz Agencji Wywiadu, o Służbie Kontrwywiadu Wojskowego oraz Służbie Wywiadu Wojskowego, o Centralnym Biurze Antykorupcyjnym, o Krajowej Administracji Skarbowej . </a:t>
            </a:r>
          </a:p>
          <a:p>
            <a:pPr>
              <a:lnSpc>
                <a:spcPct val="170000"/>
              </a:lnSpc>
              <a:spcBef>
                <a:spcPts val="600"/>
              </a:spcBef>
              <a:buFont typeface="Wingdings" panose="05000000000000000000" pitchFamily="2" charset="2"/>
              <a:buChar char="Ø"/>
            </a:pPr>
            <a:r>
              <a:rPr lang="pl-PL" sz="4800" dirty="0">
                <a:latin typeface="Arial" panose="020B0604020202020204" pitchFamily="34" charset="0"/>
                <a:cs typeface="Arial" panose="020B0604020202020204" pitchFamily="34" charset="0"/>
              </a:rPr>
              <a:t>przepisy regulujące status żołnierzy zawodowych i funkcjonariuszy służb mundurowych są nazywane zwyczajowo przepisami pragmatycznymi, a ustawy regulujące stosunek służbowy ustawami pragmatycznymi lub pragmatykami służbowymi. Określenie „stosunek służbowy” jest rozumiane jako „szczególny stosunek prawny łączący z państwem osoby zatrudnione w aparacie państwowym, czyli sprawujące trwale i za wynagrodzeniem urząd państwowy” (W. Jaśkiewicz, Stosunki służbowe w administracji, Warszawa–Poznań 1969, s. 23).</a:t>
            </a:r>
          </a:p>
          <a:p>
            <a:pPr marL="180975" indent="0">
              <a:lnSpc>
                <a:spcPct val="170000"/>
              </a:lnSpc>
              <a:spcBef>
                <a:spcPts val="0"/>
              </a:spcBef>
              <a:buNone/>
            </a:pPr>
            <a:r>
              <a:rPr lang="pl-PL" sz="4800" dirty="0">
                <a:latin typeface="Arial" panose="020B0604020202020204" pitchFamily="34" charset="0"/>
                <a:cs typeface="Arial" panose="020B0604020202020204" pitchFamily="34" charset="0"/>
              </a:rPr>
              <a:t>P. Szustakiewicz, „Istota stosunku służbowego” w „Stosunek służbowy w formacjach mundurowych”, Beck, 2015 r. </a:t>
            </a:r>
          </a:p>
          <a:p>
            <a:pPr marL="0" indent="0">
              <a:buNone/>
            </a:pPr>
            <a:endParaRPr lang="pl-PL" dirty="0"/>
          </a:p>
        </p:txBody>
      </p:sp>
      <p:sp>
        <p:nvSpPr>
          <p:cNvPr id="4" name="Symbol zastępczy numeru slajdu 3">
            <a:extLst>
              <a:ext uri="{FF2B5EF4-FFF2-40B4-BE49-F238E27FC236}">
                <a16:creationId xmlns:a16="http://schemas.microsoft.com/office/drawing/2014/main" id="{90DDCD07-46DC-48A3-AB04-6B360BDB541A}"/>
              </a:ext>
            </a:extLst>
          </p:cNvPr>
          <p:cNvSpPr>
            <a:spLocks noGrp="1"/>
          </p:cNvSpPr>
          <p:nvPr>
            <p:ph type="sldNum" sz="quarter" idx="12"/>
          </p:nvPr>
        </p:nvSpPr>
        <p:spPr/>
        <p:txBody>
          <a:bodyPr/>
          <a:lstStyle/>
          <a:p>
            <a:fld id="{715BACC8-EFC8-477F-AC20-4351AEA1AC2C}" type="slidenum">
              <a:rPr lang="pl-PL" smtClean="0"/>
              <a:t>13</a:t>
            </a:fld>
            <a:endParaRPr lang="pl-PL"/>
          </a:p>
        </p:txBody>
      </p:sp>
    </p:spTree>
    <p:extLst>
      <p:ext uri="{BB962C8B-B14F-4D97-AF65-F5344CB8AC3E}">
        <p14:creationId xmlns:p14="http://schemas.microsoft.com/office/powerpoint/2010/main" val="803499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F93489F-E247-4BB9-B3DE-E0A54C213419}"/>
              </a:ext>
            </a:extLst>
          </p:cNvPr>
          <p:cNvSpPr>
            <a:spLocks noGrp="1"/>
          </p:cNvSpPr>
          <p:nvPr>
            <p:ph type="title"/>
          </p:nvPr>
        </p:nvSpPr>
        <p:spPr>
          <a:xfrm>
            <a:off x="1097280" y="286604"/>
            <a:ext cx="10058400" cy="260473"/>
          </a:xfrm>
        </p:spPr>
        <p:txBody>
          <a:bodyPr>
            <a:normAutofit/>
          </a:bodyPr>
          <a:lstStyle/>
          <a:p>
            <a:r>
              <a:rPr lang="pl-PL" sz="1200" dirty="0">
                <a:solidFill>
                  <a:prstClr val="black">
                    <a:lumMod val="75000"/>
                    <a:lumOff val="25000"/>
                  </a:prstClr>
                </a:solidFill>
              </a:rPr>
              <a:t>X Ogólnopolska Konferencja Naukowo-Szkoleniowa pt. Pomoc materialna dla studentów i  doktorantów 			</a:t>
            </a:r>
            <a:endParaRPr lang="pl-PL" dirty="0">
              <a:latin typeface="+mn-lt"/>
              <a:cs typeface="Arial" panose="020B0604020202020204" pitchFamily="34" charset="0"/>
            </a:endParaRPr>
          </a:p>
        </p:txBody>
      </p:sp>
      <p:sp>
        <p:nvSpPr>
          <p:cNvPr id="3" name="Symbol zastępczy zawartości 2">
            <a:extLst>
              <a:ext uri="{FF2B5EF4-FFF2-40B4-BE49-F238E27FC236}">
                <a16:creationId xmlns:a16="http://schemas.microsoft.com/office/drawing/2014/main" id="{CF67E2AB-BA5D-47C5-99BD-5EE8A225877C}"/>
              </a:ext>
            </a:extLst>
          </p:cNvPr>
          <p:cNvSpPr>
            <a:spLocks noGrp="1"/>
          </p:cNvSpPr>
          <p:nvPr>
            <p:ph idx="1"/>
          </p:nvPr>
        </p:nvSpPr>
        <p:spPr>
          <a:xfrm>
            <a:off x="1066800" y="844062"/>
            <a:ext cx="10058400" cy="4645555"/>
          </a:xfrm>
        </p:spPr>
        <p:txBody>
          <a:bodyPr>
            <a:normAutofit/>
          </a:bodyPr>
          <a:lstStyle/>
          <a:p>
            <a:pPr marL="0" indent="0">
              <a:lnSpc>
                <a:spcPct val="150000"/>
              </a:lnSpc>
              <a:buNone/>
            </a:pPr>
            <a:r>
              <a:rPr lang="pl-PL" sz="1300" b="1" dirty="0">
                <a:latin typeface="Arial" panose="020B0604020202020204" pitchFamily="34" charset="0"/>
                <a:cs typeface="Arial" panose="020B0604020202020204" pitchFamily="34" charset="0"/>
              </a:rPr>
              <a:t>2.6. Utrata i uzyskanie dochodu </a:t>
            </a:r>
            <a:r>
              <a:rPr lang="pl-PL" sz="1300" dirty="0">
                <a:latin typeface="Arial" panose="020B0604020202020204" pitchFamily="34" charset="0"/>
                <a:cs typeface="Arial" panose="020B0604020202020204" pitchFamily="34" charset="0"/>
              </a:rPr>
              <a:t>– art. 3 pkt 23 i 24 </a:t>
            </a:r>
            <a:r>
              <a:rPr lang="pl-PL" sz="1300" dirty="0" err="1">
                <a:latin typeface="Arial" panose="020B0604020202020204" pitchFamily="34" charset="0"/>
                <a:cs typeface="Arial" panose="020B0604020202020204" pitchFamily="34" charset="0"/>
              </a:rPr>
              <a:t>u.ś.r</a:t>
            </a:r>
            <a:r>
              <a:rPr lang="pl-PL" sz="1300" dirty="0">
                <a:latin typeface="Arial" panose="020B0604020202020204" pitchFamily="34" charset="0"/>
                <a:cs typeface="Arial" panose="020B0604020202020204" pitchFamily="34" charset="0"/>
              </a:rPr>
              <a:t>.</a:t>
            </a:r>
          </a:p>
          <a:p>
            <a:pPr>
              <a:lnSpc>
                <a:spcPct val="150000"/>
              </a:lnSpc>
              <a:buFont typeface="Wingdings" panose="05000000000000000000" pitchFamily="2" charset="2"/>
              <a:buChar char="Ø"/>
            </a:pPr>
            <a:r>
              <a:rPr lang="pl-PL" sz="1300" dirty="0">
                <a:latin typeface="Arial" panose="020B0604020202020204" pitchFamily="34" charset="0"/>
                <a:cs typeface="Arial" panose="020B0604020202020204" pitchFamily="34" charset="0"/>
              </a:rPr>
              <a:t>istotą tych przepisów jest ustalanie prawa do świadczeń na podstawie dochodu zbliżonego do dochodu faktycznie uzyskiwanego przez rodzinę w okresie ich pobierania, a nie przeciętnego dochodu uzyskiwanego w roku poprzednim, art. 3 pkt 23  i 24 </a:t>
            </a:r>
            <a:r>
              <a:rPr lang="pl-PL" sz="1300" dirty="0" err="1">
                <a:latin typeface="Arial" panose="020B0604020202020204" pitchFamily="34" charset="0"/>
                <a:cs typeface="Arial" panose="020B0604020202020204" pitchFamily="34" charset="0"/>
              </a:rPr>
              <a:t>u.ś.r</a:t>
            </a:r>
            <a:r>
              <a:rPr lang="pl-PL" sz="1300" dirty="0">
                <a:latin typeface="Arial" panose="020B0604020202020204" pitchFamily="34" charset="0"/>
                <a:cs typeface="Arial" panose="020B0604020202020204" pitchFamily="34" charset="0"/>
              </a:rPr>
              <a:t>. - wyrok WSA II SA/</a:t>
            </a:r>
            <a:r>
              <a:rPr lang="pl-PL" sz="1300" dirty="0" err="1">
                <a:latin typeface="Arial" panose="020B0604020202020204" pitchFamily="34" charset="0"/>
                <a:cs typeface="Arial" panose="020B0604020202020204" pitchFamily="34" charset="0"/>
              </a:rPr>
              <a:t>Wa</a:t>
            </a:r>
            <a:r>
              <a:rPr lang="pl-PL" sz="1300" dirty="0">
                <a:latin typeface="Arial" panose="020B0604020202020204" pitchFamily="34" charset="0"/>
                <a:cs typeface="Arial" panose="020B0604020202020204" pitchFamily="34" charset="0"/>
              </a:rPr>
              <a:t> 720/20, wyrok NSA I OSK 2535/19 – wykładnia przepisów art. 5 ust. 4b w związku z art. 3 pkt 2a </a:t>
            </a:r>
            <a:r>
              <a:rPr lang="pl-PL" sz="1300" dirty="0" err="1">
                <a:latin typeface="Arial" panose="020B0604020202020204" pitchFamily="34" charset="0"/>
                <a:cs typeface="Arial" panose="020B0604020202020204" pitchFamily="34" charset="0"/>
              </a:rPr>
              <a:t>u.ś.r</a:t>
            </a:r>
            <a:r>
              <a:rPr lang="pl-PL" sz="1300" dirty="0">
                <a:latin typeface="Arial" panose="020B0604020202020204" pitchFamily="34" charset="0"/>
                <a:cs typeface="Arial" panose="020B0604020202020204" pitchFamily="34" charset="0"/>
              </a:rPr>
              <a:t>. definiujących dochód członka rodziny - oznacza to przeciętny miesięczny dochód członka rodziny osiągnięty w roku kalendarzowym poprzedzającym okres zasiłkowy, z zastrzeżeniem art. 5 ust. 4-4c; </a:t>
            </a:r>
          </a:p>
          <a:p>
            <a:pPr>
              <a:lnSpc>
                <a:spcPct val="150000"/>
              </a:lnSpc>
              <a:buFont typeface="Wingdings" panose="05000000000000000000" pitchFamily="2" charset="2"/>
              <a:buChar char="Ø"/>
            </a:pPr>
            <a:r>
              <a:rPr lang="pl-PL" sz="1300" dirty="0">
                <a:latin typeface="Arial" panose="020B0604020202020204" pitchFamily="34" charset="0"/>
                <a:cs typeface="Arial" panose="020B0604020202020204" pitchFamily="34" charset="0"/>
              </a:rPr>
              <a:t>art. 23 ust. 4d </a:t>
            </a:r>
            <a:r>
              <a:rPr lang="pl-PL" sz="1300" dirty="0" err="1">
                <a:latin typeface="Arial" panose="020B0604020202020204" pitchFamily="34" charset="0"/>
                <a:cs typeface="Arial" panose="020B0604020202020204" pitchFamily="34" charset="0"/>
              </a:rPr>
              <a:t>u.ś.r</a:t>
            </a:r>
            <a:r>
              <a:rPr lang="pl-PL" sz="1300" dirty="0">
                <a:latin typeface="Arial" panose="020B0604020202020204" pitchFamily="34" charset="0"/>
                <a:cs typeface="Arial" panose="020B0604020202020204" pitchFamily="34" charset="0"/>
              </a:rPr>
              <a:t>. - w przypadku utraty dochodu lub uzyskania dochodu do wniosku o świadczenia rodzinne należy dołączyć dokumenty potwierdzające ich utratę lub uzyskanie oraz ich wysokość.</a:t>
            </a:r>
          </a:p>
          <a:p>
            <a:pPr marL="0" indent="0">
              <a:buNone/>
            </a:pPr>
            <a:endParaRPr lang="pl-PL" dirty="0"/>
          </a:p>
        </p:txBody>
      </p:sp>
      <p:sp>
        <p:nvSpPr>
          <p:cNvPr id="4" name="Symbol zastępczy numeru slajdu 3">
            <a:extLst>
              <a:ext uri="{FF2B5EF4-FFF2-40B4-BE49-F238E27FC236}">
                <a16:creationId xmlns:a16="http://schemas.microsoft.com/office/drawing/2014/main" id="{6A5BCF4D-8DE9-4C40-9033-2B4B7F2B2110}"/>
              </a:ext>
            </a:extLst>
          </p:cNvPr>
          <p:cNvSpPr>
            <a:spLocks noGrp="1"/>
          </p:cNvSpPr>
          <p:nvPr>
            <p:ph type="sldNum" sz="quarter" idx="12"/>
          </p:nvPr>
        </p:nvSpPr>
        <p:spPr/>
        <p:txBody>
          <a:bodyPr/>
          <a:lstStyle/>
          <a:p>
            <a:fld id="{715BACC8-EFC8-477F-AC20-4351AEA1AC2C}" type="slidenum">
              <a:rPr lang="pl-PL" smtClean="0"/>
              <a:t>14</a:t>
            </a:fld>
            <a:endParaRPr lang="pl-PL"/>
          </a:p>
        </p:txBody>
      </p:sp>
    </p:spTree>
    <p:extLst>
      <p:ext uri="{BB962C8B-B14F-4D97-AF65-F5344CB8AC3E}">
        <p14:creationId xmlns:p14="http://schemas.microsoft.com/office/powerpoint/2010/main" val="3591150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5B3C249-9C93-4F44-9CCF-3D1099935E37}"/>
              </a:ext>
            </a:extLst>
          </p:cNvPr>
          <p:cNvSpPr>
            <a:spLocks noGrp="1"/>
          </p:cNvSpPr>
          <p:nvPr>
            <p:ph type="title"/>
          </p:nvPr>
        </p:nvSpPr>
        <p:spPr>
          <a:xfrm>
            <a:off x="1097280" y="286603"/>
            <a:ext cx="10058400" cy="309745"/>
          </a:xfrm>
        </p:spPr>
        <p:txBody>
          <a:bodyPr>
            <a:normAutofit/>
          </a:bodyPr>
          <a:lstStyle/>
          <a:p>
            <a:r>
              <a:rPr lang="pl-PL" sz="1200" dirty="0">
                <a:solidFill>
                  <a:prstClr val="black">
                    <a:lumMod val="75000"/>
                    <a:lumOff val="25000"/>
                  </a:prstClr>
                </a:solidFill>
              </a:rPr>
              <a:t>X Ogólnopolska Konferencja Naukowo-Szkoleniowa pt. Pomoc materialna dla studentów i  doktorantów 	</a:t>
            </a:r>
            <a:endParaRPr lang="pl-PL" dirty="0"/>
          </a:p>
        </p:txBody>
      </p:sp>
      <p:sp>
        <p:nvSpPr>
          <p:cNvPr id="3" name="Symbol zastępczy zawartości 2">
            <a:extLst>
              <a:ext uri="{FF2B5EF4-FFF2-40B4-BE49-F238E27FC236}">
                <a16:creationId xmlns:a16="http://schemas.microsoft.com/office/drawing/2014/main" id="{CBCC9695-E2CB-4D09-99CC-E5BD719FF61C}"/>
              </a:ext>
            </a:extLst>
          </p:cNvPr>
          <p:cNvSpPr>
            <a:spLocks noGrp="1"/>
          </p:cNvSpPr>
          <p:nvPr>
            <p:ph idx="1"/>
          </p:nvPr>
        </p:nvSpPr>
        <p:spPr>
          <a:xfrm>
            <a:off x="1097280" y="884255"/>
            <a:ext cx="10058400" cy="4873450"/>
          </a:xfrm>
        </p:spPr>
        <p:txBody>
          <a:bodyPr>
            <a:normAutofit fontScale="92500"/>
          </a:bodyPr>
          <a:lstStyle/>
          <a:p>
            <a:pPr marL="457200" lvl="1" indent="0">
              <a:lnSpc>
                <a:spcPct val="170000"/>
              </a:lnSpc>
              <a:spcAft>
                <a:spcPts val="1200"/>
              </a:spcAft>
              <a:buClr>
                <a:srgbClr val="9DBFBE"/>
              </a:buClr>
              <a:buNone/>
            </a:pPr>
            <a:r>
              <a:rPr lang="pl-PL" sz="1400" b="1" dirty="0">
                <a:solidFill>
                  <a:prstClr val="black">
                    <a:lumMod val="75000"/>
                    <a:lumOff val="25000"/>
                  </a:prstClr>
                </a:solidFill>
                <a:latin typeface="Arial" panose="020B0604020202020204" pitchFamily="34" charset="0"/>
                <a:cs typeface="Arial" panose="020B0604020202020204" pitchFamily="34" charset="0"/>
              </a:rPr>
              <a:t>2.6.1. Utrata dochodu – art. 3 pkt 23 </a:t>
            </a:r>
            <a:r>
              <a:rPr lang="pl-PL" sz="1400" b="1" dirty="0" err="1">
                <a:solidFill>
                  <a:prstClr val="black">
                    <a:lumMod val="75000"/>
                    <a:lumOff val="25000"/>
                  </a:prstClr>
                </a:solidFill>
                <a:latin typeface="Arial" panose="020B0604020202020204" pitchFamily="34" charset="0"/>
                <a:cs typeface="Arial" panose="020B0604020202020204" pitchFamily="34" charset="0"/>
              </a:rPr>
              <a:t>u.ś.r</a:t>
            </a:r>
            <a:r>
              <a:rPr lang="pl-PL" sz="1400" b="1" dirty="0">
                <a:solidFill>
                  <a:prstClr val="black">
                    <a:lumMod val="75000"/>
                    <a:lumOff val="25000"/>
                  </a:prstClr>
                </a:solidFill>
                <a:latin typeface="Arial" panose="020B0604020202020204" pitchFamily="34" charset="0"/>
                <a:cs typeface="Arial" panose="020B0604020202020204" pitchFamily="34" charset="0"/>
              </a:rPr>
              <a:t>.</a:t>
            </a:r>
          </a:p>
          <a:p>
            <a:pPr lvl="1">
              <a:lnSpc>
                <a:spcPct val="170000"/>
              </a:lnSpc>
              <a:buClr>
                <a:srgbClr val="9DBFBE"/>
              </a:buClr>
              <a:buFont typeface="Wingdings" panose="05000000000000000000" pitchFamily="2" charset="2"/>
              <a:buChar char="Ø"/>
            </a:pPr>
            <a:r>
              <a:rPr lang="pl-PL" sz="1400" dirty="0">
                <a:latin typeface="Arial" panose="020B0604020202020204" pitchFamily="34" charset="0"/>
                <a:cs typeface="Arial" panose="020B0604020202020204" pitchFamily="34" charset="0"/>
              </a:rPr>
              <a:t>wyrok WSA w Łodzi z 8 września 2022 r. III SA/</a:t>
            </a:r>
            <a:r>
              <a:rPr lang="pl-PL" sz="1400" dirty="0" err="1">
                <a:latin typeface="Arial" panose="020B0604020202020204" pitchFamily="34" charset="0"/>
                <a:cs typeface="Arial" panose="020B0604020202020204" pitchFamily="34" charset="0"/>
              </a:rPr>
              <a:t>Łd</a:t>
            </a:r>
            <a:r>
              <a:rPr lang="pl-PL" sz="1400" dirty="0">
                <a:latin typeface="Arial" panose="020B0604020202020204" pitchFamily="34" charset="0"/>
                <a:cs typeface="Arial" panose="020B0604020202020204" pitchFamily="34" charset="0"/>
              </a:rPr>
              <a:t> 370/22 - katalog sytuacji opisanych w art. 3 pkt </a:t>
            </a:r>
            <a:r>
              <a:rPr lang="pl-PL" sz="1400" dirty="0" err="1">
                <a:latin typeface="Arial" panose="020B0604020202020204" pitchFamily="34" charset="0"/>
                <a:cs typeface="Arial" panose="020B0604020202020204" pitchFamily="34" charset="0"/>
              </a:rPr>
              <a:t>u.ś.r</a:t>
            </a:r>
            <a:r>
              <a:rPr lang="pl-PL" sz="1400" dirty="0">
                <a:latin typeface="Arial" panose="020B0604020202020204" pitchFamily="34" charset="0"/>
                <a:cs typeface="Arial" panose="020B0604020202020204" pitchFamily="34" charset="0"/>
              </a:rPr>
              <a:t>. ma charakter wyczerpujący, a zatem nie jest możliwe uwzględnienie okoliczności, która nie została przewidziana wyraźnie w powyższym przepisie, jednak interpretacja tego przepisu nie może ograniczać się tylko do powyższej konkluzji. Ustawodawca w treści art. 3 pkt 23 stwierdza bowiem wyraźnie, że utrata dochodu może wynikać także z utraty zatrudnienia lub innej pracy zarobkowej. Trzeba przy tym zauważyć, że </a:t>
            </a:r>
            <a:r>
              <a:rPr lang="pl-PL" sz="1400" u="sng" dirty="0">
                <a:latin typeface="Arial" panose="020B0604020202020204" pitchFamily="34" charset="0"/>
                <a:cs typeface="Arial" panose="020B0604020202020204" pitchFamily="34" charset="0"/>
              </a:rPr>
              <a:t>pojęcie to nie ogranicza się jedynie do utraty samego wynagrodzenia, lecz obejmuje również utratę wszelkich jego składników i substytutów, takich jak dodatki, zasiłki i świadczenia, w tym także te, które są wypłacane z ubezpieczenia społecznego, o ile pozostają one w związku ze stosunkiem pracy</a:t>
            </a:r>
            <a:r>
              <a:rPr lang="pl-PL" sz="1400" dirty="0">
                <a:latin typeface="Arial" panose="020B0604020202020204" pitchFamily="34" charset="0"/>
                <a:cs typeface="Arial" panose="020B0604020202020204" pitchFamily="34" charset="0"/>
              </a:rPr>
              <a:t>;</a:t>
            </a:r>
          </a:p>
          <a:p>
            <a:pPr lvl="1">
              <a:lnSpc>
                <a:spcPct val="170000"/>
              </a:lnSpc>
              <a:buClr>
                <a:srgbClr val="9DBFBE"/>
              </a:buClr>
              <a:buFont typeface="Wingdings" panose="05000000000000000000" pitchFamily="2" charset="2"/>
              <a:buChar char="Ø"/>
            </a:pPr>
            <a:r>
              <a:rPr lang="pl-PL" sz="1400" dirty="0">
                <a:latin typeface="Arial" panose="020B0604020202020204" pitchFamily="34" charset="0"/>
                <a:cs typeface="Arial" panose="020B0604020202020204" pitchFamily="34" charset="0"/>
              </a:rPr>
              <a:t>wyrok NSA z 14 lipca 2021 r. I OSK 797/21 - w toku wykładni przepisów dotyczących możliwości przyznania zasiłku rodzinnego należy kierować się celem, jaki ma spełniać ta forma pomocy, który zgodnie z art. 4 ust. 1 </a:t>
            </a:r>
            <a:r>
              <a:rPr lang="pl-PL" sz="1400" dirty="0" err="1">
                <a:latin typeface="Arial" panose="020B0604020202020204" pitchFamily="34" charset="0"/>
                <a:cs typeface="Arial" panose="020B0604020202020204" pitchFamily="34" charset="0"/>
              </a:rPr>
              <a:t>u.ś.r</a:t>
            </a:r>
            <a:r>
              <a:rPr lang="pl-PL" sz="1400" dirty="0">
                <a:latin typeface="Arial" panose="020B0604020202020204" pitchFamily="34" charset="0"/>
                <a:cs typeface="Arial" panose="020B0604020202020204" pitchFamily="34" charset="0"/>
              </a:rPr>
              <a:t>. stanowi częściowe pokrycie wydatków na utrzymanie dziecka. Realizacja tego celu zapewniona jest </a:t>
            </a:r>
            <a:r>
              <a:rPr lang="pl-PL" sz="1400" u="sng" dirty="0">
                <a:latin typeface="Arial" panose="020B0604020202020204" pitchFamily="34" charset="0"/>
                <a:cs typeface="Arial" panose="020B0604020202020204" pitchFamily="34" charset="0"/>
              </a:rPr>
              <a:t>nie tylko w sytuacji, gdy stosunek zatrudnienia lub wykonywania innej pracy zarobkowej ustał całkowicie, ale także w sytuacji, gdy utrata zatrudnienia i zmniejszenie wynikającego z tego stosunku wynagrodzenia następuje przez zmniejszenie wymiaru czasu pracy i płacy</a:t>
            </a:r>
            <a:r>
              <a:rPr lang="pl-PL" sz="1400" dirty="0">
                <a:latin typeface="Arial" panose="020B0604020202020204" pitchFamily="34" charset="0"/>
                <a:cs typeface="Arial" panose="020B0604020202020204" pitchFamily="34" charset="0"/>
              </a:rPr>
              <a:t>;</a:t>
            </a:r>
          </a:p>
          <a:p>
            <a:pPr lvl="1">
              <a:lnSpc>
                <a:spcPct val="170000"/>
              </a:lnSpc>
              <a:buClr>
                <a:srgbClr val="9DBFBE"/>
              </a:buClr>
              <a:buFont typeface="Wingdings" panose="05000000000000000000" pitchFamily="2" charset="2"/>
              <a:buChar char="Ø"/>
            </a:pPr>
            <a:endParaRPr lang="pl-PL" sz="14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11AC3C76-5C85-4404-8706-4A07A9035BC5}"/>
              </a:ext>
            </a:extLst>
          </p:cNvPr>
          <p:cNvSpPr>
            <a:spLocks noGrp="1"/>
          </p:cNvSpPr>
          <p:nvPr>
            <p:ph type="sldNum" sz="quarter" idx="12"/>
          </p:nvPr>
        </p:nvSpPr>
        <p:spPr/>
        <p:txBody>
          <a:bodyPr/>
          <a:lstStyle/>
          <a:p>
            <a:fld id="{715BACC8-EFC8-477F-AC20-4351AEA1AC2C}" type="slidenum">
              <a:rPr lang="pl-PL" smtClean="0"/>
              <a:t>15</a:t>
            </a:fld>
            <a:endParaRPr lang="pl-PL"/>
          </a:p>
        </p:txBody>
      </p:sp>
    </p:spTree>
    <p:extLst>
      <p:ext uri="{BB962C8B-B14F-4D97-AF65-F5344CB8AC3E}">
        <p14:creationId xmlns:p14="http://schemas.microsoft.com/office/powerpoint/2010/main" val="35646252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7C22929-168E-4317-9FC7-4A5A6F017514}"/>
              </a:ext>
            </a:extLst>
          </p:cNvPr>
          <p:cNvSpPr>
            <a:spLocks noGrp="1"/>
          </p:cNvSpPr>
          <p:nvPr>
            <p:ph type="title"/>
          </p:nvPr>
        </p:nvSpPr>
        <p:spPr>
          <a:xfrm>
            <a:off x="1097280" y="286603"/>
            <a:ext cx="10058400" cy="286153"/>
          </a:xfrm>
        </p:spPr>
        <p:txBody>
          <a:bodyPr>
            <a:normAutofit/>
          </a:bodyPr>
          <a:lstStyle/>
          <a:p>
            <a:r>
              <a:rPr lang="pl-PL" sz="1200" dirty="0">
                <a:solidFill>
                  <a:prstClr val="black">
                    <a:lumMod val="75000"/>
                    <a:lumOff val="25000"/>
                  </a:prstClr>
                </a:solidFill>
              </a:rPr>
              <a:t>X Ogólnopolska Konferencja Naukowo-Szkoleniowa pt. Pomoc materialna dla studentów i  doktorantów 	</a:t>
            </a:r>
            <a:endParaRPr lang="pl-PL" dirty="0"/>
          </a:p>
        </p:txBody>
      </p:sp>
      <p:sp>
        <p:nvSpPr>
          <p:cNvPr id="3" name="Symbol zastępczy zawartości 2">
            <a:extLst>
              <a:ext uri="{FF2B5EF4-FFF2-40B4-BE49-F238E27FC236}">
                <a16:creationId xmlns:a16="http://schemas.microsoft.com/office/drawing/2014/main" id="{2FCE75DA-39E7-4915-94DD-F79555A9461D}"/>
              </a:ext>
            </a:extLst>
          </p:cNvPr>
          <p:cNvSpPr>
            <a:spLocks noGrp="1"/>
          </p:cNvSpPr>
          <p:nvPr>
            <p:ph idx="1"/>
          </p:nvPr>
        </p:nvSpPr>
        <p:spPr>
          <a:xfrm>
            <a:off x="1066800" y="1293074"/>
            <a:ext cx="10058400" cy="4023360"/>
          </a:xfrm>
        </p:spPr>
        <p:txBody>
          <a:bodyPr>
            <a:normAutofit fontScale="85000" lnSpcReduction="20000"/>
          </a:bodyPr>
          <a:lstStyle/>
          <a:p>
            <a:pPr marL="0" indent="0">
              <a:buNone/>
            </a:pPr>
            <a:r>
              <a:rPr lang="pl-PL" sz="1400" b="1" dirty="0">
                <a:latin typeface="Arial" panose="020B0604020202020204" pitchFamily="34" charset="0"/>
                <a:cs typeface="Arial" panose="020B0604020202020204" pitchFamily="34" charset="0"/>
              </a:rPr>
              <a:t>2.6.1. Utrata dochodu – art. 3 pkt 23 </a:t>
            </a:r>
            <a:r>
              <a:rPr lang="pl-PL" sz="1400" b="1" dirty="0" err="1">
                <a:latin typeface="Arial" panose="020B0604020202020204" pitchFamily="34" charset="0"/>
                <a:cs typeface="Arial" panose="020B0604020202020204" pitchFamily="34" charset="0"/>
              </a:rPr>
              <a:t>u.ś.r</a:t>
            </a:r>
            <a:r>
              <a:rPr lang="pl-PL" sz="1400" b="1" dirty="0">
                <a:latin typeface="Arial" panose="020B0604020202020204" pitchFamily="34" charset="0"/>
                <a:cs typeface="Arial" panose="020B0604020202020204" pitchFamily="34" charset="0"/>
              </a:rPr>
              <a:t>.</a:t>
            </a:r>
          </a:p>
          <a:p>
            <a:pPr>
              <a:lnSpc>
                <a:spcPct val="150000"/>
              </a:lnSpc>
              <a:buFont typeface="Wingdings" panose="05000000000000000000" pitchFamily="2" charset="2"/>
              <a:buChar char="Ø"/>
            </a:pPr>
            <a:r>
              <a:rPr lang="pl-PL" sz="1400" dirty="0">
                <a:latin typeface="Arial" panose="020B0604020202020204" pitchFamily="34" charset="0"/>
                <a:cs typeface="Arial" panose="020B0604020202020204" pitchFamily="34" charset="0"/>
              </a:rPr>
              <a:t>wyrok WSA 1 lipca 2020 r. w Warszawie II SA/</a:t>
            </a:r>
            <a:r>
              <a:rPr lang="pl-PL" sz="1400" dirty="0" err="1">
                <a:latin typeface="Arial" panose="020B0604020202020204" pitchFamily="34" charset="0"/>
                <a:cs typeface="Arial" panose="020B0604020202020204" pitchFamily="34" charset="0"/>
              </a:rPr>
              <a:t>Wa</a:t>
            </a:r>
            <a:r>
              <a:rPr lang="pl-PL" sz="1400" dirty="0">
                <a:latin typeface="Arial" panose="020B0604020202020204" pitchFamily="34" charset="0"/>
                <a:cs typeface="Arial" panose="020B0604020202020204" pitchFamily="34" charset="0"/>
              </a:rPr>
              <a:t> 720/20 - do majątku wspólnego małżonków należą m.in. pobrane wynagrodzenie za pracę i dochody z innej działalności zarobkowej każdego z małżonków oraz dochody z majątku wspólnego, jak również z majątku osobistego każdego z małżonków. Oboje małżonkowie są obowiązani współdziałać w zarządzie majątkiem wspólnym. Obowiązek ten obejmuje w szczególności udzielanie sobie wzajemnie informacji o stanie majątku wspólnego, o wykonywaniu zarządu majątkiem wspólnym i o zobowiązaniach obciążających majątek wspólny. Co do zasady, każdy z małżonków może samodzielnie zarządzać majątkiem wspólnym. W tych okolicznościach </a:t>
            </a:r>
            <a:r>
              <a:rPr lang="pl-PL" sz="1400" u="sng" dirty="0">
                <a:latin typeface="Arial" panose="020B0604020202020204" pitchFamily="34" charset="0"/>
                <a:cs typeface="Arial" panose="020B0604020202020204" pitchFamily="34" charset="0"/>
              </a:rPr>
              <a:t>likwidacja działalności gospodarczej przez jednego z rodziców skarżącej i rozpoczęcie prowadzenia tożsamej działalności przez drugiego z rodziców nie wywołuje skutków faktycznych w sferze dochodowej rodziny skarżącej</a:t>
            </a:r>
            <a:r>
              <a:rPr lang="pl-PL" sz="1400" dirty="0">
                <a:latin typeface="Arial" panose="020B0604020202020204" pitchFamily="34" charset="0"/>
                <a:cs typeface="Arial" panose="020B0604020202020204" pitchFamily="34" charset="0"/>
              </a:rPr>
              <a:t>. Tym samym nie doszło, w rozumieniu powołanego § 21 Regulaminu, do utraty dochodu przez członków rodziny w okresie dłuższym niż 3 miesiące, bowiem z tego samego tytułu rodzina skarżące stale uzyskuje dochody</a:t>
            </a:r>
          </a:p>
          <a:p>
            <a:pPr>
              <a:lnSpc>
                <a:spcPct val="150000"/>
              </a:lnSpc>
              <a:buFont typeface="Wingdings" panose="05000000000000000000" pitchFamily="2" charset="2"/>
              <a:buChar char="Ø"/>
            </a:pPr>
            <a:r>
              <a:rPr lang="pl-PL" sz="1400" dirty="0">
                <a:latin typeface="Arial" panose="020B0604020202020204" pitchFamily="34" charset="0"/>
                <a:cs typeface="Arial" panose="020B0604020202020204" pitchFamily="34" charset="0"/>
              </a:rPr>
              <a:t>wyrok NSA z 25 czerwca 2019 r. I OSK 2127/17, wyrok WSA w Rzeszowie II SA/</a:t>
            </a:r>
            <a:r>
              <a:rPr lang="pl-PL" sz="1400" dirty="0" err="1">
                <a:latin typeface="Arial" panose="020B0604020202020204" pitchFamily="34" charset="0"/>
                <a:cs typeface="Arial" panose="020B0604020202020204" pitchFamily="34" charset="0"/>
              </a:rPr>
              <a:t>Rz</a:t>
            </a:r>
            <a:r>
              <a:rPr lang="pl-PL" sz="1400" dirty="0">
                <a:latin typeface="Arial" panose="020B0604020202020204" pitchFamily="34" charset="0"/>
                <a:cs typeface="Arial" panose="020B0604020202020204" pitchFamily="34" charset="0"/>
              </a:rPr>
              <a:t> 298/22 - ustawodawca dla ustalania prawa do świadczeń rodzinnych przyjął za miarodajny dochód w roku poprzedzającym okres zasiłkowy i od jego wysokości uzależnił prawo wnioskodawcy do uzyskania świadczenia. Dodatkowo wprowadzono zasady dotyczące korygowania tego dochodu w związku z konkretnymi sytuacjami wyczerpująco określonymi w art. 3 pkt 23 i 24 </a:t>
            </a:r>
            <a:r>
              <a:rPr lang="pl-PL" sz="1400" dirty="0" err="1">
                <a:latin typeface="Arial" panose="020B0604020202020204" pitchFamily="34" charset="0"/>
                <a:cs typeface="Arial" panose="020B0604020202020204" pitchFamily="34" charset="0"/>
              </a:rPr>
              <a:t>u.ś.r</a:t>
            </a:r>
            <a:r>
              <a:rPr lang="pl-PL" sz="1400" dirty="0">
                <a:latin typeface="Arial" panose="020B0604020202020204" pitchFamily="34" charset="0"/>
                <a:cs typeface="Arial" panose="020B0604020202020204" pitchFamily="34" charset="0"/>
              </a:rPr>
              <a:t>. Tym samym, brak jest podstaw do uwzględnienia przy obliczaniu dochodu na podstawie </a:t>
            </a:r>
            <a:r>
              <a:rPr lang="pl-PL" sz="1400" dirty="0" err="1">
                <a:latin typeface="Arial" panose="020B0604020202020204" pitchFamily="34" charset="0"/>
                <a:cs typeface="Arial" panose="020B0604020202020204" pitchFamily="34" charset="0"/>
              </a:rPr>
              <a:t>u.ś.r</a:t>
            </a:r>
            <a:r>
              <a:rPr lang="pl-PL" sz="1400" dirty="0">
                <a:latin typeface="Arial" panose="020B0604020202020204" pitchFamily="34" charset="0"/>
                <a:cs typeface="Arial" panose="020B0604020202020204" pitchFamily="34" charset="0"/>
              </a:rPr>
              <a:t>. </a:t>
            </a:r>
            <a:r>
              <a:rPr lang="pl-PL" sz="1400" u="sng" dirty="0">
                <a:latin typeface="Arial" panose="020B0604020202020204" pitchFamily="34" charset="0"/>
                <a:cs typeface="Arial" panose="020B0604020202020204" pitchFamily="34" charset="0"/>
              </a:rPr>
              <a:t>straty powstałej w latach ubiegłych przy prowadzeniu działalności gospodarczej</a:t>
            </a:r>
          </a:p>
        </p:txBody>
      </p:sp>
      <p:sp>
        <p:nvSpPr>
          <p:cNvPr id="5" name="Symbol zastępczy numeru slajdu 4">
            <a:extLst>
              <a:ext uri="{FF2B5EF4-FFF2-40B4-BE49-F238E27FC236}">
                <a16:creationId xmlns:a16="http://schemas.microsoft.com/office/drawing/2014/main" id="{EAA1D121-BA20-4941-B12E-E42CC44E5423}"/>
              </a:ext>
            </a:extLst>
          </p:cNvPr>
          <p:cNvSpPr>
            <a:spLocks noGrp="1"/>
          </p:cNvSpPr>
          <p:nvPr>
            <p:ph type="sldNum" sz="quarter" idx="12"/>
          </p:nvPr>
        </p:nvSpPr>
        <p:spPr/>
        <p:txBody>
          <a:bodyPr/>
          <a:lstStyle/>
          <a:p>
            <a:fld id="{715BACC8-EFC8-477F-AC20-4351AEA1AC2C}" type="slidenum">
              <a:rPr lang="pl-PL" smtClean="0"/>
              <a:t>16</a:t>
            </a:fld>
            <a:endParaRPr lang="pl-PL"/>
          </a:p>
        </p:txBody>
      </p:sp>
    </p:spTree>
    <p:extLst>
      <p:ext uri="{BB962C8B-B14F-4D97-AF65-F5344CB8AC3E}">
        <p14:creationId xmlns:p14="http://schemas.microsoft.com/office/powerpoint/2010/main" val="13715826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353CAA8-141B-4A77-8B73-5FD2D42048FB}"/>
              </a:ext>
            </a:extLst>
          </p:cNvPr>
          <p:cNvSpPr>
            <a:spLocks noGrp="1"/>
          </p:cNvSpPr>
          <p:nvPr>
            <p:ph type="title"/>
          </p:nvPr>
        </p:nvSpPr>
        <p:spPr>
          <a:xfrm>
            <a:off x="838200" y="365126"/>
            <a:ext cx="10515600" cy="315912"/>
          </a:xfrm>
        </p:spPr>
        <p:txBody>
          <a:bodyPr>
            <a:normAutofit/>
          </a:bodyPr>
          <a:lstStyle/>
          <a:p>
            <a:r>
              <a:rPr lang="pl-PL" sz="1000" dirty="0">
                <a:latin typeface="Arial" panose="020B0604020202020204" pitchFamily="34" charset="0"/>
                <a:cs typeface="Arial" panose="020B0604020202020204" pitchFamily="34" charset="0"/>
              </a:rPr>
              <a:t>X Ogólnopolska Konferencja Naukowo-Szkoleniowa pt. Pomoc materialna dla studentów i  doktorantów </a:t>
            </a:r>
          </a:p>
        </p:txBody>
      </p:sp>
      <p:sp>
        <p:nvSpPr>
          <p:cNvPr id="3" name="Symbol zastępczy zawartości 2">
            <a:extLst>
              <a:ext uri="{FF2B5EF4-FFF2-40B4-BE49-F238E27FC236}">
                <a16:creationId xmlns:a16="http://schemas.microsoft.com/office/drawing/2014/main" id="{B4ECD0D8-BE89-479A-A632-6E483FD91B14}"/>
              </a:ext>
            </a:extLst>
          </p:cNvPr>
          <p:cNvSpPr>
            <a:spLocks noGrp="1"/>
          </p:cNvSpPr>
          <p:nvPr>
            <p:ph idx="1"/>
          </p:nvPr>
        </p:nvSpPr>
        <p:spPr>
          <a:xfrm>
            <a:off x="838200" y="894303"/>
            <a:ext cx="10515600" cy="5282660"/>
          </a:xfrm>
        </p:spPr>
        <p:txBody>
          <a:bodyPr>
            <a:normAutofit fontScale="92500"/>
          </a:bodyPr>
          <a:lstStyle/>
          <a:p>
            <a:pPr marL="0" indent="0">
              <a:spcBef>
                <a:spcPts val="600"/>
              </a:spcBef>
              <a:spcAft>
                <a:spcPts val="600"/>
              </a:spcAft>
              <a:buNone/>
            </a:pPr>
            <a:r>
              <a:rPr lang="pl-PL" sz="1200" b="1" dirty="0">
                <a:latin typeface="Arial" panose="020B0604020202020204" pitchFamily="34" charset="0"/>
                <a:cs typeface="Arial" panose="020B0604020202020204" pitchFamily="34" charset="0"/>
              </a:rPr>
              <a:t>2.6.2 Uzyskanie dochodu – art. 3 pkt 24 </a:t>
            </a:r>
            <a:r>
              <a:rPr lang="pl-PL" sz="1200" b="1" dirty="0" err="1">
                <a:latin typeface="Arial" panose="020B0604020202020204" pitchFamily="34" charset="0"/>
                <a:cs typeface="Arial" panose="020B0604020202020204" pitchFamily="34" charset="0"/>
              </a:rPr>
              <a:t>u.ś.r</a:t>
            </a:r>
            <a:r>
              <a:rPr lang="pl-PL" sz="1200" b="1" dirty="0">
                <a:latin typeface="Arial" panose="020B0604020202020204" pitchFamily="34" charset="0"/>
                <a:cs typeface="Arial" panose="020B0604020202020204" pitchFamily="34" charset="0"/>
              </a:rPr>
              <a:t>.</a:t>
            </a:r>
          </a:p>
          <a:p>
            <a:pPr>
              <a:buFont typeface="Wingdings" panose="05000000000000000000" pitchFamily="2" charset="2"/>
              <a:buChar char="Ø"/>
            </a:pPr>
            <a:r>
              <a:rPr lang="pl-PL" sz="1200" dirty="0">
                <a:latin typeface="Arial" panose="020B0604020202020204" pitchFamily="34" charset="0"/>
                <a:cs typeface="Arial" panose="020B0604020202020204" pitchFamily="34" charset="0"/>
              </a:rPr>
              <a:t>wyrok NSA z 14 lipca 2020 r. I OSK 2535/19 – wykładnia art. 5 ust. 4b </a:t>
            </a:r>
            <a:r>
              <a:rPr lang="pl-PL" sz="1200" dirty="0" err="1">
                <a:latin typeface="Arial" panose="020B0604020202020204" pitchFamily="34" charset="0"/>
                <a:cs typeface="Arial" panose="020B0604020202020204" pitchFamily="34" charset="0"/>
              </a:rPr>
              <a:t>u.ś.r</a:t>
            </a:r>
            <a:r>
              <a:rPr lang="pl-PL" sz="1200" dirty="0">
                <a:latin typeface="Arial" panose="020B0604020202020204" pitchFamily="34" charset="0"/>
                <a:cs typeface="Arial" panose="020B0604020202020204" pitchFamily="34" charset="0"/>
              </a:rPr>
              <a:t>. </a:t>
            </a:r>
          </a:p>
          <a:p>
            <a:pPr lvl="1">
              <a:lnSpc>
                <a:spcPct val="150000"/>
              </a:lnSpc>
              <a:buFont typeface="Wingdings" panose="05000000000000000000" pitchFamily="2" charset="2"/>
              <a:buChar char="Ø"/>
            </a:pPr>
            <a:r>
              <a:rPr lang="pl-PL" sz="1300" dirty="0">
                <a:latin typeface="Arial" panose="020B0604020202020204" pitchFamily="34" charset="0"/>
                <a:cs typeface="Arial" panose="020B0604020202020204" pitchFamily="34" charset="0"/>
              </a:rPr>
              <a:t>ogólna zasada ustalania dochodów członka rodziny modyfikowana jest m.in. przez art. 5 ust. 4b </a:t>
            </a:r>
            <a:r>
              <a:rPr lang="pl-PL" sz="1300" dirty="0" err="1">
                <a:latin typeface="Arial" panose="020B0604020202020204" pitchFamily="34" charset="0"/>
                <a:cs typeface="Arial" panose="020B0604020202020204" pitchFamily="34" charset="0"/>
              </a:rPr>
              <a:t>u.ś.r</a:t>
            </a:r>
            <a:r>
              <a:rPr lang="pl-PL" sz="1300" dirty="0">
                <a:latin typeface="Arial" panose="020B0604020202020204" pitchFamily="34" charset="0"/>
                <a:cs typeface="Arial" panose="020B0604020202020204" pitchFamily="34" charset="0"/>
              </a:rPr>
              <a:t>. W tym miejscu należy przypomnieć, że przepis ten został dodany do ustawy o świadczeniach rodzinnych przez art. 1 pkt 2 lit. b ustawy z dnia 19 sierpnia 2011 r. o zmianie ustawy o świadczeniach rodzinnych oraz ustawy o pomocy osobom uprawnionym do alimentów (Dz.U. nr 205, poz. 1212) z dniem 1 stycznia 2012 r. Jak wynika z uzasadnienia projektu tej ustawy (druk sejmowy nr 3897) "zaproponowana zmiana pozwoli na precyzyjne określenie dochodu i przyznanie świadczeń rodzinom, których faktyczny dochód nie przekracza przyjętego w ustawach kryterium dochodowego. Wykazany zostanie dochód faktycznie otrzymywany, a nie dochód zaniżony, co miało miejsce w przypadku osób, które pod koniec roku podjęły dopiero pracę (po podziale ich rocznego dochodu przez liczbę miesięcy w roku wykazywany był dochód znacznie zaniżony względem dochodu faktycznie przez nich miesięcznie otrzymywanego)". Istotą tego przepisu jest więc ustalanie prawa do świadczeń na podstawie dochodu zbliżonego do dochodu faktycznie uzyskiwanego przez rodzinę w okresie ich pobierania, a nie przeciętnego dochodu uzyskiwanego w roku poprzednim, chyba że od poprzedniego roku nie zaszły zasadnicze zmiany w sytuacji dochodowej rodziny.</a:t>
            </a:r>
          </a:p>
          <a:p>
            <a:pPr lvl="1">
              <a:lnSpc>
                <a:spcPct val="150000"/>
              </a:lnSpc>
              <a:buFont typeface="Wingdings" panose="05000000000000000000" pitchFamily="2" charset="2"/>
              <a:buChar char="Ø"/>
            </a:pPr>
            <a:r>
              <a:rPr lang="pl-PL" sz="1300" dirty="0">
                <a:latin typeface="Arial" panose="020B0604020202020204" pitchFamily="34" charset="0"/>
                <a:cs typeface="Arial" panose="020B0604020202020204" pitchFamily="34" charset="0"/>
              </a:rPr>
              <a:t>przepis art. 5 ust. 4b </a:t>
            </a:r>
            <a:r>
              <a:rPr lang="pl-PL" sz="1300" dirty="0" err="1">
                <a:latin typeface="Arial" panose="020B0604020202020204" pitchFamily="34" charset="0"/>
                <a:cs typeface="Arial" panose="020B0604020202020204" pitchFamily="34" charset="0"/>
              </a:rPr>
              <a:t>u.ś.r</a:t>
            </a:r>
            <a:r>
              <a:rPr lang="pl-PL" sz="1300" dirty="0">
                <a:latin typeface="Arial" panose="020B0604020202020204" pitchFamily="34" charset="0"/>
                <a:cs typeface="Arial" panose="020B0604020202020204" pitchFamily="34" charset="0"/>
              </a:rPr>
              <a:t>. ma jasne i precyzyjne brzmienie (nie wymagające odwoływania się do wykładni systemowej i funkcjonalnej) wprowadza dwa warunki jego zastosowania: </a:t>
            </a:r>
            <a:r>
              <a:rPr lang="pl-PL" sz="1300" b="1" dirty="0">
                <a:latin typeface="Arial" panose="020B0604020202020204" pitchFamily="34" charset="0"/>
                <a:cs typeface="Arial" panose="020B0604020202020204" pitchFamily="34" charset="0"/>
              </a:rPr>
              <a:t>-</a:t>
            </a:r>
            <a:r>
              <a:rPr lang="pl-PL" sz="1300" dirty="0">
                <a:latin typeface="Arial" panose="020B0604020202020204" pitchFamily="34" charset="0"/>
                <a:cs typeface="Arial" panose="020B0604020202020204" pitchFamily="34" charset="0"/>
              </a:rPr>
              <a:t> </a:t>
            </a:r>
            <a:r>
              <a:rPr lang="pl-PL" sz="1300" u="sng" dirty="0">
                <a:latin typeface="Arial" panose="020B0604020202020204" pitchFamily="34" charset="0"/>
                <a:cs typeface="Arial" panose="020B0604020202020204" pitchFamily="34" charset="0"/>
              </a:rPr>
              <a:t>uzyskanie dochodu przez członka rodziny (...) po roku kalendarzowym poprzedzającym okres zasiłkowy</a:t>
            </a:r>
            <a:r>
              <a:rPr lang="pl-PL" sz="1300" dirty="0">
                <a:latin typeface="Arial" panose="020B0604020202020204" pitchFamily="34" charset="0"/>
                <a:cs typeface="Arial" panose="020B0604020202020204" pitchFamily="34" charset="0"/>
              </a:rPr>
              <a:t>, </a:t>
            </a:r>
            <a:r>
              <a:rPr lang="pl-PL" sz="1300" b="1" dirty="0">
                <a:latin typeface="Arial" panose="020B0604020202020204" pitchFamily="34" charset="0"/>
                <a:cs typeface="Arial" panose="020B0604020202020204" pitchFamily="34" charset="0"/>
              </a:rPr>
              <a:t>-</a:t>
            </a:r>
            <a:r>
              <a:rPr lang="pl-PL" sz="1300" dirty="0">
                <a:latin typeface="Arial" panose="020B0604020202020204" pitchFamily="34" charset="0"/>
                <a:cs typeface="Arial" panose="020B0604020202020204" pitchFamily="34" charset="0"/>
              </a:rPr>
              <a:t> </a:t>
            </a:r>
            <a:r>
              <a:rPr lang="pl-PL" sz="1300" u="sng" dirty="0">
                <a:latin typeface="Arial" panose="020B0604020202020204" pitchFamily="34" charset="0"/>
                <a:cs typeface="Arial" panose="020B0604020202020204" pitchFamily="34" charset="0"/>
              </a:rPr>
              <a:t>kontynuacji uzyskiwania dochodu </a:t>
            </a:r>
            <a:r>
              <a:rPr lang="pl-PL" sz="1300" dirty="0">
                <a:latin typeface="Arial" panose="020B0604020202020204" pitchFamily="34" charset="0"/>
                <a:cs typeface="Arial" panose="020B0604020202020204" pitchFamily="34" charset="0"/>
              </a:rPr>
              <a:t>osiągniętego zgodnie z warunkiem pierwszym także w okresie, na jaki ustalane lub weryfikowane jest prawo do świadczeń rodzinnych. Oznacza to, że uzyskiwanie dochodu określonego rodzaju musi być kontynuowane w okresie świadczeniowym, na który jest ustalane prawo do świadczeń rodzinnych. Kontynuacja ta musi mieć miejsce także </a:t>
            </a:r>
            <a:r>
              <a:rPr lang="pl-PL" sz="1300" u="sng" dirty="0">
                <a:latin typeface="Arial" panose="020B0604020202020204" pitchFamily="34" charset="0"/>
                <a:cs typeface="Arial" panose="020B0604020202020204" pitchFamily="34" charset="0"/>
              </a:rPr>
              <a:t>w miesiącu, w którym organ wydaje decyzję </a:t>
            </a:r>
            <a:r>
              <a:rPr lang="pl-PL" sz="1300" dirty="0">
                <a:latin typeface="Arial" panose="020B0604020202020204" pitchFamily="34" charset="0"/>
                <a:cs typeface="Arial" panose="020B0604020202020204" pitchFamily="34" charset="0"/>
              </a:rPr>
              <a:t>ustalającą prawo do świadczenia</a:t>
            </a:r>
          </a:p>
          <a:p>
            <a:pPr lvl="1">
              <a:buFont typeface="Wingdings" panose="05000000000000000000" pitchFamily="2" charset="2"/>
              <a:buChar char="Ø"/>
            </a:pPr>
            <a:endParaRPr lang="pl-PL" dirty="0"/>
          </a:p>
        </p:txBody>
      </p:sp>
      <p:sp>
        <p:nvSpPr>
          <p:cNvPr id="4" name="Symbol zastępczy numeru slajdu 3">
            <a:extLst>
              <a:ext uri="{FF2B5EF4-FFF2-40B4-BE49-F238E27FC236}">
                <a16:creationId xmlns:a16="http://schemas.microsoft.com/office/drawing/2014/main" id="{2445F513-27E0-4052-9808-AA1C00B25BE9}"/>
              </a:ext>
            </a:extLst>
          </p:cNvPr>
          <p:cNvSpPr>
            <a:spLocks noGrp="1"/>
          </p:cNvSpPr>
          <p:nvPr>
            <p:ph type="sldNum" sz="quarter" idx="12"/>
          </p:nvPr>
        </p:nvSpPr>
        <p:spPr/>
        <p:txBody>
          <a:bodyPr/>
          <a:lstStyle/>
          <a:p>
            <a:fld id="{715BACC8-EFC8-477F-AC20-4351AEA1AC2C}" type="slidenum">
              <a:rPr lang="pl-PL" smtClean="0"/>
              <a:t>17</a:t>
            </a:fld>
            <a:endParaRPr lang="pl-PL"/>
          </a:p>
        </p:txBody>
      </p:sp>
    </p:spTree>
    <p:extLst>
      <p:ext uri="{BB962C8B-B14F-4D97-AF65-F5344CB8AC3E}">
        <p14:creationId xmlns:p14="http://schemas.microsoft.com/office/powerpoint/2010/main" val="21087138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CEB4483-E7EE-4FB7-935D-2DC67419EB30}"/>
              </a:ext>
            </a:extLst>
          </p:cNvPr>
          <p:cNvSpPr>
            <a:spLocks noGrp="1"/>
          </p:cNvSpPr>
          <p:nvPr>
            <p:ph type="title"/>
          </p:nvPr>
        </p:nvSpPr>
        <p:spPr>
          <a:xfrm>
            <a:off x="838200" y="365126"/>
            <a:ext cx="10515600" cy="398550"/>
          </a:xfrm>
        </p:spPr>
        <p:txBody>
          <a:bodyPr>
            <a:normAutofit/>
          </a:bodyPr>
          <a:lstStyle/>
          <a:p>
            <a:r>
              <a:rPr lang="pl-PL" sz="1000" dirty="0">
                <a:latin typeface="Arial" panose="020B0604020202020204" pitchFamily="34" charset="0"/>
                <a:cs typeface="Arial" panose="020B0604020202020204" pitchFamily="34" charset="0"/>
              </a:rPr>
              <a:t>X Ogólnopolska Konferencja Naukowo-Szkoleniowa pt. Pomoc materialna dla studentów i  doktorantów </a:t>
            </a:r>
          </a:p>
        </p:txBody>
      </p:sp>
      <p:sp>
        <p:nvSpPr>
          <p:cNvPr id="3" name="Symbol zastępczy zawartości 2">
            <a:extLst>
              <a:ext uri="{FF2B5EF4-FFF2-40B4-BE49-F238E27FC236}">
                <a16:creationId xmlns:a16="http://schemas.microsoft.com/office/drawing/2014/main" id="{8389D06F-8505-47C0-9339-94401B5A5636}"/>
              </a:ext>
            </a:extLst>
          </p:cNvPr>
          <p:cNvSpPr>
            <a:spLocks noGrp="1"/>
          </p:cNvSpPr>
          <p:nvPr>
            <p:ph idx="1"/>
          </p:nvPr>
        </p:nvSpPr>
        <p:spPr>
          <a:xfrm>
            <a:off x="838200" y="954593"/>
            <a:ext cx="10515600" cy="5222370"/>
          </a:xfrm>
        </p:spPr>
        <p:txBody>
          <a:bodyPr>
            <a:normAutofit fontScale="92500"/>
          </a:bodyPr>
          <a:lstStyle/>
          <a:p>
            <a:pPr marL="0" indent="0">
              <a:buNone/>
            </a:pPr>
            <a:r>
              <a:rPr lang="pl-PL" sz="1400" b="1" dirty="0">
                <a:latin typeface="Arial" panose="020B0604020202020204" pitchFamily="34" charset="0"/>
                <a:cs typeface="Arial" panose="020B0604020202020204" pitchFamily="34" charset="0"/>
              </a:rPr>
              <a:t>2.6.2 Uzyskanie dochodu – art. 3 pkt 24 </a:t>
            </a:r>
            <a:r>
              <a:rPr lang="pl-PL" sz="1400" b="1" dirty="0" err="1">
                <a:latin typeface="Arial" panose="020B0604020202020204" pitchFamily="34" charset="0"/>
                <a:cs typeface="Arial" panose="020B0604020202020204" pitchFamily="34" charset="0"/>
              </a:rPr>
              <a:t>u.ś.r</a:t>
            </a:r>
            <a:r>
              <a:rPr lang="pl-PL" sz="1400" b="1" dirty="0">
                <a:latin typeface="Arial" panose="020B0604020202020204" pitchFamily="34" charset="0"/>
                <a:cs typeface="Arial" panose="020B0604020202020204" pitchFamily="34" charset="0"/>
              </a:rPr>
              <a:t>.</a:t>
            </a:r>
          </a:p>
          <a:p>
            <a:pPr>
              <a:lnSpc>
                <a:spcPct val="160000"/>
              </a:lnSpc>
              <a:buFont typeface="Wingdings" panose="05000000000000000000" pitchFamily="2" charset="2"/>
              <a:buChar char="Ø"/>
            </a:pPr>
            <a:r>
              <a:rPr lang="pl-PL" sz="1300" dirty="0">
                <a:latin typeface="Arial" panose="020B0604020202020204" pitchFamily="34" charset="0"/>
                <a:cs typeface="Arial" panose="020B0604020202020204" pitchFamily="34" charset="0"/>
              </a:rPr>
              <a:t>wyrok NSA z 14 lipca 2020 r. I OSK 2535/19 c.d.: </a:t>
            </a:r>
          </a:p>
          <a:p>
            <a:pPr lvl="1">
              <a:lnSpc>
                <a:spcPct val="160000"/>
              </a:lnSpc>
              <a:buFont typeface="Wingdings" panose="05000000000000000000" pitchFamily="2" charset="2"/>
              <a:buChar char="Ø"/>
            </a:pPr>
            <a:r>
              <a:rPr lang="pl-PL" sz="1300" dirty="0">
                <a:latin typeface="Arial" panose="020B0604020202020204" pitchFamily="34" charset="0"/>
                <a:cs typeface="Arial" panose="020B0604020202020204" pitchFamily="34" charset="0"/>
              </a:rPr>
              <a:t>art. 5 ust. 4b </a:t>
            </a:r>
            <a:r>
              <a:rPr lang="pl-PL" sz="1300" dirty="0" err="1">
                <a:latin typeface="Arial" panose="020B0604020202020204" pitchFamily="34" charset="0"/>
                <a:cs typeface="Arial" panose="020B0604020202020204" pitchFamily="34" charset="0"/>
              </a:rPr>
              <a:t>u.ś.r</a:t>
            </a:r>
            <a:r>
              <a:rPr lang="pl-PL" sz="1300" dirty="0">
                <a:latin typeface="Arial" panose="020B0604020202020204" pitchFamily="34" charset="0"/>
                <a:cs typeface="Arial" panose="020B0604020202020204" pitchFamily="34" charset="0"/>
              </a:rPr>
              <a:t>. nie stanowi, że "dochód uzyskiwany" ma to być dochód uzyskiwany przez cały okres zasiłkowy. Wynika z niego natomiast, że dochód musi być uzyskiwany w okresie, na który ustalane lub weryfikowane jest prawo do świadczeń, a przy jego </a:t>
            </a:r>
            <a:r>
              <a:rPr lang="pl-PL" sz="1300" u="sng" dirty="0">
                <a:latin typeface="Arial" panose="020B0604020202020204" pitchFamily="34" charset="0"/>
                <a:cs typeface="Arial" panose="020B0604020202020204" pitchFamily="34" charset="0"/>
              </a:rPr>
              <a:t>obliczaniu uwzględniany jest tylko miesiąc następujący po miesiącu, w którym nastąpiło uzyskanie dochodu</a:t>
            </a:r>
            <a:r>
              <a:rPr lang="pl-PL" sz="1300" dirty="0">
                <a:latin typeface="Arial" panose="020B0604020202020204" pitchFamily="34" charset="0"/>
                <a:cs typeface="Arial" panose="020B0604020202020204" pitchFamily="34" charset="0"/>
              </a:rPr>
              <a:t>. Bez znaczenia są przy tym s</a:t>
            </a:r>
            <a:r>
              <a:rPr lang="pl-PL" sz="1300" u="sng" dirty="0">
                <a:latin typeface="Arial" panose="020B0604020202020204" pitchFamily="34" charset="0"/>
                <a:cs typeface="Arial" panose="020B0604020202020204" pitchFamily="34" charset="0"/>
              </a:rPr>
              <a:t>kładniki, które wpłynęły na wysokość osiągniętego wówczas dochodu (np. nadgodziny, premie). </a:t>
            </a:r>
            <a:r>
              <a:rPr lang="pl-PL" sz="1300" dirty="0">
                <a:latin typeface="Arial" panose="020B0604020202020204" pitchFamily="34" charset="0"/>
                <a:cs typeface="Arial" panose="020B0604020202020204" pitchFamily="34" charset="0"/>
              </a:rPr>
              <a:t>Nie jest także wymagane, aby organy administracji weryfikując prawo do świadczenia z uwagi na uzyskanie dochodu brały pod uwagę okres od miesiąca po uzyskaniu dochodu do końca okresu zasiłkowego (świadczeniowego) lub też porównywały dochód z miesiąca następującego po miesiącu, w którym nastąpiło uzyskanie dochodu z wysokością dochodów uzyskiwanych w innych miesiącach, a zwłaszcza aby był to taki sam dochód.</a:t>
            </a:r>
          </a:p>
          <a:p>
            <a:pPr lvl="1">
              <a:lnSpc>
                <a:spcPct val="160000"/>
              </a:lnSpc>
              <a:buFont typeface="Wingdings" panose="05000000000000000000" pitchFamily="2" charset="2"/>
              <a:buChar char="Ø"/>
            </a:pPr>
            <a:r>
              <a:rPr lang="pl-PL" sz="1300" dirty="0">
                <a:latin typeface="Arial" panose="020B0604020202020204" pitchFamily="34" charset="0"/>
                <a:cs typeface="Arial" panose="020B0604020202020204" pitchFamily="34" charset="0"/>
              </a:rPr>
              <a:t>pogląd WSA zakwestionowany w cyt. wyroku NSA: prawidłowe odczytanie winno prowadzić do konstatacji, że w przepisie tym nie chodzi o dochód uzyskiwany tylko przez jeden miesiąc, lecz doliczeniu winien podlegać dochód z tego miesiąca w wysokości w jakiej jest uzyskiwany w okresie na który ustalane jest stypendium. W konsekwencji, dochód uzyskany w jednym miesiącu i zawyżony względem dochodu z miesięcy, od których przyznane ma być stypendium na skutek przyznania jednorazowej premii, nie powinien wpływać na prawo do świadczeń socjalnych, tym przypadku stypendium socjalnego. Zasadą jest bowiem, pozostając na gruncie wykładni art. 5 ust. 4b </a:t>
            </a:r>
            <a:r>
              <a:rPr lang="pl-PL" sz="1300" dirty="0" err="1">
                <a:latin typeface="Arial" panose="020B0604020202020204" pitchFamily="34" charset="0"/>
                <a:cs typeface="Arial" panose="020B0604020202020204" pitchFamily="34" charset="0"/>
              </a:rPr>
              <a:t>u.ś.r</a:t>
            </a:r>
            <a:r>
              <a:rPr lang="pl-PL" sz="1300" dirty="0">
                <a:latin typeface="Arial" panose="020B0604020202020204" pitchFamily="34" charset="0"/>
                <a:cs typeface="Arial" panose="020B0604020202020204" pitchFamily="34" charset="0"/>
              </a:rPr>
              <a:t>. że dla uwzględnienia danego dochodu przy badaniu uprawnienia do tego rodzaju świadczeń ma znaczenie fakt jego osiągania w czasie procedowania w przedmiocie przyznania świadczenia, co jednakże w omawianej sprawie nie miało miejsca.</a:t>
            </a:r>
          </a:p>
        </p:txBody>
      </p:sp>
      <p:sp>
        <p:nvSpPr>
          <p:cNvPr id="4" name="Symbol zastępczy numeru slajdu 3">
            <a:extLst>
              <a:ext uri="{FF2B5EF4-FFF2-40B4-BE49-F238E27FC236}">
                <a16:creationId xmlns:a16="http://schemas.microsoft.com/office/drawing/2014/main" id="{FD7D18AD-8448-4CE1-90A1-8A353B29479A}"/>
              </a:ext>
            </a:extLst>
          </p:cNvPr>
          <p:cNvSpPr>
            <a:spLocks noGrp="1"/>
          </p:cNvSpPr>
          <p:nvPr>
            <p:ph type="sldNum" sz="quarter" idx="12"/>
          </p:nvPr>
        </p:nvSpPr>
        <p:spPr/>
        <p:txBody>
          <a:bodyPr/>
          <a:lstStyle/>
          <a:p>
            <a:fld id="{715BACC8-EFC8-477F-AC20-4351AEA1AC2C}" type="slidenum">
              <a:rPr lang="pl-PL" smtClean="0"/>
              <a:t>18</a:t>
            </a:fld>
            <a:endParaRPr lang="pl-PL"/>
          </a:p>
        </p:txBody>
      </p:sp>
    </p:spTree>
    <p:extLst>
      <p:ext uri="{BB962C8B-B14F-4D97-AF65-F5344CB8AC3E}">
        <p14:creationId xmlns:p14="http://schemas.microsoft.com/office/powerpoint/2010/main" val="4158829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AA59B15-A858-40AD-AF9C-3F1B1F6243A2}"/>
              </a:ext>
            </a:extLst>
          </p:cNvPr>
          <p:cNvSpPr>
            <a:spLocks noGrp="1"/>
          </p:cNvSpPr>
          <p:nvPr>
            <p:ph type="title"/>
          </p:nvPr>
        </p:nvSpPr>
        <p:spPr>
          <a:xfrm>
            <a:off x="1097280" y="286603"/>
            <a:ext cx="10058400" cy="333599"/>
          </a:xfrm>
        </p:spPr>
        <p:txBody>
          <a:bodyPr>
            <a:normAutofit/>
          </a:bodyPr>
          <a:lstStyle/>
          <a:p>
            <a:r>
              <a:rPr lang="pl-PL" sz="1200" dirty="0">
                <a:solidFill>
                  <a:prstClr val="black">
                    <a:lumMod val="75000"/>
                    <a:lumOff val="25000"/>
                  </a:prstClr>
                </a:solidFill>
              </a:rPr>
              <a:t>X Ogólnopolska Konferencja Naukowo-Szkoleniowa pt. Pomoc materialna dla studentów i  doktorantów 	</a:t>
            </a:r>
            <a:endParaRPr lang="pl-PL" dirty="0"/>
          </a:p>
        </p:txBody>
      </p:sp>
      <p:sp>
        <p:nvSpPr>
          <p:cNvPr id="3" name="Symbol zastępczy zawartości 2">
            <a:extLst>
              <a:ext uri="{FF2B5EF4-FFF2-40B4-BE49-F238E27FC236}">
                <a16:creationId xmlns:a16="http://schemas.microsoft.com/office/drawing/2014/main" id="{F3CADAE4-FF5E-4E56-8860-978CCEB6C003}"/>
              </a:ext>
            </a:extLst>
          </p:cNvPr>
          <p:cNvSpPr>
            <a:spLocks noGrp="1"/>
          </p:cNvSpPr>
          <p:nvPr>
            <p:ph idx="1"/>
          </p:nvPr>
        </p:nvSpPr>
        <p:spPr>
          <a:xfrm>
            <a:off x="1184744" y="864158"/>
            <a:ext cx="10058400" cy="5446207"/>
          </a:xfrm>
        </p:spPr>
        <p:txBody>
          <a:bodyPr>
            <a:normAutofit fontScale="40000" lnSpcReduction="20000"/>
          </a:bodyPr>
          <a:lstStyle/>
          <a:p>
            <a:pPr marL="0" lvl="0" indent="0">
              <a:spcAft>
                <a:spcPts val="1200"/>
              </a:spcAft>
              <a:buNone/>
            </a:pPr>
            <a:r>
              <a:rPr lang="pl-PL" sz="3200" b="1" dirty="0">
                <a:latin typeface="Arial" panose="020B0604020202020204" pitchFamily="34" charset="0"/>
                <a:cs typeface="Arial" panose="020B0604020202020204" pitchFamily="34" charset="0"/>
              </a:rPr>
              <a:t>2.6.2 Uzyskanie dochodu – art. 3 pkt 24 </a:t>
            </a:r>
            <a:r>
              <a:rPr lang="pl-PL" sz="3200" b="1" dirty="0" err="1">
                <a:latin typeface="Arial" panose="020B0604020202020204" pitchFamily="34" charset="0"/>
                <a:cs typeface="Arial" panose="020B0604020202020204" pitchFamily="34" charset="0"/>
              </a:rPr>
              <a:t>u.ś.r</a:t>
            </a:r>
            <a:r>
              <a:rPr lang="pl-PL" sz="3200" b="1" dirty="0">
                <a:latin typeface="Arial" panose="020B0604020202020204" pitchFamily="34" charset="0"/>
                <a:cs typeface="Arial" panose="020B0604020202020204" pitchFamily="34" charset="0"/>
              </a:rPr>
              <a:t>.</a:t>
            </a:r>
          </a:p>
          <a:p>
            <a:pPr lvl="0">
              <a:lnSpc>
                <a:spcPct val="170000"/>
              </a:lnSpc>
              <a:buFont typeface="Wingdings" panose="05000000000000000000" pitchFamily="2" charset="2"/>
              <a:buChar char="Ø"/>
            </a:pPr>
            <a:r>
              <a:rPr lang="pl-PL" sz="3200" dirty="0">
                <a:latin typeface="Arial" panose="020B0604020202020204" pitchFamily="34" charset="0"/>
                <a:cs typeface="Arial" panose="020B0604020202020204" pitchFamily="34" charset="0"/>
              </a:rPr>
              <a:t>wyrok WSA III SA/</a:t>
            </a:r>
            <a:r>
              <a:rPr lang="pl-PL" sz="3200" dirty="0" err="1">
                <a:latin typeface="Arial" panose="020B0604020202020204" pitchFamily="34" charset="0"/>
                <a:cs typeface="Arial" panose="020B0604020202020204" pitchFamily="34" charset="0"/>
              </a:rPr>
              <a:t>Łd</a:t>
            </a:r>
            <a:r>
              <a:rPr lang="pl-PL" sz="3200" dirty="0">
                <a:latin typeface="Arial" panose="020B0604020202020204" pitchFamily="34" charset="0"/>
                <a:cs typeface="Arial" panose="020B0604020202020204" pitchFamily="34" charset="0"/>
              </a:rPr>
              <a:t> 370/22– z  treści art. 5 ust. 4b </a:t>
            </a:r>
            <a:r>
              <a:rPr lang="pl-PL" sz="3200" dirty="0" err="1">
                <a:latin typeface="Arial" panose="020B0604020202020204" pitchFamily="34" charset="0"/>
                <a:cs typeface="Arial" panose="020B0604020202020204" pitchFamily="34" charset="0"/>
              </a:rPr>
              <a:t>u.ś.r</a:t>
            </a:r>
            <a:r>
              <a:rPr lang="pl-PL" sz="3200" dirty="0">
                <a:latin typeface="Arial" panose="020B0604020202020204" pitchFamily="34" charset="0"/>
                <a:cs typeface="Arial" panose="020B0604020202020204" pitchFamily="34" charset="0"/>
              </a:rPr>
              <a:t>. wynika, że </a:t>
            </a:r>
            <a:r>
              <a:rPr lang="pl-PL" sz="3200" u="sng" dirty="0">
                <a:latin typeface="Arial" panose="020B0604020202020204" pitchFamily="34" charset="0"/>
                <a:cs typeface="Arial" panose="020B0604020202020204" pitchFamily="34" charset="0"/>
              </a:rPr>
              <a:t>warunek osiągnięcia dochodu w miesiącu następującym po miesiącu, w którym nastąpiło uzyskanie dochodu</a:t>
            </a:r>
            <a:r>
              <a:rPr lang="pl-PL" sz="3200" dirty="0">
                <a:latin typeface="Arial" panose="020B0604020202020204" pitchFamily="34" charset="0"/>
                <a:cs typeface="Arial" panose="020B0604020202020204" pitchFamily="34" charset="0"/>
              </a:rPr>
              <a:t>, nie jest jedynym warunkiem doliczenia dochodu uzyskanego w po roku kalendarzowym poprzedzającym okres, na jaki ustalane jest prawo do świadczeń rodzinnych. Jest to warunek pierwszy. Drugim warunkiem jest </a:t>
            </a:r>
            <a:r>
              <a:rPr lang="pl-PL" sz="3200" u="sng" dirty="0">
                <a:latin typeface="Arial" panose="020B0604020202020204" pitchFamily="34" charset="0"/>
                <a:cs typeface="Arial" panose="020B0604020202020204" pitchFamily="34" charset="0"/>
              </a:rPr>
              <a:t>kontynuacja uzyskiwania dochodu osiągniętego zgodnie z warunkiem pierwszym także w okresie, na jaki ustalane lub weryfikowane jest prawo do świadczeń rodzinnych</a:t>
            </a:r>
            <a:r>
              <a:rPr lang="pl-PL" sz="3200" dirty="0">
                <a:latin typeface="Arial" panose="020B0604020202020204" pitchFamily="34" charset="0"/>
                <a:cs typeface="Arial" panose="020B0604020202020204" pitchFamily="34" charset="0"/>
              </a:rPr>
              <a:t>. Oznacza to, że uzyskiwanie dochodu określonego rodzaju musi być kontynuowane w okresie świadczeniowym, na który jest ustalane prawo do świadczeń rodzinnych. Kontynuacja ta musi mieć miejsce także w miesiącu, w którym organ wydaje decyzję ustalającą prawo do świadczenia. Dopiero w takim przypadku dochód ustala się na podstawie dochodu członka rodziny, dochodu osoby uczącej się lub dochodu dziecka pozostającego pod opieką opiekuna prawnego, powiększonego o kwotę osiągniętego dochodu za miesiąc następujący po miesiącu, w którym nastąpiło uzyskanie dochodu</a:t>
            </a:r>
          </a:p>
          <a:p>
            <a:pPr>
              <a:lnSpc>
                <a:spcPct val="170000"/>
              </a:lnSpc>
              <a:spcAft>
                <a:spcPts val="1200"/>
              </a:spcAft>
              <a:buFont typeface="Wingdings" panose="05000000000000000000" pitchFamily="2" charset="2"/>
              <a:buChar char="Ø"/>
            </a:pPr>
            <a:r>
              <a:rPr lang="pl-PL" sz="3200" dirty="0">
                <a:latin typeface="Arial" panose="020B0604020202020204" pitchFamily="34" charset="0"/>
                <a:cs typeface="Arial" panose="020B0604020202020204" pitchFamily="34" charset="0"/>
              </a:rPr>
              <a:t>wyrok WSA z 15 września 2022 r. II SA/</a:t>
            </a:r>
            <a:r>
              <a:rPr lang="pl-PL" sz="3200" dirty="0" err="1">
                <a:latin typeface="Arial" panose="020B0604020202020204" pitchFamily="34" charset="0"/>
                <a:cs typeface="Arial" panose="020B0604020202020204" pitchFamily="34" charset="0"/>
              </a:rPr>
              <a:t>Sz</a:t>
            </a:r>
            <a:r>
              <a:rPr lang="pl-PL" sz="3200" dirty="0">
                <a:latin typeface="Arial" panose="020B0604020202020204" pitchFamily="34" charset="0"/>
                <a:cs typeface="Arial" panose="020B0604020202020204" pitchFamily="34" charset="0"/>
              </a:rPr>
              <a:t> 256/22 - rodzina studentki składa się z siedmiu osób i na tyle został podzielony dochód z 2020 r. Z kolei skarżąca i jej siostra uzyskały dochód po roku kalendarzowym poprzedzającym okres zasiłkowy i stąd też dochód na członka rodziny z 2021 r. powiększa się o kwotę dochodu osiągniętego za miesiąc następujący po miesiącu, którym nastąpiło uzyskanie dochodu, jeżeli dochód ten jest uzyskiwany w okresie, na który ustalane lub weryfikowane jest prawo do świadczeń rodzinnych (art. 5 ust. 4b </a:t>
            </a:r>
            <a:r>
              <a:rPr lang="pl-PL" sz="3200" dirty="0" err="1">
                <a:latin typeface="Arial" panose="020B0604020202020204" pitchFamily="34" charset="0"/>
                <a:cs typeface="Arial" panose="020B0604020202020204" pitchFamily="34" charset="0"/>
              </a:rPr>
              <a:t>u.ś.r</a:t>
            </a:r>
            <a:r>
              <a:rPr lang="pl-PL" sz="3200" dirty="0">
                <a:latin typeface="Arial" panose="020B0604020202020204" pitchFamily="34" charset="0"/>
                <a:cs typeface="Arial" panose="020B0604020202020204" pitchFamily="34" charset="0"/>
              </a:rPr>
              <a:t>.).</a:t>
            </a:r>
          </a:p>
          <a:p>
            <a:pPr marL="0" lvl="0" indent="0">
              <a:spcAft>
                <a:spcPts val="1200"/>
              </a:spcAft>
              <a:buNone/>
            </a:pPr>
            <a:endParaRPr lang="pl-PL" sz="3200" dirty="0">
              <a:latin typeface="Arial" panose="020B0604020202020204" pitchFamily="34" charset="0"/>
              <a:cs typeface="Arial" panose="020B0604020202020204" pitchFamily="34" charset="0"/>
            </a:endParaRPr>
          </a:p>
        </p:txBody>
      </p:sp>
      <p:sp>
        <p:nvSpPr>
          <p:cNvPr id="4" name="Symbol zastępczy numeru slajdu 3">
            <a:extLst>
              <a:ext uri="{FF2B5EF4-FFF2-40B4-BE49-F238E27FC236}">
                <a16:creationId xmlns:a16="http://schemas.microsoft.com/office/drawing/2014/main" id="{3DF2FE7E-A40F-432D-B54D-08FB95FAA39B}"/>
              </a:ext>
            </a:extLst>
          </p:cNvPr>
          <p:cNvSpPr>
            <a:spLocks noGrp="1"/>
          </p:cNvSpPr>
          <p:nvPr>
            <p:ph type="sldNum" sz="quarter" idx="12"/>
          </p:nvPr>
        </p:nvSpPr>
        <p:spPr/>
        <p:txBody>
          <a:bodyPr/>
          <a:lstStyle/>
          <a:p>
            <a:fld id="{715BACC8-EFC8-477F-AC20-4351AEA1AC2C}" type="slidenum">
              <a:rPr lang="pl-PL" smtClean="0"/>
              <a:t>19</a:t>
            </a:fld>
            <a:endParaRPr lang="pl-PL"/>
          </a:p>
        </p:txBody>
      </p:sp>
    </p:spTree>
    <p:extLst>
      <p:ext uri="{BB962C8B-B14F-4D97-AF65-F5344CB8AC3E}">
        <p14:creationId xmlns:p14="http://schemas.microsoft.com/office/powerpoint/2010/main" val="142974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38B737-AC26-49CF-8064-1DE896051160}"/>
              </a:ext>
            </a:extLst>
          </p:cNvPr>
          <p:cNvSpPr>
            <a:spLocks noGrp="1"/>
          </p:cNvSpPr>
          <p:nvPr>
            <p:ph type="title"/>
          </p:nvPr>
        </p:nvSpPr>
        <p:spPr>
          <a:xfrm>
            <a:off x="1097280" y="286604"/>
            <a:ext cx="10058400" cy="307366"/>
          </a:xfrm>
        </p:spPr>
        <p:txBody>
          <a:bodyPr>
            <a:normAutofit/>
          </a:bodyPr>
          <a:lstStyle/>
          <a:p>
            <a:r>
              <a:rPr lang="pl-PL" sz="1200" dirty="0"/>
              <a:t>X Ogólnopolska Konferencja Naukowo-Szkoleniowa pt. Pomoc materialna dla studentów i  doktorantów </a:t>
            </a:r>
          </a:p>
        </p:txBody>
      </p:sp>
      <p:sp>
        <p:nvSpPr>
          <p:cNvPr id="3" name="Symbol zastępczy zawartości 2">
            <a:extLst>
              <a:ext uri="{FF2B5EF4-FFF2-40B4-BE49-F238E27FC236}">
                <a16:creationId xmlns:a16="http://schemas.microsoft.com/office/drawing/2014/main" id="{7EB55AA4-F626-4A95-B432-238A23C4DFBB}"/>
              </a:ext>
            </a:extLst>
          </p:cNvPr>
          <p:cNvSpPr>
            <a:spLocks noGrp="1"/>
          </p:cNvSpPr>
          <p:nvPr>
            <p:ph idx="1"/>
          </p:nvPr>
        </p:nvSpPr>
        <p:spPr>
          <a:xfrm>
            <a:off x="1109207" y="1254413"/>
            <a:ext cx="10058400" cy="4216083"/>
          </a:xfrm>
          <a:noFill/>
        </p:spPr>
        <p:txBody>
          <a:bodyPr>
            <a:normAutofit fontScale="85000" lnSpcReduction="10000"/>
          </a:bodyPr>
          <a:lstStyle/>
          <a:p>
            <a:pPr>
              <a:lnSpc>
                <a:spcPct val="150000"/>
              </a:lnSpc>
            </a:pPr>
            <a:r>
              <a:rPr lang="pl-PL" sz="1600" dirty="0">
                <a:latin typeface="Arial" panose="020B0604020202020204" pitchFamily="34" charset="0"/>
                <a:cs typeface="Arial" panose="020B0604020202020204" pitchFamily="34" charset="0"/>
              </a:rPr>
              <a:t>wykaz skrótów:</a:t>
            </a:r>
          </a:p>
          <a:p>
            <a:pPr>
              <a:lnSpc>
                <a:spcPct val="150000"/>
              </a:lnSpc>
            </a:pPr>
            <a:r>
              <a:rPr lang="pl-PL" sz="1600" dirty="0" err="1">
                <a:latin typeface="Arial" panose="020B0604020202020204" pitchFamily="34" charset="0"/>
                <a:cs typeface="Arial" panose="020B0604020202020204" pitchFamily="34" charset="0"/>
              </a:rPr>
              <a:t>PSWiN</a:t>
            </a:r>
            <a:r>
              <a:rPr lang="pl-PL" sz="1600" dirty="0">
                <a:latin typeface="Arial" panose="020B0604020202020204" pitchFamily="34" charset="0"/>
                <a:cs typeface="Arial" panose="020B0604020202020204" pitchFamily="34" charset="0"/>
              </a:rPr>
              <a:t>	ustawa z dnia 20 lipca 2018 r. Prawo o szkolnictwie wyższym i nauce (Dz. U. z 2023 r. poz. 742 ze zm.)</a:t>
            </a:r>
          </a:p>
          <a:p>
            <a:pPr>
              <a:lnSpc>
                <a:spcPct val="150000"/>
              </a:lnSpc>
            </a:pPr>
            <a:r>
              <a:rPr lang="pl-PL" sz="1600" dirty="0">
                <a:latin typeface="Arial" panose="020B0604020202020204" pitchFamily="34" charset="0"/>
                <a:cs typeface="Arial" panose="020B0604020202020204" pitchFamily="34" charset="0"/>
              </a:rPr>
              <a:t>PSW  	ustawa z dnia 27 lipca 2005 r. Prawo o szkolnictwie wyższym (Dz. U. z 2017 r. poz. 2183 ze zm.)</a:t>
            </a:r>
          </a:p>
          <a:p>
            <a:pPr>
              <a:lnSpc>
                <a:spcPct val="150000"/>
              </a:lnSpc>
            </a:pPr>
            <a:r>
              <a:rPr lang="pl-PL" sz="1600" dirty="0">
                <a:latin typeface="Arial" panose="020B0604020202020204" pitchFamily="34" charset="0"/>
                <a:cs typeface="Arial" panose="020B0604020202020204" pitchFamily="34" charset="0"/>
              </a:rPr>
              <a:t>K.p.a.	ustawa z dnia 14 czerwca 1960 r. Kodeks postępowania administracyjnego (Dz. U. z 2023 r. poz. 775 ze zm.)</a:t>
            </a:r>
          </a:p>
          <a:p>
            <a:pPr>
              <a:lnSpc>
                <a:spcPct val="150000"/>
              </a:lnSpc>
            </a:pPr>
            <a:r>
              <a:rPr lang="pl-PL" sz="1600" dirty="0" err="1">
                <a:latin typeface="Arial" panose="020B0604020202020204" pitchFamily="34" charset="0"/>
                <a:cs typeface="Arial" panose="020B0604020202020204" pitchFamily="34" charset="0"/>
              </a:rPr>
              <a:t>u.ś.r</a:t>
            </a:r>
            <a:r>
              <a:rPr lang="pl-PL" sz="1600" dirty="0">
                <a:latin typeface="Arial" panose="020B0604020202020204" pitchFamily="34" charset="0"/>
                <a:cs typeface="Arial" panose="020B0604020202020204" pitchFamily="34" charset="0"/>
              </a:rPr>
              <a:t>.	ustawa z dnia 28 listopada 2003 r. o świadczeniach rodzinnych (Dz. U. z 2023 r. poz. 390 ze zm.)</a:t>
            </a:r>
          </a:p>
          <a:p>
            <a:pPr>
              <a:lnSpc>
                <a:spcPct val="150000"/>
              </a:lnSpc>
            </a:pPr>
            <a:r>
              <a:rPr lang="pl-PL" sz="1600" dirty="0" err="1">
                <a:latin typeface="Arial" panose="020B0604020202020204" pitchFamily="34" charset="0"/>
                <a:cs typeface="Arial" panose="020B0604020202020204" pitchFamily="34" charset="0"/>
              </a:rPr>
              <a:t>u.p.s</a:t>
            </a:r>
            <a:r>
              <a:rPr lang="pl-PL" sz="1600" dirty="0">
                <a:latin typeface="Arial" panose="020B0604020202020204" pitchFamily="34" charset="0"/>
                <a:cs typeface="Arial" panose="020B0604020202020204" pitchFamily="34" charset="0"/>
              </a:rPr>
              <a:t>.	ustawa z dnia 12 marca 2004 r. o pomocy społecznej (Dz. U. z 2023 r. poz. 901 ze zm.)</a:t>
            </a:r>
          </a:p>
          <a:p>
            <a:pPr>
              <a:lnSpc>
                <a:spcPct val="150000"/>
              </a:lnSpc>
            </a:pPr>
            <a:r>
              <a:rPr lang="pl-PL" sz="1600" dirty="0" err="1">
                <a:latin typeface="Arial" panose="020B0604020202020204" pitchFamily="34" charset="0"/>
                <a:cs typeface="Arial" panose="020B0604020202020204" pitchFamily="34" charset="0"/>
              </a:rPr>
              <a:t>o.p.s</a:t>
            </a:r>
            <a:r>
              <a:rPr lang="pl-PL" sz="1600" dirty="0">
                <a:latin typeface="Arial" panose="020B0604020202020204" pitchFamily="34" charset="0"/>
                <a:cs typeface="Arial" panose="020B0604020202020204" pitchFamily="34" charset="0"/>
              </a:rPr>
              <a:t>.	ośrodek pomocy społecznej, centrum usług społecznych działające na podstawie przepisów ustawy </a:t>
            </a:r>
          </a:p>
          <a:p>
            <a:pPr marL="384048" lvl="2" indent="0">
              <a:lnSpc>
                <a:spcPct val="150000"/>
              </a:lnSpc>
              <a:buNone/>
            </a:pPr>
            <a:r>
              <a:rPr lang="pl-PL" sz="1000" dirty="0">
                <a:latin typeface="Arial" panose="020B0604020202020204" pitchFamily="34" charset="0"/>
                <a:cs typeface="Arial" panose="020B0604020202020204" pitchFamily="34" charset="0"/>
              </a:rPr>
              <a:t>	</a:t>
            </a:r>
            <a:r>
              <a:rPr lang="pl-PL" sz="1600" dirty="0">
                <a:latin typeface="Arial" panose="020B0604020202020204" pitchFamily="34" charset="0"/>
                <a:cs typeface="Arial" panose="020B0604020202020204" pitchFamily="34" charset="0"/>
              </a:rPr>
              <a:t>z dnia 19 lipca 2019 r. o realizowaniu usług społecznych przez centrum usług społecznych (Dz. U. poz. 1818)</a:t>
            </a:r>
          </a:p>
          <a:p>
            <a:pPr marL="87313" lvl="2" indent="0">
              <a:lnSpc>
                <a:spcPct val="150000"/>
              </a:lnSpc>
              <a:buNone/>
            </a:pPr>
            <a:r>
              <a:rPr lang="pl-PL" sz="1300" i="1" dirty="0">
                <a:latin typeface="Arial" panose="020B0604020202020204" pitchFamily="34" charset="0"/>
                <a:cs typeface="Arial" panose="020B0604020202020204" pitchFamily="34" charset="0"/>
              </a:rPr>
              <a:t>orzeczenia sądów administracyjnych - dostępne w internetowej Centralnej Bazie Orzeczeń Sądów Administracyjnych - http://orzeczenia.nsa.gov.pl</a:t>
            </a:r>
            <a:r>
              <a:rPr lang="pl-PL" sz="1600" dirty="0">
                <a:latin typeface="Arial" panose="020B0604020202020204" pitchFamily="34" charset="0"/>
                <a:cs typeface="Arial" panose="020B0604020202020204" pitchFamily="34" charset="0"/>
              </a:rPr>
              <a:t>.</a:t>
            </a:r>
          </a:p>
          <a:p>
            <a:pPr marL="87313" lvl="2" indent="0">
              <a:lnSpc>
                <a:spcPct val="150000"/>
              </a:lnSpc>
              <a:buNone/>
            </a:pPr>
            <a:r>
              <a:rPr lang="pl-PL" sz="1300" i="1" dirty="0">
                <a:latin typeface="Arial" panose="020B0604020202020204" pitchFamily="34" charset="0"/>
                <a:cs typeface="Arial" panose="020B0604020202020204" pitchFamily="34" charset="0"/>
              </a:rPr>
              <a:t>Naczelny Sąd Administracyjny Izba </a:t>
            </a:r>
            <a:r>
              <a:rPr lang="pl-PL" sz="1300" i="1" dirty="0" err="1">
                <a:latin typeface="Arial" panose="020B0604020202020204" pitchFamily="34" charset="0"/>
                <a:cs typeface="Arial" panose="020B0604020202020204" pitchFamily="34" charset="0"/>
              </a:rPr>
              <a:t>Ogólnoadministracyjna</a:t>
            </a:r>
            <a:r>
              <a:rPr lang="pl-PL" sz="1300" i="1" dirty="0">
                <a:latin typeface="Arial" panose="020B0604020202020204" pitchFamily="34" charset="0"/>
                <a:cs typeface="Arial" panose="020B0604020202020204" pitchFamily="34" charset="0"/>
              </a:rPr>
              <a:t> Wydział III; symbol 6143 sprawy kandydatów na studia i studentów</a:t>
            </a:r>
          </a:p>
          <a:p>
            <a:pPr marL="87313" lvl="2" indent="0">
              <a:lnSpc>
                <a:spcPct val="150000"/>
              </a:lnSpc>
              <a:buNone/>
            </a:pPr>
            <a:endParaRPr lang="pl-PL" sz="1300" i="1" dirty="0">
              <a:latin typeface="Arial" panose="020B0604020202020204" pitchFamily="34" charset="0"/>
              <a:cs typeface="Arial" panose="020B0604020202020204" pitchFamily="34" charset="0"/>
            </a:endParaRPr>
          </a:p>
          <a:p>
            <a:endParaRPr lang="pl-PL" dirty="0"/>
          </a:p>
        </p:txBody>
      </p:sp>
      <p:sp>
        <p:nvSpPr>
          <p:cNvPr id="4" name="Symbol zastępczy numeru slajdu 3">
            <a:extLst>
              <a:ext uri="{FF2B5EF4-FFF2-40B4-BE49-F238E27FC236}">
                <a16:creationId xmlns:a16="http://schemas.microsoft.com/office/drawing/2014/main" id="{87841D75-B2D6-4A77-BD79-A8F3480E4AEE}"/>
              </a:ext>
            </a:extLst>
          </p:cNvPr>
          <p:cNvSpPr>
            <a:spLocks noGrp="1"/>
          </p:cNvSpPr>
          <p:nvPr>
            <p:ph type="sldNum" sz="quarter" idx="12"/>
          </p:nvPr>
        </p:nvSpPr>
        <p:spPr/>
        <p:txBody>
          <a:bodyPr/>
          <a:lstStyle/>
          <a:p>
            <a:fld id="{715BACC8-EFC8-477F-AC20-4351AEA1AC2C}" type="slidenum">
              <a:rPr lang="pl-PL" smtClean="0"/>
              <a:t>2</a:t>
            </a:fld>
            <a:endParaRPr lang="pl-PL"/>
          </a:p>
        </p:txBody>
      </p:sp>
    </p:spTree>
    <p:extLst>
      <p:ext uri="{BB962C8B-B14F-4D97-AF65-F5344CB8AC3E}">
        <p14:creationId xmlns:p14="http://schemas.microsoft.com/office/powerpoint/2010/main" val="41617658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0949904-46BE-4AB9-9738-83F3EC657AB4}"/>
              </a:ext>
            </a:extLst>
          </p:cNvPr>
          <p:cNvSpPr>
            <a:spLocks noGrp="1"/>
          </p:cNvSpPr>
          <p:nvPr>
            <p:ph type="title"/>
          </p:nvPr>
        </p:nvSpPr>
        <p:spPr/>
        <p:txBody>
          <a:bodyPr>
            <a:normAutofit/>
          </a:bodyPr>
          <a:lstStyle/>
          <a:p>
            <a:r>
              <a:rPr lang="pl-PL" sz="1000" dirty="0">
                <a:solidFill>
                  <a:prstClr val="black">
                    <a:lumMod val="75000"/>
                    <a:lumOff val="25000"/>
                  </a:prstClr>
                </a:solidFill>
              </a:rPr>
              <a:t>X Ogólnopolska Konferencja Naukowo-Szkoleniowa pt. Pomoc materialna dla studentów i  doktorantów </a:t>
            </a:r>
            <a:br>
              <a:rPr lang="pl-PL" sz="1200" dirty="0">
                <a:solidFill>
                  <a:prstClr val="black">
                    <a:lumMod val="75000"/>
                    <a:lumOff val="25000"/>
                  </a:prstClr>
                </a:solidFill>
              </a:rPr>
            </a:br>
            <a:br>
              <a:rPr lang="pl-PL" sz="1200" dirty="0">
                <a:solidFill>
                  <a:prstClr val="black">
                    <a:lumMod val="75000"/>
                    <a:lumOff val="25000"/>
                  </a:prstClr>
                </a:solidFill>
              </a:rPr>
            </a:br>
            <a:br>
              <a:rPr lang="pl-PL" sz="1200" dirty="0">
                <a:solidFill>
                  <a:prstClr val="black">
                    <a:lumMod val="75000"/>
                    <a:lumOff val="25000"/>
                  </a:prstClr>
                </a:solidFill>
              </a:rPr>
            </a:br>
            <a:r>
              <a:rPr lang="pl-PL" sz="1200" b="1" dirty="0">
                <a:latin typeface="Arial" panose="020B0604020202020204" pitchFamily="34" charset="0"/>
                <a:ea typeface="Calibri" panose="020F0502020204030204" pitchFamily="34" charset="0"/>
                <a:cs typeface="Arial" panose="020B0604020202020204" pitchFamily="34" charset="0"/>
              </a:rPr>
              <a:t>WOT I SŁUŻBA PRZYGOTOWAWCZA</a:t>
            </a:r>
            <a:br>
              <a:rPr lang="pl-PL" sz="1200" dirty="0">
                <a:latin typeface="Calibri" panose="020F0502020204030204" pitchFamily="34" charset="0"/>
                <a:ea typeface="Calibri" panose="020F0502020204030204" pitchFamily="34" charset="0"/>
                <a:cs typeface="Times New Roman" panose="02020603050405020304" pitchFamily="18" charset="0"/>
              </a:rPr>
            </a:br>
            <a:r>
              <a:rPr lang="pl-PL" sz="1200" dirty="0">
                <a:solidFill>
                  <a:prstClr val="black">
                    <a:lumMod val="75000"/>
                    <a:lumOff val="25000"/>
                  </a:prstClr>
                </a:solidFill>
              </a:rPr>
              <a:t>			</a:t>
            </a:r>
            <a:endParaRPr lang="pl-PL" dirty="0"/>
          </a:p>
        </p:txBody>
      </p:sp>
      <p:sp>
        <p:nvSpPr>
          <p:cNvPr id="3" name="Symbol zastępczy zawartości 2">
            <a:extLst>
              <a:ext uri="{FF2B5EF4-FFF2-40B4-BE49-F238E27FC236}">
                <a16:creationId xmlns:a16="http://schemas.microsoft.com/office/drawing/2014/main" id="{771F8828-EF51-4077-BA7F-95636ECF8806}"/>
              </a:ext>
            </a:extLst>
          </p:cNvPr>
          <p:cNvSpPr>
            <a:spLocks noGrp="1"/>
          </p:cNvSpPr>
          <p:nvPr>
            <p:ph sz="half" idx="1"/>
          </p:nvPr>
        </p:nvSpPr>
        <p:spPr>
          <a:xfrm>
            <a:off x="838200" y="1426866"/>
            <a:ext cx="5181600" cy="4750097"/>
          </a:xfrm>
        </p:spPr>
        <p:txBody>
          <a:bodyPr>
            <a:normAutofit fontScale="32500" lnSpcReduction="20000"/>
          </a:bodyPr>
          <a:lstStyle/>
          <a:p>
            <a:pPr marL="0" indent="0">
              <a:lnSpc>
                <a:spcPct val="170000"/>
              </a:lnSpc>
              <a:spcBef>
                <a:spcPts val="0"/>
              </a:spcBef>
              <a:buNone/>
            </a:pPr>
            <a:r>
              <a:rPr lang="pl-PL" sz="3400" b="1" dirty="0">
                <a:latin typeface="Arial" panose="020B0604020202020204" pitchFamily="34" charset="0"/>
                <a:cs typeface="Arial" panose="020B0604020202020204" pitchFamily="34" charset="0"/>
              </a:rPr>
              <a:t>USTAWA z dnia 28 listopada 2003 r. o świadczeniach rodzinnych</a:t>
            </a:r>
          </a:p>
          <a:p>
            <a:pPr marL="0" indent="0">
              <a:lnSpc>
                <a:spcPct val="170000"/>
              </a:lnSpc>
              <a:spcBef>
                <a:spcPts val="0"/>
              </a:spcBef>
              <a:buNone/>
            </a:pPr>
            <a:endParaRPr lang="pl-PL" sz="3400" dirty="0">
              <a:latin typeface="Arial" panose="020B0604020202020204" pitchFamily="34" charset="0"/>
              <a:cs typeface="Arial" panose="020B0604020202020204" pitchFamily="34" charset="0"/>
            </a:endParaRPr>
          </a:p>
          <a:p>
            <a:pPr marL="0" indent="0">
              <a:lnSpc>
                <a:spcPct val="170000"/>
              </a:lnSpc>
              <a:spcBef>
                <a:spcPts val="0"/>
              </a:spcBef>
              <a:buNone/>
            </a:pPr>
            <a:r>
              <a:rPr lang="pl-PL" sz="3400" dirty="0">
                <a:latin typeface="Arial" panose="020B0604020202020204" pitchFamily="34" charset="0"/>
                <a:cs typeface="Arial" panose="020B0604020202020204" pitchFamily="34" charset="0"/>
              </a:rPr>
              <a:t>art.  3.  [Definicje] Ilekroć w ustawie jest mowa o:</a:t>
            </a:r>
          </a:p>
          <a:p>
            <a:pPr marL="0" indent="0">
              <a:lnSpc>
                <a:spcPct val="170000"/>
              </a:lnSpc>
              <a:spcBef>
                <a:spcPts val="0"/>
              </a:spcBef>
              <a:buNone/>
            </a:pPr>
            <a:r>
              <a:rPr lang="pl-PL" sz="3400" dirty="0">
                <a:latin typeface="Arial" panose="020B0604020202020204" pitchFamily="34" charset="0"/>
                <a:cs typeface="Arial" panose="020B0604020202020204" pitchFamily="34" charset="0"/>
              </a:rPr>
              <a:t>1) dochodzie - oznacza to, po odliczeniu kwot alimentów świadczonych na rzecz innych osób:</a:t>
            </a:r>
          </a:p>
          <a:p>
            <a:pPr marL="0" indent="0">
              <a:lnSpc>
                <a:spcPct val="170000"/>
              </a:lnSpc>
              <a:spcBef>
                <a:spcPts val="0"/>
              </a:spcBef>
              <a:buNone/>
            </a:pPr>
            <a:r>
              <a:rPr lang="pl-PL" sz="3400" dirty="0">
                <a:latin typeface="Arial" panose="020B0604020202020204" pitchFamily="34" charset="0"/>
                <a:cs typeface="Arial" panose="020B0604020202020204" pitchFamily="34" charset="0"/>
              </a:rPr>
              <a:t>a) przychody </a:t>
            </a:r>
            <a:r>
              <a:rPr lang="pl-PL" sz="3400" u="sng" dirty="0">
                <a:latin typeface="Arial" panose="020B0604020202020204" pitchFamily="34" charset="0"/>
                <a:cs typeface="Arial" panose="020B0604020202020204" pitchFamily="34" charset="0"/>
              </a:rPr>
              <a:t>podlegające opodatkowaniu </a:t>
            </a:r>
            <a:r>
              <a:rPr lang="pl-PL" sz="3400" dirty="0">
                <a:latin typeface="Arial" panose="020B0604020202020204" pitchFamily="34" charset="0"/>
                <a:cs typeface="Arial" panose="020B0604020202020204" pitchFamily="34" charset="0"/>
              </a:rPr>
              <a:t>na zasadach określonych w art. 27, art. 30b, art. 30c, art. 30e i art. 30f ustawy z dnia 26 lipca 1991 r. o podatku dochodowym od osób fizycznych (Dz. U. z 2022 r. poz. 2647, 2687 i 2745 oraz z 2023 r. poz. 28), pomniejszone o koszty uzyskania przychodu, należny podatek dochodowy od osób fizycznych, składki na ubezpieczenia społeczne niezaliczone do kosztów uzyskania przychodu oraz składki na ubezpieczenie zdrowotne,</a:t>
            </a:r>
          </a:p>
          <a:p>
            <a:pPr marL="0" indent="0">
              <a:lnSpc>
                <a:spcPct val="170000"/>
              </a:lnSpc>
              <a:spcBef>
                <a:spcPts val="0"/>
              </a:spcBef>
              <a:buNone/>
            </a:pPr>
            <a:r>
              <a:rPr lang="pl-PL" sz="3400" dirty="0">
                <a:latin typeface="Arial" panose="020B0604020202020204" pitchFamily="34" charset="0"/>
                <a:cs typeface="Arial" panose="020B0604020202020204" pitchFamily="34" charset="0"/>
              </a:rPr>
              <a:t>b) dochód z działalności podlegającej opodatkowaniu na podstawie przepisów o zryczałtowanym podatku dochodowym od niektórych przychodów osiąganych przez osoby fizyczne,</a:t>
            </a:r>
          </a:p>
          <a:p>
            <a:pPr marL="0" indent="0">
              <a:lnSpc>
                <a:spcPct val="170000"/>
              </a:lnSpc>
              <a:spcBef>
                <a:spcPts val="0"/>
              </a:spcBef>
              <a:buNone/>
            </a:pPr>
            <a:r>
              <a:rPr lang="pl-PL" sz="3400" dirty="0">
                <a:latin typeface="Arial" panose="020B0604020202020204" pitchFamily="34" charset="0"/>
                <a:cs typeface="Arial" panose="020B0604020202020204" pitchFamily="34" charset="0"/>
              </a:rPr>
              <a:t>c) inne dochody niepodlegające opodatkowaniu na podstawie przepisów o podatku dochodowym od osób fizycznych: - </a:t>
            </a:r>
            <a:r>
              <a:rPr lang="pl-PL" sz="3400" u="sng" dirty="0">
                <a:latin typeface="Arial" panose="020B0604020202020204" pitchFamily="34" charset="0"/>
                <a:cs typeface="Arial" panose="020B0604020202020204" pitchFamily="34" charset="0"/>
              </a:rPr>
              <a:t>tutaj nie wymieniono dochodów ze służby WOT</a:t>
            </a:r>
          </a:p>
          <a:p>
            <a:endParaRPr lang="pl-PL" dirty="0"/>
          </a:p>
        </p:txBody>
      </p:sp>
      <p:sp>
        <p:nvSpPr>
          <p:cNvPr id="4" name="Symbol zastępczy zawartości 3">
            <a:extLst>
              <a:ext uri="{FF2B5EF4-FFF2-40B4-BE49-F238E27FC236}">
                <a16:creationId xmlns:a16="http://schemas.microsoft.com/office/drawing/2014/main" id="{7FFB1EB4-9776-4511-BA95-C8FCC303EA58}"/>
              </a:ext>
            </a:extLst>
          </p:cNvPr>
          <p:cNvSpPr>
            <a:spLocks noGrp="1"/>
          </p:cNvSpPr>
          <p:nvPr>
            <p:ph sz="half" idx="2"/>
          </p:nvPr>
        </p:nvSpPr>
        <p:spPr>
          <a:xfrm>
            <a:off x="6172200" y="1426866"/>
            <a:ext cx="5181600" cy="4750097"/>
          </a:xfrm>
        </p:spPr>
        <p:txBody>
          <a:bodyPr>
            <a:normAutofit fontScale="32500" lnSpcReduction="20000"/>
          </a:bodyPr>
          <a:lstStyle/>
          <a:p>
            <a:pPr marL="0" indent="0">
              <a:lnSpc>
                <a:spcPct val="170000"/>
              </a:lnSpc>
              <a:spcBef>
                <a:spcPts val="0"/>
              </a:spcBef>
              <a:buNone/>
            </a:pPr>
            <a:r>
              <a:rPr lang="pl-PL" sz="3400" b="1" dirty="0">
                <a:latin typeface="Arial" panose="020B0604020202020204" pitchFamily="34" charset="0"/>
                <a:cs typeface="Arial" panose="020B0604020202020204" pitchFamily="34" charset="0"/>
              </a:rPr>
              <a:t>USTAWA z dnia 26 lipca 1991 r. o podatku dochodowym od osób fizycznych </a:t>
            </a:r>
            <a:endParaRPr lang="pl-PL" sz="3400" dirty="0">
              <a:latin typeface="Arial" panose="020B0604020202020204" pitchFamily="34" charset="0"/>
              <a:cs typeface="Arial" panose="020B0604020202020204" pitchFamily="34" charset="0"/>
            </a:endParaRPr>
          </a:p>
          <a:p>
            <a:pPr marL="0" indent="0">
              <a:lnSpc>
                <a:spcPct val="170000"/>
              </a:lnSpc>
              <a:spcBef>
                <a:spcPts val="0"/>
              </a:spcBef>
              <a:buNone/>
            </a:pPr>
            <a:endParaRPr lang="pl-PL" sz="3400" dirty="0">
              <a:latin typeface="Arial" panose="020B0604020202020204" pitchFamily="34" charset="0"/>
              <a:cs typeface="Arial" panose="020B0604020202020204" pitchFamily="34" charset="0"/>
            </a:endParaRPr>
          </a:p>
          <a:p>
            <a:pPr marL="0" indent="0">
              <a:lnSpc>
                <a:spcPct val="170000"/>
              </a:lnSpc>
              <a:spcBef>
                <a:spcPts val="0"/>
              </a:spcBef>
              <a:buNone/>
            </a:pPr>
            <a:r>
              <a:rPr lang="pl-PL" sz="3400" dirty="0">
                <a:latin typeface="Arial" panose="020B0604020202020204" pitchFamily="34" charset="0"/>
                <a:cs typeface="Arial" panose="020B0604020202020204" pitchFamily="34" charset="0"/>
              </a:rPr>
              <a:t>art.  21.  [Zwolnienia przedmiotowe]</a:t>
            </a:r>
          </a:p>
          <a:p>
            <a:pPr marL="0" indent="0">
              <a:lnSpc>
                <a:spcPct val="170000"/>
              </a:lnSpc>
              <a:spcBef>
                <a:spcPts val="0"/>
              </a:spcBef>
              <a:buNone/>
            </a:pPr>
            <a:r>
              <a:rPr lang="pl-PL" sz="3400" dirty="0">
                <a:latin typeface="Arial" panose="020B0604020202020204" pitchFamily="34" charset="0"/>
                <a:cs typeface="Arial" panose="020B0604020202020204" pitchFamily="34" charset="0"/>
              </a:rPr>
              <a:t>1. Wolne od podatku dochodowego są:</a:t>
            </a:r>
          </a:p>
          <a:p>
            <a:pPr marL="0" indent="0">
              <a:lnSpc>
                <a:spcPct val="170000"/>
              </a:lnSpc>
              <a:spcBef>
                <a:spcPts val="0"/>
              </a:spcBef>
              <a:buNone/>
            </a:pPr>
            <a:r>
              <a:rPr lang="pl-PL" sz="3400" dirty="0">
                <a:latin typeface="Arial" panose="020B0604020202020204" pitchFamily="34" charset="0"/>
                <a:cs typeface="Arial" panose="020B0604020202020204" pitchFamily="34" charset="0"/>
              </a:rPr>
              <a:t>15) świadczenia osób otrzymywane z tytułu odbywania lub pełnienia:</a:t>
            </a:r>
          </a:p>
          <a:p>
            <a:pPr marL="0" indent="0">
              <a:lnSpc>
                <a:spcPct val="170000"/>
              </a:lnSpc>
              <a:spcBef>
                <a:spcPts val="0"/>
              </a:spcBef>
              <a:buNone/>
            </a:pPr>
            <a:r>
              <a:rPr lang="pl-PL" sz="3400" dirty="0">
                <a:latin typeface="Arial" panose="020B0604020202020204" pitchFamily="34" charset="0"/>
                <a:cs typeface="Arial" panose="020B0604020202020204" pitchFamily="34" charset="0"/>
              </a:rPr>
              <a:t>a) </a:t>
            </a:r>
            <a:r>
              <a:rPr lang="pl-PL" sz="3400" u="sng" dirty="0">
                <a:latin typeface="Arial" panose="020B0604020202020204" pitchFamily="34" charset="0"/>
                <a:cs typeface="Arial" panose="020B0604020202020204" pitchFamily="34" charset="0"/>
              </a:rPr>
              <a:t>służby wojskowej innej niż zawodowa służba wojskowa, z wyjątkiem uposażeń żołnierzy dobrowolnej zasadniczej służby wojskowej</a:t>
            </a:r>
            <a:r>
              <a:rPr lang="pl-PL" sz="3400" dirty="0">
                <a:latin typeface="Arial" panose="020B0604020202020204" pitchFamily="34" charset="0"/>
                <a:cs typeface="Arial" panose="020B0604020202020204" pitchFamily="34" charset="0"/>
              </a:rPr>
              <a:t>,</a:t>
            </a:r>
          </a:p>
          <a:p>
            <a:pPr marL="0" indent="0">
              <a:lnSpc>
                <a:spcPct val="170000"/>
              </a:lnSpc>
              <a:spcBef>
                <a:spcPts val="0"/>
              </a:spcBef>
              <a:buNone/>
            </a:pPr>
            <a:r>
              <a:rPr lang="pl-PL" sz="3400" dirty="0">
                <a:latin typeface="Arial" panose="020B0604020202020204" pitchFamily="34" charset="0"/>
                <a:cs typeface="Arial" panose="020B0604020202020204" pitchFamily="34" charset="0"/>
              </a:rPr>
              <a:t>b) służby zastępczej</a:t>
            </a:r>
          </a:p>
          <a:p>
            <a:pPr marL="0" indent="0">
              <a:lnSpc>
                <a:spcPct val="170000"/>
              </a:lnSpc>
              <a:spcBef>
                <a:spcPts val="0"/>
              </a:spcBef>
              <a:buNone/>
            </a:pPr>
            <a:r>
              <a:rPr lang="pl-PL" sz="3400" dirty="0">
                <a:latin typeface="Arial" panose="020B0604020202020204" pitchFamily="34" charset="0"/>
                <a:cs typeface="Arial" panose="020B0604020202020204" pitchFamily="34" charset="0"/>
              </a:rPr>
              <a:t>- przyznane na podstawie odrębnych przepisów;</a:t>
            </a:r>
          </a:p>
          <a:p>
            <a:pPr marL="0" indent="0">
              <a:lnSpc>
                <a:spcPct val="170000"/>
              </a:lnSpc>
              <a:spcBef>
                <a:spcPts val="0"/>
              </a:spcBef>
              <a:buNone/>
            </a:pPr>
            <a:r>
              <a:rPr lang="pl-PL" sz="3400" dirty="0">
                <a:latin typeface="Arial" panose="020B0604020202020204" pitchFamily="34" charset="0"/>
                <a:cs typeface="Arial" panose="020B0604020202020204" pitchFamily="34" charset="0"/>
              </a:rPr>
              <a:t>80) przychody ze stosunku służbowego otrzymane w służbie kandydackiej przez funkcjonariuszy Policji, Straży Granicznej, Państwowej Straży Pożarnej i Służby Więziennej;</a:t>
            </a:r>
          </a:p>
          <a:p>
            <a:pPr marL="0" indent="0">
              <a:lnSpc>
                <a:spcPct val="170000"/>
              </a:lnSpc>
              <a:spcBef>
                <a:spcPts val="0"/>
              </a:spcBef>
              <a:buNone/>
            </a:pPr>
            <a:r>
              <a:rPr lang="pl-PL" sz="3400" dirty="0">
                <a:latin typeface="Arial" panose="020B0604020202020204" pitchFamily="34" charset="0"/>
                <a:cs typeface="Arial" panose="020B0604020202020204" pitchFamily="34" charset="0"/>
              </a:rPr>
              <a:t>148) przychody:</a:t>
            </a:r>
          </a:p>
          <a:p>
            <a:pPr marL="0" indent="0">
              <a:lnSpc>
                <a:spcPct val="170000"/>
              </a:lnSpc>
              <a:spcBef>
                <a:spcPts val="0"/>
              </a:spcBef>
              <a:buNone/>
            </a:pPr>
            <a:r>
              <a:rPr lang="pl-PL" sz="3400" dirty="0">
                <a:latin typeface="Arial" panose="020B0604020202020204" pitchFamily="34" charset="0"/>
                <a:cs typeface="Arial" panose="020B0604020202020204" pitchFamily="34" charset="0"/>
              </a:rPr>
              <a:t>a) ze stosunku służbowego, stosunku pracy, pracy nakładczej, spółdzielczego stosunku pracy (…),</a:t>
            </a:r>
          </a:p>
          <a:p>
            <a:pPr marL="0" indent="0">
              <a:lnSpc>
                <a:spcPct val="170000"/>
              </a:lnSpc>
              <a:spcBef>
                <a:spcPts val="0"/>
              </a:spcBef>
              <a:buNone/>
            </a:pPr>
            <a:r>
              <a:rPr lang="pl-PL" sz="3400" dirty="0">
                <a:latin typeface="Arial" panose="020B0604020202020204" pitchFamily="34" charset="0"/>
                <a:cs typeface="Arial" panose="020B0604020202020204" pitchFamily="34" charset="0"/>
              </a:rPr>
              <a:t>- otrzymane przez podatnika do ukończenia 26. roku życia, do wysokości nieprzekraczającej w roku podatkowym kwoty 85 528 zł;</a:t>
            </a:r>
          </a:p>
          <a:p>
            <a:endParaRPr lang="pl-PL" dirty="0"/>
          </a:p>
        </p:txBody>
      </p:sp>
      <p:sp>
        <p:nvSpPr>
          <p:cNvPr id="5" name="Symbol zastępczy numeru slajdu 4">
            <a:extLst>
              <a:ext uri="{FF2B5EF4-FFF2-40B4-BE49-F238E27FC236}">
                <a16:creationId xmlns:a16="http://schemas.microsoft.com/office/drawing/2014/main" id="{CF63412D-ECED-45F4-80ED-15464AE76FC6}"/>
              </a:ext>
            </a:extLst>
          </p:cNvPr>
          <p:cNvSpPr>
            <a:spLocks noGrp="1"/>
          </p:cNvSpPr>
          <p:nvPr>
            <p:ph type="sldNum" sz="quarter" idx="12"/>
          </p:nvPr>
        </p:nvSpPr>
        <p:spPr/>
        <p:txBody>
          <a:bodyPr/>
          <a:lstStyle/>
          <a:p>
            <a:fld id="{715BACC8-EFC8-477F-AC20-4351AEA1AC2C}" type="slidenum">
              <a:rPr lang="pl-PL" smtClean="0"/>
              <a:t>20</a:t>
            </a:fld>
            <a:endParaRPr lang="pl-PL"/>
          </a:p>
        </p:txBody>
      </p:sp>
    </p:spTree>
    <p:extLst>
      <p:ext uri="{BB962C8B-B14F-4D97-AF65-F5344CB8AC3E}">
        <p14:creationId xmlns:p14="http://schemas.microsoft.com/office/powerpoint/2010/main" val="31101343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212EAE-7F98-4CE6-BD06-A55903E177A5}"/>
              </a:ext>
            </a:extLst>
          </p:cNvPr>
          <p:cNvSpPr>
            <a:spLocks noGrp="1"/>
          </p:cNvSpPr>
          <p:nvPr>
            <p:ph type="title"/>
          </p:nvPr>
        </p:nvSpPr>
        <p:spPr>
          <a:xfrm>
            <a:off x="1097280" y="286604"/>
            <a:ext cx="10058400" cy="277940"/>
          </a:xfrm>
        </p:spPr>
        <p:txBody>
          <a:bodyPr>
            <a:normAutofit/>
          </a:bodyPr>
          <a:lstStyle/>
          <a:p>
            <a:r>
              <a:rPr lang="pl-PL" sz="1200" dirty="0">
                <a:solidFill>
                  <a:prstClr val="black">
                    <a:lumMod val="75000"/>
                    <a:lumOff val="25000"/>
                  </a:prstClr>
                </a:solidFill>
              </a:rPr>
              <a:t>X Ogólnopolska Konferencja Naukowo-Szkoleniowa pt. Pomoc materialna dla studentów i  doktorantów 			</a:t>
            </a:r>
            <a:endParaRPr lang="pl-PL" dirty="0"/>
          </a:p>
        </p:txBody>
      </p:sp>
      <p:sp>
        <p:nvSpPr>
          <p:cNvPr id="3" name="Symbol zastępczy zawartości 2">
            <a:extLst>
              <a:ext uri="{FF2B5EF4-FFF2-40B4-BE49-F238E27FC236}">
                <a16:creationId xmlns:a16="http://schemas.microsoft.com/office/drawing/2014/main" id="{EEB61F5B-E7C6-4DE3-9BA2-172B70FFFBCE}"/>
              </a:ext>
            </a:extLst>
          </p:cNvPr>
          <p:cNvSpPr>
            <a:spLocks noGrp="1"/>
          </p:cNvSpPr>
          <p:nvPr>
            <p:ph idx="1"/>
          </p:nvPr>
        </p:nvSpPr>
        <p:spPr>
          <a:xfrm>
            <a:off x="1097280" y="733530"/>
            <a:ext cx="10058400" cy="4707150"/>
          </a:xfrm>
        </p:spPr>
        <p:txBody>
          <a:bodyPr>
            <a:normAutofit fontScale="70000" lnSpcReduction="20000"/>
          </a:bodyPr>
          <a:lstStyle/>
          <a:p>
            <a:pPr marL="0" indent="0">
              <a:lnSpc>
                <a:spcPct val="160000"/>
              </a:lnSpc>
              <a:buNone/>
            </a:pPr>
            <a:r>
              <a:rPr lang="pl-PL" sz="1900" b="1" dirty="0">
                <a:latin typeface="Arial" panose="020B0604020202020204" pitchFamily="34" charset="0"/>
                <a:cs typeface="Arial" panose="020B0604020202020204" pitchFamily="34" charset="0"/>
              </a:rPr>
              <a:t>USTAWA z dnia 21 listopada 1967 r. o powszechnym obowiązku obrony Rzeczypospolitej Polskiej</a:t>
            </a:r>
          </a:p>
          <a:p>
            <a:pPr marL="0" indent="0">
              <a:lnSpc>
                <a:spcPct val="160000"/>
              </a:lnSpc>
              <a:buNone/>
            </a:pPr>
            <a:r>
              <a:rPr lang="pl-PL" sz="1900" dirty="0">
                <a:latin typeface="Arial" panose="020B0604020202020204" pitchFamily="34" charset="0"/>
                <a:cs typeface="Arial" panose="020B0604020202020204" pitchFamily="34" charset="0"/>
              </a:rPr>
              <a:t>Art.  98a.  [Powołanie do służby przygotowawczej]</a:t>
            </a:r>
          </a:p>
          <a:p>
            <a:pPr marL="0" indent="0">
              <a:lnSpc>
                <a:spcPct val="160000"/>
              </a:lnSpc>
              <a:buNone/>
            </a:pPr>
            <a:r>
              <a:rPr lang="pl-PL" sz="1900" dirty="0">
                <a:latin typeface="Arial" panose="020B0604020202020204" pitchFamily="34" charset="0"/>
                <a:cs typeface="Arial" panose="020B0604020202020204" pitchFamily="34" charset="0"/>
              </a:rPr>
              <a:t>1. Ochotnicy posiadający uregulowany stosunek do służby wojskowej, a także inne osoby niepodlegające obowiązkowi odbycia zasadniczej służby wojskowej lub przeszkolenia wojskowego, mogą pełnić na ich wniosek lub za ich zgodą służbę przygotowawczą.</a:t>
            </a:r>
          </a:p>
          <a:p>
            <a:pPr marL="0" indent="0">
              <a:lnSpc>
                <a:spcPct val="160000"/>
              </a:lnSpc>
              <a:buNone/>
            </a:pPr>
            <a:r>
              <a:rPr lang="pl-PL" sz="1900" dirty="0">
                <a:latin typeface="Arial" panose="020B0604020202020204" pitchFamily="34" charset="0"/>
                <a:cs typeface="Arial" panose="020B0604020202020204" pitchFamily="34" charset="0"/>
              </a:rPr>
              <a:t>Art.  98i.  [Osoby mogące pełnić terytorialną służbę wojskową]</a:t>
            </a:r>
          </a:p>
          <a:p>
            <a:pPr marL="0" indent="0">
              <a:lnSpc>
                <a:spcPct val="160000"/>
              </a:lnSpc>
              <a:buNone/>
            </a:pPr>
            <a:r>
              <a:rPr lang="pl-PL" sz="1900" dirty="0">
                <a:latin typeface="Arial" panose="020B0604020202020204" pitchFamily="34" charset="0"/>
                <a:cs typeface="Arial" panose="020B0604020202020204" pitchFamily="34" charset="0"/>
              </a:rPr>
              <a:t>1.  Terytorialną służbę wojskową mogą pełnić, na ich wniosek lub za ich zgodą, osoby posiadające uregulowany stosunek do służby wojskowej, a także inne osoby niepodlegające obowiązkowi odbycia zasadniczej służby wojskowej lub przeszkolenia wojskowego, a w przypadku wprowadzenia obowiązku odbycia zasadniczej służby wojskowej lub przeszkolenia wojskowego - także osoby podlegające temu obowiązkowi.</a:t>
            </a:r>
          </a:p>
          <a:p>
            <a:pPr marL="0" indent="0">
              <a:lnSpc>
                <a:spcPct val="160000"/>
              </a:lnSpc>
              <a:buNone/>
            </a:pPr>
            <a:r>
              <a:rPr lang="pl-PL" sz="1900" dirty="0">
                <a:latin typeface="Arial" panose="020B0604020202020204" pitchFamily="34" charset="0"/>
                <a:cs typeface="Arial" panose="020B0604020202020204" pitchFamily="34" charset="0"/>
              </a:rPr>
              <a:t>2. Terytorialną służbę wojskową pełni się w jednostkach wojskowych i związkach organizacyjnych Wojsk Obrony Terytorialnej oraz w Dowództwie Wojsk Obrony Terytorialnej.</a:t>
            </a:r>
          </a:p>
          <a:p>
            <a:pPr marL="0" indent="0">
              <a:lnSpc>
                <a:spcPct val="160000"/>
              </a:lnSpc>
              <a:buNone/>
            </a:pPr>
            <a:r>
              <a:rPr lang="pl-PL" sz="1900" dirty="0">
                <a:latin typeface="Arial" panose="020B0604020202020204" pitchFamily="34" charset="0"/>
                <a:cs typeface="Arial" panose="020B0604020202020204" pitchFamily="34" charset="0"/>
              </a:rPr>
              <a:t>3. Z dniem rozpoczęcia pełnienia terytorialnej służby wojskowej żołnierze otrzymują tytuł "żołnierz OT".</a:t>
            </a:r>
          </a:p>
          <a:p>
            <a:pPr marL="0" indent="0">
              <a:buNone/>
            </a:pPr>
            <a:endParaRPr lang="pl-PL" dirty="0"/>
          </a:p>
        </p:txBody>
      </p:sp>
      <p:sp>
        <p:nvSpPr>
          <p:cNvPr id="4" name="Symbol zastępczy numeru slajdu 3">
            <a:extLst>
              <a:ext uri="{FF2B5EF4-FFF2-40B4-BE49-F238E27FC236}">
                <a16:creationId xmlns:a16="http://schemas.microsoft.com/office/drawing/2014/main" id="{8F9C4950-9784-4F25-B132-5DA02E267999}"/>
              </a:ext>
            </a:extLst>
          </p:cNvPr>
          <p:cNvSpPr>
            <a:spLocks noGrp="1"/>
          </p:cNvSpPr>
          <p:nvPr>
            <p:ph type="sldNum" sz="quarter" idx="12"/>
          </p:nvPr>
        </p:nvSpPr>
        <p:spPr/>
        <p:txBody>
          <a:bodyPr/>
          <a:lstStyle/>
          <a:p>
            <a:fld id="{715BACC8-EFC8-477F-AC20-4351AEA1AC2C}" type="slidenum">
              <a:rPr lang="pl-PL" smtClean="0"/>
              <a:t>21</a:t>
            </a:fld>
            <a:endParaRPr lang="pl-PL"/>
          </a:p>
        </p:txBody>
      </p:sp>
    </p:spTree>
    <p:extLst>
      <p:ext uri="{BB962C8B-B14F-4D97-AF65-F5344CB8AC3E}">
        <p14:creationId xmlns:p14="http://schemas.microsoft.com/office/powerpoint/2010/main" val="37513500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3CFFC2C-0A6B-40F7-BCCE-8B4F5CD5F7BC}"/>
              </a:ext>
            </a:extLst>
          </p:cNvPr>
          <p:cNvSpPr>
            <a:spLocks noGrp="1"/>
          </p:cNvSpPr>
          <p:nvPr>
            <p:ph type="title"/>
          </p:nvPr>
        </p:nvSpPr>
        <p:spPr>
          <a:xfrm>
            <a:off x="1097280" y="286604"/>
            <a:ext cx="10058400" cy="269988"/>
          </a:xfrm>
        </p:spPr>
        <p:txBody>
          <a:bodyPr>
            <a:normAutofit/>
          </a:bodyPr>
          <a:lstStyle/>
          <a:p>
            <a:r>
              <a:rPr lang="pl-PL" sz="1200" dirty="0">
                <a:solidFill>
                  <a:prstClr val="black">
                    <a:lumMod val="75000"/>
                    <a:lumOff val="25000"/>
                  </a:prstClr>
                </a:solidFill>
              </a:rPr>
              <a:t>X Ogólnopolska Konferencja Naukowo-Szkoleniowa pt. Pomoc materialna dla studentów i  doktorantów</a:t>
            </a:r>
            <a:endParaRPr lang="pl-PL" dirty="0"/>
          </a:p>
        </p:txBody>
      </p:sp>
      <p:sp>
        <p:nvSpPr>
          <p:cNvPr id="3" name="Symbol zastępczy zawartości 2">
            <a:extLst>
              <a:ext uri="{FF2B5EF4-FFF2-40B4-BE49-F238E27FC236}">
                <a16:creationId xmlns:a16="http://schemas.microsoft.com/office/drawing/2014/main" id="{A84AB927-6505-4C9A-8A8F-563D5F85083F}"/>
              </a:ext>
            </a:extLst>
          </p:cNvPr>
          <p:cNvSpPr>
            <a:spLocks noGrp="1"/>
          </p:cNvSpPr>
          <p:nvPr>
            <p:ph idx="1"/>
          </p:nvPr>
        </p:nvSpPr>
        <p:spPr>
          <a:xfrm>
            <a:off x="753625" y="723481"/>
            <a:ext cx="10771833" cy="5707464"/>
          </a:xfrm>
        </p:spPr>
        <p:txBody>
          <a:bodyPr>
            <a:normAutofit fontScale="25000" lnSpcReduction="20000"/>
          </a:bodyPr>
          <a:lstStyle/>
          <a:p>
            <a:pPr marL="0" indent="0">
              <a:lnSpc>
                <a:spcPct val="170000"/>
              </a:lnSpc>
              <a:spcBef>
                <a:spcPts val="600"/>
              </a:spcBef>
              <a:spcAft>
                <a:spcPts val="600"/>
              </a:spcAft>
              <a:buNone/>
            </a:pPr>
            <a:r>
              <a:rPr lang="pl-PL" sz="4400" dirty="0">
                <a:latin typeface="Arial" panose="020B0604020202020204" pitchFamily="34" charset="0"/>
                <a:cs typeface="Arial" panose="020B0604020202020204" pitchFamily="34" charset="0"/>
              </a:rPr>
              <a:t>Art.  98m.  [Pełnienie terytorialnej służby wojskowej rotacyjnie lub dyspozycyjnie]</a:t>
            </a:r>
          </a:p>
          <a:p>
            <a:pPr marL="0" indent="0">
              <a:lnSpc>
                <a:spcPct val="170000"/>
              </a:lnSpc>
              <a:spcBef>
                <a:spcPts val="600"/>
              </a:spcBef>
              <a:buNone/>
            </a:pPr>
            <a:r>
              <a:rPr lang="pl-PL" sz="4400" dirty="0">
                <a:latin typeface="Arial" panose="020B0604020202020204" pitchFamily="34" charset="0"/>
                <a:cs typeface="Arial" panose="020B0604020202020204" pitchFamily="34" charset="0"/>
              </a:rPr>
              <a:t>1. Terytorialną służbę wojskową żołnierz OT pełni </a:t>
            </a:r>
            <a:r>
              <a:rPr lang="pl-PL" sz="4400" u="sng" dirty="0">
                <a:latin typeface="Arial" panose="020B0604020202020204" pitchFamily="34" charset="0"/>
                <a:cs typeface="Arial" panose="020B0604020202020204" pitchFamily="34" charset="0"/>
              </a:rPr>
              <a:t>rotacyjnie lub dyspozycyjnie</a:t>
            </a:r>
            <a:r>
              <a:rPr lang="pl-PL" sz="4400" dirty="0">
                <a:latin typeface="Arial" panose="020B0604020202020204" pitchFamily="34" charset="0"/>
                <a:cs typeface="Arial" panose="020B0604020202020204" pitchFamily="34" charset="0"/>
              </a:rPr>
              <a:t>.</a:t>
            </a:r>
          </a:p>
          <a:p>
            <a:pPr marL="0" indent="0">
              <a:lnSpc>
                <a:spcPct val="170000"/>
              </a:lnSpc>
              <a:spcBef>
                <a:spcPts val="600"/>
              </a:spcBef>
              <a:buNone/>
            </a:pPr>
            <a:r>
              <a:rPr lang="pl-PL" sz="4400" dirty="0">
                <a:latin typeface="Arial" panose="020B0604020202020204" pitchFamily="34" charset="0"/>
                <a:cs typeface="Arial" panose="020B0604020202020204" pitchFamily="34" charset="0"/>
              </a:rPr>
              <a:t>2. Terytorialną służbę wojskową żołnierz OT pełni rotacyjnie w jednostce wojskowej, w określonych przez dowódcę jednostki wojskowej dniach służby, co najmniej raz w miesiącu przez okres dwóch dni w czasie wolnym od pracy.</a:t>
            </a:r>
          </a:p>
          <a:p>
            <a:pPr marL="0" indent="0">
              <a:lnSpc>
                <a:spcPct val="170000"/>
              </a:lnSpc>
              <a:spcBef>
                <a:spcPts val="600"/>
              </a:spcBef>
              <a:buNone/>
            </a:pPr>
            <a:r>
              <a:rPr lang="pl-PL" sz="4400" dirty="0">
                <a:latin typeface="Arial" panose="020B0604020202020204" pitchFamily="34" charset="0"/>
                <a:cs typeface="Arial" panose="020B0604020202020204" pitchFamily="34" charset="0"/>
              </a:rPr>
              <a:t>4. Terytorialną służbę wojskową żołnierz OT pełni dyspozycyjnie poza jednostką wojskową, pozostając w gotowości do stawienia się do służby pełnionej rotacyjnie w terminie i miejscu wskazanych przez dowódcę jednostki wojskowej.</a:t>
            </a:r>
          </a:p>
          <a:p>
            <a:pPr marL="0" indent="0">
              <a:lnSpc>
                <a:spcPct val="170000"/>
              </a:lnSpc>
              <a:spcBef>
                <a:spcPts val="600"/>
              </a:spcBef>
              <a:buNone/>
            </a:pPr>
            <a:r>
              <a:rPr lang="pl-PL" sz="4400" dirty="0">
                <a:latin typeface="Arial" panose="020B0604020202020204" pitchFamily="34" charset="0"/>
                <a:cs typeface="Arial" panose="020B0604020202020204" pitchFamily="34" charset="0"/>
              </a:rPr>
              <a:t>5. Żołnierze OT, którzy wcześniej nie pełnili czynnej służby wojskowej i nie złożyli przysięgi wojskowej, w pierwszym okresie pełnią terytorialną służbę wojskową rotacyjnie nieprzerwanie przez okres szesnastu dni, w ramach którego żołnierze OT odbywają szkolenie podstawowe i składają przysięgę wojskową.</a:t>
            </a:r>
          </a:p>
          <a:p>
            <a:pPr marL="0" indent="0">
              <a:lnSpc>
                <a:spcPct val="170000"/>
              </a:lnSpc>
              <a:spcBef>
                <a:spcPts val="600"/>
              </a:spcBef>
              <a:buNone/>
            </a:pPr>
            <a:r>
              <a:rPr lang="pl-PL" sz="4400" dirty="0">
                <a:latin typeface="Arial" panose="020B0604020202020204" pitchFamily="34" charset="0"/>
                <a:cs typeface="Arial" panose="020B0604020202020204" pitchFamily="34" charset="0"/>
              </a:rPr>
              <a:t>Art.  59.  [Żołnierze w czynnej służbie wojskowej]</a:t>
            </a:r>
          </a:p>
          <a:p>
            <a:pPr marL="0" indent="0">
              <a:lnSpc>
                <a:spcPct val="170000"/>
              </a:lnSpc>
              <a:spcBef>
                <a:spcPts val="600"/>
              </a:spcBef>
              <a:buNone/>
            </a:pPr>
            <a:r>
              <a:rPr lang="pl-PL" sz="4400" dirty="0">
                <a:latin typeface="Arial" panose="020B0604020202020204" pitchFamily="34" charset="0"/>
                <a:cs typeface="Arial" panose="020B0604020202020204" pitchFamily="34" charset="0"/>
              </a:rPr>
              <a:t>1. Żołnierzami w czynnej służbie wojskowej, w rozumieniu niniejszej ustawy, są osoby, które odbywają lub pełnią następujące jej rodzaje:</a:t>
            </a:r>
          </a:p>
          <a:p>
            <a:pPr marL="0" indent="0">
              <a:lnSpc>
                <a:spcPct val="170000"/>
              </a:lnSpc>
              <a:spcBef>
                <a:spcPts val="600"/>
              </a:spcBef>
              <a:buNone/>
            </a:pPr>
            <a:r>
              <a:rPr lang="pl-PL" sz="4400" dirty="0">
                <a:latin typeface="Arial" panose="020B0604020202020204" pitchFamily="34" charset="0"/>
                <a:cs typeface="Arial" panose="020B0604020202020204" pitchFamily="34" charset="0"/>
              </a:rPr>
              <a:t>1) zasadniczą służbę wojskową  (9 miesięcy)</a:t>
            </a:r>
          </a:p>
          <a:p>
            <a:pPr marL="0" indent="0">
              <a:lnSpc>
                <a:spcPct val="170000"/>
              </a:lnSpc>
              <a:spcBef>
                <a:spcPts val="600"/>
              </a:spcBef>
              <a:buNone/>
            </a:pPr>
            <a:r>
              <a:rPr lang="pl-PL" sz="4400" dirty="0">
                <a:latin typeface="Arial" panose="020B0604020202020204" pitchFamily="34" charset="0"/>
                <a:cs typeface="Arial" panose="020B0604020202020204" pitchFamily="34" charset="0"/>
              </a:rPr>
              <a:t>2) przeszkolenie wojskowe; art. 92 ust. 1 Absolwenci szkół wyższych są obowiązani do odbycia przeszkolenia wojskowego (do 3 miesięcy)</a:t>
            </a:r>
          </a:p>
          <a:p>
            <a:pPr marL="0" indent="0">
              <a:lnSpc>
                <a:spcPct val="170000"/>
              </a:lnSpc>
              <a:spcBef>
                <a:spcPts val="600"/>
              </a:spcBef>
              <a:buNone/>
            </a:pPr>
            <a:r>
              <a:rPr lang="pl-PL" sz="4400" dirty="0">
                <a:latin typeface="Arial" panose="020B0604020202020204" pitchFamily="34" charset="0"/>
                <a:cs typeface="Arial" panose="020B0604020202020204" pitchFamily="34" charset="0"/>
              </a:rPr>
              <a:t>3) terytorialną służbę wojskową; (..) </a:t>
            </a:r>
          </a:p>
          <a:p>
            <a:pPr marL="0" indent="0">
              <a:lnSpc>
                <a:spcPct val="170000"/>
              </a:lnSpc>
              <a:spcBef>
                <a:spcPts val="600"/>
              </a:spcBef>
              <a:buNone/>
            </a:pPr>
            <a:r>
              <a:rPr lang="pl-PL" sz="4400" dirty="0">
                <a:latin typeface="Arial" panose="020B0604020202020204" pitchFamily="34" charset="0"/>
                <a:cs typeface="Arial" panose="020B0604020202020204" pitchFamily="34" charset="0"/>
              </a:rPr>
              <a:t>5) służbę przygotowawczą;</a:t>
            </a:r>
          </a:p>
          <a:p>
            <a:pPr marL="0" indent="0">
              <a:lnSpc>
                <a:spcPct val="170000"/>
              </a:lnSpc>
              <a:spcBef>
                <a:spcPts val="600"/>
              </a:spcBef>
              <a:buNone/>
            </a:pPr>
            <a:r>
              <a:rPr lang="pl-PL" sz="4400" dirty="0">
                <a:latin typeface="Arial" panose="020B0604020202020204" pitchFamily="34" charset="0"/>
                <a:cs typeface="Arial" panose="020B0604020202020204" pitchFamily="34" charset="0"/>
              </a:rPr>
              <a:t>Art.  119b.  [Rekompensata za utracone wynagrodzenie żołnierza obrony terytorialnej]</a:t>
            </a:r>
          </a:p>
          <a:p>
            <a:pPr marL="0" indent="0">
              <a:lnSpc>
                <a:spcPct val="170000"/>
              </a:lnSpc>
              <a:spcBef>
                <a:spcPts val="600"/>
              </a:spcBef>
              <a:buNone/>
            </a:pPr>
            <a:r>
              <a:rPr lang="pl-PL" sz="4400" dirty="0">
                <a:latin typeface="Arial" panose="020B0604020202020204" pitchFamily="34" charset="0"/>
                <a:cs typeface="Arial" panose="020B0604020202020204" pitchFamily="34" charset="0"/>
              </a:rPr>
              <a:t>1. Żołnierzom OT, którzy pełnili terytorialną służbę wojskową rotacyjnie, z wyjątkiem służby pełnionej jednorazowo w czasie lub dniu wolnym od pracy, przysługuje </a:t>
            </a:r>
            <a:r>
              <a:rPr lang="pl-PL" sz="4400" u="sng" dirty="0">
                <a:latin typeface="Arial" panose="020B0604020202020204" pitchFamily="34" charset="0"/>
                <a:cs typeface="Arial" panose="020B0604020202020204" pitchFamily="34" charset="0"/>
              </a:rPr>
              <a:t>świadczenie pieniężne rekompensujące utracone wynagrodzenie</a:t>
            </a:r>
            <a:r>
              <a:rPr lang="pl-PL" sz="4400" dirty="0">
                <a:latin typeface="Arial" panose="020B0604020202020204" pitchFamily="34" charset="0"/>
                <a:cs typeface="Arial" panose="020B0604020202020204" pitchFamily="34" charset="0"/>
              </a:rPr>
              <a:t> ze stosunku pracy lub stosunku służbowego albo dochód z prowadzonej działalności gospodarczej lub rolniczej, które mogliby uzyskać w okresie pełnienia terytorialnej służby wojskowej rotacyjnie.</a:t>
            </a:r>
          </a:p>
          <a:p>
            <a:pPr marL="0" indent="0">
              <a:buNone/>
            </a:pPr>
            <a:endParaRPr lang="pl-PL" dirty="0"/>
          </a:p>
        </p:txBody>
      </p:sp>
      <p:sp>
        <p:nvSpPr>
          <p:cNvPr id="4" name="Symbol zastępczy numeru slajdu 3">
            <a:extLst>
              <a:ext uri="{FF2B5EF4-FFF2-40B4-BE49-F238E27FC236}">
                <a16:creationId xmlns:a16="http://schemas.microsoft.com/office/drawing/2014/main" id="{ECA6A2B7-07DC-4FEB-8332-47A96E481C00}"/>
              </a:ext>
            </a:extLst>
          </p:cNvPr>
          <p:cNvSpPr>
            <a:spLocks noGrp="1"/>
          </p:cNvSpPr>
          <p:nvPr>
            <p:ph type="sldNum" sz="quarter" idx="12"/>
          </p:nvPr>
        </p:nvSpPr>
        <p:spPr/>
        <p:txBody>
          <a:bodyPr/>
          <a:lstStyle/>
          <a:p>
            <a:fld id="{715BACC8-EFC8-477F-AC20-4351AEA1AC2C}" type="slidenum">
              <a:rPr lang="pl-PL" smtClean="0"/>
              <a:t>22</a:t>
            </a:fld>
            <a:endParaRPr lang="pl-PL"/>
          </a:p>
        </p:txBody>
      </p:sp>
    </p:spTree>
    <p:extLst>
      <p:ext uri="{BB962C8B-B14F-4D97-AF65-F5344CB8AC3E}">
        <p14:creationId xmlns:p14="http://schemas.microsoft.com/office/powerpoint/2010/main" val="8054644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59C261-8F43-4152-B963-4CC9447C931C}"/>
              </a:ext>
            </a:extLst>
          </p:cNvPr>
          <p:cNvSpPr>
            <a:spLocks noGrp="1"/>
          </p:cNvSpPr>
          <p:nvPr>
            <p:ph type="title"/>
          </p:nvPr>
        </p:nvSpPr>
        <p:spPr>
          <a:xfrm>
            <a:off x="1097280" y="286603"/>
            <a:ext cx="10058400" cy="309745"/>
          </a:xfrm>
        </p:spPr>
        <p:txBody>
          <a:bodyPr>
            <a:normAutofit/>
          </a:bodyPr>
          <a:lstStyle/>
          <a:p>
            <a:r>
              <a:rPr lang="pl-PL" sz="1200" dirty="0">
                <a:solidFill>
                  <a:prstClr val="black">
                    <a:lumMod val="75000"/>
                    <a:lumOff val="25000"/>
                  </a:prstClr>
                </a:solidFill>
              </a:rPr>
              <a:t>X Ogólnopolska Konferencja Naukowo-Szkoleniowa pt. Pomoc materialna dla studentów i  doktorantów</a:t>
            </a:r>
            <a:endParaRPr lang="pl-PL" dirty="0"/>
          </a:p>
        </p:txBody>
      </p:sp>
      <p:sp>
        <p:nvSpPr>
          <p:cNvPr id="3" name="Symbol zastępczy zawartości 2">
            <a:extLst>
              <a:ext uri="{FF2B5EF4-FFF2-40B4-BE49-F238E27FC236}">
                <a16:creationId xmlns:a16="http://schemas.microsoft.com/office/drawing/2014/main" id="{A0E77127-F28F-4559-883E-CC42A6360580}"/>
              </a:ext>
            </a:extLst>
          </p:cNvPr>
          <p:cNvSpPr>
            <a:spLocks noGrp="1"/>
          </p:cNvSpPr>
          <p:nvPr>
            <p:ph idx="1"/>
          </p:nvPr>
        </p:nvSpPr>
        <p:spPr>
          <a:xfrm>
            <a:off x="1097280" y="984737"/>
            <a:ext cx="10058400" cy="4923693"/>
          </a:xfrm>
        </p:spPr>
        <p:txBody>
          <a:bodyPr>
            <a:normAutofit fontScale="55000" lnSpcReduction="20000"/>
          </a:bodyPr>
          <a:lstStyle/>
          <a:p>
            <a:pPr marL="0" lvl="0" indent="0" algn="just">
              <a:lnSpc>
                <a:spcPct val="150000"/>
              </a:lnSpc>
              <a:spcBef>
                <a:spcPts val="0"/>
              </a:spcBef>
              <a:spcAft>
                <a:spcPts val="600"/>
              </a:spcAft>
              <a:buNone/>
            </a:pPr>
            <a:r>
              <a:rPr lang="pl-PL" b="1" dirty="0">
                <a:latin typeface="Arial" panose="020B0604020202020204" pitchFamily="34" charset="0"/>
                <a:ea typeface="Calibri" panose="020F0502020204030204" pitchFamily="34" charset="0"/>
                <a:cs typeface="Times New Roman" panose="02020603050405020304" pitchFamily="18" charset="0"/>
              </a:rPr>
              <a:t>USTAWA z dnia 11 marca 2022 r. o obronie Ojczyzny – obowiązuje od 23 kwietnia 2022 r. </a:t>
            </a:r>
          </a:p>
          <a:p>
            <a:pPr marL="0" lvl="0" indent="0" algn="just">
              <a:lnSpc>
                <a:spcPct val="150000"/>
              </a:lnSpc>
              <a:spcBef>
                <a:spcPts val="0"/>
              </a:spcBef>
              <a:spcAft>
                <a:spcPts val="600"/>
              </a:spcAft>
              <a:buNone/>
            </a:pPr>
            <a:r>
              <a:rPr lang="pl-PL" dirty="0">
                <a:latin typeface="Arial" panose="020B0604020202020204" pitchFamily="34" charset="0"/>
                <a:ea typeface="Calibri" panose="020F0502020204030204" pitchFamily="34" charset="0"/>
                <a:cs typeface="Times New Roman" panose="02020603050405020304" pitchFamily="18" charset="0"/>
              </a:rPr>
              <a:t>Art.  129.  [Rodzaje służby wojskowej]</a:t>
            </a:r>
          </a:p>
          <a:p>
            <a:pPr marL="0" lvl="0" indent="0" algn="just">
              <a:lnSpc>
                <a:spcPct val="150000"/>
              </a:lnSpc>
              <a:spcBef>
                <a:spcPts val="0"/>
              </a:spcBef>
              <a:buNone/>
            </a:pPr>
            <a:r>
              <a:rPr lang="pl-PL" dirty="0">
                <a:latin typeface="Arial" panose="020B0604020202020204" pitchFamily="34" charset="0"/>
                <a:ea typeface="Calibri" panose="020F0502020204030204" pitchFamily="34" charset="0"/>
                <a:cs typeface="Times New Roman" panose="02020603050405020304" pitchFamily="18" charset="0"/>
              </a:rPr>
              <a:t>Służba wojskowa dzieli się na:</a:t>
            </a:r>
          </a:p>
          <a:p>
            <a:pPr marL="0" lvl="0" indent="0" algn="just">
              <a:lnSpc>
                <a:spcPct val="150000"/>
              </a:lnSpc>
              <a:spcBef>
                <a:spcPts val="0"/>
              </a:spcBef>
              <a:buNone/>
            </a:pPr>
            <a:r>
              <a:rPr lang="pl-PL" dirty="0">
                <a:latin typeface="Arial" panose="020B0604020202020204" pitchFamily="34" charset="0"/>
                <a:ea typeface="Calibri" panose="020F0502020204030204" pitchFamily="34" charset="0"/>
                <a:cs typeface="Times New Roman" panose="02020603050405020304" pitchFamily="18" charset="0"/>
              </a:rPr>
              <a:t>1) czynną służbę wojskową;</a:t>
            </a:r>
          </a:p>
          <a:p>
            <a:pPr marL="0" lvl="0" indent="0" algn="just">
              <a:lnSpc>
                <a:spcPct val="150000"/>
              </a:lnSpc>
              <a:spcBef>
                <a:spcPts val="0"/>
              </a:spcBef>
              <a:buNone/>
            </a:pPr>
            <a:r>
              <a:rPr lang="pl-PL" dirty="0">
                <a:latin typeface="Arial" panose="020B0604020202020204" pitchFamily="34" charset="0"/>
                <a:ea typeface="Calibri" panose="020F0502020204030204" pitchFamily="34" charset="0"/>
                <a:cs typeface="Times New Roman" panose="02020603050405020304" pitchFamily="18" charset="0"/>
              </a:rPr>
              <a:t>2) służbę w rezerwie.</a:t>
            </a:r>
          </a:p>
          <a:p>
            <a:pPr marL="0" lvl="0" indent="0" algn="just">
              <a:lnSpc>
                <a:spcPct val="150000"/>
              </a:lnSpc>
              <a:spcBef>
                <a:spcPts val="0"/>
              </a:spcBef>
              <a:spcAft>
                <a:spcPts val="600"/>
              </a:spcAft>
              <a:buNone/>
            </a:pPr>
            <a:r>
              <a:rPr lang="pl-PL" dirty="0">
                <a:latin typeface="Arial" panose="020B0604020202020204" pitchFamily="34" charset="0"/>
                <a:ea typeface="Calibri" panose="020F0502020204030204" pitchFamily="34" charset="0"/>
                <a:cs typeface="Times New Roman" panose="02020603050405020304" pitchFamily="18" charset="0"/>
              </a:rPr>
              <a:t>Art.  130.  [Rodzaje czynnej i zasadniczej służby wojskowej]</a:t>
            </a:r>
          </a:p>
          <a:p>
            <a:pPr marL="0" lvl="0" indent="0" algn="just">
              <a:lnSpc>
                <a:spcPct val="150000"/>
              </a:lnSpc>
              <a:spcBef>
                <a:spcPts val="0"/>
              </a:spcBef>
              <a:buNone/>
            </a:pPr>
            <a:r>
              <a:rPr lang="pl-PL" dirty="0">
                <a:latin typeface="Arial" panose="020B0604020202020204" pitchFamily="34" charset="0"/>
                <a:ea typeface="Calibri" panose="020F0502020204030204" pitchFamily="34" charset="0"/>
                <a:cs typeface="Times New Roman" panose="02020603050405020304" pitchFamily="18" charset="0"/>
              </a:rPr>
              <a:t>1.  Czynna służba wojskowa polega na pełnieniu:</a:t>
            </a:r>
          </a:p>
          <a:p>
            <a:pPr marL="0" lvl="0" indent="0" algn="just">
              <a:lnSpc>
                <a:spcPct val="150000"/>
              </a:lnSpc>
              <a:spcBef>
                <a:spcPts val="0"/>
              </a:spcBef>
              <a:buNone/>
            </a:pPr>
            <a:r>
              <a:rPr lang="pl-PL" dirty="0">
                <a:latin typeface="Arial" panose="020B0604020202020204" pitchFamily="34" charset="0"/>
                <a:ea typeface="Calibri" panose="020F0502020204030204" pitchFamily="34" charset="0"/>
                <a:cs typeface="Times New Roman" panose="02020603050405020304" pitchFamily="18" charset="0"/>
              </a:rPr>
              <a:t>1) </a:t>
            </a:r>
            <a:r>
              <a:rPr lang="pl-PL" u="sng" dirty="0">
                <a:latin typeface="Arial" panose="020B0604020202020204" pitchFamily="34" charset="0"/>
                <a:ea typeface="Calibri" panose="020F0502020204030204" pitchFamily="34" charset="0"/>
                <a:cs typeface="Times New Roman" panose="02020603050405020304" pitchFamily="18" charset="0"/>
              </a:rPr>
              <a:t>zasadniczej służby wojskowej</a:t>
            </a:r>
            <a:r>
              <a:rPr lang="pl-PL" dirty="0">
                <a:latin typeface="Arial" panose="020B0604020202020204" pitchFamily="34" charset="0"/>
                <a:ea typeface="Calibri" panose="020F0502020204030204" pitchFamily="34" charset="0"/>
                <a:cs typeface="Times New Roman" panose="02020603050405020304" pitchFamily="18" charset="0"/>
              </a:rPr>
              <a:t>;</a:t>
            </a:r>
          </a:p>
          <a:p>
            <a:pPr marL="0" lvl="0" indent="0" algn="just">
              <a:lnSpc>
                <a:spcPct val="150000"/>
              </a:lnSpc>
              <a:spcBef>
                <a:spcPts val="0"/>
              </a:spcBef>
              <a:buNone/>
            </a:pPr>
            <a:r>
              <a:rPr lang="pl-PL" dirty="0">
                <a:latin typeface="Arial" panose="020B0604020202020204" pitchFamily="34" charset="0"/>
                <a:ea typeface="Calibri" panose="020F0502020204030204" pitchFamily="34" charset="0"/>
                <a:cs typeface="Times New Roman" panose="02020603050405020304" pitchFamily="18" charset="0"/>
              </a:rPr>
              <a:t>2) </a:t>
            </a:r>
            <a:r>
              <a:rPr lang="pl-PL" u="sng" dirty="0">
                <a:latin typeface="Arial" panose="020B0604020202020204" pitchFamily="34" charset="0"/>
                <a:ea typeface="Calibri" panose="020F0502020204030204" pitchFamily="34" charset="0"/>
                <a:cs typeface="Times New Roman" panose="02020603050405020304" pitchFamily="18" charset="0"/>
              </a:rPr>
              <a:t>terytorialnej służby wojskowej</a:t>
            </a:r>
            <a:r>
              <a:rPr lang="pl-PL" dirty="0">
                <a:latin typeface="Arial" panose="020B0604020202020204" pitchFamily="34" charset="0"/>
                <a:ea typeface="Calibri" panose="020F0502020204030204" pitchFamily="34" charset="0"/>
                <a:cs typeface="Times New Roman" panose="02020603050405020304" pitchFamily="18" charset="0"/>
              </a:rPr>
              <a:t>;</a:t>
            </a:r>
          </a:p>
          <a:p>
            <a:pPr marL="0" lvl="0" indent="0" algn="just">
              <a:lnSpc>
                <a:spcPct val="150000"/>
              </a:lnSpc>
              <a:spcBef>
                <a:spcPts val="0"/>
              </a:spcBef>
              <a:buNone/>
            </a:pPr>
            <a:r>
              <a:rPr lang="pl-PL" dirty="0">
                <a:latin typeface="Arial" panose="020B0604020202020204" pitchFamily="34" charset="0"/>
                <a:ea typeface="Calibri" panose="020F0502020204030204" pitchFamily="34" charset="0"/>
                <a:cs typeface="Times New Roman" panose="02020603050405020304" pitchFamily="18" charset="0"/>
              </a:rPr>
              <a:t>3) służby w aktywnej rezerwie w dniach tej służby oraz odbywaniu ćwiczeń wojskowych w ramach pasywnej rezerwy;</a:t>
            </a:r>
          </a:p>
          <a:p>
            <a:pPr marL="0" lvl="0" indent="0" algn="just">
              <a:lnSpc>
                <a:spcPct val="150000"/>
              </a:lnSpc>
              <a:spcBef>
                <a:spcPts val="0"/>
              </a:spcBef>
              <a:buNone/>
            </a:pPr>
            <a:r>
              <a:rPr lang="pl-PL" dirty="0">
                <a:latin typeface="Arial" panose="020B0604020202020204" pitchFamily="34" charset="0"/>
                <a:ea typeface="Calibri" panose="020F0502020204030204" pitchFamily="34" charset="0"/>
                <a:cs typeface="Times New Roman" panose="02020603050405020304" pitchFamily="18" charset="0"/>
              </a:rPr>
              <a:t>4) zawodowej służby wojskowej;</a:t>
            </a:r>
          </a:p>
          <a:p>
            <a:pPr marL="0" lvl="0" indent="0" algn="just">
              <a:lnSpc>
                <a:spcPct val="150000"/>
              </a:lnSpc>
              <a:spcBef>
                <a:spcPts val="0"/>
              </a:spcBef>
              <a:buNone/>
            </a:pPr>
            <a:r>
              <a:rPr lang="pl-PL" dirty="0">
                <a:latin typeface="Arial" panose="020B0604020202020204" pitchFamily="34" charset="0"/>
                <a:ea typeface="Calibri" panose="020F0502020204030204" pitchFamily="34" charset="0"/>
                <a:cs typeface="Times New Roman" panose="02020603050405020304" pitchFamily="18" charset="0"/>
              </a:rPr>
              <a:t>5) służby w razie ogłoszenia mobilizacji i w czasie wojny.</a:t>
            </a:r>
          </a:p>
          <a:p>
            <a:pPr marL="0" lvl="0" indent="0" algn="just">
              <a:lnSpc>
                <a:spcPct val="150000"/>
              </a:lnSpc>
              <a:spcBef>
                <a:spcPts val="0"/>
              </a:spcBef>
              <a:buNone/>
            </a:pPr>
            <a:r>
              <a:rPr lang="pl-PL" dirty="0">
                <a:latin typeface="Arial" panose="020B0604020202020204" pitchFamily="34" charset="0"/>
                <a:ea typeface="Calibri" panose="020F0502020204030204" pitchFamily="34" charset="0"/>
                <a:cs typeface="Times New Roman" panose="02020603050405020304" pitchFamily="18" charset="0"/>
              </a:rPr>
              <a:t>2. Zasadnicza służba wojskowa polega na pełnieniu:</a:t>
            </a:r>
          </a:p>
          <a:p>
            <a:pPr marL="0" lvl="0" indent="0" algn="just">
              <a:lnSpc>
                <a:spcPct val="150000"/>
              </a:lnSpc>
              <a:spcBef>
                <a:spcPts val="0"/>
              </a:spcBef>
              <a:buNone/>
            </a:pPr>
            <a:r>
              <a:rPr lang="pl-PL" dirty="0">
                <a:latin typeface="Arial" panose="020B0604020202020204" pitchFamily="34" charset="0"/>
                <a:ea typeface="Calibri" panose="020F0502020204030204" pitchFamily="34" charset="0"/>
                <a:cs typeface="Times New Roman" panose="02020603050405020304" pitchFamily="18" charset="0"/>
              </a:rPr>
              <a:t>1) </a:t>
            </a:r>
            <a:r>
              <a:rPr lang="pl-PL" u="sng" dirty="0">
                <a:latin typeface="Arial" panose="020B0604020202020204" pitchFamily="34" charset="0"/>
                <a:ea typeface="Calibri" panose="020F0502020204030204" pitchFamily="34" charset="0"/>
                <a:cs typeface="Times New Roman" panose="02020603050405020304" pitchFamily="18" charset="0"/>
              </a:rPr>
              <a:t>dobrowolnej zasadniczej służby wojskowej; - dawna służba przygotowawcza</a:t>
            </a:r>
          </a:p>
          <a:p>
            <a:pPr marL="0" lvl="0" indent="0" algn="just">
              <a:lnSpc>
                <a:spcPct val="150000"/>
              </a:lnSpc>
              <a:spcBef>
                <a:spcPts val="0"/>
              </a:spcBef>
              <a:buNone/>
            </a:pPr>
            <a:r>
              <a:rPr lang="pl-PL" dirty="0">
                <a:latin typeface="Arial" panose="020B0604020202020204" pitchFamily="34" charset="0"/>
                <a:ea typeface="Calibri" panose="020F0502020204030204" pitchFamily="34" charset="0"/>
                <a:cs typeface="Times New Roman" panose="02020603050405020304" pitchFamily="18" charset="0"/>
              </a:rPr>
              <a:t>2) obowiązkowej zasadniczej służby wojskowej.</a:t>
            </a:r>
          </a:p>
          <a:p>
            <a:endParaRPr lang="pl-PL" dirty="0"/>
          </a:p>
        </p:txBody>
      </p:sp>
      <p:sp>
        <p:nvSpPr>
          <p:cNvPr id="4" name="Symbol zastępczy numeru slajdu 3">
            <a:extLst>
              <a:ext uri="{FF2B5EF4-FFF2-40B4-BE49-F238E27FC236}">
                <a16:creationId xmlns:a16="http://schemas.microsoft.com/office/drawing/2014/main" id="{5A1506D7-97EE-4D53-8A8F-DEE40C4AB77E}"/>
              </a:ext>
            </a:extLst>
          </p:cNvPr>
          <p:cNvSpPr>
            <a:spLocks noGrp="1"/>
          </p:cNvSpPr>
          <p:nvPr>
            <p:ph type="sldNum" sz="quarter" idx="12"/>
          </p:nvPr>
        </p:nvSpPr>
        <p:spPr/>
        <p:txBody>
          <a:bodyPr/>
          <a:lstStyle/>
          <a:p>
            <a:fld id="{715BACC8-EFC8-477F-AC20-4351AEA1AC2C}" type="slidenum">
              <a:rPr lang="pl-PL" smtClean="0"/>
              <a:t>23</a:t>
            </a:fld>
            <a:endParaRPr lang="pl-PL"/>
          </a:p>
        </p:txBody>
      </p:sp>
    </p:spTree>
    <p:extLst>
      <p:ext uri="{BB962C8B-B14F-4D97-AF65-F5344CB8AC3E}">
        <p14:creationId xmlns:p14="http://schemas.microsoft.com/office/powerpoint/2010/main" val="37808168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65969D-C7F6-4EDF-A4F9-F6E5EC96D0FC}"/>
              </a:ext>
            </a:extLst>
          </p:cNvPr>
          <p:cNvSpPr>
            <a:spLocks noGrp="1"/>
          </p:cNvSpPr>
          <p:nvPr>
            <p:ph type="title"/>
          </p:nvPr>
        </p:nvSpPr>
        <p:spPr>
          <a:xfrm>
            <a:off x="1097280" y="286603"/>
            <a:ext cx="10058400" cy="296201"/>
          </a:xfrm>
        </p:spPr>
        <p:txBody>
          <a:bodyPr>
            <a:normAutofit/>
          </a:bodyPr>
          <a:lstStyle/>
          <a:p>
            <a:r>
              <a:rPr lang="pl-PL" sz="1200" dirty="0">
                <a:solidFill>
                  <a:prstClr val="black">
                    <a:lumMod val="75000"/>
                    <a:lumOff val="25000"/>
                  </a:prstClr>
                </a:solidFill>
              </a:rPr>
              <a:t>X Ogólnopolska Konferencja Naukowo-Szkoleniowa pt. Pomoc materialna dla studentów i  doktorantów</a:t>
            </a:r>
            <a:endParaRPr lang="pl-PL" dirty="0"/>
          </a:p>
        </p:txBody>
      </p:sp>
      <p:sp>
        <p:nvSpPr>
          <p:cNvPr id="3" name="Symbol zastępczy zawartości 2">
            <a:extLst>
              <a:ext uri="{FF2B5EF4-FFF2-40B4-BE49-F238E27FC236}">
                <a16:creationId xmlns:a16="http://schemas.microsoft.com/office/drawing/2014/main" id="{2FAAC134-809D-48C6-AE70-05325D4C36E9}"/>
              </a:ext>
            </a:extLst>
          </p:cNvPr>
          <p:cNvSpPr>
            <a:spLocks noGrp="1"/>
          </p:cNvSpPr>
          <p:nvPr>
            <p:ph idx="1"/>
          </p:nvPr>
        </p:nvSpPr>
        <p:spPr>
          <a:xfrm>
            <a:off x="1066800" y="1346479"/>
            <a:ext cx="10058400" cy="4411226"/>
          </a:xfrm>
        </p:spPr>
        <p:txBody>
          <a:bodyPr>
            <a:normAutofit/>
          </a:bodyPr>
          <a:lstStyle/>
          <a:p>
            <a:pPr marL="0" indent="0">
              <a:lnSpc>
                <a:spcPct val="150000"/>
              </a:lnSpc>
              <a:buNone/>
            </a:pPr>
            <a:r>
              <a:rPr lang="pl-PL" sz="1500" dirty="0">
                <a:latin typeface="Arial" panose="020B0604020202020204" pitchFamily="34" charset="0"/>
                <a:cs typeface="Arial" panose="020B0604020202020204" pitchFamily="34" charset="0"/>
              </a:rPr>
              <a:t>Art.  150.  [Uposażenie przysługujące osobie odbywającej dobrowolną zasadniczą służbę wojskową]</a:t>
            </a:r>
          </a:p>
          <a:p>
            <a:pPr marL="0" indent="0">
              <a:lnSpc>
                <a:spcPct val="150000"/>
              </a:lnSpc>
              <a:buNone/>
            </a:pPr>
            <a:r>
              <a:rPr lang="pl-PL" sz="1500" dirty="0">
                <a:latin typeface="Arial" panose="020B0604020202020204" pitchFamily="34" charset="0"/>
                <a:cs typeface="Arial" panose="020B0604020202020204" pitchFamily="34" charset="0"/>
              </a:rPr>
              <a:t>Osoba odbywająca dobrowolną zasadniczą służbę wojskową otrzymuje uposażenie w wysokości najniższego uposażenia zasadniczego żołnierza zawodowego, określonego w przepisach wydanych na podstawie art. 437 ust. 4.</a:t>
            </a:r>
          </a:p>
          <a:p>
            <a:pPr marL="0" indent="0">
              <a:lnSpc>
                <a:spcPct val="150000"/>
              </a:lnSpc>
              <a:buNone/>
            </a:pPr>
            <a:r>
              <a:rPr lang="pl-PL" sz="1500" dirty="0">
                <a:latin typeface="Arial" panose="020B0604020202020204" pitchFamily="34" charset="0"/>
                <a:cs typeface="Arial" panose="020B0604020202020204" pitchFamily="34" charset="0"/>
              </a:rPr>
              <a:t>Art.  171.  [Pełnienie terytorialnej służby wojskowej dyspozycyjnie lub rotacyjnie]</a:t>
            </a:r>
          </a:p>
          <a:p>
            <a:pPr marL="0" indent="0">
              <a:lnSpc>
                <a:spcPct val="150000"/>
              </a:lnSpc>
              <a:buNone/>
            </a:pPr>
            <a:r>
              <a:rPr lang="pl-PL" sz="1500" dirty="0">
                <a:latin typeface="Arial" panose="020B0604020202020204" pitchFamily="34" charset="0"/>
                <a:cs typeface="Arial" panose="020B0604020202020204" pitchFamily="34" charset="0"/>
              </a:rPr>
              <a:t>1. Terytorialna służba wojskowa może być pełniona dyspozycyjnie albo rotacyjnie.</a:t>
            </a:r>
          </a:p>
          <a:p>
            <a:pPr marL="0" indent="0">
              <a:lnSpc>
                <a:spcPct val="150000"/>
              </a:lnSpc>
              <a:buNone/>
            </a:pPr>
            <a:r>
              <a:rPr lang="pl-PL" sz="1500" dirty="0">
                <a:latin typeface="Arial" panose="020B0604020202020204" pitchFamily="34" charset="0"/>
                <a:cs typeface="Arial" panose="020B0604020202020204" pitchFamily="34" charset="0"/>
              </a:rPr>
              <a:t>2. Terytorialną służbę wojskową żołnierz OT pełni rotacyjnie w jednostce wojskowej albo innym miejscu określonym przez dowódcę jednostki wojskowej w określonych przez dowódcę jednostki wojskowej dniach służby, co najmniej raz w miesiącu przez okres 2 dni w czasie wolnym od pracy. W pozostałe dni żołnierz OT pełni służbę dyspozycyjnie.</a:t>
            </a:r>
          </a:p>
          <a:p>
            <a:pPr marL="0" indent="0">
              <a:buNone/>
            </a:pPr>
            <a:endParaRPr lang="pl-PL" dirty="0"/>
          </a:p>
        </p:txBody>
      </p:sp>
      <p:sp>
        <p:nvSpPr>
          <p:cNvPr id="4" name="Symbol zastępczy numeru slajdu 3">
            <a:extLst>
              <a:ext uri="{FF2B5EF4-FFF2-40B4-BE49-F238E27FC236}">
                <a16:creationId xmlns:a16="http://schemas.microsoft.com/office/drawing/2014/main" id="{F63FFD13-ED2F-4D0C-8FAF-61600A94ACBC}"/>
              </a:ext>
            </a:extLst>
          </p:cNvPr>
          <p:cNvSpPr>
            <a:spLocks noGrp="1"/>
          </p:cNvSpPr>
          <p:nvPr>
            <p:ph type="sldNum" sz="quarter" idx="12"/>
          </p:nvPr>
        </p:nvSpPr>
        <p:spPr/>
        <p:txBody>
          <a:bodyPr/>
          <a:lstStyle/>
          <a:p>
            <a:fld id="{715BACC8-EFC8-477F-AC20-4351AEA1AC2C}" type="slidenum">
              <a:rPr lang="pl-PL" smtClean="0"/>
              <a:t>24</a:t>
            </a:fld>
            <a:endParaRPr lang="pl-PL"/>
          </a:p>
        </p:txBody>
      </p:sp>
    </p:spTree>
    <p:extLst>
      <p:ext uri="{BB962C8B-B14F-4D97-AF65-F5344CB8AC3E}">
        <p14:creationId xmlns:p14="http://schemas.microsoft.com/office/powerpoint/2010/main" val="22246927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A43A020-DB8F-4205-A1C5-735F34F0007C}"/>
              </a:ext>
            </a:extLst>
          </p:cNvPr>
          <p:cNvSpPr>
            <a:spLocks noGrp="1"/>
          </p:cNvSpPr>
          <p:nvPr>
            <p:ph type="title"/>
          </p:nvPr>
        </p:nvSpPr>
        <p:spPr>
          <a:xfrm>
            <a:off x="1097280" y="286604"/>
            <a:ext cx="10058400" cy="326346"/>
          </a:xfrm>
        </p:spPr>
        <p:txBody>
          <a:bodyPr>
            <a:normAutofit/>
          </a:bodyPr>
          <a:lstStyle/>
          <a:p>
            <a:r>
              <a:rPr lang="pl-PL" sz="1200" dirty="0">
                <a:solidFill>
                  <a:prstClr val="black">
                    <a:lumMod val="75000"/>
                    <a:lumOff val="25000"/>
                  </a:prstClr>
                </a:solidFill>
              </a:rPr>
              <a:t>X Ogólnopolska Konferencja Naukowo-Szkoleniowa pt. Pomoc materialna dla studentów i  doktorantów</a:t>
            </a:r>
            <a:endParaRPr lang="pl-PL" dirty="0"/>
          </a:p>
        </p:txBody>
      </p:sp>
      <p:sp>
        <p:nvSpPr>
          <p:cNvPr id="3" name="Symbol zastępczy zawartości 2">
            <a:extLst>
              <a:ext uri="{FF2B5EF4-FFF2-40B4-BE49-F238E27FC236}">
                <a16:creationId xmlns:a16="http://schemas.microsoft.com/office/drawing/2014/main" id="{F076B029-6DEE-456D-AE05-16C953068DC7}"/>
              </a:ext>
            </a:extLst>
          </p:cNvPr>
          <p:cNvSpPr>
            <a:spLocks noGrp="1"/>
          </p:cNvSpPr>
          <p:nvPr>
            <p:ph idx="1"/>
          </p:nvPr>
        </p:nvSpPr>
        <p:spPr>
          <a:xfrm>
            <a:off x="1097280" y="753626"/>
            <a:ext cx="10058400" cy="4687054"/>
          </a:xfrm>
        </p:spPr>
        <p:txBody>
          <a:bodyPr>
            <a:normAutofit fontScale="47500" lnSpcReduction="20000"/>
          </a:bodyPr>
          <a:lstStyle/>
          <a:p>
            <a:pPr marL="0" lvl="0" indent="0" algn="just">
              <a:lnSpc>
                <a:spcPct val="170000"/>
              </a:lnSpc>
              <a:spcBef>
                <a:spcPts val="0"/>
              </a:spcBef>
              <a:buNone/>
            </a:pPr>
            <a:r>
              <a:rPr lang="pl-PL" sz="2400" b="1" dirty="0">
                <a:latin typeface="Arial" panose="020B0604020202020204" pitchFamily="34" charset="0"/>
                <a:ea typeface="Calibri" panose="020F0502020204030204" pitchFamily="34" charset="0"/>
                <a:cs typeface="Times New Roman" panose="02020603050405020304" pitchFamily="18" charset="0"/>
              </a:rPr>
              <a:t>Art.  430.  [Wysokość przeciętnego uposażenia]</a:t>
            </a:r>
          </a:p>
          <a:p>
            <a:pPr marL="0" lvl="0" indent="0" algn="just">
              <a:lnSpc>
                <a:spcPct val="170000"/>
              </a:lnSpc>
              <a:spcBef>
                <a:spcPts val="0"/>
              </a:spcBef>
              <a:buNone/>
            </a:pPr>
            <a:r>
              <a:rPr lang="pl-PL" sz="2400" dirty="0">
                <a:latin typeface="Arial" panose="020B0604020202020204" pitchFamily="34" charset="0"/>
                <a:ea typeface="Calibri" panose="020F0502020204030204" pitchFamily="34" charset="0"/>
                <a:cs typeface="Times New Roman" panose="02020603050405020304" pitchFamily="18" charset="0"/>
              </a:rPr>
              <a:t>1. Żołnierze zawodowi otrzymują uposażenie i inne należności pieniężne określone w ustawie.</a:t>
            </a:r>
          </a:p>
          <a:p>
            <a:pPr marL="0" lvl="0" indent="0" algn="just">
              <a:lnSpc>
                <a:spcPct val="170000"/>
              </a:lnSpc>
              <a:spcBef>
                <a:spcPts val="0"/>
              </a:spcBef>
              <a:buNone/>
            </a:pPr>
            <a:r>
              <a:rPr lang="pl-PL" sz="2400" b="1" dirty="0">
                <a:latin typeface="Arial" panose="020B0604020202020204" pitchFamily="34" charset="0"/>
                <a:ea typeface="Calibri" panose="020F0502020204030204" pitchFamily="34" charset="0"/>
                <a:cs typeface="Times New Roman" panose="02020603050405020304" pitchFamily="18" charset="0"/>
              </a:rPr>
              <a:t>Rozdział  2</a:t>
            </a:r>
          </a:p>
          <a:p>
            <a:pPr marL="0" lvl="0" indent="0" algn="just">
              <a:lnSpc>
                <a:spcPct val="170000"/>
              </a:lnSpc>
              <a:spcBef>
                <a:spcPts val="0"/>
              </a:spcBef>
              <a:buNone/>
            </a:pPr>
            <a:r>
              <a:rPr lang="pl-PL" sz="2400" b="1" dirty="0">
                <a:latin typeface="Arial" panose="020B0604020202020204" pitchFamily="34" charset="0"/>
                <a:ea typeface="Calibri" panose="020F0502020204030204" pitchFamily="34" charset="0"/>
                <a:cs typeface="Times New Roman" panose="02020603050405020304" pitchFamily="18" charset="0"/>
              </a:rPr>
              <a:t>Uposażenie i inne należności pieniężne żołnierzy niebędących żołnierzami zawodowymi</a:t>
            </a:r>
          </a:p>
          <a:p>
            <a:pPr marL="0" lvl="0" indent="0" algn="just">
              <a:lnSpc>
                <a:spcPct val="170000"/>
              </a:lnSpc>
              <a:spcBef>
                <a:spcPts val="0"/>
              </a:spcBef>
              <a:buNone/>
            </a:pPr>
            <a:r>
              <a:rPr lang="pl-PL" sz="2400" dirty="0">
                <a:latin typeface="Arial" panose="020B0604020202020204" pitchFamily="34" charset="0"/>
                <a:ea typeface="Calibri" panose="020F0502020204030204" pitchFamily="34" charset="0"/>
                <a:cs typeface="Times New Roman" panose="02020603050405020304" pitchFamily="18" charset="0"/>
              </a:rPr>
              <a:t>Art.  471.  [Składniki uposażenia żołnierzy; inne należności pieniężne]</a:t>
            </a:r>
          </a:p>
          <a:p>
            <a:pPr marL="0" lvl="0" indent="0" algn="just">
              <a:lnSpc>
                <a:spcPct val="170000"/>
              </a:lnSpc>
              <a:spcBef>
                <a:spcPts val="0"/>
              </a:spcBef>
              <a:buNone/>
            </a:pPr>
            <a:r>
              <a:rPr lang="pl-PL" sz="2400" dirty="0">
                <a:latin typeface="Arial" panose="020B0604020202020204" pitchFamily="34" charset="0"/>
                <a:ea typeface="Calibri" panose="020F0502020204030204" pitchFamily="34" charset="0"/>
                <a:cs typeface="Times New Roman" panose="02020603050405020304" pitchFamily="18" charset="0"/>
              </a:rPr>
              <a:t>Uposażenie żołnierzy składa się z uposażenia zasadniczego i dodatków.</a:t>
            </a:r>
          </a:p>
          <a:p>
            <a:pPr marL="0" lvl="0" indent="0" algn="just">
              <a:lnSpc>
                <a:spcPct val="170000"/>
              </a:lnSpc>
              <a:spcBef>
                <a:spcPts val="0"/>
              </a:spcBef>
              <a:buNone/>
            </a:pPr>
            <a:r>
              <a:rPr lang="pl-PL" sz="2400" dirty="0">
                <a:latin typeface="Arial" panose="020B0604020202020204" pitchFamily="34" charset="0"/>
                <a:ea typeface="Calibri" panose="020F0502020204030204" pitchFamily="34" charset="0"/>
                <a:cs typeface="Times New Roman" panose="02020603050405020304" pitchFamily="18" charset="0"/>
              </a:rPr>
              <a:t>Art.  480.  [Uposażenie i dodatki przysługujące żołnierzom obrony terytorialnej pełniącym służbę wojskową rotacyjnie]</a:t>
            </a:r>
          </a:p>
          <a:p>
            <a:pPr marL="0" lvl="0" indent="0" algn="just">
              <a:lnSpc>
                <a:spcPct val="170000"/>
              </a:lnSpc>
              <a:spcBef>
                <a:spcPts val="0"/>
              </a:spcBef>
              <a:buNone/>
            </a:pPr>
            <a:r>
              <a:rPr lang="pl-PL" sz="2400" dirty="0">
                <a:latin typeface="Arial" panose="020B0604020202020204" pitchFamily="34" charset="0"/>
                <a:ea typeface="Calibri" panose="020F0502020204030204" pitchFamily="34" charset="0"/>
                <a:cs typeface="Times New Roman" panose="02020603050405020304" pitchFamily="18" charset="0"/>
              </a:rPr>
              <a:t>1. Żołnierzom OT pełniącym terytorialną służbę wojskową rotacyjnie przysługuje za każdy dzień trwania tej służby uposażenie zasadnicze i dodatki. Przepis art. 479 stosuje się odpowiednio.</a:t>
            </a:r>
          </a:p>
          <a:p>
            <a:pPr marL="0" lvl="0" indent="0" algn="just">
              <a:lnSpc>
                <a:spcPct val="170000"/>
              </a:lnSpc>
              <a:spcBef>
                <a:spcPts val="0"/>
              </a:spcBef>
              <a:buNone/>
            </a:pPr>
            <a:r>
              <a:rPr lang="pl-PL" sz="2400" dirty="0">
                <a:latin typeface="Arial" panose="020B0604020202020204" pitchFamily="34" charset="0"/>
                <a:ea typeface="Calibri" panose="020F0502020204030204" pitchFamily="34" charset="0"/>
                <a:cs typeface="Times New Roman" panose="02020603050405020304" pitchFamily="18" charset="0"/>
              </a:rPr>
              <a:t>2. Żołnierzom OT pełniącym terytorialną służbę wojskową przysługuje za każdy miesiąc kalendarzowy pełnienia tej służby dodatek za gotowość bojową, wypłacany do 10. dnia następnego miesiąca.</a:t>
            </a:r>
          </a:p>
          <a:p>
            <a:pPr marL="0" lvl="0" indent="0" algn="just">
              <a:lnSpc>
                <a:spcPct val="170000"/>
              </a:lnSpc>
              <a:spcBef>
                <a:spcPts val="0"/>
              </a:spcBef>
              <a:buNone/>
            </a:pPr>
            <a:r>
              <a:rPr lang="pl-PL" sz="2400" dirty="0">
                <a:latin typeface="Arial" panose="020B0604020202020204" pitchFamily="34" charset="0"/>
                <a:ea typeface="Calibri" panose="020F0502020204030204" pitchFamily="34" charset="0"/>
                <a:cs typeface="Times New Roman" panose="02020603050405020304" pitchFamily="18" charset="0"/>
              </a:rPr>
              <a:t>3. Dodatek, o którym mowa w ust. 2, nie przysługuje za miesiąc kalendarzowy, w którym żołnierz OT nie stawił się do terytorialnej służby wojskowej pełnionej rotacyjnie lub nie pełnił jej z przyczyn nieusprawiedliwionych w pełnym wymiarze ustalonego czasu trwania lub nie stawił się z przyczyn nieusprawiedliwionych do pełnienia terytorialnej służby wojskowej w trybie natychmiastowego stawiennictwa. Decyzję w zakresie uznania przyczyn nieobecności za usprawiedliwione lub nieusprawiedliwione podejmuje dowódca jednostki wojskowej.</a:t>
            </a:r>
          </a:p>
          <a:p>
            <a:pPr marL="0" lvl="0" indent="0" algn="just">
              <a:lnSpc>
                <a:spcPct val="170000"/>
              </a:lnSpc>
              <a:spcBef>
                <a:spcPts val="0"/>
              </a:spcBef>
              <a:buNone/>
            </a:pPr>
            <a:r>
              <a:rPr lang="pl-PL" sz="2400" dirty="0">
                <a:latin typeface="Arial" panose="020B0604020202020204" pitchFamily="34" charset="0"/>
                <a:ea typeface="Calibri" panose="020F0502020204030204" pitchFamily="34" charset="0"/>
                <a:cs typeface="Times New Roman" panose="02020603050405020304" pitchFamily="18" charset="0"/>
              </a:rPr>
              <a:t>4. Wysokość dodatku za gotowość bojową ustala się na poziomie nie niższym niż 10% najniższego uposażenia zasadniczego żołnierza zawodowego.</a:t>
            </a:r>
          </a:p>
          <a:p>
            <a:pPr marL="0" lvl="0" indent="0" algn="just">
              <a:lnSpc>
                <a:spcPct val="170000"/>
              </a:lnSpc>
              <a:spcBef>
                <a:spcPts val="0"/>
              </a:spcBef>
              <a:buNone/>
            </a:pPr>
            <a:r>
              <a:rPr lang="pl-PL" sz="2400" dirty="0">
                <a:latin typeface="Arial" panose="020B0604020202020204" pitchFamily="34" charset="0"/>
                <a:ea typeface="Calibri" panose="020F0502020204030204" pitchFamily="34" charset="0"/>
                <a:cs typeface="Times New Roman" panose="02020603050405020304" pitchFamily="18" charset="0"/>
              </a:rPr>
              <a:t>5. Żołnierzom OT dowódca jednostki wojskowej przyznaje dodatek w wysokości 3% należnego uposażenia zasadniczego po upływie okresu 3 lat pełnienia tej służby. Dodatek ten jest zwiększany o kolejne 3% za każdy następny taki okres.</a:t>
            </a:r>
          </a:p>
          <a:p>
            <a:endParaRPr lang="pl-PL" dirty="0"/>
          </a:p>
        </p:txBody>
      </p:sp>
      <p:sp>
        <p:nvSpPr>
          <p:cNvPr id="4" name="Symbol zastępczy numeru slajdu 3">
            <a:extLst>
              <a:ext uri="{FF2B5EF4-FFF2-40B4-BE49-F238E27FC236}">
                <a16:creationId xmlns:a16="http://schemas.microsoft.com/office/drawing/2014/main" id="{7A6E06A5-2A95-481A-9C1F-5835F1D71BB8}"/>
              </a:ext>
            </a:extLst>
          </p:cNvPr>
          <p:cNvSpPr>
            <a:spLocks noGrp="1"/>
          </p:cNvSpPr>
          <p:nvPr>
            <p:ph type="sldNum" sz="quarter" idx="12"/>
          </p:nvPr>
        </p:nvSpPr>
        <p:spPr/>
        <p:txBody>
          <a:bodyPr/>
          <a:lstStyle/>
          <a:p>
            <a:fld id="{715BACC8-EFC8-477F-AC20-4351AEA1AC2C}" type="slidenum">
              <a:rPr lang="pl-PL" smtClean="0"/>
              <a:t>25</a:t>
            </a:fld>
            <a:endParaRPr lang="pl-PL"/>
          </a:p>
        </p:txBody>
      </p:sp>
    </p:spTree>
    <p:extLst>
      <p:ext uri="{BB962C8B-B14F-4D97-AF65-F5344CB8AC3E}">
        <p14:creationId xmlns:p14="http://schemas.microsoft.com/office/powerpoint/2010/main" val="25887819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2E36F7A-045A-4A0D-A279-53F38F00D4AA}"/>
              </a:ext>
            </a:extLst>
          </p:cNvPr>
          <p:cNvSpPr>
            <a:spLocks noGrp="1"/>
          </p:cNvSpPr>
          <p:nvPr>
            <p:ph type="title"/>
          </p:nvPr>
        </p:nvSpPr>
        <p:spPr>
          <a:xfrm>
            <a:off x="838200" y="365125"/>
            <a:ext cx="10515600" cy="438743"/>
          </a:xfrm>
        </p:spPr>
        <p:txBody>
          <a:bodyPr>
            <a:normAutofit/>
          </a:bodyPr>
          <a:lstStyle/>
          <a:p>
            <a:r>
              <a:rPr lang="pl-PL" sz="1200" dirty="0">
                <a:latin typeface="Arial" panose="020B0604020202020204" pitchFamily="34" charset="0"/>
                <a:cs typeface="Arial" panose="020B0604020202020204" pitchFamily="34" charset="0"/>
              </a:rPr>
              <a:t>X Ogólnopolska Konferencja Naukowo-Szkoleniowa pt. Pomoc materialna dla studentów i  doktorantów</a:t>
            </a:r>
          </a:p>
        </p:txBody>
      </p:sp>
      <p:sp>
        <p:nvSpPr>
          <p:cNvPr id="3" name="Symbol zastępczy zawartości 2">
            <a:extLst>
              <a:ext uri="{FF2B5EF4-FFF2-40B4-BE49-F238E27FC236}">
                <a16:creationId xmlns:a16="http://schemas.microsoft.com/office/drawing/2014/main" id="{F80D1B3F-ADAC-4273-B837-4DC0DAE375C7}"/>
              </a:ext>
            </a:extLst>
          </p:cNvPr>
          <p:cNvSpPr>
            <a:spLocks noGrp="1"/>
          </p:cNvSpPr>
          <p:nvPr>
            <p:ph idx="1"/>
          </p:nvPr>
        </p:nvSpPr>
        <p:spPr>
          <a:xfrm>
            <a:off x="838200" y="1004835"/>
            <a:ext cx="10515600" cy="5172128"/>
          </a:xfrm>
        </p:spPr>
        <p:txBody>
          <a:bodyPr>
            <a:normAutofit/>
          </a:bodyPr>
          <a:lstStyle/>
          <a:p>
            <a:pPr marL="0" indent="0">
              <a:lnSpc>
                <a:spcPct val="150000"/>
              </a:lnSpc>
              <a:buNone/>
            </a:pPr>
            <a:r>
              <a:rPr lang="pl-PL" sz="1400" dirty="0">
                <a:latin typeface="Arial" panose="020B0604020202020204" pitchFamily="34" charset="0"/>
                <a:cs typeface="Arial" panose="020B0604020202020204" pitchFamily="34" charset="0"/>
              </a:rPr>
              <a:t>Na mocy zmian wynikających z wejścia w życie ustawy o obronie Ojczyzny nowe brzmienie otrzymał art. 21 ust. 1 pkt 15 lit. a) ustawy o PDOF. Zgodnie z nową treścią tego przepisu, wolne od podatku dochodowego będą świadczenia osób otrzymywane z tytułu odbywania lub pełnienia służby wojskowej innej niż zawodowa służba wojskowa, z wyjątkiem uposażeń żołnierzy dobrowolnej zasadniczej służby wojskowej. Przed zmianą przepis ten zwalniał z PIT świadczenia osób otrzymywane z tytułu odbywania lub pełnienia niezawodowej służby wojskowej lub jej form równorzędnych, z wyjątkiem okresowej służby wojskowej oraz służby przygotowawczej.</a:t>
            </a:r>
          </a:p>
          <a:p>
            <a:pPr marL="0" indent="0">
              <a:lnSpc>
                <a:spcPct val="150000"/>
              </a:lnSpc>
              <a:buNone/>
            </a:pPr>
            <a:r>
              <a:rPr lang="pl-PL" sz="1400" dirty="0">
                <a:latin typeface="Arial" panose="020B0604020202020204" pitchFamily="34" charset="0"/>
                <a:cs typeface="Arial" panose="020B0604020202020204" pitchFamily="34" charset="0"/>
              </a:rPr>
              <a:t>Jak wskazano w uzasadnieniu do projektu ww. ustawy:</a:t>
            </a:r>
          </a:p>
          <a:p>
            <a:pPr marL="0" indent="0">
              <a:lnSpc>
                <a:spcPct val="150000"/>
              </a:lnSpc>
              <a:buNone/>
            </a:pPr>
            <a:r>
              <a:rPr lang="pl-PL" sz="1400" dirty="0">
                <a:latin typeface="Arial" panose="020B0604020202020204" pitchFamily="34" charset="0"/>
                <a:cs typeface="Arial" panose="020B0604020202020204" pitchFamily="34" charset="0"/>
              </a:rPr>
              <a:t>"(...) proponuje się, aby tak jak ma to miejsce w obecnym stanie prawnym wolne od podatku dochodowego od osób fizycznych były wszelkie świadczenia pieniężne i niepieniężne otrzymywane przez żołnierzy niezawodowych, z wyjątkiem jednak uposażeń trzymywanych przez żołnierzy dobrowolnej zasadniczej służby wojskowej. Żołnierze ci będą bowiem otrzymywać uposażenie na poziomie nie niższym niż żołnierze zawodowi, których uposażenie podlega opodatkowaniu. (...)"</a:t>
            </a:r>
          </a:p>
        </p:txBody>
      </p:sp>
      <p:sp>
        <p:nvSpPr>
          <p:cNvPr id="4" name="Symbol zastępczy numeru slajdu 3">
            <a:extLst>
              <a:ext uri="{FF2B5EF4-FFF2-40B4-BE49-F238E27FC236}">
                <a16:creationId xmlns:a16="http://schemas.microsoft.com/office/drawing/2014/main" id="{970FEFBF-6CF8-4582-A423-565461EB61EF}"/>
              </a:ext>
            </a:extLst>
          </p:cNvPr>
          <p:cNvSpPr>
            <a:spLocks noGrp="1"/>
          </p:cNvSpPr>
          <p:nvPr>
            <p:ph type="sldNum" sz="quarter" idx="12"/>
          </p:nvPr>
        </p:nvSpPr>
        <p:spPr/>
        <p:txBody>
          <a:bodyPr/>
          <a:lstStyle/>
          <a:p>
            <a:fld id="{715BACC8-EFC8-477F-AC20-4351AEA1AC2C}" type="slidenum">
              <a:rPr lang="pl-PL" smtClean="0"/>
              <a:t>26</a:t>
            </a:fld>
            <a:endParaRPr lang="pl-PL"/>
          </a:p>
        </p:txBody>
      </p:sp>
    </p:spTree>
    <p:extLst>
      <p:ext uri="{BB962C8B-B14F-4D97-AF65-F5344CB8AC3E}">
        <p14:creationId xmlns:p14="http://schemas.microsoft.com/office/powerpoint/2010/main" val="18092617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588D6F3-5E9D-4604-8E84-B591CCA5F98E}"/>
              </a:ext>
            </a:extLst>
          </p:cNvPr>
          <p:cNvSpPr>
            <a:spLocks noGrp="1"/>
          </p:cNvSpPr>
          <p:nvPr>
            <p:ph type="title"/>
          </p:nvPr>
        </p:nvSpPr>
        <p:spPr>
          <a:xfrm>
            <a:off x="838200" y="365126"/>
            <a:ext cx="10515600" cy="315912"/>
          </a:xfrm>
        </p:spPr>
        <p:txBody>
          <a:bodyPr>
            <a:normAutofit/>
          </a:bodyPr>
          <a:lstStyle/>
          <a:p>
            <a:r>
              <a:rPr lang="pl-PL" sz="1000" dirty="0">
                <a:latin typeface="Arial" panose="020B0604020202020204" pitchFamily="34" charset="0"/>
                <a:cs typeface="Arial" panose="020B0604020202020204" pitchFamily="34" charset="0"/>
              </a:rPr>
              <a:t>X Ogólnopolska Konferencja Naukowo-Szkoleniowa pt. Pomoc materialna dla studentów i  doktorantów</a:t>
            </a:r>
          </a:p>
        </p:txBody>
      </p:sp>
      <p:sp>
        <p:nvSpPr>
          <p:cNvPr id="3" name="Symbol zastępczy zawartości 2">
            <a:extLst>
              <a:ext uri="{FF2B5EF4-FFF2-40B4-BE49-F238E27FC236}">
                <a16:creationId xmlns:a16="http://schemas.microsoft.com/office/drawing/2014/main" id="{2B26C56F-7352-49B7-9079-73EA7DCFEB74}"/>
              </a:ext>
            </a:extLst>
          </p:cNvPr>
          <p:cNvSpPr>
            <a:spLocks noGrp="1"/>
          </p:cNvSpPr>
          <p:nvPr>
            <p:ph idx="1"/>
          </p:nvPr>
        </p:nvSpPr>
        <p:spPr>
          <a:xfrm>
            <a:off x="838200" y="993058"/>
            <a:ext cx="10515600" cy="5183905"/>
          </a:xfrm>
        </p:spPr>
        <p:txBody>
          <a:bodyPr>
            <a:normAutofit/>
          </a:bodyPr>
          <a:lstStyle/>
          <a:p>
            <a:pPr marL="0" indent="0">
              <a:buNone/>
            </a:pPr>
            <a:r>
              <a:rPr lang="pl-PL" sz="1400" b="1" dirty="0">
                <a:latin typeface="Arial" panose="020B0604020202020204" pitchFamily="34" charset="0"/>
                <a:cs typeface="Arial" panose="020B0604020202020204" pitchFamily="34" charset="0"/>
              </a:rPr>
              <a:t>GOSPODARSTWO ROLNE</a:t>
            </a:r>
          </a:p>
          <a:p>
            <a:pPr marL="0" indent="0">
              <a:buNone/>
            </a:pPr>
            <a:r>
              <a:rPr lang="pl-PL" sz="1400" b="1" dirty="0">
                <a:latin typeface="Arial" panose="020B0604020202020204" pitchFamily="34" charset="0"/>
                <a:cs typeface="Arial" panose="020B0604020202020204" pitchFamily="34" charset="0"/>
              </a:rPr>
              <a:t>art. 5 </a:t>
            </a:r>
            <a:r>
              <a:rPr lang="pl-PL" sz="1400" b="1" dirty="0" err="1">
                <a:latin typeface="Arial" panose="020B0604020202020204" pitchFamily="34" charset="0"/>
                <a:cs typeface="Arial" panose="020B0604020202020204" pitchFamily="34" charset="0"/>
              </a:rPr>
              <a:t>u.ś.r</a:t>
            </a:r>
            <a:r>
              <a:rPr lang="pl-PL" sz="1400" b="1" dirty="0">
                <a:latin typeface="Arial" panose="020B0604020202020204" pitchFamily="34" charset="0"/>
                <a:cs typeface="Arial" panose="020B0604020202020204" pitchFamily="34" charset="0"/>
              </a:rPr>
              <a:t>.</a:t>
            </a:r>
          </a:p>
          <a:p>
            <a:pPr marL="457200" lvl="1" indent="0">
              <a:lnSpc>
                <a:spcPct val="150000"/>
              </a:lnSpc>
              <a:buNone/>
            </a:pPr>
            <a:r>
              <a:rPr lang="pl-PL" sz="1400" dirty="0">
                <a:latin typeface="Arial" panose="020B0604020202020204" pitchFamily="34" charset="0"/>
                <a:cs typeface="Arial" panose="020B0604020202020204" pitchFamily="34" charset="0"/>
              </a:rPr>
              <a:t>ust. 8. W przypadku ustalania dochodu z gospodarstwa rolnego, przyjmuje się, że z 1 ha przeliczeniowego uzyskuje się dochód miesięczny w wysokości 1/12 dochodu ogłaszanego corocznie w drodze obwieszczenia przez Prezesa Głównego Urzędu Statystycznego na podstawie art. 18 ustawy z dnia 15 listopada 1984 r. o podatku rolnym (Dz. U. z 2020 r. poz. 333).</a:t>
            </a:r>
          </a:p>
          <a:p>
            <a:pPr marL="457200" lvl="1" indent="0">
              <a:lnSpc>
                <a:spcPct val="150000"/>
              </a:lnSpc>
              <a:buNone/>
            </a:pPr>
            <a:r>
              <a:rPr lang="pl-PL" sz="1400" dirty="0">
                <a:latin typeface="Arial" panose="020B0604020202020204" pitchFamily="34" charset="0"/>
                <a:cs typeface="Arial" panose="020B0604020202020204" pitchFamily="34" charset="0"/>
              </a:rPr>
              <a:t>art.  18. Prezes Głównego Urzędu Statystycznego, na podstawie danych statystycznych, ogłasza w Dzienniku Urzędowym Rzeczypospolitej Polskiej "Monitor Polski", nie później niż do dnia 23 września każdego roku, wysokość przeciętnego dochodu z pracy w indywidualnych gospodarstwach rolnych z 1 ha przeliczeniowego.</a:t>
            </a:r>
          </a:p>
          <a:p>
            <a:pPr marL="0" indent="0">
              <a:lnSpc>
                <a:spcPct val="150000"/>
              </a:lnSpc>
              <a:buNone/>
            </a:pPr>
            <a:r>
              <a:rPr lang="pl-PL" sz="1400" b="1" dirty="0">
                <a:latin typeface="Arial" panose="020B0604020202020204" pitchFamily="34" charset="0"/>
                <a:cs typeface="Arial" panose="020B0604020202020204" pitchFamily="34" charset="0"/>
              </a:rPr>
              <a:t>OBWIESZCZENIE PREZESA GŁÓWNEGO URZĘDU STATYSTYCZNEGO z dnia 22 września 2022 r.</a:t>
            </a:r>
          </a:p>
          <a:p>
            <a:pPr marL="0" indent="0">
              <a:lnSpc>
                <a:spcPct val="150000"/>
              </a:lnSpc>
              <a:buNone/>
            </a:pPr>
            <a:r>
              <a:rPr lang="pl-PL" sz="1400" dirty="0">
                <a:latin typeface="Arial" panose="020B0604020202020204" pitchFamily="34" charset="0"/>
                <a:cs typeface="Arial" panose="020B0604020202020204" pitchFamily="34" charset="0"/>
              </a:rPr>
              <a:t>w sprawie wysokości przeciętnego dochodu z pracy w indywidualnych gospodarstwach rolnych z 1 ha przeliczeniowego w 2021 r.</a:t>
            </a:r>
          </a:p>
          <a:p>
            <a:pPr marL="0" indent="0">
              <a:lnSpc>
                <a:spcPct val="150000"/>
              </a:lnSpc>
              <a:buNone/>
            </a:pPr>
            <a:r>
              <a:rPr lang="pl-PL" sz="1400" dirty="0">
                <a:latin typeface="Arial" panose="020B0604020202020204" pitchFamily="34" charset="0"/>
                <a:cs typeface="Arial" panose="020B0604020202020204" pitchFamily="34" charset="0"/>
              </a:rPr>
              <a:t>Na podstawie art. 18 ustawy z dnia 15 listopada 1984 r. o podatku rolnym (Dz. U. z 2020 r. poz. 333) ogłasza się, że przeciętny dochód z pracy w indywidualnych gospodarstwach rolnych z 1 ha przeliczeniowego wyniósł w 2021 r. 3288 zł.</a:t>
            </a:r>
          </a:p>
          <a:p>
            <a:pPr marL="0" indent="0">
              <a:lnSpc>
                <a:spcPct val="150000"/>
              </a:lnSpc>
              <a:buNone/>
            </a:pPr>
            <a:endParaRPr lang="pl-PL" sz="1600" dirty="0">
              <a:latin typeface="Arial" panose="020B0604020202020204" pitchFamily="34" charset="0"/>
              <a:cs typeface="Arial" panose="020B0604020202020204" pitchFamily="34" charset="0"/>
            </a:endParaRPr>
          </a:p>
          <a:p>
            <a:endParaRPr lang="pl-PL" dirty="0"/>
          </a:p>
        </p:txBody>
      </p:sp>
      <p:sp>
        <p:nvSpPr>
          <p:cNvPr id="4" name="Symbol zastępczy numeru slajdu 3">
            <a:extLst>
              <a:ext uri="{FF2B5EF4-FFF2-40B4-BE49-F238E27FC236}">
                <a16:creationId xmlns:a16="http://schemas.microsoft.com/office/drawing/2014/main" id="{B6CD0A4D-F2D1-424D-AA4D-38AC570BEB23}"/>
              </a:ext>
            </a:extLst>
          </p:cNvPr>
          <p:cNvSpPr>
            <a:spLocks noGrp="1"/>
          </p:cNvSpPr>
          <p:nvPr>
            <p:ph type="sldNum" sz="quarter" idx="12"/>
          </p:nvPr>
        </p:nvSpPr>
        <p:spPr/>
        <p:txBody>
          <a:bodyPr/>
          <a:lstStyle/>
          <a:p>
            <a:fld id="{715BACC8-EFC8-477F-AC20-4351AEA1AC2C}" type="slidenum">
              <a:rPr lang="pl-PL" smtClean="0"/>
              <a:t>27</a:t>
            </a:fld>
            <a:endParaRPr lang="pl-PL"/>
          </a:p>
        </p:txBody>
      </p:sp>
    </p:spTree>
    <p:extLst>
      <p:ext uri="{BB962C8B-B14F-4D97-AF65-F5344CB8AC3E}">
        <p14:creationId xmlns:p14="http://schemas.microsoft.com/office/powerpoint/2010/main" val="2036278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57E5384-824B-4F11-A87D-658D0CB5CEE3}"/>
              </a:ext>
            </a:extLst>
          </p:cNvPr>
          <p:cNvSpPr>
            <a:spLocks noGrp="1"/>
          </p:cNvSpPr>
          <p:nvPr>
            <p:ph type="title"/>
          </p:nvPr>
        </p:nvSpPr>
        <p:spPr>
          <a:xfrm>
            <a:off x="838200" y="365126"/>
            <a:ext cx="10515600" cy="421456"/>
          </a:xfrm>
        </p:spPr>
        <p:txBody>
          <a:bodyPr>
            <a:normAutofit/>
          </a:bodyPr>
          <a:lstStyle/>
          <a:p>
            <a:r>
              <a:rPr lang="pl-PL" sz="1000" dirty="0">
                <a:latin typeface="Arial" panose="020B0604020202020204" pitchFamily="34" charset="0"/>
                <a:cs typeface="Arial" panose="020B0604020202020204" pitchFamily="34" charset="0"/>
              </a:rPr>
              <a:t>X Ogólnopolska Konferencja Naukowo-Szkoleniowa pt. Pomoc materialna dla studentów i  doktorantów</a:t>
            </a:r>
          </a:p>
        </p:txBody>
      </p:sp>
      <p:sp>
        <p:nvSpPr>
          <p:cNvPr id="3" name="Symbol zastępczy zawartości 2">
            <a:extLst>
              <a:ext uri="{FF2B5EF4-FFF2-40B4-BE49-F238E27FC236}">
                <a16:creationId xmlns:a16="http://schemas.microsoft.com/office/drawing/2014/main" id="{0F9806F9-6F6E-4B58-9939-24C2603FBF47}"/>
              </a:ext>
            </a:extLst>
          </p:cNvPr>
          <p:cNvSpPr>
            <a:spLocks noGrp="1"/>
          </p:cNvSpPr>
          <p:nvPr>
            <p:ph idx="1"/>
          </p:nvPr>
        </p:nvSpPr>
        <p:spPr>
          <a:xfrm>
            <a:off x="838200" y="973394"/>
            <a:ext cx="10515600" cy="5203569"/>
          </a:xfrm>
        </p:spPr>
        <p:txBody>
          <a:bodyPr>
            <a:normAutofit fontScale="40000" lnSpcReduction="20000"/>
          </a:bodyPr>
          <a:lstStyle/>
          <a:p>
            <a:pPr>
              <a:lnSpc>
                <a:spcPct val="170000"/>
              </a:lnSpc>
              <a:buFont typeface="Wingdings" panose="05000000000000000000" pitchFamily="2" charset="2"/>
              <a:buChar char="Ø"/>
            </a:pPr>
            <a:r>
              <a:rPr lang="pl-PL" sz="3000" dirty="0">
                <a:latin typeface="Arial" panose="020B0604020202020204" pitchFamily="34" charset="0"/>
                <a:cs typeface="Arial" panose="020B0604020202020204" pitchFamily="34" charset="0"/>
              </a:rPr>
              <a:t>aby uzyskać informację o dochodzie na osobę, należy hektary przeliczeniowe gospodarstwa pomnożyć razy wskazane przez GUS 3288 zł, potem podzielić przez 12 (miesięcy) i liczbę osób w rodzinie. Tak otrzymamy miesięczny dochód na osobę (https://www.gov.pl/web/edukacja-i-nauka/dochod-z-gospodarstwa-rolnego-obowiazujacy-w-roku-akademickim-20222023)</a:t>
            </a:r>
          </a:p>
          <a:p>
            <a:pPr>
              <a:lnSpc>
                <a:spcPct val="170000"/>
              </a:lnSpc>
              <a:buFont typeface="Wingdings" panose="05000000000000000000" pitchFamily="2" charset="2"/>
              <a:buChar char="Ø"/>
            </a:pPr>
            <a:r>
              <a:rPr lang="pl-PL" sz="3000" dirty="0">
                <a:latin typeface="Arial" panose="020B0604020202020204" pitchFamily="34" charset="0"/>
                <a:cs typeface="Arial" panose="020B0604020202020204" pitchFamily="34" charset="0"/>
              </a:rPr>
              <a:t>zaświadczenie właściwego organu gminy, nakaz płatniczy albo oświadczenie o wielkości gospodarstwa rolnego wyrażonej w hektarach przeliczeniowych ogólnej powierzchni w roku kalendarzowym poprzedzającym okres zasiłkowy (§ 2 ust. 2 pkt 5 lit. e </a:t>
            </a:r>
            <a:r>
              <a:rPr lang="pl-PL" sz="3000" dirty="0" err="1">
                <a:latin typeface="Arial" panose="020B0604020202020204" pitchFamily="34" charset="0"/>
                <a:cs typeface="Arial" panose="020B0604020202020204" pitchFamily="34" charset="0"/>
              </a:rPr>
              <a:t>r.p.s.ś.r</a:t>
            </a:r>
            <a:r>
              <a:rPr lang="pl-PL" sz="3000" dirty="0">
                <a:latin typeface="Arial" panose="020B0604020202020204" pitchFamily="34" charset="0"/>
                <a:cs typeface="Arial" panose="020B0604020202020204" pitchFamily="34" charset="0"/>
              </a:rPr>
              <a:t>.). Wzór oświadczenia jest określony w załączniku nr 9 do rozporządzenia Ministra Pracy i Polityki Społecznej z dnia 3 stycznia 2013 r. w sprawie sposobu i trybu postępowania w sprawach o świadczenia rodzinne (Dz. U. poz. 3). Nie prowadzi on bowiem w tym zakresie żadnego postępowania wyjaśniającego, a opiera się w tym zakresie wyłącznie na danych wynikających z zaświadczenia wydanego przez właściwy organ gminy, które strona winna dołączyć do wniosku</a:t>
            </a:r>
          </a:p>
          <a:p>
            <a:pPr>
              <a:lnSpc>
                <a:spcPct val="170000"/>
              </a:lnSpc>
              <a:buFont typeface="Wingdings" panose="05000000000000000000" pitchFamily="2" charset="2"/>
              <a:buChar char="Ø"/>
            </a:pPr>
            <a:r>
              <a:rPr lang="pl-PL" sz="3000" dirty="0">
                <a:latin typeface="Arial" panose="020B0604020202020204" pitchFamily="34" charset="0"/>
                <a:cs typeface="Arial" panose="020B0604020202020204" pitchFamily="34" charset="0"/>
              </a:rPr>
              <a:t>- wyrok WSA w Olsztynie z 24 czerwca 2008 r., II SA/Ol 315/08,</a:t>
            </a:r>
          </a:p>
          <a:p>
            <a:pPr>
              <a:lnSpc>
                <a:spcPct val="170000"/>
              </a:lnSpc>
              <a:buFont typeface="Wingdings" panose="05000000000000000000" pitchFamily="2" charset="2"/>
              <a:buChar char="Ø"/>
            </a:pPr>
            <a:r>
              <a:rPr lang="pl-PL" sz="3000" dirty="0">
                <a:latin typeface="Arial" panose="020B0604020202020204" pitchFamily="34" charset="0"/>
                <a:cs typeface="Arial" panose="020B0604020202020204" pitchFamily="34" charset="0"/>
              </a:rPr>
              <a:t> Z punktu widzenia art. 5 ust. 8 </a:t>
            </a:r>
            <a:r>
              <a:rPr lang="pl-PL" sz="3000" dirty="0" err="1">
                <a:latin typeface="Arial" panose="020B0604020202020204" pitchFamily="34" charset="0"/>
                <a:cs typeface="Arial" panose="020B0604020202020204" pitchFamily="34" charset="0"/>
              </a:rPr>
              <a:t>u.ś.r</a:t>
            </a:r>
            <a:r>
              <a:rPr lang="pl-PL" sz="3000" dirty="0">
                <a:latin typeface="Arial" panose="020B0604020202020204" pitchFamily="34" charset="0"/>
                <a:cs typeface="Arial" panose="020B0604020202020204" pitchFamily="34" charset="0"/>
              </a:rPr>
              <a:t>. bez znaczenia jest bowiem okoliczność, czy gospodarstwo rolne jest uprawiane, czy też nie i z jakiego powodu oraz czy rzeczywiście przynosi ono dochody 102 . Przepis art. 5 ust. 8 </a:t>
            </a:r>
            <a:r>
              <a:rPr lang="pl-PL" sz="3000" dirty="0" err="1">
                <a:latin typeface="Arial" panose="020B0604020202020204" pitchFamily="34" charset="0"/>
                <a:cs typeface="Arial" panose="020B0604020202020204" pitchFamily="34" charset="0"/>
              </a:rPr>
              <a:t>u.ś.r</a:t>
            </a:r>
            <a:r>
              <a:rPr lang="pl-PL" sz="3000" dirty="0">
                <a:latin typeface="Arial" panose="020B0604020202020204" pitchFamily="34" charset="0"/>
                <a:cs typeface="Arial" panose="020B0604020202020204" pitchFamily="34" charset="0"/>
              </a:rPr>
              <a:t>. nie mówi o dochodzie rzeczywistym, faktycznie osiągniętym z tytułu posiadania gospodarstwa rolnego, lecz zakłada, że zawsze określona kwota jest dochodem miesięcznym przyjętym do ustalenia prawa do świadczenia 103 . W orzecznictwie </a:t>
            </a:r>
            <a:r>
              <a:rPr lang="pl-PL" sz="3000" dirty="0" err="1">
                <a:latin typeface="Arial" panose="020B0604020202020204" pitchFamily="34" charset="0"/>
                <a:cs typeface="Arial" panose="020B0604020202020204" pitchFamily="34" charset="0"/>
              </a:rPr>
              <a:t>sądowoadministracyjnym</a:t>
            </a:r>
            <a:r>
              <a:rPr lang="pl-PL" sz="3000" dirty="0">
                <a:latin typeface="Arial" panose="020B0604020202020204" pitchFamily="34" charset="0"/>
                <a:cs typeface="Arial" panose="020B0604020202020204" pitchFamily="34" charset="0"/>
              </a:rPr>
              <a:t> jest to określane także jako tzw. ryczałtowy tryb ustalania dochodu osiąganego z gospodarstwa rolnego, od którego ustawodawca nie przewiduje </a:t>
            </a:r>
            <a:r>
              <a:rPr lang="pl-PL" sz="3000" dirty="0" err="1">
                <a:latin typeface="Arial" panose="020B0604020202020204" pitchFamily="34" charset="0"/>
                <a:cs typeface="Arial" panose="020B0604020202020204" pitchFamily="34" charset="0"/>
              </a:rPr>
              <a:t>wyjątkó</a:t>
            </a:r>
            <a:r>
              <a:rPr lang="pl-PL" sz="3000" dirty="0">
                <a:latin typeface="Arial" panose="020B0604020202020204" pitchFamily="34" charset="0"/>
                <a:cs typeface="Arial" panose="020B0604020202020204" pitchFamily="34" charset="0"/>
              </a:rPr>
              <a:t>(w K. </a:t>
            </a:r>
            <a:r>
              <a:rPr lang="pl-PL" sz="3000" dirty="0" err="1">
                <a:latin typeface="Arial" panose="020B0604020202020204" pitchFamily="34" charset="0"/>
                <a:cs typeface="Arial" panose="020B0604020202020204" pitchFamily="34" charset="0"/>
              </a:rPr>
              <a:t>Rokicka-Murszewska</a:t>
            </a:r>
            <a:r>
              <a:rPr lang="pl-PL" sz="3000" dirty="0">
                <a:latin typeface="Arial" panose="020B0604020202020204" pitchFamily="34" charset="0"/>
                <a:cs typeface="Arial" panose="020B0604020202020204" pitchFamily="34" charset="0"/>
              </a:rPr>
              <a:t> [w:] Świadczenia rodzinne. Komentarz, red. P. Rączka, Warszawa 2021, art. 5)</a:t>
            </a:r>
          </a:p>
          <a:p>
            <a:pPr>
              <a:lnSpc>
                <a:spcPct val="170000"/>
              </a:lnSpc>
              <a:buFont typeface="Wingdings" panose="05000000000000000000" pitchFamily="2" charset="2"/>
              <a:buChar char="Ø"/>
            </a:pPr>
            <a:r>
              <a:rPr lang="pl-PL" sz="3000" dirty="0">
                <a:latin typeface="Arial" panose="020B0604020202020204" pitchFamily="34" charset="0"/>
                <a:cs typeface="Arial" panose="020B0604020202020204" pitchFamily="34" charset="0"/>
              </a:rPr>
              <a:t>- wyrok NSA z 19.10.2017 r., I OSK 640/17, wyrok WSA w Olsztynie z 4.08.2020 r., II SA/Ol 216/20,</a:t>
            </a:r>
          </a:p>
          <a:p>
            <a:endParaRPr lang="pl-PL" dirty="0"/>
          </a:p>
        </p:txBody>
      </p:sp>
      <p:sp>
        <p:nvSpPr>
          <p:cNvPr id="4" name="Symbol zastępczy numeru slajdu 3">
            <a:extLst>
              <a:ext uri="{FF2B5EF4-FFF2-40B4-BE49-F238E27FC236}">
                <a16:creationId xmlns:a16="http://schemas.microsoft.com/office/drawing/2014/main" id="{E5972BE4-F015-47A0-8DD7-D551596796C1}"/>
              </a:ext>
            </a:extLst>
          </p:cNvPr>
          <p:cNvSpPr>
            <a:spLocks noGrp="1"/>
          </p:cNvSpPr>
          <p:nvPr>
            <p:ph type="sldNum" sz="quarter" idx="12"/>
          </p:nvPr>
        </p:nvSpPr>
        <p:spPr/>
        <p:txBody>
          <a:bodyPr/>
          <a:lstStyle/>
          <a:p>
            <a:fld id="{715BACC8-EFC8-477F-AC20-4351AEA1AC2C}" type="slidenum">
              <a:rPr lang="pl-PL" smtClean="0"/>
              <a:t>28</a:t>
            </a:fld>
            <a:endParaRPr lang="pl-PL"/>
          </a:p>
        </p:txBody>
      </p:sp>
    </p:spTree>
    <p:extLst>
      <p:ext uri="{BB962C8B-B14F-4D97-AF65-F5344CB8AC3E}">
        <p14:creationId xmlns:p14="http://schemas.microsoft.com/office/powerpoint/2010/main" val="2990285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3AAA240-6E0C-4E18-A6B8-982D4D8A0B99}"/>
              </a:ext>
            </a:extLst>
          </p:cNvPr>
          <p:cNvSpPr>
            <a:spLocks noGrp="1"/>
          </p:cNvSpPr>
          <p:nvPr>
            <p:ph type="title"/>
          </p:nvPr>
        </p:nvSpPr>
        <p:spPr>
          <a:xfrm>
            <a:off x="838200" y="365125"/>
            <a:ext cx="10515600" cy="671195"/>
          </a:xfrm>
        </p:spPr>
        <p:txBody>
          <a:bodyPr>
            <a:normAutofit fontScale="90000"/>
          </a:bodyPr>
          <a:lstStyle/>
          <a:p>
            <a:r>
              <a:rPr lang="pl-PL" sz="1000" dirty="0">
                <a:latin typeface="Arial" panose="020B0604020202020204" pitchFamily="34" charset="0"/>
                <a:cs typeface="Arial" panose="020B0604020202020204" pitchFamily="34" charset="0"/>
              </a:rPr>
              <a:t>X Ogólnopolska Konferencja Naukowo-Szkoleniowa pt. Pomoc materialna dla studentów i  doktorantów</a:t>
            </a:r>
            <a:br>
              <a:rPr lang="pl-PL" sz="1000" dirty="0">
                <a:latin typeface="Arial" panose="020B0604020202020204" pitchFamily="34" charset="0"/>
                <a:cs typeface="Arial" panose="020B0604020202020204" pitchFamily="34" charset="0"/>
              </a:rPr>
            </a:br>
            <a:br>
              <a:rPr lang="pl-PL" sz="1000" dirty="0">
                <a:latin typeface="Arial" panose="020B0604020202020204" pitchFamily="34" charset="0"/>
                <a:cs typeface="Arial" panose="020B0604020202020204" pitchFamily="34" charset="0"/>
              </a:rPr>
            </a:br>
            <a:br>
              <a:rPr lang="pl-PL" sz="1300" b="1" dirty="0">
                <a:latin typeface="Arial" panose="020B0604020202020204" pitchFamily="34" charset="0"/>
                <a:cs typeface="Arial" panose="020B0604020202020204" pitchFamily="34" charset="0"/>
              </a:rPr>
            </a:br>
            <a:r>
              <a:rPr lang="pl-PL" sz="1300" b="1" dirty="0">
                <a:latin typeface="Arial" panose="020B0604020202020204" pitchFamily="34" charset="0"/>
                <a:cs typeface="Arial" panose="020B0604020202020204" pitchFamily="34" charset="0"/>
              </a:rPr>
              <a:t>DZIERŻAWA GOSPODARSTWA ROLNEGO</a:t>
            </a:r>
            <a:br>
              <a:rPr lang="pl-PL" sz="1000" dirty="0">
                <a:latin typeface="Arial" panose="020B0604020202020204" pitchFamily="34" charset="0"/>
                <a:cs typeface="Arial" panose="020B0604020202020204" pitchFamily="34" charset="0"/>
              </a:rPr>
            </a:br>
            <a:endParaRPr lang="pl-PL" sz="1000" dirty="0">
              <a:latin typeface="Arial" panose="020B0604020202020204" pitchFamily="34" charset="0"/>
              <a:cs typeface="Arial" panose="020B0604020202020204" pitchFamily="34" charset="0"/>
            </a:endParaRPr>
          </a:p>
        </p:txBody>
      </p:sp>
      <p:sp>
        <p:nvSpPr>
          <p:cNvPr id="5" name="Symbol zastępczy zawartości 4">
            <a:extLst>
              <a:ext uri="{FF2B5EF4-FFF2-40B4-BE49-F238E27FC236}">
                <a16:creationId xmlns:a16="http://schemas.microsoft.com/office/drawing/2014/main" id="{7498D67C-1A73-4884-91EC-2AE74E24DDEB}"/>
              </a:ext>
            </a:extLst>
          </p:cNvPr>
          <p:cNvSpPr>
            <a:spLocks noGrp="1"/>
          </p:cNvSpPr>
          <p:nvPr>
            <p:ph sz="half" idx="1"/>
          </p:nvPr>
        </p:nvSpPr>
        <p:spPr>
          <a:xfrm>
            <a:off x="838200" y="1178560"/>
            <a:ext cx="5181600" cy="4998403"/>
          </a:xfrm>
        </p:spPr>
        <p:txBody>
          <a:bodyPr>
            <a:normAutofit fontScale="62500" lnSpcReduction="20000"/>
          </a:bodyPr>
          <a:lstStyle/>
          <a:p>
            <a:pPr marL="0" indent="0">
              <a:lnSpc>
                <a:spcPct val="170000"/>
              </a:lnSpc>
              <a:buNone/>
            </a:pPr>
            <a:r>
              <a:rPr lang="pl-PL" sz="1900" b="1" dirty="0">
                <a:latin typeface="Arial" panose="020B0604020202020204" pitchFamily="34" charset="0"/>
                <a:cs typeface="Arial" panose="020B0604020202020204" pitchFamily="34" charset="0"/>
              </a:rPr>
              <a:t>Ustawa o świadczeniach rodzinnych</a:t>
            </a:r>
          </a:p>
          <a:p>
            <a:pPr marL="0" indent="0">
              <a:lnSpc>
                <a:spcPct val="170000"/>
              </a:lnSpc>
              <a:buNone/>
            </a:pPr>
            <a:r>
              <a:rPr lang="pl-PL" sz="1900" b="1" dirty="0">
                <a:latin typeface="Arial" panose="020B0604020202020204" pitchFamily="34" charset="0"/>
                <a:cs typeface="Arial" panose="020B0604020202020204" pitchFamily="34" charset="0"/>
              </a:rPr>
              <a:t>art.. 5 ust. 8a. </a:t>
            </a:r>
            <a:r>
              <a:rPr lang="pl-PL" sz="1900" dirty="0">
                <a:latin typeface="Arial" panose="020B0604020202020204" pitchFamily="34" charset="0"/>
                <a:cs typeface="Arial" panose="020B0604020202020204" pitchFamily="34" charset="0"/>
              </a:rPr>
              <a:t>Ustalając dochód rodziny uzyskany z gospodarstwa rolnego, do powierzchni gospodarstwa stanowiącego podstawę wymiaru podatku rolnego wlicza się obszary rolne oddane w dzierżawę z wyjątkiem:</a:t>
            </a:r>
          </a:p>
          <a:p>
            <a:pPr marL="0" indent="0">
              <a:lnSpc>
                <a:spcPct val="170000"/>
              </a:lnSpc>
              <a:buNone/>
            </a:pPr>
            <a:r>
              <a:rPr lang="pl-PL" sz="1900" dirty="0">
                <a:latin typeface="Arial" panose="020B0604020202020204" pitchFamily="34" charset="0"/>
                <a:cs typeface="Arial" panose="020B0604020202020204" pitchFamily="34" charset="0"/>
              </a:rPr>
              <a:t>1) oddanej w dzierżawę, na podstawie umowy dzierżawy zawartej stosownie do przepisów o ubezpieczeniu społecznym rolników, części lub całości znajdującego się w posiadaniu rodziny gospodarstwa rolnego;</a:t>
            </a:r>
          </a:p>
          <a:p>
            <a:pPr marL="0" indent="0">
              <a:lnSpc>
                <a:spcPct val="170000"/>
              </a:lnSpc>
              <a:buNone/>
            </a:pPr>
            <a:r>
              <a:rPr lang="pl-PL" sz="1900" dirty="0">
                <a:latin typeface="Arial" panose="020B0604020202020204" pitchFamily="34" charset="0"/>
                <a:cs typeface="Arial" panose="020B0604020202020204" pitchFamily="34" charset="0"/>
              </a:rPr>
              <a:t>2) gospodarstwa rolnego wniesionego do użytkowania przez rolniczą spółdzielnię produkcyjną;</a:t>
            </a:r>
          </a:p>
          <a:p>
            <a:pPr marL="0" indent="0">
              <a:lnSpc>
                <a:spcPct val="170000"/>
              </a:lnSpc>
              <a:buNone/>
            </a:pPr>
            <a:r>
              <a:rPr lang="pl-PL" sz="1900" dirty="0">
                <a:latin typeface="Arial" panose="020B0604020202020204" pitchFamily="34" charset="0"/>
                <a:cs typeface="Arial" panose="020B0604020202020204" pitchFamily="34" charset="0"/>
              </a:rPr>
              <a:t>3) gospodarstwa rolnego oddanego w dzierżawę w związku z pobieraniem renty określonej w przepisach o wspieraniu rozwoju obszarów wiejskich ze środków pochodzących z Sekcji Gwarancji Europejskiego Funduszu Orientacji i Gwarancji Rolnej oraz w przepisach o wspieraniu rozwoju obszarów wiejskich z udziałem środków Europejskiego Funduszu Rolnego na rzecz Rozwoju Obszarów Wiejskich.</a:t>
            </a:r>
          </a:p>
          <a:p>
            <a:endParaRPr lang="pl-PL" dirty="0"/>
          </a:p>
        </p:txBody>
      </p:sp>
      <p:sp>
        <p:nvSpPr>
          <p:cNvPr id="6" name="Symbol zastępczy zawartości 5">
            <a:extLst>
              <a:ext uri="{FF2B5EF4-FFF2-40B4-BE49-F238E27FC236}">
                <a16:creationId xmlns:a16="http://schemas.microsoft.com/office/drawing/2014/main" id="{3E898BFA-D679-411C-BBA3-C547E085A528}"/>
              </a:ext>
            </a:extLst>
          </p:cNvPr>
          <p:cNvSpPr>
            <a:spLocks noGrp="1"/>
          </p:cNvSpPr>
          <p:nvPr>
            <p:ph sz="half" idx="2"/>
          </p:nvPr>
        </p:nvSpPr>
        <p:spPr>
          <a:xfrm>
            <a:off x="6172200" y="1178560"/>
            <a:ext cx="5181600" cy="4998403"/>
          </a:xfrm>
        </p:spPr>
        <p:txBody>
          <a:bodyPr>
            <a:normAutofit fontScale="62500" lnSpcReduction="20000"/>
          </a:bodyPr>
          <a:lstStyle/>
          <a:p>
            <a:pPr marL="0" indent="0">
              <a:lnSpc>
                <a:spcPct val="170000"/>
              </a:lnSpc>
              <a:buNone/>
            </a:pPr>
            <a:r>
              <a:rPr lang="pl-PL" sz="1900" b="1" dirty="0">
                <a:latin typeface="Arial" panose="020B0604020202020204" pitchFamily="34" charset="0"/>
                <a:cs typeface="Arial" panose="020B0604020202020204" pitchFamily="34" charset="0"/>
              </a:rPr>
              <a:t>USTAWA z dnia 20 grudnia 1990 r. o ubezpieczeniu społecznym rolników</a:t>
            </a:r>
          </a:p>
          <a:p>
            <a:pPr marL="0" indent="0">
              <a:lnSpc>
                <a:spcPct val="170000"/>
              </a:lnSpc>
              <a:buNone/>
            </a:pPr>
            <a:r>
              <a:rPr lang="pl-PL" sz="1900" b="1" dirty="0">
                <a:latin typeface="Arial" panose="020B0604020202020204" pitchFamily="34" charset="0"/>
                <a:cs typeface="Arial" panose="020B0604020202020204" pitchFamily="34" charset="0"/>
              </a:rPr>
              <a:t>art. 28 ust. 4. </a:t>
            </a:r>
            <a:r>
              <a:rPr lang="pl-PL" sz="1900" dirty="0">
                <a:latin typeface="Arial" panose="020B0604020202020204" pitchFamily="34" charset="0"/>
                <a:cs typeface="Arial" panose="020B0604020202020204" pitchFamily="34" charset="0"/>
              </a:rPr>
              <a:t>Uznaje się, że rencista zaprzestał prowadzenia działalności rolniczej, jeżeli ani on, ani jego małżonek nie jest właścicielem (współwłaścicielem) lub posiadaczem gospodarstwa rolnego w rozumieniu przepisów o podatku rolnym i nie prowadzi działu specjalnego, nie uwzględniając:</a:t>
            </a:r>
          </a:p>
          <a:p>
            <a:pPr marL="0" indent="0">
              <a:lnSpc>
                <a:spcPct val="170000"/>
              </a:lnSpc>
              <a:buNone/>
            </a:pPr>
            <a:r>
              <a:rPr lang="pl-PL" sz="1900" dirty="0">
                <a:latin typeface="Arial" panose="020B0604020202020204" pitchFamily="34" charset="0"/>
                <a:cs typeface="Arial" panose="020B0604020202020204" pitchFamily="34" charset="0"/>
              </a:rPr>
              <a:t>1) gruntów wydzierżawionych, na podstawie umowy pisemnej zawartej - w przypadku renty stałej - co najmniej na 10 lat, a w przypadku renty okresowej - na okres wskazany w decyzji Prezesa Kasy o przyznaniu tej renty, której zawarcie potwierdził wójt, właściwy ze względu na miejsce położenia przedmiotu dzierżawy, osobie niebędącej:</a:t>
            </a:r>
          </a:p>
          <a:p>
            <a:pPr marL="0" indent="0">
              <a:lnSpc>
                <a:spcPct val="170000"/>
              </a:lnSpc>
              <a:buNone/>
            </a:pPr>
            <a:r>
              <a:rPr lang="pl-PL" sz="1900" dirty="0">
                <a:latin typeface="Arial" panose="020B0604020202020204" pitchFamily="34" charset="0"/>
                <a:cs typeface="Arial" panose="020B0604020202020204" pitchFamily="34" charset="0"/>
              </a:rPr>
              <a:t>a) małżonkiem rencisty,</a:t>
            </a:r>
          </a:p>
          <a:p>
            <a:pPr marL="0" indent="0">
              <a:lnSpc>
                <a:spcPct val="170000"/>
              </a:lnSpc>
              <a:buNone/>
            </a:pPr>
            <a:r>
              <a:rPr lang="pl-PL" sz="1900" dirty="0">
                <a:latin typeface="Arial" panose="020B0604020202020204" pitchFamily="34" charset="0"/>
                <a:cs typeface="Arial" panose="020B0604020202020204" pitchFamily="34" charset="0"/>
              </a:rPr>
              <a:t>b) osobą pozostającą z rencistą we wspólnym gospodarstwie domowym,</a:t>
            </a:r>
          </a:p>
          <a:p>
            <a:pPr marL="0" indent="0">
              <a:lnSpc>
                <a:spcPct val="170000"/>
              </a:lnSpc>
              <a:buNone/>
            </a:pPr>
            <a:r>
              <a:rPr lang="pl-PL" sz="1900" dirty="0">
                <a:latin typeface="Arial" panose="020B0604020202020204" pitchFamily="34" charset="0"/>
                <a:cs typeface="Arial" panose="020B0604020202020204" pitchFamily="34" charset="0"/>
              </a:rPr>
              <a:t>c) małżonkiem osoby, o której mowa w lit. b</a:t>
            </a:r>
          </a:p>
          <a:p>
            <a:endParaRPr lang="pl-PL" dirty="0"/>
          </a:p>
        </p:txBody>
      </p:sp>
      <p:sp>
        <p:nvSpPr>
          <p:cNvPr id="4" name="Symbol zastępczy numeru slajdu 3">
            <a:extLst>
              <a:ext uri="{FF2B5EF4-FFF2-40B4-BE49-F238E27FC236}">
                <a16:creationId xmlns:a16="http://schemas.microsoft.com/office/drawing/2014/main" id="{E7FA249D-F49A-41F1-88CE-1D3DCFD69572}"/>
              </a:ext>
            </a:extLst>
          </p:cNvPr>
          <p:cNvSpPr>
            <a:spLocks noGrp="1"/>
          </p:cNvSpPr>
          <p:nvPr>
            <p:ph type="sldNum" sz="quarter" idx="12"/>
          </p:nvPr>
        </p:nvSpPr>
        <p:spPr/>
        <p:txBody>
          <a:bodyPr/>
          <a:lstStyle/>
          <a:p>
            <a:fld id="{715BACC8-EFC8-477F-AC20-4351AEA1AC2C}" type="slidenum">
              <a:rPr lang="pl-PL" smtClean="0"/>
              <a:t>29</a:t>
            </a:fld>
            <a:endParaRPr lang="pl-PL"/>
          </a:p>
        </p:txBody>
      </p:sp>
    </p:spTree>
    <p:extLst>
      <p:ext uri="{BB962C8B-B14F-4D97-AF65-F5344CB8AC3E}">
        <p14:creationId xmlns:p14="http://schemas.microsoft.com/office/powerpoint/2010/main" val="3687353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77B67C0-1E86-4F75-AB11-59F0A02F3B81}"/>
              </a:ext>
            </a:extLst>
          </p:cNvPr>
          <p:cNvSpPr>
            <a:spLocks noGrp="1"/>
          </p:cNvSpPr>
          <p:nvPr>
            <p:ph type="title"/>
          </p:nvPr>
        </p:nvSpPr>
        <p:spPr>
          <a:xfrm>
            <a:off x="1097280" y="286603"/>
            <a:ext cx="10058400" cy="1104535"/>
          </a:xfrm>
        </p:spPr>
        <p:txBody>
          <a:bodyPr>
            <a:normAutofit/>
          </a:bodyPr>
          <a:lstStyle/>
          <a:p>
            <a:r>
              <a:rPr lang="pl-PL" sz="1200" dirty="0">
                <a:latin typeface="+mn-lt"/>
                <a:cs typeface="Arial" panose="020B0604020202020204" pitchFamily="34" charset="0"/>
              </a:rPr>
              <a:t>X Ogólnopolska Konferencja Naukowo-Szkoleniowa pt. Pomoc materialna dla studentów i  doktorantów </a:t>
            </a:r>
            <a:br>
              <a:rPr lang="pl-PL" sz="1200" dirty="0">
                <a:latin typeface="+mn-lt"/>
                <a:cs typeface="Arial" panose="020B0604020202020204" pitchFamily="34" charset="0"/>
              </a:rPr>
            </a:br>
            <a:br>
              <a:rPr lang="pl-PL" sz="1200" dirty="0">
                <a:latin typeface="+mn-lt"/>
                <a:cs typeface="Arial" panose="020B0604020202020204" pitchFamily="34" charset="0"/>
              </a:rPr>
            </a:br>
            <a:br>
              <a:rPr lang="pl-PL" sz="1200" dirty="0">
                <a:latin typeface="+mn-lt"/>
                <a:cs typeface="Arial" panose="020B0604020202020204" pitchFamily="34" charset="0"/>
              </a:rPr>
            </a:br>
            <a:br>
              <a:rPr lang="pl-PL" sz="1200" dirty="0">
                <a:latin typeface="Arial" panose="020B0604020202020204" pitchFamily="34" charset="0"/>
                <a:cs typeface="Arial" panose="020B0604020202020204" pitchFamily="34" charset="0"/>
              </a:rPr>
            </a:br>
            <a:r>
              <a:rPr lang="pl-PL" sz="1200" b="1" dirty="0">
                <a:latin typeface="Arial" panose="020B0604020202020204" pitchFamily="34" charset="0"/>
                <a:cs typeface="Arial" panose="020B0604020202020204" pitchFamily="34" charset="0"/>
              </a:rPr>
              <a:t>STYPENDIUM SOCJALNE</a:t>
            </a:r>
            <a:r>
              <a:rPr lang="pl-PL" sz="1200" dirty="0">
                <a:latin typeface="Arial" panose="020B0604020202020204" pitchFamily="34" charset="0"/>
                <a:cs typeface="Arial" panose="020B0604020202020204" pitchFamily="34" charset="0"/>
              </a:rPr>
              <a:t>.  </a:t>
            </a:r>
            <a:r>
              <a:rPr lang="pl-PL" sz="1200" b="1" dirty="0">
                <a:latin typeface="Arial" panose="020B0604020202020204" pitchFamily="34" charset="0"/>
                <a:cs typeface="Arial" panose="020B0604020202020204" pitchFamily="34" charset="0"/>
              </a:rPr>
              <a:t>ZAGADNIENIA.</a:t>
            </a:r>
          </a:p>
        </p:txBody>
      </p:sp>
      <p:sp>
        <p:nvSpPr>
          <p:cNvPr id="3" name="Symbol zastępczy zawartości 2">
            <a:extLst>
              <a:ext uri="{FF2B5EF4-FFF2-40B4-BE49-F238E27FC236}">
                <a16:creationId xmlns:a16="http://schemas.microsoft.com/office/drawing/2014/main" id="{B225BBE8-4ED3-4B3F-A93A-29CC5D461A0E}"/>
              </a:ext>
            </a:extLst>
          </p:cNvPr>
          <p:cNvSpPr>
            <a:spLocks noGrp="1"/>
          </p:cNvSpPr>
          <p:nvPr>
            <p:ph sz="half" idx="1"/>
          </p:nvPr>
        </p:nvSpPr>
        <p:spPr>
          <a:xfrm>
            <a:off x="1097277" y="1391138"/>
            <a:ext cx="10137915" cy="4862178"/>
          </a:xfrm>
        </p:spPr>
        <p:txBody>
          <a:bodyPr>
            <a:normAutofit/>
          </a:bodyPr>
          <a:lstStyle/>
          <a:p>
            <a:pPr marL="0" indent="0">
              <a:lnSpc>
                <a:spcPct val="170000"/>
              </a:lnSpc>
              <a:buNone/>
            </a:pPr>
            <a:r>
              <a:rPr lang="pl-PL" sz="1100" b="1" dirty="0">
                <a:latin typeface="Arial" panose="020B0604020202020204" pitchFamily="34" charset="0"/>
                <a:cs typeface="Arial" panose="020B0604020202020204" pitchFamily="34" charset="0"/>
              </a:rPr>
              <a:t>1. Próg dochodowy (wysokość dochodu na osobę w rodzinie studenta) – możliwość ubiegania się o stypendium socjalne a trudna sytuacja materialna.</a:t>
            </a:r>
          </a:p>
          <a:p>
            <a:pPr marL="0" indent="0">
              <a:lnSpc>
                <a:spcPct val="170000"/>
              </a:lnSpc>
              <a:buNone/>
            </a:pPr>
            <a:r>
              <a:rPr lang="pl-PL" sz="1100" b="1" dirty="0">
                <a:latin typeface="Arial" panose="020B0604020202020204" pitchFamily="34" charset="0"/>
                <a:cs typeface="Arial" panose="020B0604020202020204" pitchFamily="34" charset="0"/>
              </a:rPr>
              <a:t>2. Ustalanie wysokości dochodu na osobę w rodzinie studenta na zasadach określonych w ustawie o świadczeniach rodzinnych</a:t>
            </a:r>
          </a:p>
          <a:p>
            <a:pPr marL="354012" indent="0">
              <a:lnSpc>
                <a:spcPct val="170000"/>
              </a:lnSpc>
              <a:buNone/>
            </a:pPr>
            <a:r>
              <a:rPr lang="pl-PL" sz="1100" b="1" dirty="0">
                <a:latin typeface="Arial" panose="020B0604020202020204" pitchFamily="34" charset="0"/>
                <a:cs typeface="Arial" panose="020B0604020202020204" pitchFamily="34" charset="0"/>
              </a:rPr>
              <a:t>2.1. określenia: „rodzina” i „prowadzenie wspólnego gospodarstwa domowego z rodzicami, opiekunami prawnymi lub faktycznymi”</a:t>
            </a:r>
          </a:p>
          <a:p>
            <a:pPr marL="354012" indent="0">
              <a:lnSpc>
                <a:spcPct val="170000"/>
              </a:lnSpc>
              <a:buNone/>
            </a:pPr>
            <a:r>
              <a:rPr lang="pl-PL" sz="1100" b="1" dirty="0">
                <a:latin typeface="Arial" panose="020B0604020202020204" pitchFamily="34" charset="0"/>
                <a:cs typeface="Arial" panose="020B0604020202020204" pitchFamily="34" charset="0"/>
              </a:rPr>
              <a:t>2.2. określenie „małżonek studenta”</a:t>
            </a:r>
          </a:p>
          <a:p>
            <a:pPr marL="354012" indent="0">
              <a:lnSpc>
                <a:spcPct val="170000"/>
              </a:lnSpc>
              <a:buNone/>
            </a:pPr>
            <a:r>
              <a:rPr lang="pl-PL" sz="1100" b="1" dirty="0">
                <a:latin typeface="Arial" panose="020B0604020202020204" pitchFamily="34" charset="0"/>
                <a:cs typeface="Arial" panose="020B0604020202020204" pitchFamily="34" charset="0"/>
              </a:rPr>
              <a:t>2.3. określenia: „opiekun prawny” i „opiekun faktyczny”</a:t>
            </a:r>
          </a:p>
          <a:p>
            <a:pPr marL="354012" indent="0">
              <a:lnSpc>
                <a:spcPct val="170000"/>
              </a:lnSpc>
              <a:buNone/>
            </a:pPr>
            <a:r>
              <a:rPr lang="pl-PL" sz="1100" b="1" dirty="0">
                <a:latin typeface="Arial" panose="020B0604020202020204" pitchFamily="34" charset="0"/>
                <a:cs typeface="Arial" panose="020B0604020202020204" pitchFamily="34" charset="0"/>
              </a:rPr>
              <a:t>2.4. określenia: „dzieci będące na utrzymaniu”, „osoby rozwiedzione”, „osoby w separacji”, „osoba samotnie wychowująca dziecko”</a:t>
            </a:r>
          </a:p>
          <a:p>
            <a:pPr marL="354012" indent="0">
              <a:lnSpc>
                <a:spcPct val="170000"/>
              </a:lnSpc>
              <a:buNone/>
            </a:pPr>
            <a:r>
              <a:rPr lang="pl-PL" sz="1100" b="1" dirty="0">
                <a:latin typeface="Arial" panose="020B0604020202020204" pitchFamily="34" charset="0"/>
                <a:cs typeface="Arial" panose="020B0604020202020204" pitchFamily="34" charset="0"/>
              </a:rPr>
              <a:t>2.5. określenia: „zatrudnienie”, „inna praca zarobkowa”, „stosunek służbowy”, „utrata i uzyskanie dochodu”</a:t>
            </a:r>
          </a:p>
          <a:p>
            <a:pPr marL="0" indent="0">
              <a:lnSpc>
                <a:spcPct val="170000"/>
              </a:lnSpc>
              <a:buNone/>
            </a:pPr>
            <a:r>
              <a:rPr lang="pl-PL" sz="1100" b="1" dirty="0">
                <a:latin typeface="Arial" panose="020B0604020202020204" pitchFamily="34" charset="0"/>
                <a:cs typeface="Arial" panose="020B0604020202020204" pitchFamily="34" charset="0"/>
              </a:rPr>
              <a:t>3. Ustalenie stanu faktycznego w sprawie o przyznanie stypendium socjalnego pod kątem przesłanki trudnej sytuacji materialnej studenta </a:t>
            </a:r>
          </a:p>
          <a:p>
            <a:pPr marL="354012" indent="0">
              <a:lnSpc>
                <a:spcPct val="170000"/>
              </a:lnSpc>
              <a:buNone/>
            </a:pPr>
            <a:r>
              <a:rPr lang="pl-PL" sz="1100" b="1" dirty="0">
                <a:latin typeface="Arial" panose="020B0604020202020204" pitchFamily="34" charset="0"/>
                <a:cs typeface="Arial" panose="020B0604020202020204" pitchFamily="34" charset="0"/>
              </a:rPr>
              <a:t>3.1. zaświadczenie o trudnej sytuacji dochodowej i majątkowej studenta i jego rodziny; zaświadczenie o korzystaniu w roku złożenia wniosku ze świadczeń  z pomocy społecznej przez niego lub przez członków rodziny</a:t>
            </a:r>
          </a:p>
          <a:p>
            <a:pPr marL="354012" indent="0">
              <a:lnSpc>
                <a:spcPct val="170000"/>
              </a:lnSpc>
              <a:buNone/>
            </a:pPr>
            <a:r>
              <a:rPr lang="pl-PL" sz="1100" b="1" dirty="0">
                <a:latin typeface="Arial" panose="020B0604020202020204" pitchFamily="34" charset="0"/>
                <a:cs typeface="Arial" panose="020B0604020202020204" pitchFamily="34" charset="0"/>
              </a:rPr>
              <a:t>3.2 wezwanie studenta do złożenia wyjaśnień</a:t>
            </a:r>
            <a:endParaRPr lang="pl-PL" sz="1100" dirty="0"/>
          </a:p>
        </p:txBody>
      </p:sp>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3</a:t>
            </a:fld>
            <a:endParaRPr lang="pl-PL"/>
          </a:p>
        </p:txBody>
      </p:sp>
    </p:spTree>
    <p:extLst>
      <p:ext uri="{BB962C8B-B14F-4D97-AF65-F5344CB8AC3E}">
        <p14:creationId xmlns:p14="http://schemas.microsoft.com/office/powerpoint/2010/main" val="31818350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97CADFE-E918-493A-859E-301BD9352E17}"/>
              </a:ext>
            </a:extLst>
          </p:cNvPr>
          <p:cNvSpPr>
            <a:spLocks noGrp="1"/>
          </p:cNvSpPr>
          <p:nvPr>
            <p:ph type="title"/>
          </p:nvPr>
        </p:nvSpPr>
        <p:spPr>
          <a:xfrm>
            <a:off x="838200" y="365125"/>
            <a:ext cx="10515600" cy="478155"/>
          </a:xfrm>
        </p:spPr>
        <p:txBody>
          <a:bodyPr>
            <a:normAutofit/>
          </a:bodyPr>
          <a:lstStyle/>
          <a:p>
            <a:r>
              <a:rPr lang="pl-PL" sz="1000" dirty="0">
                <a:latin typeface="Arial" panose="020B0604020202020204" pitchFamily="34" charset="0"/>
                <a:cs typeface="Arial" panose="020B0604020202020204" pitchFamily="34" charset="0"/>
              </a:rPr>
              <a:t>X Ogólnopolska Konferencja Naukowo-Szkoleniowa pt. Pomoc materialna dla studentów i  doktorantów</a:t>
            </a:r>
          </a:p>
        </p:txBody>
      </p:sp>
      <p:sp>
        <p:nvSpPr>
          <p:cNvPr id="3" name="Symbol zastępczy zawartości 2">
            <a:extLst>
              <a:ext uri="{FF2B5EF4-FFF2-40B4-BE49-F238E27FC236}">
                <a16:creationId xmlns:a16="http://schemas.microsoft.com/office/drawing/2014/main" id="{108DFD1D-A384-4183-9AF0-8196D7541545}"/>
              </a:ext>
            </a:extLst>
          </p:cNvPr>
          <p:cNvSpPr>
            <a:spLocks noGrp="1"/>
          </p:cNvSpPr>
          <p:nvPr>
            <p:ph sz="half" idx="1"/>
          </p:nvPr>
        </p:nvSpPr>
        <p:spPr>
          <a:xfrm>
            <a:off x="838200" y="857249"/>
            <a:ext cx="5181600" cy="5635625"/>
          </a:xfrm>
        </p:spPr>
        <p:txBody>
          <a:bodyPr>
            <a:normAutofit fontScale="25000" lnSpcReduction="20000"/>
          </a:bodyPr>
          <a:lstStyle/>
          <a:p>
            <a:pPr>
              <a:lnSpc>
                <a:spcPct val="170000"/>
              </a:lnSpc>
              <a:spcBef>
                <a:spcPts val="600"/>
              </a:spcBef>
              <a:buFont typeface="Wingdings" panose="05000000000000000000" pitchFamily="2" charset="2"/>
              <a:buChar char="Ø"/>
            </a:pPr>
            <a:r>
              <a:rPr lang="pl-PL" dirty="0"/>
              <a:t>„</a:t>
            </a:r>
            <a:r>
              <a:rPr lang="pl-PL" sz="4400" dirty="0">
                <a:latin typeface="Arial" panose="020B0604020202020204" pitchFamily="34" charset="0"/>
                <a:cs typeface="Arial" panose="020B0604020202020204" pitchFamily="34" charset="0"/>
              </a:rPr>
              <a:t>Wykładnia art. 5 ust. 8 w zw. z art. 5 ust. 8a </a:t>
            </a:r>
            <a:r>
              <a:rPr lang="pl-PL" sz="4400" dirty="0" err="1">
                <a:latin typeface="Arial" panose="020B0604020202020204" pitchFamily="34" charset="0"/>
                <a:cs typeface="Arial" panose="020B0604020202020204" pitchFamily="34" charset="0"/>
              </a:rPr>
              <a:t>u.ś.r</a:t>
            </a:r>
            <a:r>
              <a:rPr lang="pl-PL" sz="4400" dirty="0">
                <a:latin typeface="Arial" panose="020B0604020202020204" pitchFamily="34" charset="0"/>
                <a:cs typeface="Arial" panose="020B0604020202020204" pitchFamily="34" charset="0"/>
              </a:rPr>
              <a:t>. prowadzi do jeszcze jednego domniemania, prócz wyżej wskazanego, dotyczącego osiągania ściśle określonego dochodu przez właściciela gospodarstwa rolnego. Chodzi mianowicie o założenie, że z gospodarstwa rolnego uzyskuje się dochód niezależnie od tego, czy się w tym gospodarstwie pracuje, czy też zostało ono oddane w posiadanie zależne innej osobie 105 . Wyłączenie możliwości osiągania dochodu wchodzi w rachubę tylko w przypadkach wymienionych enumeratywnie w art. 5 ust. 8a </a:t>
            </a:r>
            <a:r>
              <a:rPr lang="pl-PL" sz="4400" dirty="0" err="1">
                <a:latin typeface="Arial" panose="020B0604020202020204" pitchFamily="34" charset="0"/>
                <a:cs typeface="Arial" panose="020B0604020202020204" pitchFamily="34" charset="0"/>
              </a:rPr>
              <a:t>u.ś.r</a:t>
            </a:r>
            <a:r>
              <a:rPr lang="pl-PL" sz="4400" dirty="0">
                <a:latin typeface="Arial" panose="020B0604020202020204" pitchFamily="34" charset="0"/>
                <a:cs typeface="Arial" panose="020B0604020202020204" pitchFamily="34" charset="0"/>
              </a:rPr>
              <a:t>.” (K. </a:t>
            </a:r>
            <a:r>
              <a:rPr lang="pl-PL" sz="4400" dirty="0" err="1">
                <a:latin typeface="Arial" panose="020B0604020202020204" pitchFamily="34" charset="0"/>
                <a:cs typeface="Arial" panose="020B0604020202020204" pitchFamily="34" charset="0"/>
              </a:rPr>
              <a:t>Rokicka-Murszewska</a:t>
            </a:r>
            <a:r>
              <a:rPr lang="pl-PL" sz="4400" dirty="0">
                <a:latin typeface="Arial" panose="020B0604020202020204" pitchFamily="34" charset="0"/>
                <a:cs typeface="Arial" panose="020B0604020202020204" pitchFamily="34" charset="0"/>
              </a:rPr>
              <a:t> [w:] Świadczenia rodzinne. Komentarz, red. P. Rączka, Warszawa 2021, art. 5). </a:t>
            </a:r>
          </a:p>
          <a:p>
            <a:pPr>
              <a:lnSpc>
                <a:spcPct val="170000"/>
              </a:lnSpc>
              <a:spcBef>
                <a:spcPts val="600"/>
              </a:spcBef>
              <a:buFont typeface="Wingdings" panose="05000000000000000000" pitchFamily="2" charset="2"/>
              <a:buChar char="Ø"/>
            </a:pPr>
            <a:r>
              <a:rPr lang="pl-PL" sz="4400" dirty="0">
                <a:latin typeface="Arial" panose="020B0604020202020204" pitchFamily="34" charset="0"/>
                <a:cs typeface="Arial" panose="020B0604020202020204" pitchFamily="34" charset="0"/>
              </a:rPr>
              <a:t>W związku z tym, że wyjątki należy interpretować ściśle, tylko i wyłącznie spełnienie warunków określonych w art. 5 ust. 8a pkt 1–3 </a:t>
            </a:r>
            <a:r>
              <a:rPr lang="pl-PL" sz="4400" dirty="0" err="1">
                <a:latin typeface="Arial" panose="020B0604020202020204" pitchFamily="34" charset="0"/>
                <a:cs typeface="Arial" panose="020B0604020202020204" pitchFamily="34" charset="0"/>
              </a:rPr>
              <a:t>u.ś.r</a:t>
            </a:r>
            <a:r>
              <a:rPr lang="pl-PL" sz="4400" dirty="0">
                <a:latin typeface="Arial" panose="020B0604020202020204" pitchFamily="34" charset="0"/>
                <a:cs typeface="Arial" panose="020B0604020202020204" pitchFamily="34" charset="0"/>
              </a:rPr>
              <a:t>. gwarantuje niewliczanie obszarów rolnych oddanych w dzierżawę do powierzchni gospodarstwa. Szczególnie istotne jest to w przypadku pkt 1, gdzie mowa o umowie dzierżawy, zawartej stosownie do przepisów o ubezpieczeniu społecznym rolników 106 . Jak wskazuje J. </a:t>
            </a:r>
            <a:r>
              <a:rPr lang="pl-PL" sz="4400" dirty="0" err="1">
                <a:latin typeface="Arial" panose="020B0604020202020204" pitchFamily="34" charset="0"/>
                <a:cs typeface="Arial" panose="020B0604020202020204" pitchFamily="34" charset="0"/>
              </a:rPr>
              <a:t>Sapeta</a:t>
            </a:r>
            <a:r>
              <a:rPr lang="pl-PL" sz="4400" dirty="0">
                <a:latin typeface="Arial" panose="020B0604020202020204" pitchFamily="34" charset="0"/>
                <a:cs typeface="Arial" panose="020B0604020202020204" pitchFamily="34" charset="0"/>
              </a:rPr>
              <a:t>, taki nakaz spełniania przez umowę dzierżawy wymogów z ustawy o ubezpieczeniu społecznym rolników oznacza, że musi być ona zawarta w odpowiedniej formie i spełniać wymogi, o których mowa w art. 28 ust. 4 pkt 1 ustawy o ubezpieczeniu społecznym rolników (K. </a:t>
            </a:r>
            <a:r>
              <a:rPr lang="pl-PL" sz="4400" dirty="0" err="1">
                <a:latin typeface="Arial" panose="020B0604020202020204" pitchFamily="34" charset="0"/>
                <a:cs typeface="Arial" panose="020B0604020202020204" pitchFamily="34" charset="0"/>
              </a:rPr>
              <a:t>Rokicka-Murszewska</a:t>
            </a:r>
            <a:r>
              <a:rPr lang="pl-PL" sz="4400" dirty="0">
                <a:latin typeface="Arial" panose="020B0604020202020204" pitchFamily="34" charset="0"/>
                <a:cs typeface="Arial" panose="020B0604020202020204" pitchFamily="34" charset="0"/>
              </a:rPr>
              <a:t> [w:] Świadczenia rodzinne. Komentarz, red. P. Rączka, Warszawa 2021, art. 5).</a:t>
            </a:r>
          </a:p>
          <a:p>
            <a:endParaRPr lang="pl-PL" dirty="0"/>
          </a:p>
        </p:txBody>
      </p:sp>
      <p:sp>
        <p:nvSpPr>
          <p:cNvPr id="4" name="Symbol zastępczy zawartości 3">
            <a:extLst>
              <a:ext uri="{FF2B5EF4-FFF2-40B4-BE49-F238E27FC236}">
                <a16:creationId xmlns:a16="http://schemas.microsoft.com/office/drawing/2014/main" id="{A2C7A39C-4181-4871-BBCF-B97C49DFF904}"/>
              </a:ext>
            </a:extLst>
          </p:cNvPr>
          <p:cNvSpPr>
            <a:spLocks noGrp="1"/>
          </p:cNvSpPr>
          <p:nvPr>
            <p:ph sz="half" idx="2"/>
          </p:nvPr>
        </p:nvSpPr>
        <p:spPr>
          <a:xfrm>
            <a:off x="6172200" y="857250"/>
            <a:ext cx="5181600" cy="5499100"/>
          </a:xfrm>
        </p:spPr>
        <p:txBody>
          <a:bodyPr>
            <a:noAutofit/>
          </a:bodyPr>
          <a:lstStyle/>
          <a:p>
            <a:pPr>
              <a:lnSpc>
                <a:spcPct val="150000"/>
              </a:lnSpc>
              <a:buFont typeface="Wingdings" panose="05000000000000000000" pitchFamily="2" charset="2"/>
              <a:buChar char="Ø"/>
            </a:pPr>
            <a:r>
              <a:rPr lang="pl-PL" sz="1200" dirty="0">
                <a:latin typeface="Arial" panose="020B0604020202020204" pitchFamily="34" charset="0"/>
                <a:cs typeface="Arial" panose="020B0604020202020204" pitchFamily="34" charset="0"/>
              </a:rPr>
              <a:t>Jedynie przedłożenie przez wnioskodawcę umowy spełniającej warunki z art. 28 ust. 4 pkt 1 ustawy o ubezpieczeniu społecznym rolników uprawnia do korzystania przez wydzierżawiającego z domniemania, że nie prowadzi on już działalności rolniczej na wydzierżawionych gruntach. Sądy administracyjne w swoich orzeczeniach wielokrotnie wyrażały pogląd, zgodnie z którym „stosownie do przepisów ustawy o ubezpieczeniu społecznym rolników, a więc bez żadnych odstępstw, nie znajduje uzasadnienia prawnego przekonanie, że dla potrzeb ustawy z 28.11.2003 r. o świadczeniach rodzinnych wydzierżawiającym może być każdy, kto ma gospodarstwo rolne, nie zaś wyłącznie emeryt lub rencista rolniczy” (K. </a:t>
            </a:r>
            <a:r>
              <a:rPr lang="pl-PL" sz="1200" dirty="0" err="1">
                <a:latin typeface="Arial" panose="020B0604020202020204" pitchFamily="34" charset="0"/>
                <a:cs typeface="Arial" panose="020B0604020202020204" pitchFamily="34" charset="0"/>
              </a:rPr>
              <a:t>Rokicka-Murszewska</a:t>
            </a:r>
            <a:r>
              <a:rPr lang="pl-PL" sz="1200" dirty="0">
                <a:latin typeface="Arial" panose="020B0604020202020204" pitchFamily="34" charset="0"/>
                <a:cs typeface="Arial" panose="020B0604020202020204" pitchFamily="34" charset="0"/>
              </a:rPr>
              <a:t> [w:] Świadczenia rodzinne. Komentarz, red. P. Rączka, Warszawa 2021, art. 5). Zatem nie każda dzierżawa gospodarstwa rolnego powoduje skutek w postaci niewliczania gruntów rolnych do powierzchni gospodarstwa, ale tylko taka, której forma zawarcia i wymogi formalne odpowiadają zasadom wynikającym z przepisów o ubezpieczeniu społecznym rolników (K. Małysa-Sulińska, A. Kawecka, J. </a:t>
            </a:r>
            <a:r>
              <a:rPr lang="pl-PL" sz="1200" dirty="0" err="1">
                <a:latin typeface="Arial" panose="020B0604020202020204" pitchFamily="34" charset="0"/>
                <a:cs typeface="Arial" panose="020B0604020202020204" pitchFamily="34" charset="0"/>
              </a:rPr>
              <a:t>Sapeta</a:t>
            </a:r>
            <a:r>
              <a:rPr lang="pl-PL" sz="1200" dirty="0">
                <a:latin typeface="Arial" panose="020B0604020202020204" pitchFamily="34" charset="0"/>
                <a:cs typeface="Arial" panose="020B0604020202020204" pitchFamily="34" charset="0"/>
              </a:rPr>
              <a:t> [w:] K. Małysa-Sulińska, A. Kawecka, J. </a:t>
            </a:r>
            <a:r>
              <a:rPr lang="pl-PL" sz="1200" dirty="0" err="1">
                <a:latin typeface="Arial" panose="020B0604020202020204" pitchFamily="34" charset="0"/>
                <a:cs typeface="Arial" panose="020B0604020202020204" pitchFamily="34" charset="0"/>
              </a:rPr>
              <a:t>Sapeta</a:t>
            </a:r>
            <a:r>
              <a:rPr lang="pl-PL" sz="1200" dirty="0">
                <a:latin typeface="Arial" panose="020B0604020202020204" pitchFamily="34" charset="0"/>
                <a:cs typeface="Arial" panose="020B0604020202020204" pitchFamily="34" charset="0"/>
              </a:rPr>
              <a:t>, Ustawa o świadczeniach rodzinnych. Komentarz, Warszawa 2015, art. 5).</a:t>
            </a:r>
          </a:p>
        </p:txBody>
      </p:sp>
      <p:sp>
        <p:nvSpPr>
          <p:cNvPr id="5" name="Symbol zastępczy numeru slajdu 4">
            <a:extLst>
              <a:ext uri="{FF2B5EF4-FFF2-40B4-BE49-F238E27FC236}">
                <a16:creationId xmlns:a16="http://schemas.microsoft.com/office/drawing/2014/main" id="{593044AD-AE33-4A8C-836E-29E0C0E68C20}"/>
              </a:ext>
            </a:extLst>
          </p:cNvPr>
          <p:cNvSpPr>
            <a:spLocks noGrp="1"/>
          </p:cNvSpPr>
          <p:nvPr>
            <p:ph type="sldNum" sz="quarter" idx="12"/>
          </p:nvPr>
        </p:nvSpPr>
        <p:spPr/>
        <p:txBody>
          <a:bodyPr/>
          <a:lstStyle/>
          <a:p>
            <a:fld id="{715BACC8-EFC8-477F-AC20-4351AEA1AC2C}" type="slidenum">
              <a:rPr lang="pl-PL" smtClean="0"/>
              <a:t>30</a:t>
            </a:fld>
            <a:endParaRPr lang="pl-PL"/>
          </a:p>
        </p:txBody>
      </p:sp>
    </p:spTree>
    <p:extLst>
      <p:ext uri="{BB962C8B-B14F-4D97-AF65-F5344CB8AC3E}">
        <p14:creationId xmlns:p14="http://schemas.microsoft.com/office/powerpoint/2010/main" val="34525073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a:extLst>
              <a:ext uri="{FF2B5EF4-FFF2-40B4-BE49-F238E27FC236}">
                <a16:creationId xmlns:a16="http://schemas.microsoft.com/office/drawing/2014/main" id="{DBCE0099-0044-4E54-9112-D59220A3C67E}"/>
              </a:ext>
            </a:extLst>
          </p:cNvPr>
          <p:cNvSpPr>
            <a:spLocks noGrp="1"/>
          </p:cNvSpPr>
          <p:nvPr>
            <p:ph type="title"/>
          </p:nvPr>
        </p:nvSpPr>
        <p:spPr>
          <a:xfrm>
            <a:off x="838200" y="365125"/>
            <a:ext cx="10515600" cy="610235"/>
          </a:xfrm>
        </p:spPr>
        <p:txBody>
          <a:bodyPr>
            <a:normAutofit/>
          </a:bodyPr>
          <a:lstStyle/>
          <a:p>
            <a:r>
              <a:rPr lang="pl-PL" sz="1000" dirty="0">
                <a:latin typeface="Arial" panose="020B0604020202020204" pitchFamily="34" charset="0"/>
                <a:cs typeface="Arial" panose="020B0604020202020204" pitchFamily="34" charset="0"/>
              </a:rPr>
              <a:t>X Ogólnopolska Konferencja Naukowo-Szkoleniowa pt. Pomoc materialna dla studentów i  doktorantów</a:t>
            </a:r>
          </a:p>
        </p:txBody>
      </p:sp>
      <p:sp>
        <p:nvSpPr>
          <p:cNvPr id="7" name="Symbol zastępczy zawartości 6">
            <a:extLst>
              <a:ext uri="{FF2B5EF4-FFF2-40B4-BE49-F238E27FC236}">
                <a16:creationId xmlns:a16="http://schemas.microsoft.com/office/drawing/2014/main" id="{3A1AD120-7574-48B4-9F74-8C9365AD20A2}"/>
              </a:ext>
            </a:extLst>
          </p:cNvPr>
          <p:cNvSpPr>
            <a:spLocks noGrp="1"/>
          </p:cNvSpPr>
          <p:nvPr>
            <p:ph idx="1"/>
          </p:nvPr>
        </p:nvSpPr>
        <p:spPr>
          <a:xfrm>
            <a:off x="838200" y="1249680"/>
            <a:ext cx="10515600" cy="4927283"/>
          </a:xfrm>
        </p:spPr>
        <p:txBody>
          <a:bodyPr>
            <a:normAutofit fontScale="47500" lnSpcReduction="20000"/>
          </a:bodyPr>
          <a:lstStyle/>
          <a:p>
            <a:pPr>
              <a:lnSpc>
                <a:spcPct val="170000"/>
              </a:lnSpc>
              <a:buFont typeface="Wingdings" panose="05000000000000000000" pitchFamily="2" charset="2"/>
              <a:buChar char="Ø"/>
            </a:pPr>
            <a:r>
              <a:rPr lang="pl-PL" dirty="0">
                <a:latin typeface="Arial" panose="020B0604020202020204" pitchFamily="34" charset="0"/>
                <a:cs typeface="Arial" panose="020B0604020202020204" pitchFamily="34" charset="0"/>
              </a:rPr>
              <a:t>- wyrok WSA w Rzeszowie z 8.07.2020 r., II SA/</a:t>
            </a:r>
            <a:r>
              <a:rPr lang="pl-PL" dirty="0" err="1">
                <a:latin typeface="Arial" panose="020B0604020202020204" pitchFamily="34" charset="0"/>
                <a:cs typeface="Arial" panose="020B0604020202020204" pitchFamily="34" charset="0"/>
              </a:rPr>
              <a:t>Rz</a:t>
            </a:r>
            <a:r>
              <a:rPr lang="pl-PL" dirty="0">
                <a:latin typeface="Arial" panose="020B0604020202020204" pitchFamily="34" charset="0"/>
                <a:cs typeface="Arial" panose="020B0604020202020204" pitchFamily="34" charset="0"/>
              </a:rPr>
              <a:t> 299/20, wyrok NSA z 27.10.2006 r., I OSK 601/06,  wyrok NSA z 18.02.2010 r., I OSK 1425/09, wyrok NSA z 3 lutego 2011 r. sygn. akt I OSK 1712/10 wyrok NSA z 4.02.2015 r., I OSK 1906/13, wyrok WSA w Kielcach z 15.05.2019 r., II SA/</a:t>
            </a:r>
            <a:r>
              <a:rPr lang="pl-PL" dirty="0" err="1">
                <a:latin typeface="Arial" panose="020B0604020202020204" pitchFamily="34" charset="0"/>
                <a:cs typeface="Arial" panose="020B0604020202020204" pitchFamily="34" charset="0"/>
              </a:rPr>
              <a:t>Ke</a:t>
            </a:r>
            <a:r>
              <a:rPr lang="pl-PL" dirty="0">
                <a:latin typeface="Arial" panose="020B0604020202020204" pitchFamily="34" charset="0"/>
                <a:cs typeface="Arial" panose="020B0604020202020204" pitchFamily="34" charset="0"/>
              </a:rPr>
              <a:t> 260/19, wyrok WSA w Warszawie z 12.09.2019 r., I SA/</a:t>
            </a:r>
            <a:r>
              <a:rPr lang="pl-PL" dirty="0" err="1">
                <a:latin typeface="Arial" panose="020B0604020202020204" pitchFamily="34" charset="0"/>
                <a:cs typeface="Arial" panose="020B0604020202020204" pitchFamily="34" charset="0"/>
              </a:rPr>
              <a:t>Wa</a:t>
            </a:r>
            <a:r>
              <a:rPr lang="pl-PL" dirty="0">
                <a:latin typeface="Arial" panose="020B0604020202020204" pitchFamily="34" charset="0"/>
                <a:cs typeface="Arial" panose="020B0604020202020204" pitchFamily="34" charset="0"/>
              </a:rPr>
              <a:t> 1320/19, odmiennie (na tle nieobowiązującego już art. 7 ust. 6 pkt 1 </a:t>
            </a:r>
            <a:r>
              <a:rPr lang="pl-PL" dirty="0" err="1">
                <a:latin typeface="Arial" panose="020B0604020202020204" pitchFamily="34" charset="0"/>
                <a:cs typeface="Arial" panose="020B0604020202020204" pitchFamily="34" charset="0"/>
              </a:rPr>
              <a:t>u.p.p.w.d</a:t>
            </a:r>
            <a:r>
              <a:rPr lang="pl-PL" dirty="0">
                <a:latin typeface="Arial" panose="020B0604020202020204" pitchFamily="34" charset="0"/>
                <a:cs typeface="Arial" panose="020B0604020202020204" pitchFamily="34" charset="0"/>
              </a:rPr>
              <a:t>., w brzmieniu tożsamym z art. 5 ust. 8a pkt 1 </a:t>
            </a:r>
            <a:r>
              <a:rPr lang="pl-PL" dirty="0" err="1">
                <a:latin typeface="Arial" panose="020B0604020202020204" pitchFamily="34" charset="0"/>
                <a:cs typeface="Arial" panose="020B0604020202020204" pitchFamily="34" charset="0"/>
              </a:rPr>
              <a:t>u.ś.r</a:t>
            </a:r>
            <a:r>
              <a:rPr lang="pl-PL" dirty="0">
                <a:latin typeface="Arial" panose="020B0604020202020204" pitchFamily="34" charset="0"/>
                <a:cs typeface="Arial" panose="020B0604020202020204" pitchFamily="34" charset="0"/>
              </a:rPr>
              <a:t>.): wyrok WSA w Poznaniu z 18.07.2019 r., II SA/Po 186/19,</a:t>
            </a:r>
          </a:p>
          <a:p>
            <a:pPr>
              <a:lnSpc>
                <a:spcPct val="170000"/>
              </a:lnSpc>
              <a:buFont typeface="Wingdings" panose="05000000000000000000" pitchFamily="2" charset="2"/>
              <a:buChar char="Ø"/>
            </a:pPr>
            <a:r>
              <a:rPr lang="pl-PL" dirty="0">
                <a:latin typeface="Arial" panose="020B0604020202020204" pitchFamily="34" charset="0"/>
                <a:cs typeface="Arial" panose="020B0604020202020204" pitchFamily="34" charset="0"/>
              </a:rPr>
              <a:t>Umowa dzierżawy, stosownie do przepisów o ubezpieczeniu społecznym rolników, jest zawierana w celu wykazania, że działalność rolnicza ustała, lecz badanie celu umowy nie jest zadaniem organów prowadzących postępowanie administracyjne, gdyż cel umowy nie wymaga ustaleń, jeżeli - przy zachowaniu pozostałych warunków - wydzierżawiającym jest emeryt lub rencista </a:t>
            </a:r>
          </a:p>
          <a:p>
            <a:pPr lvl="1">
              <a:lnSpc>
                <a:spcPct val="170000"/>
              </a:lnSpc>
              <a:buFont typeface="Wingdings" panose="05000000000000000000" pitchFamily="2" charset="2"/>
              <a:buChar char="Ø"/>
            </a:pPr>
            <a:r>
              <a:rPr lang="pl-PL" dirty="0">
                <a:latin typeface="Arial" panose="020B0604020202020204" pitchFamily="34" charset="0"/>
                <a:cs typeface="Arial" panose="020B0604020202020204" pitchFamily="34" charset="0"/>
              </a:rPr>
              <a:t>wyrok NSA z 8 listopada 2006 r., I OSK 603/06,</a:t>
            </a:r>
          </a:p>
          <a:p>
            <a:pPr>
              <a:lnSpc>
                <a:spcPct val="170000"/>
              </a:lnSpc>
              <a:buFont typeface="Wingdings" panose="05000000000000000000" pitchFamily="2" charset="2"/>
              <a:buChar char="Ø"/>
            </a:pPr>
            <a:r>
              <a:rPr lang="pl-PL" dirty="0">
                <a:latin typeface="Arial" panose="020B0604020202020204" pitchFamily="34" charset="0"/>
                <a:cs typeface="Arial" panose="020B0604020202020204" pitchFamily="34" charset="0"/>
              </a:rPr>
              <a:t>dla wykazania wyżej wymienionych okoliczności do wniosku o zasiłek rodzinny należy dołączyć stosowną umowę dzierżawy (§ 5 pkt 3 lit. b ab initio rozporządzenia ministra rodziny, pracy i polityki społecznej z dnia 27 lipca 2017 r. w sprawie sposobu i trybu postępowania w sprawach o przyznanie świadczeń rodzinnych oraz zakresu informacji, jakie mają być zawarte we wniosku, zaświadczeniach i oświadczeniach o ustalenie prawa do świadczeń rodzinnych: Dz. U. poz. 1466 ze zm.).</a:t>
            </a:r>
          </a:p>
          <a:p>
            <a:endParaRPr lang="pl-PL" dirty="0"/>
          </a:p>
        </p:txBody>
      </p:sp>
      <p:sp>
        <p:nvSpPr>
          <p:cNvPr id="5" name="Symbol zastępczy numeru slajdu 4">
            <a:extLst>
              <a:ext uri="{FF2B5EF4-FFF2-40B4-BE49-F238E27FC236}">
                <a16:creationId xmlns:a16="http://schemas.microsoft.com/office/drawing/2014/main" id="{50E94FE5-672C-415B-BDF3-C5935A801BEF}"/>
              </a:ext>
            </a:extLst>
          </p:cNvPr>
          <p:cNvSpPr>
            <a:spLocks noGrp="1"/>
          </p:cNvSpPr>
          <p:nvPr>
            <p:ph type="sldNum" sz="quarter" idx="12"/>
          </p:nvPr>
        </p:nvSpPr>
        <p:spPr/>
        <p:txBody>
          <a:bodyPr/>
          <a:lstStyle/>
          <a:p>
            <a:fld id="{715BACC8-EFC8-477F-AC20-4351AEA1AC2C}" type="slidenum">
              <a:rPr lang="pl-PL" smtClean="0"/>
              <a:t>31</a:t>
            </a:fld>
            <a:endParaRPr lang="pl-PL"/>
          </a:p>
        </p:txBody>
      </p:sp>
    </p:spTree>
    <p:extLst>
      <p:ext uri="{BB962C8B-B14F-4D97-AF65-F5344CB8AC3E}">
        <p14:creationId xmlns:p14="http://schemas.microsoft.com/office/powerpoint/2010/main" val="19512285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9BCE4B-812F-4FF3-885F-8001EC77F2FD}"/>
              </a:ext>
            </a:extLst>
          </p:cNvPr>
          <p:cNvSpPr>
            <a:spLocks noGrp="1"/>
          </p:cNvSpPr>
          <p:nvPr>
            <p:ph type="title"/>
          </p:nvPr>
        </p:nvSpPr>
        <p:spPr>
          <a:xfrm>
            <a:off x="838200" y="365125"/>
            <a:ext cx="10515600" cy="620395"/>
          </a:xfrm>
        </p:spPr>
        <p:txBody>
          <a:bodyPr>
            <a:normAutofit/>
          </a:bodyPr>
          <a:lstStyle/>
          <a:p>
            <a:r>
              <a:rPr lang="pl-PL" sz="1000" dirty="0">
                <a:latin typeface="Arial" panose="020B0604020202020204" pitchFamily="34" charset="0"/>
                <a:cs typeface="Arial" panose="020B0604020202020204" pitchFamily="34" charset="0"/>
              </a:rPr>
              <a:t>X Ogólnopolska Konferencja Naukowo-Szkoleniowa pt. Pomoc materialna dla studentów i  doktorantów</a:t>
            </a:r>
          </a:p>
        </p:txBody>
      </p:sp>
      <p:sp>
        <p:nvSpPr>
          <p:cNvPr id="3" name="Symbol zastępczy zawartości 2">
            <a:extLst>
              <a:ext uri="{FF2B5EF4-FFF2-40B4-BE49-F238E27FC236}">
                <a16:creationId xmlns:a16="http://schemas.microsoft.com/office/drawing/2014/main" id="{58750282-196D-4933-9AE9-5A08C660AD91}"/>
              </a:ext>
            </a:extLst>
          </p:cNvPr>
          <p:cNvSpPr>
            <a:spLocks noGrp="1"/>
          </p:cNvSpPr>
          <p:nvPr>
            <p:ph idx="1"/>
          </p:nvPr>
        </p:nvSpPr>
        <p:spPr>
          <a:xfrm>
            <a:off x="838200" y="1320800"/>
            <a:ext cx="10515600" cy="4856163"/>
          </a:xfrm>
        </p:spPr>
        <p:txBody>
          <a:bodyPr>
            <a:normAutofit/>
          </a:bodyPr>
          <a:lstStyle/>
          <a:p>
            <a:pPr>
              <a:lnSpc>
                <a:spcPct val="150000"/>
              </a:lnSpc>
              <a:buFont typeface="Wingdings" panose="05000000000000000000" pitchFamily="2" charset="2"/>
              <a:buChar char="Ø"/>
            </a:pPr>
            <a:r>
              <a:rPr lang="pl-PL" sz="1400" dirty="0">
                <a:latin typeface="Arial" panose="020B0604020202020204" pitchFamily="34" charset="0"/>
                <a:cs typeface="Arial" panose="020B0604020202020204" pitchFamily="34" charset="0"/>
              </a:rPr>
              <a:t>Oddanie w dzierżawę gospodarstwa rolnego w zamian za rentę strukturalną, o której mowa w ustawie z dnia 28 listopada 2003 r. o wspieraniu rozwoju obszarów wiejskich ze środków pochodzących z Sekcji Gwarancji Europejskiego Funduszu Orientacji i Gwarancji Rolnej bądź w ustawie z dnia 7 marca 2007 r. o wspieraniu rozwoju obszarów wiejskich z udziałem środków Europejskiego Funduszu Rolnego na rzecz Rozwoju Obszarów Wiejskich, powoduje czasowe wyzbycie się posiadania gospodarstwa rolnego i brak podstaw w tym okresie do zaliczania jego powierzchni na potrzeby wyliczania dochodu z gospodarstwa rolnego.</a:t>
            </a:r>
          </a:p>
          <a:p>
            <a:pPr>
              <a:lnSpc>
                <a:spcPct val="150000"/>
              </a:lnSpc>
              <a:buFont typeface="Wingdings" panose="05000000000000000000" pitchFamily="2" charset="2"/>
              <a:buChar char="Ø"/>
            </a:pPr>
            <a:r>
              <a:rPr lang="pl-PL" sz="1400" dirty="0">
                <a:latin typeface="Arial" panose="020B0604020202020204" pitchFamily="34" charset="0"/>
                <a:cs typeface="Arial" panose="020B0604020202020204" pitchFamily="34" charset="0"/>
              </a:rPr>
              <a:t>Do wniosku o zasiłek rodzinny należy w takim przypadku dołączyć stosowną umowę dzierżawy(§ 5 pkt 3 lit. b in fine  rozporządzenia ministra rodziny, pracy i polityki społecznej z dnia 27 lipca 2017 r.)</a:t>
            </a:r>
          </a:p>
          <a:p>
            <a:endParaRPr lang="pl-PL" dirty="0"/>
          </a:p>
        </p:txBody>
      </p:sp>
      <p:sp>
        <p:nvSpPr>
          <p:cNvPr id="4" name="Symbol zastępczy numeru slajdu 3">
            <a:extLst>
              <a:ext uri="{FF2B5EF4-FFF2-40B4-BE49-F238E27FC236}">
                <a16:creationId xmlns:a16="http://schemas.microsoft.com/office/drawing/2014/main" id="{4C5B3C17-8722-4150-A41F-84C2053FF851}"/>
              </a:ext>
            </a:extLst>
          </p:cNvPr>
          <p:cNvSpPr>
            <a:spLocks noGrp="1"/>
          </p:cNvSpPr>
          <p:nvPr>
            <p:ph type="sldNum" sz="quarter" idx="12"/>
          </p:nvPr>
        </p:nvSpPr>
        <p:spPr/>
        <p:txBody>
          <a:bodyPr/>
          <a:lstStyle/>
          <a:p>
            <a:fld id="{715BACC8-EFC8-477F-AC20-4351AEA1AC2C}" type="slidenum">
              <a:rPr lang="pl-PL" smtClean="0"/>
              <a:t>32</a:t>
            </a:fld>
            <a:endParaRPr lang="pl-PL"/>
          </a:p>
        </p:txBody>
      </p:sp>
    </p:spTree>
    <p:extLst>
      <p:ext uri="{BB962C8B-B14F-4D97-AF65-F5344CB8AC3E}">
        <p14:creationId xmlns:p14="http://schemas.microsoft.com/office/powerpoint/2010/main" val="2425377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94127C5-A0DA-47BA-B5DB-9EA0798397A2}"/>
              </a:ext>
            </a:extLst>
          </p:cNvPr>
          <p:cNvSpPr>
            <a:spLocks noGrp="1"/>
          </p:cNvSpPr>
          <p:nvPr>
            <p:ph type="title"/>
          </p:nvPr>
        </p:nvSpPr>
        <p:spPr>
          <a:xfrm>
            <a:off x="838200" y="365126"/>
            <a:ext cx="10515600" cy="315912"/>
          </a:xfrm>
        </p:spPr>
        <p:txBody>
          <a:bodyPr>
            <a:normAutofit/>
          </a:bodyPr>
          <a:lstStyle/>
          <a:p>
            <a:r>
              <a:rPr lang="pl-PL" sz="1000" dirty="0">
                <a:latin typeface="Arial" panose="020B0604020202020204" pitchFamily="34" charset="0"/>
                <a:cs typeface="Arial" panose="020B0604020202020204" pitchFamily="34" charset="0"/>
              </a:rPr>
              <a:t>X Ogólnopolska Konferencja Naukowo-Szkoleniowa pt. Pomoc materialna dla studentów i  doktorantów</a:t>
            </a:r>
          </a:p>
        </p:txBody>
      </p:sp>
      <p:sp>
        <p:nvSpPr>
          <p:cNvPr id="3" name="Symbol zastępczy zawartości 2">
            <a:extLst>
              <a:ext uri="{FF2B5EF4-FFF2-40B4-BE49-F238E27FC236}">
                <a16:creationId xmlns:a16="http://schemas.microsoft.com/office/drawing/2014/main" id="{B7882A33-79A5-4CA2-A0B4-4893A2014B2C}"/>
              </a:ext>
            </a:extLst>
          </p:cNvPr>
          <p:cNvSpPr>
            <a:spLocks noGrp="1"/>
          </p:cNvSpPr>
          <p:nvPr>
            <p:ph idx="1"/>
          </p:nvPr>
        </p:nvSpPr>
        <p:spPr>
          <a:xfrm>
            <a:off x="838200" y="924560"/>
            <a:ext cx="10515600" cy="5252403"/>
          </a:xfrm>
        </p:spPr>
        <p:txBody>
          <a:bodyPr>
            <a:normAutofit fontScale="47500" lnSpcReduction="20000"/>
          </a:bodyPr>
          <a:lstStyle/>
          <a:p>
            <a:pPr marL="0" indent="0">
              <a:lnSpc>
                <a:spcPct val="170000"/>
              </a:lnSpc>
              <a:buNone/>
            </a:pPr>
            <a:r>
              <a:rPr lang="pl-PL" b="1" dirty="0">
                <a:latin typeface="Arial" panose="020B0604020202020204" pitchFamily="34" charset="0"/>
                <a:cs typeface="Arial" panose="020B0604020202020204" pitchFamily="34" charset="0"/>
              </a:rPr>
              <a:t>art. 5 ust. 8b </a:t>
            </a:r>
            <a:r>
              <a:rPr lang="pl-PL" b="1" dirty="0" err="1">
                <a:latin typeface="Arial" panose="020B0604020202020204" pitchFamily="34" charset="0"/>
                <a:cs typeface="Arial" panose="020B0604020202020204" pitchFamily="34" charset="0"/>
              </a:rPr>
              <a:t>u.ś.r</a:t>
            </a:r>
            <a:r>
              <a:rPr lang="pl-PL" b="1" dirty="0">
                <a:latin typeface="Arial" panose="020B0604020202020204" pitchFamily="34" charset="0"/>
                <a:cs typeface="Arial" panose="020B0604020202020204" pitchFamily="34" charset="0"/>
              </a:rPr>
              <a:t>.. </a:t>
            </a:r>
            <a:r>
              <a:rPr lang="pl-PL" dirty="0">
                <a:latin typeface="Arial" panose="020B0604020202020204" pitchFamily="34" charset="0"/>
                <a:cs typeface="Arial" panose="020B0604020202020204" pitchFamily="34" charset="0"/>
              </a:rPr>
              <a:t>Ustalając dochód rodziny uzyskany przez dzierżawcę gospodarstwa rolnego oddanego w dzierżawę na zasadach, o których mowa w ust. 8a, dochód uzyskany z gospodarstwa rolnego pomniejsza się o zapłacony czynsz z tytułu dzierżawy.</a:t>
            </a:r>
          </a:p>
          <a:p>
            <a:pPr marL="0" indent="0">
              <a:lnSpc>
                <a:spcPct val="170000"/>
              </a:lnSpc>
              <a:buNone/>
            </a:pPr>
            <a:r>
              <a:rPr lang="pl-PL" b="1" dirty="0">
                <a:latin typeface="Arial" panose="020B0604020202020204" pitchFamily="34" charset="0"/>
                <a:cs typeface="Arial" panose="020B0604020202020204" pitchFamily="34" charset="0"/>
              </a:rPr>
              <a:t>art.. 5 ust. 8c. </a:t>
            </a:r>
            <a:r>
              <a:rPr lang="pl-PL" b="1" dirty="0" err="1">
                <a:latin typeface="Arial" panose="020B0604020202020204" pitchFamily="34" charset="0"/>
                <a:cs typeface="Arial" panose="020B0604020202020204" pitchFamily="34" charset="0"/>
              </a:rPr>
              <a:t>u.ś.r</a:t>
            </a:r>
            <a:r>
              <a:rPr lang="pl-PL" dirty="0">
                <a:latin typeface="Arial" panose="020B0604020202020204" pitchFamily="34" charset="0"/>
                <a:cs typeface="Arial" panose="020B0604020202020204" pitchFamily="34" charset="0"/>
              </a:rPr>
              <a:t>. Ustalając dochód rodziny uzyskany z wydzierżawionego od Krajowego Ośrodka Wsparcia Rolnictwa gospodarstwa rolnego, dochód uzyskany z gospodarstwa rolnego pomniejsza się o zapłacony czynsz z tytułu dzierżawy.</a:t>
            </a:r>
          </a:p>
          <a:p>
            <a:pPr>
              <a:lnSpc>
                <a:spcPct val="170000"/>
              </a:lnSpc>
              <a:buFont typeface="Wingdings" panose="05000000000000000000" pitchFamily="2" charset="2"/>
              <a:buChar char="Ø"/>
            </a:pPr>
            <a:r>
              <a:rPr lang="pl-PL" dirty="0">
                <a:latin typeface="Arial" panose="020B0604020202020204" pitchFamily="34" charset="0"/>
                <a:cs typeface="Arial" panose="020B0604020202020204" pitchFamily="34" charset="0"/>
              </a:rPr>
              <a:t>w przepisach art. 5 ust. 8b i 8c </a:t>
            </a:r>
            <a:r>
              <a:rPr lang="pl-PL" dirty="0" err="1">
                <a:latin typeface="Arial" panose="020B0604020202020204" pitchFamily="34" charset="0"/>
                <a:cs typeface="Arial" panose="020B0604020202020204" pitchFamily="34" charset="0"/>
              </a:rPr>
              <a:t>u.ś.r</a:t>
            </a:r>
            <a:r>
              <a:rPr lang="pl-PL" dirty="0">
                <a:latin typeface="Arial" panose="020B0604020202020204" pitchFamily="34" charset="0"/>
                <a:cs typeface="Arial" panose="020B0604020202020204" pitchFamily="34" charset="0"/>
              </a:rPr>
              <a:t>. ustawodawca przewidział możliwość pomniejszenia dochodu rodziny o zapłacony czynsz z tytułu dzierżawy w przypadku, kiedy członek rodziny jest dzierżawcą gospodarstwa rolnego oddanego w dzierżawę na zasadach, o których mowa w ust. 8a, oraz w przypadku ustalania dochodu uzyskanego z wydzierżawionego od Krajowego Ośrodka Wsparcia Rolnictwa gospodarstwa rolnego. „Podmiotem uprawnionym do skorzystania z dobrodziejstwa tego przepisu jest dzierżawca gospodarstwa rolnego. Przy czym z brzmienia przepisu wynika, że nie z każdego typu dzierżawą gospodarstwa rolnego ustawodawca powiązał skutek w postaci możliwości odliczenia czynszu dzierżawnego. Chodzi wyłącznie o dzierżawę gruntów rolnych na zasadach, o których mowa w art. 5 ust. 8a </a:t>
            </a:r>
            <a:r>
              <a:rPr lang="pl-PL" dirty="0" err="1">
                <a:latin typeface="Arial" panose="020B0604020202020204" pitchFamily="34" charset="0"/>
                <a:cs typeface="Arial" panose="020B0604020202020204" pitchFamily="34" charset="0"/>
              </a:rPr>
              <a:t>u.ś.r</a:t>
            </a:r>
            <a:r>
              <a:rPr lang="pl-PL" dirty="0">
                <a:latin typeface="Arial" panose="020B0604020202020204" pitchFamily="34" charset="0"/>
                <a:cs typeface="Arial" panose="020B0604020202020204" pitchFamily="34" charset="0"/>
              </a:rPr>
              <a:t>., a więc zasadniczo na podstawie umowy dzierżawy zawartej stosownie do przepisów o ubezpieczeniu społecznym rolników oraz umowy dzierżawy, w zamian za którą wydzierżawiający pobiera rentę strukturalną. Ze swej istoty wykluczone będzie użytkowanie gruntów przez rolniczą spółdzielnię produkcyjną, która jest podmiotem wyłączonym z kręgu podmiotów uprawnionych do świadczeń rodzinnych.”( K. Małysa-Sulińska, A. Kawecka, J. </a:t>
            </a:r>
            <a:r>
              <a:rPr lang="pl-PL" dirty="0" err="1">
                <a:latin typeface="Arial" panose="020B0604020202020204" pitchFamily="34" charset="0"/>
                <a:cs typeface="Arial" panose="020B0604020202020204" pitchFamily="34" charset="0"/>
              </a:rPr>
              <a:t>Sapeta</a:t>
            </a:r>
            <a:r>
              <a:rPr lang="pl-PL" dirty="0">
                <a:latin typeface="Arial" panose="020B0604020202020204" pitchFamily="34" charset="0"/>
                <a:cs typeface="Arial" panose="020B0604020202020204" pitchFamily="34" charset="0"/>
              </a:rPr>
              <a:t> [w:] K. Małysa-Sulińska, A. Kawecka, J. </a:t>
            </a:r>
            <a:r>
              <a:rPr lang="pl-PL" dirty="0" err="1">
                <a:latin typeface="Arial" panose="020B0604020202020204" pitchFamily="34" charset="0"/>
                <a:cs typeface="Arial" panose="020B0604020202020204" pitchFamily="34" charset="0"/>
              </a:rPr>
              <a:t>Sapeta</a:t>
            </a:r>
            <a:r>
              <a:rPr lang="pl-PL" dirty="0">
                <a:latin typeface="Arial" panose="020B0604020202020204" pitchFamily="34" charset="0"/>
                <a:cs typeface="Arial" panose="020B0604020202020204" pitchFamily="34" charset="0"/>
              </a:rPr>
              <a:t>, Ustawa o świadczeniach rodzinnych. Komentarz, Warszawa 2015, art. 5).</a:t>
            </a:r>
          </a:p>
          <a:p>
            <a:endParaRPr lang="pl-PL" dirty="0"/>
          </a:p>
        </p:txBody>
      </p:sp>
      <p:sp>
        <p:nvSpPr>
          <p:cNvPr id="4" name="Symbol zastępczy numeru slajdu 3">
            <a:extLst>
              <a:ext uri="{FF2B5EF4-FFF2-40B4-BE49-F238E27FC236}">
                <a16:creationId xmlns:a16="http://schemas.microsoft.com/office/drawing/2014/main" id="{8F80768F-4693-4E73-B3C5-1693825774E2}"/>
              </a:ext>
            </a:extLst>
          </p:cNvPr>
          <p:cNvSpPr>
            <a:spLocks noGrp="1"/>
          </p:cNvSpPr>
          <p:nvPr>
            <p:ph type="sldNum" sz="quarter" idx="12"/>
          </p:nvPr>
        </p:nvSpPr>
        <p:spPr/>
        <p:txBody>
          <a:bodyPr/>
          <a:lstStyle/>
          <a:p>
            <a:fld id="{715BACC8-EFC8-477F-AC20-4351AEA1AC2C}" type="slidenum">
              <a:rPr lang="pl-PL" smtClean="0"/>
              <a:t>33</a:t>
            </a:fld>
            <a:endParaRPr lang="pl-PL"/>
          </a:p>
        </p:txBody>
      </p:sp>
    </p:spTree>
    <p:extLst>
      <p:ext uri="{BB962C8B-B14F-4D97-AF65-F5344CB8AC3E}">
        <p14:creationId xmlns:p14="http://schemas.microsoft.com/office/powerpoint/2010/main" val="6502920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681F5FA-383B-4DE4-BB38-30236E31B6BA}"/>
              </a:ext>
            </a:extLst>
          </p:cNvPr>
          <p:cNvSpPr>
            <a:spLocks noGrp="1"/>
          </p:cNvSpPr>
          <p:nvPr>
            <p:ph type="title"/>
          </p:nvPr>
        </p:nvSpPr>
        <p:spPr>
          <a:xfrm>
            <a:off x="838200" y="365126"/>
            <a:ext cx="10515600" cy="315912"/>
          </a:xfrm>
        </p:spPr>
        <p:txBody>
          <a:bodyPr>
            <a:normAutofit/>
          </a:bodyPr>
          <a:lstStyle/>
          <a:p>
            <a:r>
              <a:rPr lang="pl-PL" sz="1000" dirty="0">
                <a:latin typeface="Arial" panose="020B0604020202020204" pitchFamily="34" charset="0"/>
                <a:cs typeface="Arial" panose="020B0604020202020204" pitchFamily="34" charset="0"/>
              </a:rPr>
              <a:t>X Ogólnopolska Konferencja Naukowo-Szkoleniowa pt. Pomoc materialna dla studentów i  doktorantów</a:t>
            </a:r>
          </a:p>
        </p:txBody>
      </p:sp>
      <p:sp>
        <p:nvSpPr>
          <p:cNvPr id="3" name="Symbol zastępczy zawartości 2">
            <a:extLst>
              <a:ext uri="{FF2B5EF4-FFF2-40B4-BE49-F238E27FC236}">
                <a16:creationId xmlns:a16="http://schemas.microsoft.com/office/drawing/2014/main" id="{65765058-0764-4A42-B0E5-CB2C47F3CC16}"/>
              </a:ext>
            </a:extLst>
          </p:cNvPr>
          <p:cNvSpPr>
            <a:spLocks noGrp="1"/>
          </p:cNvSpPr>
          <p:nvPr>
            <p:ph idx="1"/>
          </p:nvPr>
        </p:nvSpPr>
        <p:spPr>
          <a:xfrm>
            <a:off x="838200" y="802640"/>
            <a:ext cx="10515600" cy="5374323"/>
          </a:xfrm>
        </p:spPr>
        <p:txBody>
          <a:bodyPr>
            <a:normAutofit fontScale="92500" lnSpcReduction="10000"/>
          </a:bodyPr>
          <a:lstStyle/>
          <a:p>
            <a:pPr>
              <a:lnSpc>
                <a:spcPct val="150000"/>
              </a:lnSpc>
              <a:buFont typeface="Wingdings" panose="05000000000000000000" pitchFamily="2" charset="2"/>
              <a:buChar char="Ø"/>
            </a:pPr>
            <a:r>
              <a:rPr lang="pl-PL" sz="1500" dirty="0">
                <a:latin typeface="Arial" panose="020B0604020202020204" pitchFamily="34" charset="0"/>
                <a:cs typeface="Arial" panose="020B0604020202020204" pitchFamily="34" charset="0"/>
              </a:rPr>
              <a:t>w przypadku art. 5 ust. 8b </a:t>
            </a:r>
            <a:r>
              <a:rPr lang="pl-PL" sz="1500" dirty="0" err="1">
                <a:latin typeface="Arial" panose="020B0604020202020204" pitchFamily="34" charset="0"/>
                <a:cs typeface="Arial" panose="020B0604020202020204" pitchFamily="34" charset="0"/>
              </a:rPr>
              <a:t>u.ś.r</a:t>
            </a:r>
            <a:r>
              <a:rPr lang="pl-PL" sz="1500" dirty="0">
                <a:latin typeface="Arial" panose="020B0604020202020204" pitchFamily="34" charset="0"/>
                <a:cs typeface="Arial" panose="020B0604020202020204" pitchFamily="34" charset="0"/>
              </a:rPr>
              <a:t>. podmiotem wyłącznie uprawnionym do skorzystania z tego uprawnienia jest nie każdy dzierżawca, a – z uwagi na brzmienie art. 5 ust. 8a </a:t>
            </a:r>
            <a:r>
              <a:rPr lang="pl-PL" sz="1500" dirty="0" err="1">
                <a:latin typeface="Arial" panose="020B0604020202020204" pitchFamily="34" charset="0"/>
                <a:cs typeface="Arial" panose="020B0604020202020204" pitchFamily="34" charset="0"/>
              </a:rPr>
              <a:t>u.ś.r</a:t>
            </a:r>
            <a:r>
              <a:rPr lang="pl-PL" sz="1500" dirty="0">
                <a:latin typeface="Arial" panose="020B0604020202020204" pitchFamily="34" charset="0"/>
                <a:cs typeface="Arial" panose="020B0604020202020204" pitchFamily="34" charset="0"/>
              </a:rPr>
              <a:t>. – tylko taki dzierżawca, który zawarł umowę stosownie do przepisów ustawy o ubezpieczeniu społecznym rolników albo umowę, na podstawie której wydzierżawiający pobiera rentę określoną w przepisach o wspieraniu rozwoju obszarów wiejskich ze środków pochodzących z Sekcji Gwarancji Europejskiego Funduszu Orientacji i Gwarancji Rolnej oraz w innych przepisach, o których mowa w art. 5 ust. 8a pkt 3 </a:t>
            </a:r>
            <a:r>
              <a:rPr lang="pl-PL" sz="1500" dirty="0" err="1">
                <a:latin typeface="Arial" panose="020B0604020202020204" pitchFamily="34" charset="0"/>
                <a:cs typeface="Arial" panose="020B0604020202020204" pitchFamily="34" charset="0"/>
              </a:rPr>
              <a:t>u.ś.r</a:t>
            </a:r>
            <a:r>
              <a:rPr lang="pl-PL" sz="1500" dirty="0">
                <a:latin typeface="Arial" panose="020B0604020202020204" pitchFamily="34" charset="0"/>
                <a:cs typeface="Arial" panose="020B0604020202020204" pitchFamily="34" charset="0"/>
              </a:rPr>
              <a:t>. 110 Natomiast na gruncie art. 5 ust. 8c </a:t>
            </a:r>
            <a:r>
              <a:rPr lang="pl-PL" sz="1500" dirty="0" err="1">
                <a:latin typeface="Arial" panose="020B0604020202020204" pitchFamily="34" charset="0"/>
                <a:cs typeface="Arial" panose="020B0604020202020204" pitchFamily="34" charset="0"/>
              </a:rPr>
              <a:t>u.ś.r</a:t>
            </a:r>
            <a:r>
              <a:rPr lang="pl-PL" sz="1500" dirty="0">
                <a:latin typeface="Arial" panose="020B0604020202020204" pitchFamily="34" charset="0"/>
                <a:cs typeface="Arial" panose="020B0604020202020204" pitchFamily="34" charset="0"/>
              </a:rPr>
              <a:t>. dzierżawcą uprawniony jest tylko podmiot, który objął w posiadanie gospodarstwo na podstawie umowy zawartej z Krajowym Ośrodkiem Wsparcia Rolnictwa. (K. </a:t>
            </a:r>
            <a:r>
              <a:rPr lang="pl-PL" sz="1500" dirty="0" err="1">
                <a:latin typeface="Arial" panose="020B0604020202020204" pitchFamily="34" charset="0"/>
                <a:cs typeface="Arial" panose="020B0604020202020204" pitchFamily="34" charset="0"/>
              </a:rPr>
              <a:t>Rokicka-Murszewska</a:t>
            </a:r>
            <a:r>
              <a:rPr lang="pl-PL" sz="1500" dirty="0">
                <a:latin typeface="Arial" panose="020B0604020202020204" pitchFamily="34" charset="0"/>
                <a:cs typeface="Arial" panose="020B0604020202020204" pitchFamily="34" charset="0"/>
              </a:rPr>
              <a:t> [w:] Świadczenia rodzinne. Komentarz, red. P. Rączka, Warszawa 2021, art. 5).</a:t>
            </a:r>
          </a:p>
          <a:p>
            <a:pPr lvl="1">
              <a:lnSpc>
                <a:spcPct val="150000"/>
              </a:lnSpc>
              <a:buFont typeface="Wingdings" panose="05000000000000000000" pitchFamily="2" charset="2"/>
              <a:buChar char="Ø"/>
            </a:pPr>
            <a:r>
              <a:rPr lang="pl-PL" sz="1100" dirty="0">
                <a:latin typeface="Arial" panose="020B0604020202020204" pitchFamily="34" charset="0"/>
                <a:cs typeface="Arial" panose="020B0604020202020204" pitchFamily="34" charset="0"/>
              </a:rPr>
              <a:t>- wyrok WSA w Kielcach z 12.06.2019 r., II SA/</a:t>
            </a:r>
            <a:r>
              <a:rPr lang="pl-PL" sz="1100" dirty="0" err="1">
                <a:latin typeface="Arial" panose="020B0604020202020204" pitchFamily="34" charset="0"/>
                <a:cs typeface="Arial" panose="020B0604020202020204" pitchFamily="34" charset="0"/>
              </a:rPr>
              <a:t>Ke</a:t>
            </a:r>
            <a:r>
              <a:rPr lang="pl-PL" sz="1100" dirty="0">
                <a:latin typeface="Arial" panose="020B0604020202020204" pitchFamily="34" charset="0"/>
                <a:cs typeface="Arial" panose="020B0604020202020204" pitchFamily="34" charset="0"/>
              </a:rPr>
              <a:t> 313/19</a:t>
            </a:r>
          </a:p>
          <a:p>
            <a:pPr>
              <a:lnSpc>
                <a:spcPct val="150000"/>
              </a:lnSpc>
              <a:buFont typeface="Wingdings" panose="05000000000000000000" pitchFamily="2" charset="2"/>
              <a:buChar char="Ø"/>
            </a:pPr>
            <a:r>
              <a:rPr lang="pl-PL" sz="1500" dirty="0">
                <a:latin typeface="Arial" panose="020B0604020202020204" pitchFamily="34" charset="0"/>
                <a:cs typeface="Arial" panose="020B0604020202020204" pitchFamily="34" charset="0"/>
              </a:rPr>
              <a:t>kolejną możliwość pomniejszenia dochodu uzyskanego z gospodarstwa rolnego o zapłacony czynsz z tytułu dzierżawy przewiduje art. 5 ust. 8c </a:t>
            </a:r>
            <a:r>
              <a:rPr lang="pl-PL" sz="1500" dirty="0" err="1">
                <a:latin typeface="Arial" panose="020B0604020202020204" pitchFamily="34" charset="0"/>
                <a:cs typeface="Arial" panose="020B0604020202020204" pitchFamily="34" charset="0"/>
              </a:rPr>
              <a:t>u.ś.r</a:t>
            </a:r>
            <a:r>
              <a:rPr lang="pl-PL" sz="1500" dirty="0">
                <a:latin typeface="Arial" panose="020B0604020202020204" pitchFamily="34" charset="0"/>
                <a:cs typeface="Arial" panose="020B0604020202020204" pitchFamily="34" charset="0"/>
              </a:rPr>
              <a:t>. Przy czym chodzi o zapłacony czynsz z tytułu dzierżawy gospodarstwa rolnego wydzierżawionego na podstawie art. 38 ust. 1 ustawy z dnia 19 października 1991 r. o gospodarowaniu nieruchomościami rolnymi Skarbu Państwa </a:t>
            </a:r>
          </a:p>
          <a:p>
            <a:pPr marL="0" indent="0">
              <a:lnSpc>
                <a:spcPct val="150000"/>
              </a:lnSpc>
              <a:spcBef>
                <a:spcPts val="600"/>
              </a:spcBef>
              <a:buNone/>
            </a:pPr>
            <a:r>
              <a:rPr lang="pl-PL" sz="1500" b="1" dirty="0">
                <a:latin typeface="Arial" panose="020B0604020202020204" pitchFamily="34" charset="0"/>
                <a:cs typeface="Arial" panose="020B0604020202020204" pitchFamily="34" charset="0"/>
              </a:rPr>
              <a:t>art.  38.  </a:t>
            </a:r>
            <a:r>
              <a:rPr lang="pl-PL" sz="1500" dirty="0">
                <a:latin typeface="Arial" panose="020B0604020202020204" pitchFamily="34" charset="0"/>
                <a:cs typeface="Arial" panose="020B0604020202020204" pitchFamily="34" charset="0"/>
              </a:rPr>
              <a:t>[Możliwość częściowego wypowiedzenia umowy dzierżawy. Umowy zawierane z podmiotami zagranicznymi]</a:t>
            </a:r>
          </a:p>
          <a:p>
            <a:pPr marL="0" indent="0">
              <a:lnSpc>
                <a:spcPct val="150000"/>
              </a:lnSpc>
              <a:spcBef>
                <a:spcPts val="600"/>
              </a:spcBef>
              <a:buNone/>
            </a:pPr>
            <a:r>
              <a:rPr lang="pl-PL" sz="1500" dirty="0">
                <a:latin typeface="Arial" panose="020B0604020202020204" pitchFamily="34" charset="0"/>
                <a:cs typeface="Arial" panose="020B0604020202020204" pitchFamily="34" charset="0"/>
              </a:rPr>
              <a:t>1. Mienie wchodzące w skład Zasobu może być:</a:t>
            </a:r>
          </a:p>
          <a:p>
            <a:pPr marL="0" indent="0">
              <a:lnSpc>
                <a:spcPct val="150000"/>
              </a:lnSpc>
              <a:spcBef>
                <a:spcPts val="600"/>
              </a:spcBef>
              <a:buNone/>
            </a:pPr>
            <a:r>
              <a:rPr lang="pl-PL" sz="1500" dirty="0">
                <a:latin typeface="Arial" panose="020B0604020202020204" pitchFamily="34" charset="0"/>
                <a:cs typeface="Arial" panose="020B0604020202020204" pitchFamily="34" charset="0"/>
              </a:rPr>
              <a:t>1) wydzierżawiane lub wynajmowane osobom fizycznym lub prawnym, na zasadach Kodeksu cywilnego albo</a:t>
            </a:r>
          </a:p>
          <a:p>
            <a:pPr marL="0" indent="0">
              <a:lnSpc>
                <a:spcPct val="150000"/>
              </a:lnSpc>
              <a:spcBef>
                <a:spcPts val="600"/>
              </a:spcBef>
              <a:buNone/>
            </a:pPr>
            <a:r>
              <a:rPr lang="pl-PL" sz="1500" dirty="0">
                <a:latin typeface="Arial" panose="020B0604020202020204" pitchFamily="34" charset="0"/>
                <a:cs typeface="Arial" panose="020B0604020202020204" pitchFamily="34" charset="0"/>
              </a:rPr>
              <a:t>2) oddane do korzystania na zasadach określonych w niniejszym rozdziale lub w odrębnych przepisach.</a:t>
            </a:r>
          </a:p>
          <a:p>
            <a:pPr marL="0" indent="0">
              <a:lnSpc>
                <a:spcPct val="150000"/>
              </a:lnSpc>
              <a:spcBef>
                <a:spcPts val="600"/>
              </a:spcBef>
              <a:buNone/>
            </a:pPr>
            <a:endParaRPr lang="pl-PL" sz="1500" dirty="0">
              <a:latin typeface="Arial" panose="020B0604020202020204" pitchFamily="34" charset="0"/>
              <a:cs typeface="Arial" panose="020B0604020202020204" pitchFamily="34" charset="0"/>
            </a:endParaRPr>
          </a:p>
          <a:p>
            <a:endParaRPr lang="pl-PL" dirty="0"/>
          </a:p>
        </p:txBody>
      </p:sp>
      <p:sp>
        <p:nvSpPr>
          <p:cNvPr id="4" name="Symbol zastępczy numeru slajdu 3">
            <a:extLst>
              <a:ext uri="{FF2B5EF4-FFF2-40B4-BE49-F238E27FC236}">
                <a16:creationId xmlns:a16="http://schemas.microsoft.com/office/drawing/2014/main" id="{4ED6C419-01E5-48F3-A6C2-6025AE1D8D5E}"/>
              </a:ext>
            </a:extLst>
          </p:cNvPr>
          <p:cNvSpPr>
            <a:spLocks noGrp="1"/>
          </p:cNvSpPr>
          <p:nvPr>
            <p:ph type="sldNum" sz="quarter" idx="12"/>
          </p:nvPr>
        </p:nvSpPr>
        <p:spPr/>
        <p:txBody>
          <a:bodyPr/>
          <a:lstStyle/>
          <a:p>
            <a:fld id="{715BACC8-EFC8-477F-AC20-4351AEA1AC2C}" type="slidenum">
              <a:rPr lang="pl-PL" smtClean="0"/>
              <a:t>34</a:t>
            </a:fld>
            <a:endParaRPr lang="pl-PL"/>
          </a:p>
        </p:txBody>
      </p:sp>
    </p:spTree>
    <p:extLst>
      <p:ext uri="{BB962C8B-B14F-4D97-AF65-F5344CB8AC3E}">
        <p14:creationId xmlns:p14="http://schemas.microsoft.com/office/powerpoint/2010/main" val="32171672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03F3AAF-58A6-4705-B027-6278184376BC}"/>
              </a:ext>
            </a:extLst>
          </p:cNvPr>
          <p:cNvSpPr>
            <a:spLocks noGrp="1"/>
          </p:cNvSpPr>
          <p:nvPr>
            <p:ph type="title"/>
          </p:nvPr>
        </p:nvSpPr>
        <p:spPr>
          <a:xfrm>
            <a:off x="838200" y="365126"/>
            <a:ext cx="10515600" cy="315912"/>
          </a:xfrm>
        </p:spPr>
        <p:txBody>
          <a:bodyPr>
            <a:normAutofit/>
          </a:bodyPr>
          <a:lstStyle/>
          <a:p>
            <a:r>
              <a:rPr lang="pl-PL" sz="1000" dirty="0">
                <a:latin typeface="Arial" panose="020B0604020202020204" pitchFamily="34" charset="0"/>
                <a:cs typeface="Arial" panose="020B0604020202020204" pitchFamily="34" charset="0"/>
              </a:rPr>
              <a:t>X Ogólnopolska Konferencja Naukowo-Szkoleniowa pt. Pomoc materialna dla studentów i  doktorantów</a:t>
            </a:r>
          </a:p>
        </p:txBody>
      </p:sp>
      <p:sp>
        <p:nvSpPr>
          <p:cNvPr id="3" name="Symbol zastępczy zawartości 2">
            <a:extLst>
              <a:ext uri="{FF2B5EF4-FFF2-40B4-BE49-F238E27FC236}">
                <a16:creationId xmlns:a16="http://schemas.microsoft.com/office/drawing/2014/main" id="{554E0F12-394A-4564-8809-65BACE07D64B}"/>
              </a:ext>
            </a:extLst>
          </p:cNvPr>
          <p:cNvSpPr>
            <a:spLocks noGrp="1"/>
          </p:cNvSpPr>
          <p:nvPr>
            <p:ph idx="1"/>
          </p:nvPr>
        </p:nvSpPr>
        <p:spPr>
          <a:xfrm>
            <a:off x="838200" y="762000"/>
            <a:ext cx="10515600" cy="5594350"/>
          </a:xfrm>
        </p:spPr>
        <p:txBody>
          <a:bodyPr>
            <a:noAutofit/>
          </a:bodyPr>
          <a:lstStyle/>
          <a:p>
            <a:pPr marL="0" indent="0">
              <a:lnSpc>
                <a:spcPct val="170000"/>
              </a:lnSpc>
              <a:spcBef>
                <a:spcPts val="0"/>
              </a:spcBef>
              <a:buNone/>
            </a:pPr>
            <a:r>
              <a:rPr lang="pl-PL" sz="1200" b="1" dirty="0">
                <a:latin typeface="Arial" panose="020B0604020202020204" pitchFamily="34" charset="0"/>
                <a:cs typeface="Arial" panose="020B0604020202020204" pitchFamily="34" charset="0"/>
              </a:rPr>
              <a:t>art.. 5 ust. 9 </a:t>
            </a:r>
            <a:r>
              <a:rPr lang="pl-PL" sz="1200" b="1" dirty="0" err="1">
                <a:latin typeface="Arial" panose="020B0604020202020204" pitchFamily="34" charset="0"/>
                <a:cs typeface="Arial" panose="020B0604020202020204" pitchFamily="34" charset="0"/>
              </a:rPr>
              <a:t>u.ś.r</a:t>
            </a:r>
            <a:r>
              <a:rPr lang="pl-PL" sz="1200" b="1" dirty="0">
                <a:latin typeface="Arial" panose="020B0604020202020204" pitchFamily="34" charset="0"/>
                <a:cs typeface="Arial" panose="020B0604020202020204" pitchFamily="34" charset="0"/>
              </a:rPr>
              <a:t>. </a:t>
            </a:r>
            <a:r>
              <a:rPr lang="pl-PL" sz="1200" dirty="0">
                <a:latin typeface="Arial" panose="020B0604020202020204" pitchFamily="34" charset="0"/>
                <a:cs typeface="Arial" panose="020B0604020202020204" pitchFamily="34" charset="0"/>
              </a:rPr>
              <a:t>W przypadku gdy rodzina lub osoba ucząca się </a:t>
            </a:r>
            <a:r>
              <a:rPr lang="pl-PL" sz="1200" u="sng" dirty="0">
                <a:latin typeface="Arial" panose="020B0604020202020204" pitchFamily="34" charset="0"/>
                <a:cs typeface="Arial" panose="020B0604020202020204" pitchFamily="34" charset="0"/>
              </a:rPr>
              <a:t>uzyskuje dochody z gospodarstwa rolnego oraz dochody pozarolnicze</a:t>
            </a:r>
            <a:r>
              <a:rPr lang="pl-PL" sz="1200" dirty="0">
                <a:latin typeface="Arial" panose="020B0604020202020204" pitchFamily="34" charset="0"/>
                <a:cs typeface="Arial" panose="020B0604020202020204" pitchFamily="34" charset="0"/>
              </a:rPr>
              <a:t>, dochody te sumuje się. Przepis ten należy interpretować ściśle, tak, aby do dochodów pozarolniczych nie zostały zaliczone takie, które uprzednio wliczono w sposób pośredni do dochodów z gospodarstwa rolnego. Jeśli bowiem np. dopłaty bezpośrednie do gospodarstw rolnych oraz płatności uzupełniające do powierzchni niektórych upraw pochodzące z budżetu UE zostaną uwzględnione w obwieszczeniu Prezesa GUS, wydanym na podstawie art. 18 </a:t>
            </a:r>
            <a:r>
              <a:rPr lang="pl-PL" sz="1200" dirty="0" err="1">
                <a:latin typeface="Arial" panose="020B0604020202020204" pitchFamily="34" charset="0"/>
                <a:cs typeface="Arial" panose="020B0604020202020204" pitchFamily="34" charset="0"/>
              </a:rPr>
              <a:t>u.p.r</a:t>
            </a:r>
            <a:r>
              <a:rPr lang="pl-PL" sz="1200" dirty="0">
                <a:latin typeface="Arial" panose="020B0604020202020204" pitchFamily="34" charset="0"/>
                <a:cs typeface="Arial" panose="020B0604020202020204" pitchFamily="34" charset="0"/>
              </a:rPr>
              <a:t>. (czyli ujęto je w przeciętnym dochodzie z pracy w indywidualnych gospodarstwach rolnych z 1 ha przeliczeniowego), to nie można uznać, że tego rodzaju dochód powinien zostać zsumowany z dochodem z gospodarstwa rolnego, tym razem jako dochód z działalności pozarolniczej (K. </a:t>
            </a:r>
            <a:r>
              <a:rPr lang="pl-PL" sz="1200" dirty="0" err="1">
                <a:latin typeface="Arial" panose="020B0604020202020204" pitchFamily="34" charset="0"/>
                <a:cs typeface="Arial" panose="020B0604020202020204" pitchFamily="34" charset="0"/>
              </a:rPr>
              <a:t>Rokicka-Murszewska</a:t>
            </a:r>
            <a:r>
              <a:rPr lang="pl-PL" sz="1200" dirty="0">
                <a:latin typeface="Arial" panose="020B0604020202020204" pitchFamily="34" charset="0"/>
                <a:cs typeface="Arial" panose="020B0604020202020204" pitchFamily="34" charset="0"/>
              </a:rPr>
              <a:t> [w:] Świadczenia rodzinne. Komentarz, red. P. Rączka, Warszawa 2021, art. 5; wyrok NSA z 21.05.2020 r., I OSK 385/19);</a:t>
            </a:r>
          </a:p>
          <a:p>
            <a:pPr>
              <a:lnSpc>
                <a:spcPct val="170000"/>
              </a:lnSpc>
              <a:spcBef>
                <a:spcPts val="0"/>
              </a:spcBef>
              <a:buFont typeface="Wingdings" panose="05000000000000000000" pitchFamily="2" charset="2"/>
              <a:buChar char="Ø"/>
            </a:pPr>
            <a:r>
              <a:rPr lang="pl-PL" sz="1200" dirty="0">
                <a:latin typeface="Arial" panose="020B0604020202020204" pitchFamily="34" charset="0"/>
                <a:cs typeface="Arial" panose="020B0604020202020204" pitchFamily="34" charset="0"/>
              </a:rPr>
              <a:t>wyrok NSA z 18 marca 2011 r., I OSK 2024/10 Naczelny Sąd Administracyjny, na gruncie zarówno reguł językowych, jak i systemowych wskazanych jednostek redakcyjnych art. 5 </a:t>
            </a:r>
            <a:r>
              <a:rPr lang="pl-PL" sz="1200" dirty="0" err="1">
                <a:latin typeface="Arial" panose="020B0604020202020204" pitchFamily="34" charset="0"/>
                <a:cs typeface="Arial" panose="020B0604020202020204" pitchFamily="34" charset="0"/>
              </a:rPr>
              <a:t>u.ś.r</a:t>
            </a:r>
            <a:r>
              <a:rPr lang="pl-PL" sz="1200" dirty="0">
                <a:latin typeface="Arial" panose="020B0604020202020204" pitchFamily="34" charset="0"/>
                <a:cs typeface="Arial" panose="020B0604020202020204" pitchFamily="34" charset="0"/>
              </a:rPr>
              <a:t>., nie da się racjonalnie uzasadnić innego wyniku wykładni, niż takiego, który wykorzystuje konstrukcję dochodu z 1 ha przeliczeniowego na gruncie art. 5 ust. 8 </a:t>
            </a:r>
            <a:r>
              <a:rPr lang="pl-PL" sz="1200" dirty="0" err="1">
                <a:latin typeface="Arial" panose="020B0604020202020204" pitchFamily="34" charset="0"/>
                <a:cs typeface="Arial" panose="020B0604020202020204" pitchFamily="34" charset="0"/>
              </a:rPr>
              <a:t>u.ś.r</a:t>
            </a:r>
            <a:r>
              <a:rPr lang="pl-PL" sz="1200" dirty="0">
                <a:latin typeface="Arial" panose="020B0604020202020204" pitchFamily="34" charset="0"/>
                <a:cs typeface="Arial" panose="020B0604020202020204" pitchFamily="34" charset="0"/>
              </a:rPr>
              <a:t>. w ten sposób, że wchodzi ona do określenia wysokości dochodu także w świetle ust. 9 tego przepisu. Fakt sumowania dochodów z gospodarstwa rolnego oraz dochodów pozarolniczych ma bowiem miejsce niezależnie od tego, czy dochód z gospodarstwa rolnego uzyskiwany jest jako wynik prowadzenia działalności rolniczej, czy jako dochód z hektara przeliczeniowego. Przyjęcie innego rozwiązania różnicowałoby, w sposób niczym nieusprawiedliwiony, wykorzystanie konstrukcji dochodu z hektara przeliczeniowego w zależności od tego, czy on się sumuje z dochodem ze źródeł pozarolniczych (art. 5 ust. 9 </a:t>
            </a:r>
            <a:r>
              <a:rPr lang="pl-PL" sz="1200" dirty="0" err="1">
                <a:latin typeface="Arial" panose="020B0604020202020204" pitchFamily="34" charset="0"/>
                <a:cs typeface="Arial" panose="020B0604020202020204" pitchFamily="34" charset="0"/>
              </a:rPr>
              <a:t>u.ś.r</a:t>
            </a:r>
            <a:r>
              <a:rPr lang="pl-PL" sz="1200" dirty="0">
                <a:latin typeface="Arial" panose="020B0604020202020204" pitchFamily="34" charset="0"/>
                <a:cs typeface="Arial" panose="020B0604020202020204" pitchFamily="34" charset="0"/>
              </a:rPr>
              <a:t>.) czy też się nie sumuje (art. 5 ust. 8 </a:t>
            </a:r>
            <a:r>
              <a:rPr lang="pl-PL" sz="1200" dirty="0" err="1">
                <a:latin typeface="Arial" panose="020B0604020202020204" pitchFamily="34" charset="0"/>
                <a:cs typeface="Arial" panose="020B0604020202020204" pitchFamily="34" charset="0"/>
              </a:rPr>
              <a:t>u.ś.r</a:t>
            </a:r>
            <a:r>
              <a:rPr lang="pl-PL" sz="1200" dirty="0">
                <a:latin typeface="Arial" panose="020B0604020202020204" pitchFamily="34" charset="0"/>
                <a:cs typeface="Arial" panose="020B0604020202020204" pitchFamily="34" charset="0"/>
              </a:rPr>
              <a:t>.). Na gruncie wykorzystania reguły językowej (semantycznej) zwrot "uzyskuje dochody" z gospodarstwa rolnego należy zatem rozumieć jako uzyskiwanie dochodów realnych oraz jako zaliczanie do dochodu ogólnego także dochodów "przeliczeniowych". Znajduje to potwierdzenie w ustaleniu istoty relacji między art. 5 ust. 8 </a:t>
            </a:r>
            <a:r>
              <a:rPr lang="pl-PL" sz="1200" dirty="0" err="1">
                <a:latin typeface="Arial" panose="020B0604020202020204" pitchFamily="34" charset="0"/>
                <a:cs typeface="Arial" panose="020B0604020202020204" pitchFamily="34" charset="0"/>
              </a:rPr>
              <a:t>u.ś.r</a:t>
            </a:r>
            <a:r>
              <a:rPr lang="pl-PL" sz="1200" dirty="0">
                <a:latin typeface="Arial" panose="020B0604020202020204" pitchFamily="34" charset="0"/>
                <a:cs typeface="Arial" panose="020B0604020202020204" pitchFamily="34" charset="0"/>
              </a:rPr>
              <a:t>. (określającym konstrukcję tego dochodu "przeliczeniowego") oraz art. 5 ust. 9 </a:t>
            </a:r>
            <a:r>
              <a:rPr lang="pl-PL" sz="1200" dirty="0" err="1">
                <a:latin typeface="Arial" panose="020B0604020202020204" pitchFamily="34" charset="0"/>
                <a:cs typeface="Arial" panose="020B0604020202020204" pitchFamily="34" charset="0"/>
              </a:rPr>
              <a:t>u.ś.r</a:t>
            </a:r>
            <a:r>
              <a:rPr lang="pl-PL" sz="1200" dirty="0">
                <a:latin typeface="Arial" panose="020B0604020202020204" pitchFamily="34" charset="0"/>
                <a:cs typeface="Arial" panose="020B0604020202020204" pitchFamily="34" charset="0"/>
              </a:rPr>
              <a:t>. (określającego zakres zastosowania także tej konstrukcji w sytuacji sumowania dochodów)</a:t>
            </a:r>
          </a:p>
        </p:txBody>
      </p:sp>
      <p:sp>
        <p:nvSpPr>
          <p:cNvPr id="4" name="Symbol zastępczy numeru slajdu 3">
            <a:extLst>
              <a:ext uri="{FF2B5EF4-FFF2-40B4-BE49-F238E27FC236}">
                <a16:creationId xmlns:a16="http://schemas.microsoft.com/office/drawing/2014/main" id="{3648A7FE-B9B5-4937-AE7C-EA65A1E424C2}"/>
              </a:ext>
            </a:extLst>
          </p:cNvPr>
          <p:cNvSpPr>
            <a:spLocks noGrp="1"/>
          </p:cNvSpPr>
          <p:nvPr>
            <p:ph type="sldNum" sz="quarter" idx="12"/>
          </p:nvPr>
        </p:nvSpPr>
        <p:spPr/>
        <p:txBody>
          <a:bodyPr/>
          <a:lstStyle/>
          <a:p>
            <a:fld id="{715BACC8-EFC8-477F-AC20-4351AEA1AC2C}" type="slidenum">
              <a:rPr lang="pl-PL" smtClean="0"/>
              <a:t>35</a:t>
            </a:fld>
            <a:endParaRPr lang="pl-PL"/>
          </a:p>
        </p:txBody>
      </p:sp>
    </p:spTree>
    <p:extLst>
      <p:ext uri="{BB962C8B-B14F-4D97-AF65-F5344CB8AC3E}">
        <p14:creationId xmlns:p14="http://schemas.microsoft.com/office/powerpoint/2010/main" val="9446416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83C4E97-D014-4F83-9F46-447A741B64E0}"/>
              </a:ext>
            </a:extLst>
          </p:cNvPr>
          <p:cNvSpPr>
            <a:spLocks noGrp="1"/>
          </p:cNvSpPr>
          <p:nvPr>
            <p:ph type="title"/>
          </p:nvPr>
        </p:nvSpPr>
        <p:spPr>
          <a:xfrm>
            <a:off x="1097280" y="286603"/>
            <a:ext cx="10058400" cy="386637"/>
          </a:xfrm>
        </p:spPr>
        <p:txBody>
          <a:bodyPr>
            <a:normAutofit/>
          </a:bodyPr>
          <a:lstStyle/>
          <a:p>
            <a:r>
              <a:rPr lang="pl-PL" sz="1200" dirty="0">
                <a:solidFill>
                  <a:prstClr val="black">
                    <a:lumMod val="75000"/>
                    <a:lumOff val="25000"/>
                  </a:prstClr>
                </a:solidFill>
              </a:rPr>
              <a:t>X Ogólnopolska Konferencja Naukowo-Szkoleniowa pt. Pomoc materialna dla studentów i  doktorantów</a:t>
            </a:r>
            <a:endParaRPr lang="pl-PL" dirty="0"/>
          </a:p>
        </p:txBody>
      </p:sp>
      <p:sp>
        <p:nvSpPr>
          <p:cNvPr id="3" name="Symbol zastępczy zawartości 2">
            <a:extLst>
              <a:ext uri="{FF2B5EF4-FFF2-40B4-BE49-F238E27FC236}">
                <a16:creationId xmlns:a16="http://schemas.microsoft.com/office/drawing/2014/main" id="{9FF45184-84FA-4471-A1D6-A12996C92512}"/>
              </a:ext>
            </a:extLst>
          </p:cNvPr>
          <p:cNvSpPr>
            <a:spLocks noGrp="1"/>
          </p:cNvSpPr>
          <p:nvPr>
            <p:ph idx="1"/>
          </p:nvPr>
        </p:nvSpPr>
        <p:spPr>
          <a:xfrm>
            <a:off x="856120" y="753627"/>
            <a:ext cx="10058400" cy="5556738"/>
          </a:xfrm>
        </p:spPr>
        <p:txBody>
          <a:bodyPr>
            <a:normAutofit fontScale="32500" lnSpcReduction="20000"/>
          </a:bodyPr>
          <a:lstStyle/>
          <a:p>
            <a:pPr marL="0" indent="0">
              <a:lnSpc>
                <a:spcPct val="170000"/>
              </a:lnSpc>
              <a:spcBef>
                <a:spcPts val="0"/>
              </a:spcBef>
              <a:spcAft>
                <a:spcPts val="600"/>
              </a:spcAft>
              <a:buNone/>
            </a:pPr>
            <a:r>
              <a:rPr lang="pl-PL" sz="3700" b="1" dirty="0">
                <a:latin typeface="Arial" panose="020B0604020202020204" pitchFamily="34" charset="0"/>
                <a:cs typeface="Arial" panose="020B0604020202020204" pitchFamily="34" charset="0"/>
              </a:rPr>
              <a:t>3. Zaświadczenie o trudnej sytuacji dochodowej i majątkowej studenta i jego rodziny </a:t>
            </a:r>
          </a:p>
          <a:p>
            <a:pPr marL="0" indent="0">
              <a:lnSpc>
                <a:spcPct val="170000"/>
              </a:lnSpc>
              <a:spcBef>
                <a:spcPts val="0"/>
              </a:spcBef>
              <a:buNone/>
            </a:pPr>
            <a:r>
              <a:rPr lang="pl-PL" sz="3700" dirty="0">
                <a:latin typeface="Arial" panose="020B0604020202020204" pitchFamily="34" charset="0"/>
                <a:cs typeface="Arial" panose="020B0604020202020204" pitchFamily="34" charset="0"/>
              </a:rPr>
              <a:t>art. 217 K.p.a.  § 1. Organ administracji publicznej wydaje zaświadczenie na żądanie osoby ubiegającej się o zaświadczenie.</a:t>
            </a:r>
          </a:p>
          <a:p>
            <a:pPr marL="0" indent="0">
              <a:lnSpc>
                <a:spcPct val="170000"/>
              </a:lnSpc>
              <a:spcBef>
                <a:spcPts val="0"/>
              </a:spcBef>
              <a:buNone/>
            </a:pPr>
            <a:r>
              <a:rPr lang="pl-PL" sz="3700" dirty="0">
                <a:latin typeface="Arial" panose="020B0604020202020204" pitchFamily="34" charset="0"/>
                <a:cs typeface="Arial" panose="020B0604020202020204" pitchFamily="34" charset="0"/>
              </a:rPr>
              <a:t>§  2. Zaświadczenie wydaje się, jeżeli:</a:t>
            </a:r>
          </a:p>
          <a:p>
            <a:pPr marL="0" indent="0">
              <a:lnSpc>
                <a:spcPct val="170000"/>
              </a:lnSpc>
              <a:spcBef>
                <a:spcPts val="0"/>
              </a:spcBef>
              <a:buNone/>
            </a:pPr>
            <a:r>
              <a:rPr lang="pl-PL" sz="3700" dirty="0">
                <a:latin typeface="Arial" panose="020B0604020202020204" pitchFamily="34" charset="0"/>
                <a:cs typeface="Arial" panose="020B0604020202020204" pitchFamily="34" charset="0"/>
              </a:rPr>
              <a:t>1) urzędowego potwierdzenia określonych faktów lub stanu prawnego wymaga przepis prawa;</a:t>
            </a:r>
          </a:p>
          <a:p>
            <a:pPr marL="0" indent="0">
              <a:lnSpc>
                <a:spcPct val="170000"/>
              </a:lnSpc>
              <a:spcBef>
                <a:spcPts val="0"/>
              </a:spcBef>
              <a:buNone/>
            </a:pPr>
            <a:r>
              <a:rPr lang="pl-PL" sz="3700" dirty="0">
                <a:latin typeface="Arial" panose="020B0604020202020204" pitchFamily="34" charset="0"/>
                <a:cs typeface="Arial" panose="020B0604020202020204" pitchFamily="34" charset="0"/>
              </a:rPr>
              <a:t>2) osoba ubiega się o zaświadczenie ze względu na swój interes prawny w urzędowym potwierdzeniu określonych faktów lub stanu prawnego.</a:t>
            </a:r>
          </a:p>
          <a:p>
            <a:pPr marL="0" indent="0">
              <a:lnSpc>
                <a:spcPct val="170000"/>
              </a:lnSpc>
              <a:spcBef>
                <a:spcPts val="0"/>
              </a:spcBef>
              <a:buNone/>
            </a:pPr>
            <a:r>
              <a:rPr lang="pl-PL" sz="3700" dirty="0">
                <a:latin typeface="Arial" panose="020B0604020202020204" pitchFamily="34" charset="0"/>
                <a:cs typeface="Arial" panose="020B0604020202020204" pitchFamily="34" charset="0"/>
              </a:rPr>
              <a:t>§  3.  Zaświadczenie powinno być wydane bez zbędnej zwłoki, nie później jednak niż w terminie siedmiu dni.</a:t>
            </a:r>
          </a:p>
          <a:p>
            <a:pPr>
              <a:lnSpc>
                <a:spcPct val="170000"/>
              </a:lnSpc>
              <a:spcBef>
                <a:spcPts val="0"/>
              </a:spcBef>
              <a:spcAft>
                <a:spcPts val="600"/>
              </a:spcAft>
              <a:buFont typeface="Wingdings" panose="05000000000000000000" pitchFamily="2" charset="2"/>
              <a:buChar char="Ø"/>
            </a:pPr>
            <a:r>
              <a:rPr lang="pl-PL" sz="3700" dirty="0">
                <a:latin typeface="Arial" panose="020B0604020202020204" pitchFamily="34" charset="0"/>
                <a:cs typeface="Arial" panose="020B0604020202020204" pitchFamily="34" charset="0"/>
              </a:rPr>
              <a:t>wyroki WSA: II SA/</a:t>
            </a:r>
            <a:r>
              <a:rPr lang="pl-PL" sz="3700" dirty="0" err="1">
                <a:latin typeface="Arial" panose="020B0604020202020204" pitchFamily="34" charset="0"/>
                <a:cs typeface="Arial" panose="020B0604020202020204" pitchFamily="34" charset="0"/>
              </a:rPr>
              <a:t>Ke</a:t>
            </a:r>
            <a:r>
              <a:rPr lang="pl-PL" sz="3700" dirty="0">
                <a:latin typeface="Arial" panose="020B0604020202020204" pitchFamily="34" charset="0"/>
                <a:cs typeface="Arial" panose="020B0604020202020204" pitchFamily="34" charset="0"/>
              </a:rPr>
              <a:t> 12/21, II SA/</a:t>
            </a:r>
            <a:r>
              <a:rPr lang="pl-PL" sz="3700" dirty="0" err="1">
                <a:latin typeface="Arial" panose="020B0604020202020204" pitchFamily="34" charset="0"/>
                <a:cs typeface="Arial" panose="020B0604020202020204" pitchFamily="34" charset="0"/>
              </a:rPr>
              <a:t>Wa</a:t>
            </a:r>
            <a:r>
              <a:rPr lang="pl-PL" sz="3700" dirty="0">
                <a:latin typeface="Arial" panose="020B0604020202020204" pitchFamily="34" charset="0"/>
                <a:cs typeface="Arial" panose="020B0604020202020204" pitchFamily="34" charset="0"/>
              </a:rPr>
              <a:t> 1904/17, III SA/Lu 241/18;</a:t>
            </a:r>
          </a:p>
          <a:p>
            <a:pPr>
              <a:lnSpc>
                <a:spcPct val="170000"/>
              </a:lnSpc>
              <a:spcBef>
                <a:spcPts val="0"/>
              </a:spcBef>
              <a:buFont typeface="Wingdings" panose="05000000000000000000" pitchFamily="2" charset="2"/>
              <a:buChar char="Ø"/>
            </a:pPr>
            <a:r>
              <a:rPr lang="pl-PL" sz="3700" dirty="0">
                <a:latin typeface="Arial" panose="020B0604020202020204" pitchFamily="34" charset="0"/>
                <a:cs typeface="Arial" panose="020B0604020202020204" pitchFamily="34" charset="0"/>
              </a:rPr>
              <a:t>zaświadczenie o niefigurowaniu w bazie danych </a:t>
            </a:r>
            <a:r>
              <a:rPr lang="pl-PL" sz="3700" dirty="0" err="1">
                <a:latin typeface="Arial" panose="020B0604020202020204" pitchFamily="34" charset="0"/>
                <a:cs typeface="Arial" panose="020B0604020202020204" pitchFamily="34" charset="0"/>
              </a:rPr>
              <a:t>o.p.s</a:t>
            </a:r>
            <a:r>
              <a:rPr lang="pl-PL" sz="3700" dirty="0">
                <a:latin typeface="Arial" panose="020B0604020202020204" pitchFamily="34" charset="0"/>
                <a:cs typeface="Arial" panose="020B0604020202020204" pitchFamily="34" charset="0"/>
              </a:rPr>
              <a:t>. – uzasadniona przyczyna braku legitymowania się zaświadczeniem; brak obowiązku przeprowadzenia rodzinnego wywiadu środowiskowego; wyroki WSA: III SA/Lu 241/18, II SA/</a:t>
            </a:r>
            <a:r>
              <a:rPr lang="pl-PL" sz="3700" dirty="0" err="1">
                <a:latin typeface="Arial" panose="020B0604020202020204" pitchFamily="34" charset="0"/>
                <a:cs typeface="Arial" panose="020B0604020202020204" pitchFamily="34" charset="0"/>
              </a:rPr>
              <a:t>Wa</a:t>
            </a:r>
            <a:r>
              <a:rPr lang="pl-PL" sz="3700" dirty="0">
                <a:latin typeface="Arial" panose="020B0604020202020204" pitchFamily="34" charset="0"/>
                <a:cs typeface="Arial" panose="020B0604020202020204" pitchFamily="34" charset="0"/>
              </a:rPr>
              <a:t> 1415/18, II SA/</a:t>
            </a:r>
            <a:r>
              <a:rPr lang="pl-PL" sz="3700" dirty="0" err="1">
                <a:latin typeface="Arial" panose="020B0604020202020204" pitchFamily="34" charset="0"/>
                <a:cs typeface="Arial" panose="020B0604020202020204" pitchFamily="34" charset="0"/>
              </a:rPr>
              <a:t>Wa</a:t>
            </a:r>
            <a:r>
              <a:rPr lang="pl-PL" sz="3700" dirty="0">
                <a:latin typeface="Arial" panose="020B0604020202020204" pitchFamily="34" charset="0"/>
                <a:cs typeface="Arial" panose="020B0604020202020204" pitchFamily="34" charset="0"/>
              </a:rPr>
              <a:t> 1389/18, II SA/Bk 172/20, II SA/</a:t>
            </a:r>
            <a:r>
              <a:rPr lang="pl-PL" sz="3700" dirty="0" err="1">
                <a:latin typeface="Arial" panose="020B0604020202020204" pitchFamily="34" charset="0"/>
                <a:cs typeface="Arial" panose="020B0604020202020204" pitchFamily="34" charset="0"/>
              </a:rPr>
              <a:t>Ke</a:t>
            </a:r>
            <a:r>
              <a:rPr lang="pl-PL" sz="3700" dirty="0">
                <a:latin typeface="Arial" panose="020B0604020202020204" pitchFamily="34" charset="0"/>
                <a:cs typeface="Arial" panose="020B0604020202020204" pitchFamily="34" charset="0"/>
              </a:rPr>
              <a:t> 12/21, wyrok NSA III OSK 363/21</a:t>
            </a:r>
          </a:p>
          <a:p>
            <a:pPr>
              <a:lnSpc>
                <a:spcPct val="170000"/>
              </a:lnSpc>
              <a:spcBef>
                <a:spcPts val="0"/>
              </a:spcBef>
              <a:buFont typeface="Wingdings" panose="05000000000000000000" pitchFamily="2" charset="2"/>
              <a:buChar char="Ø"/>
            </a:pPr>
            <a:r>
              <a:rPr lang="pl-PL" sz="3700" dirty="0">
                <a:latin typeface="Arial" panose="020B0604020202020204" pitchFamily="34" charset="0"/>
                <a:cs typeface="Arial" panose="020B0604020202020204" pitchFamily="34" charset="0"/>
              </a:rPr>
              <a:t>postanowienie o odmowie wydania zaświadczenia – nie jest dopuszczalne – w trybie dotyczącym wydawania zaświadczeń - dokonywanie jakichkolwiek ustaleń faktycznych i ocen prawnych niewynikających z prowadzonych przez organ ewidencji, rejestrów bądź innych danych znajdujących się w jego posiadaniu; wyroki WSA: II SA/</a:t>
            </a:r>
            <a:r>
              <a:rPr lang="pl-PL" sz="3700" dirty="0" err="1">
                <a:latin typeface="Arial" panose="020B0604020202020204" pitchFamily="34" charset="0"/>
                <a:cs typeface="Arial" panose="020B0604020202020204" pitchFamily="34" charset="0"/>
              </a:rPr>
              <a:t>Wa</a:t>
            </a:r>
            <a:r>
              <a:rPr lang="pl-PL" sz="3700" dirty="0">
                <a:latin typeface="Arial" panose="020B0604020202020204" pitchFamily="34" charset="0"/>
                <a:cs typeface="Arial" panose="020B0604020202020204" pitchFamily="34" charset="0"/>
              </a:rPr>
              <a:t> 1904/17, II SA/</a:t>
            </a:r>
            <a:r>
              <a:rPr lang="pl-PL" sz="3700" dirty="0" err="1">
                <a:latin typeface="Arial" panose="020B0604020202020204" pitchFamily="34" charset="0"/>
                <a:cs typeface="Arial" panose="020B0604020202020204" pitchFamily="34" charset="0"/>
              </a:rPr>
              <a:t>Ke</a:t>
            </a:r>
            <a:r>
              <a:rPr lang="pl-PL" sz="3700" dirty="0">
                <a:latin typeface="Arial" panose="020B0604020202020204" pitchFamily="34" charset="0"/>
                <a:cs typeface="Arial" panose="020B0604020202020204" pitchFamily="34" charset="0"/>
              </a:rPr>
              <a:t> 12/21</a:t>
            </a:r>
          </a:p>
          <a:p>
            <a:pPr>
              <a:lnSpc>
                <a:spcPct val="170000"/>
              </a:lnSpc>
              <a:spcBef>
                <a:spcPts val="0"/>
              </a:spcBef>
              <a:buFont typeface="Wingdings" panose="05000000000000000000" pitchFamily="2" charset="2"/>
              <a:buChar char="Ø"/>
            </a:pPr>
            <a:r>
              <a:rPr lang="pl-PL" sz="3700" dirty="0">
                <a:latin typeface="Arial" panose="020B0604020202020204" pitchFamily="34" charset="0"/>
                <a:cs typeface="Arial" panose="020B0604020202020204" pitchFamily="34" charset="0"/>
              </a:rPr>
              <a:t>braki i nieścisłości w treści zaświadczenia - ustawodawca nie powiązał negatywnego rozstrzygnięcia wniosku z faktem ich istnienia. Tego typu zabieg stylistyczny ustawodawcy prowadzi do konkluzji, że stwierdzone przez organ (po merytorycznej ocenie zaświadczenia) braki czy nieścisłości zaświadczenia nie powodują per </a:t>
            </a:r>
            <a:r>
              <a:rPr lang="pl-PL" sz="3700" dirty="0" err="1">
                <a:latin typeface="Arial" panose="020B0604020202020204" pitchFamily="34" charset="0"/>
                <a:cs typeface="Arial" panose="020B0604020202020204" pitchFamily="34" charset="0"/>
              </a:rPr>
              <a:t>se</a:t>
            </a:r>
            <a:r>
              <a:rPr lang="pl-PL" sz="3700" dirty="0">
                <a:latin typeface="Arial" panose="020B0604020202020204" pitchFamily="34" charset="0"/>
                <a:cs typeface="Arial" panose="020B0604020202020204" pitchFamily="34" charset="0"/>
              </a:rPr>
              <a:t> przesłanki do automatycznej odmowy przyznania stypendium socjalnego. Owe braki mogą co najwyżej stanowić asumpt do wezwania studenta do złożenia zaświadczenia obejmującego dodatkowe informacje (niezbędne w ocenie organu do rozpoznania sprawy) lub do wezwania studenta do złożenia wyjaśnień ;– dołączenie zaświadczenia o niepełnej treści nie może być potraktowane jako przypadek niedołączenie zaświadczenia wyroki WSA: II SA/</a:t>
            </a:r>
            <a:r>
              <a:rPr lang="pl-PL" sz="3700" dirty="0" err="1">
                <a:latin typeface="Arial" panose="020B0604020202020204" pitchFamily="34" charset="0"/>
                <a:cs typeface="Arial" panose="020B0604020202020204" pitchFamily="34" charset="0"/>
              </a:rPr>
              <a:t>Wa</a:t>
            </a:r>
            <a:r>
              <a:rPr lang="pl-PL" sz="3700" dirty="0">
                <a:latin typeface="Arial" panose="020B0604020202020204" pitchFamily="34" charset="0"/>
                <a:cs typeface="Arial" panose="020B0604020202020204" pitchFamily="34" charset="0"/>
              </a:rPr>
              <a:t> 1127/20, II SA/</a:t>
            </a:r>
            <a:r>
              <a:rPr lang="pl-PL" sz="3700" dirty="0" err="1">
                <a:latin typeface="Arial" panose="020B0604020202020204" pitchFamily="34" charset="0"/>
                <a:cs typeface="Arial" panose="020B0604020202020204" pitchFamily="34" charset="0"/>
              </a:rPr>
              <a:t>Ke</a:t>
            </a:r>
            <a:r>
              <a:rPr lang="pl-PL" sz="3700" dirty="0">
                <a:latin typeface="Arial" panose="020B0604020202020204" pitchFamily="34" charset="0"/>
                <a:cs typeface="Arial" panose="020B0604020202020204" pitchFamily="34" charset="0"/>
              </a:rPr>
              <a:t> 1056/20, II SA/Go 708/21;</a:t>
            </a:r>
          </a:p>
          <a:p>
            <a:pPr marL="0" indent="0">
              <a:buNone/>
            </a:pPr>
            <a:endParaRPr lang="pl-PL" dirty="0"/>
          </a:p>
        </p:txBody>
      </p:sp>
      <p:sp>
        <p:nvSpPr>
          <p:cNvPr id="4" name="Symbol zastępczy numeru slajdu 3">
            <a:extLst>
              <a:ext uri="{FF2B5EF4-FFF2-40B4-BE49-F238E27FC236}">
                <a16:creationId xmlns:a16="http://schemas.microsoft.com/office/drawing/2014/main" id="{99B4A775-1AD7-4783-B253-F923D72C7E16}"/>
              </a:ext>
            </a:extLst>
          </p:cNvPr>
          <p:cNvSpPr>
            <a:spLocks noGrp="1"/>
          </p:cNvSpPr>
          <p:nvPr>
            <p:ph type="sldNum" sz="quarter" idx="12"/>
          </p:nvPr>
        </p:nvSpPr>
        <p:spPr/>
        <p:txBody>
          <a:bodyPr/>
          <a:lstStyle/>
          <a:p>
            <a:fld id="{715BACC8-EFC8-477F-AC20-4351AEA1AC2C}" type="slidenum">
              <a:rPr lang="pl-PL" smtClean="0"/>
              <a:t>36</a:t>
            </a:fld>
            <a:endParaRPr lang="pl-PL"/>
          </a:p>
        </p:txBody>
      </p:sp>
    </p:spTree>
    <p:extLst>
      <p:ext uri="{BB962C8B-B14F-4D97-AF65-F5344CB8AC3E}">
        <p14:creationId xmlns:p14="http://schemas.microsoft.com/office/powerpoint/2010/main" val="4639967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8B3D280-36FC-4EAB-8DDE-B7523B47D2F6}"/>
              </a:ext>
            </a:extLst>
          </p:cNvPr>
          <p:cNvSpPr>
            <a:spLocks noGrp="1"/>
          </p:cNvSpPr>
          <p:nvPr>
            <p:ph type="title"/>
          </p:nvPr>
        </p:nvSpPr>
        <p:spPr>
          <a:xfrm>
            <a:off x="1097280" y="286603"/>
            <a:ext cx="10058400" cy="346443"/>
          </a:xfrm>
        </p:spPr>
        <p:txBody>
          <a:bodyPr>
            <a:normAutofit/>
          </a:bodyPr>
          <a:lstStyle/>
          <a:p>
            <a:r>
              <a:rPr lang="pl-PL" sz="1200" dirty="0">
                <a:solidFill>
                  <a:prstClr val="black">
                    <a:lumMod val="75000"/>
                    <a:lumOff val="25000"/>
                  </a:prstClr>
                </a:solidFill>
              </a:rPr>
              <a:t>X Ogólnopolska Konferencja Naukowo-Szkoleniowa pt. Pomoc materialna dla studentów i  doktorantów</a:t>
            </a:r>
            <a:endParaRPr lang="pl-PL" dirty="0"/>
          </a:p>
        </p:txBody>
      </p:sp>
      <p:sp>
        <p:nvSpPr>
          <p:cNvPr id="3" name="Symbol zastępczy zawartości 2">
            <a:extLst>
              <a:ext uri="{FF2B5EF4-FFF2-40B4-BE49-F238E27FC236}">
                <a16:creationId xmlns:a16="http://schemas.microsoft.com/office/drawing/2014/main" id="{90C4131E-A6DC-41A4-8C6F-557727DDF3D2}"/>
              </a:ext>
            </a:extLst>
          </p:cNvPr>
          <p:cNvSpPr>
            <a:spLocks noGrp="1"/>
          </p:cNvSpPr>
          <p:nvPr>
            <p:ph idx="1"/>
          </p:nvPr>
        </p:nvSpPr>
        <p:spPr>
          <a:xfrm>
            <a:off x="1066800" y="1333268"/>
            <a:ext cx="10058400" cy="4023360"/>
          </a:xfrm>
        </p:spPr>
        <p:txBody>
          <a:bodyPr>
            <a:normAutofit fontScale="25000" lnSpcReduction="20000"/>
          </a:bodyPr>
          <a:lstStyle/>
          <a:p>
            <a:pPr marL="0" lvl="0" indent="0" algn="just">
              <a:lnSpc>
                <a:spcPct val="150000"/>
              </a:lnSpc>
              <a:spcAft>
                <a:spcPts val="600"/>
              </a:spcAft>
              <a:buClr>
                <a:srgbClr val="9DBFBE"/>
              </a:buClr>
              <a:buNone/>
            </a:pPr>
            <a:r>
              <a:rPr lang="pl-PL" sz="5200" b="1" dirty="0">
                <a:solidFill>
                  <a:prstClr val="black">
                    <a:lumMod val="75000"/>
                    <a:lumOff val="25000"/>
                  </a:prstClr>
                </a:solidFill>
                <a:latin typeface="Arial" panose="020B0604020202020204" pitchFamily="34" charset="0"/>
                <a:ea typeface="Calibri" panose="020F0502020204030204" pitchFamily="34" charset="0"/>
                <a:cs typeface="Times New Roman" panose="02020603050405020304" pitchFamily="18" charset="0"/>
              </a:rPr>
              <a:t>3.1. Wezwanie studenta do złożenia wyjaśnień (niezłożenie wyjaśnień – odmowa złożenia wyjaśnień; wcześniejsze wyjaśnienia nie były zadowalające – nie pozwalały ocenić, czy student znajduje się w trudnej sytuacji materialnej, odmowa uzupełnienia wyjaśnień)</a:t>
            </a:r>
          </a:p>
          <a:p>
            <a:pPr lvl="0" algn="just">
              <a:lnSpc>
                <a:spcPct val="150000"/>
              </a:lnSpc>
              <a:spcAft>
                <a:spcPts val="600"/>
              </a:spcAft>
              <a:buClr>
                <a:srgbClr val="9DBFBE"/>
              </a:buClr>
              <a:buFont typeface="Wingdings" panose="05000000000000000000" pitchFamily="2" charset="2"/>
              <a:buChar char="Ø"/>
            </a:pPr>
            <a:r>
              <a:rPr lang="pl-PL" sz="5200" dirty="0">
                <a:solidFill>
                  <a:prstClr val="black">
                    <a:lumMod val="75000"/>
                    <a:lumOff val="25000"/>
                  </a:prstClr>
                </a:solidFill>
                <a:latin typeface="Arial" panose="020B0604020202020204" pitchFamily="34" charset="0"/>
                <a:ea typeface="Calibri" panose="020F0502020204030204" pitchFamily="34" charset="0"/>
                <a:cs typeface="Times New Roman" panose="02020603050405020304" pitchFamily="18" charset="0"/>
              </a:rPr>
              <a:t>wyrok NSA z 20 sierpnia 2014 r. I OSK 969/14,</a:t>
            </a:r>
          </a:p>
          <a:p>
            <a:pPr marL="0" lvl="0" indent="0" algn="just">
              <a:lnSpc>
                <a:spcPct val="150000"/>
              </a:lnSpc>
              <a:spcAft>
                <a:spcPts val="600"/>
              </a:spcAft>
              <a:buClr>
                <a:srgbClr val="9DBFBE"/>
              </a:buClr>
              <a:buNone/>
            </a:pPr>
            <a:r>
              <a:rPr lang="pl-PL" sz="5200" dirty="0">
                <a:solidFill>
                  <a:prstClr val="black">
                    <a:lumMod val="75000"/>
                    <a:lumOff val="25000"/>
                  </a:prstClr>
                </a:solidFill>
                <a:latin typeface="Arial" panose="020B0604020202020204" pitchFamily="34" charset="0"/>
                <a:ea typeface="Calibri" panose="020F0502020204030204" pitchFamily="34" charset="0"/>
                <a:cs typeface="Times New Roman" panose="02020603050405020304" pitchFamily="18" charset="0"/>
              </a:rPr>
              <a:t>wyrok NSA z 15 lipca 2022 r. III OSK 1360/21 - przedstawienie dowodów potwierdzających sytuację majątkową i rodzinną studenta ubiegającego się o pomoc materialną ciąży na tym studencie. Jeżeli skarżący wystąpił z żądaniem udzielenia mu pomocy materialnej w formie stypendium socjalnego, która to pomoc świadczona jest z pieniędzy podatnika, to miał obowiązek przedstawić prawdziwe okoliczności odnośnie do stanu dochodów własnych i rodziny w tym siostry i dowody na ich potwierdzenie, a tego nie uczynił.</a:t>
            </a:r>
          </a:p>
          <a:p>
            <a:pPr marL="0" lvl="0" indent="0" algn="just">
              <a:lnSpc>
                <a:spcPct val="150000"/>
              </a:lnSpc>
              <a:spcAft>
                <a:spcPts val="600"/>
              </a:spcAft>
              <a:buClr>
                <a:srgbClr val="9DBFBE"/>
              </a:buClr>
              <a:buNone/>
            </a:pPr>
            <a:r>
              <a:rPr lang="pl-PL" sz="5200" b="1" dirty="0">
                <a:solidFill>
                  <a:prstClr val="black">
                    <a:lumMod val="75000"/>
                    <a:lumOff val="25000"/>
                  </a:prstClr>
                </a:solidFill>
                <a:latin typeface="Arial" panose="020B0604020202020204" pitchFamily="34" charset="0"/>
                <a:ea typeface="Calibri" panose="020F0502020204030204" pitchFamily="34" charset="0"/>
                <a:cs typeface="Times New Roman" panose="02020603050405020304" pitchFamily="18" charset="0"/>
              </a:rPr>
              <a:t>3.2. Skuteczne pouczenie w wezwaniu do dostarczenia informacji o sytuacji majątkowej i dochodowej </a:t>
            </a:r>
          </a:p>
          <a:p>
            <a:pPr lvl="0" algn="just">
              <a:lnSpc>
                <a:spcPct val="150000"/>
              </a:lnSpc>
              <a:spcAft>
                <a:spcPts val="600"/>
              </a:spcAft>
              <a:buClr>
                <a:srgbClr val="9DBFBE"/>
              </a:buClr>
              <a:buFont typeface="Wingdings" panose="05000000000000000000" pitchFamily="2" charset="2"/>
              <a:buChar char="Ø"/>
            </a:pPr>
            <a:r>
              <a:rPr lang="pl-PL" sz="5200" dirty="0">
                <a:solidFill>
                  <a:prstClr val="black">
                    <a:lumMod val="75000"/>
                    <a:lumOff val="25000"/>
                  </a:prstClr>
                </a:solidFill>
                <a:latin typeface="Arial" panose="020B0604020202020204" pitchFamily="34" charset="0"/>
                <a:ea typeface="Calibri" panose="020F0502020204030204" pitchFamily="34" charset="0"/>
                <a:cs typeface="Times New Roman" panose="02020603050405020304" pitchFamily="18" charset="0"/>
              </a:rPr>
              <a:t>wyroki WSA: II SA/</a:t>
            </a:r>
            <a:r>
              <a:rPr lang="pl-PL" sz="5200" dirty="0" err="1">
                <a:solidFill>
                  <a:prstClr val="black">
                    <a:lumMod val="75000"/>
                    <a:lumOff val="25000"/>
                  </a:prstClr>
                </a:solidFill>
                <a:latin typeface="Arial" panose="020B0604020202020204" pitchFamily="34" charset="0"/>
                <a:ea typeface="Calibri" panose="020F0502020204030204" pitchFamily="34" charset="0"/>
                <a:cs typeface="Times New Roman" panose="02020603050405020304" pitchFamily="18" charset="0"/>
              </a:rPr>
              <a:t>Wa</a:t>
            </a:r>
            <a:r>
              <a:rPr lang="pl-PL" sz="5200" dirty="0">
                <a:solidFill>
                  <a:prstClr val="black">
                    <a:lumMod val="75000"/>
                    <a:lumOff val="25000"/>
                  </a:prstClr>
                </a:solidFill>
                <a:latin typeface="Arial" panose="020B0604020202020204" pitchFamily="34" charset="0"/>
                <a:ea typeface="Calibri" panose="020F0502020204030204" pitchFamily="34" charset="0"/>
                <a:cs typeface="Times New Roman" panose="02020603050405020304" pitchFamily="18" charset="0"/>
              </a:rPr>
              <a:t> 2120/20, II SA/</a:t>
            </a:r>
            <a:r>
              <a:rPr lang="pl-PL" sz="5200" dirty="0" err="1">
                <a:solidFill>
                  <a:prstClr val="black">
                    <a:lumMod val="75000"/>
                    <a:lumOff val="25000"/>
                  </a:prstClr>
                </a:solidFill>
                <a:latin typeface="Arial" panose="020B0604020202020204" pitchFamily="34" charset="0"/>
                <a:ea typeface="Calibri" panose="020F0502020204030204" pitchFamily="34" charset="0"/>
                <a:cs typeface="Times New Roman" panose="02020603050405020304" pitchFamily="18" charset="0"/>
              </a:rPr>
              <a:t>Wa</a:t>
            </a:r>
            <a:r>
              <a:rPr lang="pl-PL" sz="5200" dirty="0">
                <a:solidFill>
                  <a:prstClr val="black">
                    <a:lumMod val="75000"/>
                    <a:lumOff val="25000"/>
                  </a:prstClr>
                </a:solidFill>
                <a:latin typeface="Arial" panose="020B0604020202020204" pitchFamily="34" charset="0"/>
                <a:ea typeface="Calibri" panose="020F0502020204030204" pitchFamily="34" charset="0"/>
                <a:cs typeface="Times New Roman" panose="02020603050405020304" pitchFamily="18" charset="0"/>
              </a:rPr>
              <a:t> 1389/18, III SA/Lu 241/18</a:t>
            </a:r>
          </a:p>
          <a:p>
            <a:pPr marL="0" lvl="0" indent="0" algn="just">
              <a:lnSpc>
                <a:spcPct val="150000"/>
              </a:lnSpc>
              <a:spcAft>
                <a:spcPts val="800"/>
              </a:spcAft>
              <a:buNone/>
            </a:pPr>
            <a:endParaRPr lang="pl-PL" sz="3200" dirty="0">
              <a:latin typeface="Calibri" panose="020F0502020204030204" pitchFamily="34" charset="0"/>
              <a:ea typeface="Calibri" panose="020F0502020204030204" pitchFamily="34" charset="0"/>
              <a:cs typeface="Times New Roman" panose="02020603050405020304" pitchFamily="18" charset="0"/>
            </a:endParaRPr>
          </a:p>
          <a:p>
            <a:endParaRPr lang="pl-PL" dirty="0"/>
          </a:p>
        </p:txBody>
      </p:sp>
      <p:sp>
        <p:nvSpPr>
          <p:cNvPr id="4" name="Symbol zastępczy numeru slajdu 3">
            <a:extLst>
              <a:ext uri="{FF2B5EF4-FFF2-40B4-BE49-F238E27FC236}">
                <a16:creationId xmlns:a16="http://schemas.microsoft.com/office/drawing/2014/main" id="{6531F340-9AE2-4F37-9047-CA9BAACCF226}"/>
              </a:ext>
            </a:extLst>
          </p:cNvPr>
          <p:cNvSpPr>
            <a:spLocks noGrp="1"/>
          </p:cNvSpPr>
          <p:nvPr>
            <p:ph type="sldNum" sz="quarter" idx="12"/>
          </p:nvPr>
        </p:nvSpPr>
        <p:spPr/>
        <p:txBody>
          <a:bodyPr/>
          <a:lstStyle/>
          <a:p>
            <a:fld id="{715BACC8-EFC8-477F-AC20-4351AEA1AC2C}" type="slidenum">
              <a:rPr lang="pl-PL" smtClean="0"/>
              <a:t>37</a:t>
            </a:fld>
            <a:endParaRPr lang="pl-PL"/>
          </a:p>
        </p:txBody>
      </p:sp>
    </p:spTree>
    <p:extLst>
      <p:ext uri="{BB962C8B-B14F-4D97-AF65-F5344CB8AC3E}">
        <p14:creationId xmlns:p14="http://schemas.microsoft.com/office/powerpoint/2010/main" val="31164865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A3D8D39-7393-480A-A822-3D42490DFD16}"/>
              </a:ext>
            </a:extLst>
          </p:cNvPr>
          <p:cNvSpPr>
            <a:spLocks noGrp="1"/>
          </p:cNvSpPr>
          <p:nvPr>
            <p:ph type="title"/>
          </p:nvPr>
        </p:nvSpPr>
        <p:spPr>
          <a:xfrm>
            <a:off x="1097280" y="286603"/>
            <a:ext cx="10058400" cy="386637"/>
          </a:xfrm>
        </p:spPr>
        <p:txBody>
          <a:bodyPr>
            <a:normAutofit/>
          </a:bodyPr>
          <a:lstStyle/>
          <a:p>
            <a:r>
              <a:rPr lang="pl-PL" sz="1200" dirty="0">
                <a:solidFill>
                  <a:prstClr val="black">
                    <a:lumMod val="75000"/>
                    <a:lumOff val="25000"/>
                  </a:prstClr>
                </a:solidFill>
              </a:rPr>
              <a:t>X Ogólnopolska Konferencja Naukowo-Szkoleniowa pt. Pomoc materialna dla studentów i  doktorantów</a:t>
            </a:r>
            <a:endParaRPr lang="pl-PL" dirty="0"/>
          </a:p>
        </p:txBody>
      </p:sp>
      <p:sp>
        <p:nvSpPr>
          <p:cNvPr id="3" name="Symbol zastępczy zawartości 2">
            <a:extLst>
              <a:ext uri="{FF2B5EF4-FFF2-40B4-BE49-F238E27FC236}">
                <a16:creationId xmlns:a16="http://schemas.microsoft.com/office/drawing/2014/main" id="{0D03E21E-A16C-47AD-82FD-53B39C607B56}"/>
              </a:ext>
            </a:extLst>
          </p:cNvPr>
          <p:cNvSpPr>
            <a:spLocks noGrp="1"/>
          </p:cNvSpPr>
          <p:nvPr>
            <p:ph idx="1"/>
          </p:nvPr>
        </p:nvSpPr>
        <p:spPr>
          <a:xfrm>
            <a:off x="1097280" y="673240"/>
            <a:ext cx="10058400" cy="4933740"/>
          </a:xfrm>
        </p:spPr>
        <p:txBody>
          <a:bodyPr>
            <a:normAutofit fontScale="40000" lnSpcReduction="20000"/>
          </a:bodyPr>
          <a:lstStyle/>
          <a:p>
            <a:pPr marL="0" lvl="0" indent="0" algn="just">
              <a:lnSpc>
                <a:spcPct val="150000"/>
              </a:lnSpc>
              <a:spcAft>
                <a:spcPts val="600"/>
              </a:spcAft>
              <a:buNone/>
            </a:pPr>
            <a:r>
              <a:rPr lang="pl-PL" sz="3000" b="1" dirty="0">
                <a:latin typeface="Arial" panose="020B0604020202020204" pitchFamily="34" charset="0"/>
                <a:ea typeface="Calibri" panose="020F0502020204030204" pitchFamily="34" charset="0"/>
                <a:cs typeface="Times New Roman" panose="02020603050405020304" pitchFamily="18" charset="0"/>
              </a:rPr>
              <a:t>art.  64.  [Braki formalne podania]</a:t>
            </a:r>
          </a:p>
          <a:p>
            <a:pPr marL="0" lvl="0" indent="0" algn="just">
              <a:lnSpc>
                <a:spcPct val="150000"/>
              </a:lnSpc>
              <a:spcAft>
                <a:spcPts val="600"/>
              </a:spcAft>
              <a:buNone/>
            </a:pPr>
            <a:r>
              <a:rPr lang="pl-PL" sz="3000" dirty="0">
                <a:latin typeface="Arial" panose="020B0604020202020204" pitchFamily="34" charset="0"/>
                <a:ea typeface="Calibri" panose="020F0502020204030204" pitchFamily="34" charset="0"/>
                <a:cs typeface="Times New Roman" panose="02020603050405020304" pitchFamily="18" charset="0"/>
              </a:rPr>
              <a:t>§  1. Jeżeli w podaniu nie wskazano adresu wnoszącego i nie ma możności ustalenia tego adresu na podstawie posiadanych danych, podanie pozostawia się bez rozpoznania.</a:t>
            </a:r>
          </a:p>
          <a:p>
            <a:pPr marL="0" lvl="0" indent="0" algn="just">
              <a:lnSpc>
                <a:spcPct val="150000"/>
              </a:lnSpc>
              <a:spcAft>
                <a:spcPts val="600"/>
              </a:spcAft>
              <a:buNone/>
            </a:pPr>
            <a:r>
              <a:rPr lang="pl-PL" sz="3000" dirty="0">
                <a:latin typeface="Arial" panose="020B0604020202020204" pitchFamily="34" charset="0"/>
                <a:ea typeface="Calibri" panose="020F0502020204030204" pitchFamily="34" charset="0"/>
                <a:cs typeface="Times New Roman" panose="02020603050405020304" pitchFamily="18" charset="0"/>
              </a:rPr>
              <a:t>§  2. Jeżeli podanie nie spełnia innych wymagań ustalonych w przepisach prawa, należy wezwać wnoszącego do usunięcia braków w wyznaczonym terminie, nie krótszym niż siedem dni, z pouczeniem, że nieusunięcie tych braków spowoduje pozostawienie podania bez rozpoznania.</a:t>
            </a:r>
          </a:p>
          <a:p>
            <a:pPr marL="0" lvl="0" indent="0" algn="just">
              <a:lnSpc>
                <a:spcPct val="150000"/>
              </a:lnSpc>
              <a:spcAft>
                <a:spcPts val="600"/>
              </a:spcAft>
              <a:buNone/>
            </a:pPr>
            <a:r>
              <a:rPr lang="pl-PL" sz="3000" b="1" dirty="0">
                <a:latin typeface="Arial" panose="020B0604020202020204" pitchFamily="34" charset="0"/>
                <a:ea typeface="Calibri" panose="020F0502020204030204" pitchFamily="34" charset="0"/>
                <a:cs typeface="Times New Roman" panose="02020603050405020304" pitchFamily="18" charset="0"/>
              </a:rPr>
              <a:t>art. 50.</a:t>
            </a:r>
            <a:r>
              <a:rPr lang="pl-PL" sz="3000" dirty="0">
                <a:latin typeface="Arial" panose="020B0604020202020204" pitchFamily="34" charset="0"/>
                <a:ea typeface="Calibri" panose="020F0502020204030204" pitchFamily="34" charset="0"/>
                <a:cs typeface="Times New Roman" panose="02020603050405020304" pitchFamily="18" charset="0"/>
              </a:rPr>
              <a:t> </a:t>
            </a:r>
            <a:r>
              <a:rPr lang="pl-PL" sz="3000" b="1" dirty="0">
                <a:latin typeface="Arial" panose="020B0604020202020204" pitchFamily="34" charset="0"/>
                <a:ea typeface="Calibri" panose="020F0502020204030204" pitchFamily="34" charset="0"/>
                <a:cs typeface="Times New Roman" panose="02020603050405020304" pitchFamily="18" charset="0"/>
              </a:rPr>
              <a:t>[Wezwania do czynności procesowych w postępowaniu administracyjnym</a:t>
            </a:r>
            <a:r>
              <a:rPr lang="pl-PL" sz="3000" dirty="0">
                <a:latin typeface="Arial" panose="020B0604020202020204" pitchFamily="34" charset="0"/>
                <a:ea typeface="Calibri" panose="020F0502020204030204" pitchFamily="34" charset="0"/>
                <a:cs typeface="Times New Roman" panose="02020603050405020304" pitchFamily="18" charset="0"/>
              </a:rPr>
              <a:t>]</a:t>
            </a:r>
          </a:p>
          <a:p>
            <a:pPr marL="0" lvl="0" indent="0" algn="just">
              <a:lnSpc>
                <a:spcPct val="150000"/>
              </a:lnSpc>
              <a:spcAft>
                <a:spcPts val="600"/>
              </a:spcAft>
              <a:buNone/>
            </a:pPr>
            <a:r>
              <a:rPr lang="pl-PL" sz="3000" dirty="0">
                <a:latin typeface="Arial" panose="020B0604020202020204" pitchFamily="34" charset="0"/>
                <a:ea typeface="Calibri" panose="020F0502020204030204" pitchFamily="34" charset="0"/>
                <a:cs typeface="Times New Roman" panose="02020603050405020304" pitchFamily="18" charset="0"/>
              </a:rPr>
              <a:t>§  1. Organ administracji publicznej może wzywać osoby do udziału w podejmowanych czynnościach i do złożenia wyjaśnień lub zeznań osobiście, przez pełnomocnika, na piśmie, jeżeli jest to niezbędne dla rozstrzygnięcia sprawy lub dla wykonywania czynności urzędowych.</a:t>
            </a:r>
          </a:p>
          <a:p>
            <a:pPr marL="0" lvl="0" indent="0" algn="just">
              <a:lnSpc>
                <a:spcPct val="150000"/>
              </a:lnSpc>
              <a:spcAft>
                <a:spcPts val="600"/>
              </a:spcAft>
              <a:buNone/>
            </a:pPr>
            <a:r>
              <a:rPr lang="pl-PL" sz="3000" dirty="0">
                <a:latin typeface="Arial" panose="020B0604020202020204" pitchFamily="34" charset="0"/>
                <a:ea typeface="Calibri" panose="020F0502020204030204" pitchFamily="34" charset="0"/>
                <a:cs typeface="Times New Roman" panose="02020603050405020304" pitchFamily="18" charset="0"/>
              </a:rPr>
              <a:t>§  2. Organ obowiązany jest dołożyć starań, aby zadośćuczynienie wezwaniu nie było uciążliwe.</a:t>
            </a:r>
          </a:p>
          <a:p>
            <a:pPr marL="0" lvl="0" indent="0" algn="just">
              <a:lnSpc>
                <a:spcPct val="150000"/>
              </a:lnSpc>
              <a:spcAft>
                <a:spcPts val="600"/>
              </a:spcAft>
              <a:buNone/>
            </a:pPr>
            <a:r>
              <a:rPr lang="pl-PL" sz="3000" dirty="0">
                <a:latin typeface="Arial" panose="020B0604020202020204" pitchFamily="34" charset="0"/>
                <a:ea typeface="Calibri" panose="020F0502020204030204" pitchFamily="34" charset="0"/>
                <a:cs typeface="Times New Roman" panose="02020603050405020304" pitchFamily="18" charset="0"/>
              </a:rPr>
              <a:t>§  3. W przypadkach, w których osoba wezwana nie może stawić się z powodu choroby, kalectwa lub innej niedającej się pokonać przeszkody, organ może dokonać określonej czynności lub przyjąć wyjaśnienie albo przesłuchać osobę wezwaną w miejscu jej pobytu, jeżeli pozwalają na to okoliczności, w jakich znajduje się ta osoba</a:t>
            </a:r>
          </a:p>
          <a:p>
            <a:pPr marL="457200" lvl="1" indent="0" algn="just">
              <a:lnSpc>
                <a:spcPct val="150000"/>
              </a:lnSpc>
              <a:spcAft>
                <a:spcPts val="600"/>
              </a:spcAft>
              <a:buNone/>
            </a:pPr>
            <a:r>
              <a:rPr lang="pl-PL" sz="3000" dirty="0">
                <a:latin typeface="Arial" panose="020B0604020202020204" pitchFamily="34" charset="0"/>
                <a:ea typeface="Calibri" panose="020F0502020204030204" pitchFamily="34" charset="0"/>
                <a:cs typeface="Times New Roman" panose="02020603050405020304" pitchFamily="18" charset="0"/>
              </a:rPr>
              <a:t> </a:t>
            </a:r>
            <a:endParaRPr lang="pl-PL" sz="3000" dirty="0">
              <a:latin typeface="Calibri" panose="020F0502020204030204" pitchFamily="34" charset="0"/>
              <a:ea typeface="Calibri" panose="020F0502020204030204" pitchFamily="34" charset="0"/>
              <a:cs typeface="Times New Roman" panose="02020603050405020304" pitchFamily="18" charset="0"/>
            </a:endParaRPr>
          </a:p>
          <a:p>
            <a:endParaRPr lang="pl-PL" dirty="0"/>
          </a:p>
        </p:txBody>
      </p:sp>
      <p:sp>
        <p:nvSpPr>
          <p:cNvPr id="4" name="Symbol zastępczy numeru slajdu 3">
            <a:extLst>
              <a:ext uri="{FF2B5EF4-FFF2-40B4-BE49-F238E27FC236}">
                <a16:creationId xmlns:a16="http://schemas.microsoft.com/office/drawing/2014/main" id="{A3ECBE7E-C1F3-437B-A61C-ED4FE209C1B2}"/>
              </a:ext>
            </a:extLst>
          </p:cNvPr>
          <p:cNvSpPr>
            <a:spLocks noGrp="1"/>
          </p:cNvSpPr>
          <p:nvPr>
            <p:ph type="sldNum" sz="quarter" idx="12"/>
          </p:nvPr>
        </p:nvSpPr>
        <p:spPr/>
        <p:txBody>
          <a:bodyPr/>
          <a:lstStyle/>
          <a:p>
            <a:fld id="{715BACC8-EFC8-477F-AC20-4351AEA1AC2C}" type="slidenum">
              <a:rPr lang="pl-PL" smtClean="0"/>
              <a:t>38</a:t>
            </a:fld>
            <a:endParaRPr lang="pl-PL"/>
          </a:p>
        </p:txBody>
      </p:sp>
    </p:spTree>
    <p:extLst>
      <p:ext uri="{BB962C8B-B14F-4D97-AF65-F5344CB8AC3E}">
        <p14:creationId xmlns:p14="http://schemas.microsoft.com/office/powerpoint/2010/main" val="27613355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781B241-6780-42CA-B2B5-2DAF0D9646A9}"/>
              </a:ext>
            </a:extLst>
          </p:cNvPr>
          <p:cNvSpPr>
            <a:spLocks noGrp="1"/>
          </p:cNvSpPr>
          <p:nvPr>
            <p:ph type="title"/>
          </p:nvPr>
        </p:nvSpPr>
        <p:spPr>
          <a:xfrm>
            <a:off x="1097280" y="286604"/>
            <a:ext cx="10058400" cy="326346"/>
          </a:xfrm>
        </p:spPr>
        <p:txBody>
          <a:bodyPr>
            <a:normAutofit/>
          </a:bodyPr>
          <a:lstStyle/>
          <a:p>
            <a:r>
              <a:rPr lang="pl-PL" sz="1200" dirty="0">
                <a:solidFill>
                  <a:prstClr val="black">
                    <a:lumMod val="75000"/>
                    <a:lumOff val="25000"/>
                  </a:prstClr>
                </a:solidFill>
              </a:rPr>
              <a:t>X Ogólnopolska Konferencja Naukowo-Szkoleniowa pt. Pomoc materialna dla studentów i  doktorantów</a:t>
            </a:r>
            <a:endParaRPr lang="pl-PL" dirty="0"/>
          </a:p>
        </p:txBody>
      </p:sp>
      <p:sp>
        <p:nvSpPr>
          <p:cNvPr id="3" name="Symbol zastępczy zawartości 2">
            <a:extLst>
              <a:ext uri="{FF2B5EF4-FFF2-40B4-BE49-F238E27FC236}">
                <a16:creationId xmlns:a16="http://schemas.microsoft.com/office/drawing/2014/main" id="{AEB29C52-4302-4D18-B580-F8BE5941ED4C}"/>
              </a:ext>
            </a:extLst>
          </p:cNvPr>
          <p:cNvSpPr>
            <a:spLocks noGrp="1"/>
          </p:cNvSpPr>
          <p:nvPr>
            <p:ph idx="1"/>
          </p:nvPr>
        </p:nvSpPr>
        <p:spPr>
          <a:xfrm>
            <a:off x="1197764" y="1417320"/>
            <a:ext cx="10058400" cy="4023360"/>
          </a:xfrm>
        </p:spPr>
        <p:txBody>
          <a:bodyPr>
            <a:normAutofit fontScale="62500" lnSpcReduction="20000"/>
          </a:bodyPr>
          <a:lstStyle/>
          <a:p>
            <a:pPr marL="342900" lvl="0" indent="-342900" algn="just">
              <a:lnSpc>
                <a:spcPct val="150000"/>
              </a:lnSpc>
              <a:spcAft>
                <a:spcPts val="600"/>
              </a:spcAft>
              <a:buFont typeface="Courier New" panose="02070309020205020404" pitchFamily="49" charset="0"/>
              <a:buChar char="o"/>
            </a:pPr>
            <a:r>
              <a:rPr lang="pl-PL" sz="2700" b="1" dirty="0">
                <a:latin typeface="Arial" panose="020B0604020202020204" pitchFamily="34" charset="0"/>
                <a:ea typeface="Calibri" panose="020F0502020204030204" pitchFamily="34" charset="0"/>
                <a:cs typeface="Times New Roman" panose="02020603050405020304" pitchFamily="18" charset="0"/>
              </a:rPr>
              <a:t>art.  79a.  K.p.a. [Obowiązek wskazania niespełnionych przesłanek do wydania decyzji zgodnej z żądaniem strony; przedkładanie dodatkowych dowodów]</a:t>
            </a:r>
          </a:p>
          <a:p>
            <a:pPr marL="342900" lvl="0" indent="-342900" algn="just">
              <a:lnSpc>
                <a:spcPct val="150000"/>
              </a:lnSpc>
              <a:spcAft>
                <a:spcPts val="600"/>
              </a:spcAft>
              <a:buFont typeface="Courier New" panose="02070309020205020404" pitchFamily="49" charset="0"/>
              <a:buChar char="o"/>
            </a:pPr>
            <a:r>
              <a:rPr lang="pl-PL" sz="2700" dirty="0">
                <a:latin typeface="Arial" panose="020B0604020202020204" pitchFamily="34" charset="0"/>
                <a:ea typeface="Calibri" panose="020F0502020204030204" pitchFamily="34" charset="0"/>
                <a:cs typeface="Times New Roman" panose="02020603050405020304" pitchFamily="18" charset="0"/>
              </a:rPr>
              <a:t>§  1. W postępowaniu wszczętym na żądanie strony, informując o możliwości wypowiedzenia się co do zebranych dowodów i materiałów oraz zgłoszonych żądań, organ administracji publicznej jest obowiązany do wskazania przesłanek zależnych od strony, które nie zostały na dzień wysłania informacji spełnione lub wykazane, co może skutkować wydaniem decyzji niezgodnej z żądaniem strony. Przepisy art. 10 § 2 i 3 stosuje się.</a:t>
            </a:r>
          </a:p>
          <a:p>
            <a:pPr marL="342900" lvl="0" indent="-342900" algn="just">
              <a:lnSpc>
                <a:spcPct val="150000"/>
              </a:lnSpc>
              <a:spcAft>
                <a:spcPts val="600"/>
              </a:spcAft>
              <a:buFont typeface="Courier New" panose="02070309020205020404" pitchFamily="49" charset="0"/>
              <a:buChar char="o"/>
            </a:pPr>
            <a:r>
              <a:rPr lang="pl-PL" sz="2700" dirty="0">
                <a:latin typeface="Arial" panose="020B0604020202020204" pitchFamily="34" charset="0"/>
                <a:ea typeface="Calibri" panose="020F0502020204030204" pitchFamily="34" charset="0"/>
                <a:cs typeface="Times New Roman" panose="02020603050405020304" pitchFamily="18" charset="0"/>
              </a:rPr>
              <a:t>§  2. W terminie wyznaczonym na wypowiedzenie się co do zebranych dowodów i materiałów oraz zgłoszonych żądań, strona może przedłożyć dodatkowe dowody celem wykazania spełnienia przesłanek, o których mowa w § 1.</a:t>
            </a:r>
          </a:p>
          <a:p>
            <a:endParaRPr lang="pl-PL" dirty="0"/>
          </a:p>
        </p:txBody>
      </p:sp>
      <p:sp>
        <p:nvSpPr>
          <p:cNvPr id="4" name="Symbol zastępczy numeru slajdu 3">
            <a:extLst>
              <a:ext uri="{FF2B5EF4-FFF2-40B4-BE49-F238E27FC236}">
                <a16:creationId xmlns:a16="http://schemas.microsoft.com/office/drawing/2014/main" id="{1E859090-5222-4F19-B21E-99C59858DA28}"/>
              </a:ext>
            </a:extLst>
          </p:cNvPr>
          <p:cNvSpPr>
            <a:spLocks noGrp="1"/>
          </p:cNvSpPr>
          <p:nvPr>
            <p:ph type="sldNum" sz="quarter" idx="12"/>
          </p:nvPr>
        </p:nvSpPr>
        <p:spPr/>
        <p:txBody>
          <a:bodyPr/>
          <a:lstStyle/>
          <a:p>
            <a:fld id="{715BACC8-EFC8-477F-AC20-4351AEA1AC2C}" type="slidenum">
              <a:rPr lang="pl-PL" smtClean="0"/>
              <a:t>39</a:t>
            </a:fld>
            <a:endParaRPr lang="pl-PL"/>
          </a:p>
        </p:txBody>
      </p:sp>
    </p:spTree>
    <p:extLst>
      <p:ext uri="{BB962C8B-B14F-4D97-AF65-F5344CB8AC3E}">
        <p14:creationId xmlns:p14="http://schemas.microsoft.com/office/powerpoint/2010/main" val="4201073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A46FE25-8FC0-46EC-913D-71051B193F8F}"/>
              </a:ext>
            </a:extLst>
          </p:cNvPr>
          <p:cNvSpPr>
            <a:spLocks noGrp="1"/>
          </p:cNvSpPr>
          <p:nvPr>
            <p:ph type="title"/>
          </p:nvPr>
        </p:nvSpPr>
        <p:spPr/>
        <p:txBody>
          <a:bodyPr>
            <a:normAutofit fontScale="90000"/>
          </a:bodyPr>
          <a:lstStyle/>
          <a:p>
            <a:pPr>
              <a:lnSpc>
                <a:spcPct val="150000"/>
              </a:lnSpc>
            </a:pPr>
            <a:br>
              <a:rPr lang="pl-PL" sz="2400" b="1" dirty="0">
                <a:latin typeface="Arial" panose="020B0604020202020204" pitchFamily="34" charset="0"/>
                <a:cs typeface="Arial" panose="020B0604020202020204" pitchFamily="34" charset="0"/>
              </a:rPr>
            </a:br>
            <a:br>
              <a:rPr lang="pl-PL" sz="2400" b="1" dirty="0">
                <a:latin typeface="Arial" panose="020B0604020202020204" pitchFamily="34" charset="0"/>
                <a:cs typeface="Arial" panose="020B0604020202020204" pitchFamily="34" charset="0"/>
              </a:rPr>
            </a:br>
            <a:endParaRPr lang="pl-PL" sz="2400" b="1" dirty="0">
              <a:latin typeface="Arial" panose="020B0604020202020204" pitchFamily="34" charset="0"/>
              <a:cs typeface="Arial" panose="020B0604020202020204" pitchFamily="34" charset="0"/>
            </a:endParaRPr>
          </a:p>
        </p:txBody>
      </p:sp>
      <p:sp>
        <p:nvSpPr>
          <p:cNvPr id="7" name="Symbol zastępczy zawartości 6">
            <a:extLst>
              <a:ext uri="{FF2B5EF4-FFF2-40B4-BE49-F238E27FC236}">
                <a16:creationId xmlns:a16="http://schemas.microsoft.com/office/drawing/2014/main" id="{696F35DB-E670-4EBE-AA42-7D8BC1224727}"/>
              </a:ext>
            </a:extLst>
          </p:cNvPr>
          <p:cNvSpPr>
            <a:spLocks noGrp="1"/>
          </p:cNvSpPr>
          <p:nvPr>
            <p:ph sz="half" idx="1"/>
          </p:nvPr>
        </p:nvSpPr>
        <p:spPr>
          <a:xfrm>
            <a:off x="875732" y="1216549"/>
            <a:ext cx="4707172" cy="4973235"/>
          </a:xfrm>
        </p:spPr>
        <p:txBody>
          <a:bodyPr>
            <a:noAutofit/>
          </a:bodyPr>
          <a:lstStyle/>
          <a:p>
            <a:pPr>
              <a:lnSpc>
                <a:spcPct val="150000"/>
              </a:lnSpc>
              <a:spcBef>
                <a:spcPts val="600"/>
              </a:spcBef>
              <a:buFont typeface="Wingdings" panose="05000000000000000000" pitchFamily="2" charset="2"/>
              <a:buChar char="Ø"/>
            </a:pPr>
            <a:r>
              <a:rPr lang="pl-PL" sz="1000" dirty="0">
                <a:latin typeface="Arial" panose="020B0604020202020204" pitchFamily="34" charset="0"/>
                <a:cs typeface="Arial" panose="020B0604020202020204" pitchFamily="34" charset="0"/>
              </a:rPr>
              <a:t>wysokość dochodu na osobę w rodzinie studenta – możliwość ubiegania się o stypendium socjalne </a:t>
            </a:r>
          </a:p>
          <a:p>
            <a:pPr>
              <a:lnSpc>
                <a:spcPct val="150000"/>
              </a:lnSpc>
              <a:spcBef>
                <a:spcPts val="600"/>
              </a:spcBef>
              <a:buFont typeface="Wingdings" panose="05000000000000000000" pitchFamily="2" charset="2"/>
              <a:buChar char="Ø"/>
            </a:pPr>
            <a:r>
              <a:rPr lang="pl-PL" sz="1000" dirty="0">
                <a:latin typeface="Arial" panose="020B0604020202020204" pitchFamily="34" charset="0"/>
                <a:cs typeface="Arial" panose="020B0604020202020204" pitchFamily="34" charset="0"/>
              </a:rPr>
              <a:t>kwota określona w art. 8 ust. 1 pkt 2 </a:t>
            </a:r>
            <a:r>
              <a:rPr lang="pl-PL" sz="1000" dirty="0" err="1">
                <a:latin typeface="Arial" panose="020B0604020202020204" pitchFamily="34" charset="0"/>
                <a:cs typeface="Arial" panose="020B0604020202020204" pitchFamily="34" charset="0"/>
              </a:rPr>
              <a:t>u.p.s</a:t>
            </a:r>
            <a:r>
              <a:rPr lang="pl-PL" sz="1000" dirty="0">
                <a:latin typeface="Arial" panose="020B0604020202020204" pitchFamily="34" charset="0"/>
                <a:cs typeface="Arial" panose="020B0604020202020204" pitchFamily="34" charset="0"/>
              </a:rPr>
              <a:t>. to kwota zwana kryterium dochodowym w rodzinie, która od 1 stycznia 2022 r. wynosi 600 zł, zgodnie z § 1 pkt 1 lit. b rozporządzenia Rady Ministrów z dnia 14 lipca 2021 r. w sprawie zweryfikowanych kryteriów dochodowych oraz kwot świadczeń pieniężnych z pomocy społecznej (Dz.U. poz. 1296);</a:t>
            </a:r>
          </a:p>
          <a:p>
            <a:pPr>
              <a:lnSpc>
                <a:spcPct val="150000"/>
              </a:lnSpc>
              <a:spcBef>
                <a:spcPts val="600"/>
              </a:spcBef>
              <a:buFont typeface="Wingdings" panose="05000000000000000000" pitchFamily="2" charset="2"/>
              <a:buChar char="Ø"/>
            </a:pPr>
            <a:r>
              <a:rPr lang="pl-PL" sz="1000" dirty="0">
                <a:latin typeface="Arial" panose="020B0604020202020204" pitchFamily="34" charset="0"/>
                <a:cs typeface="Arial" panose="020B0604020202020204" pitchFamily="34" charset="0"/>
              </a:rPr>
              <a:t>kwoty określone w art. 5 ust. 1 i art. 6 ust. 2 pkt 3 </a:t>
            </a:r>
            <a:r>
              <a:rPr lang="pl-PL" sz="1000" dirty="0" err="1">
                <a:latin typeface="Arial" panose="020B0604020202020204" pitchFamily="34" charset="0"/>
                <a:cs typeface="Arial" panose="020B0604020202020204" pitchFamily="34" charset="0"/>
              </a:rPr>
              <a:t>u.ś.r</a:t>
            </a:r>
            <a:r>
              <a:rPr lang="pl-PL" sz="1000" dirty="0">
                <a:latin typeface="Arial" panose="020B0604020202020204" pitchFamily="34" charset="0"/>
                <a:cs typeface="Arial" panose="020B0604020202020204" pitchFamily="34" charset="0"/>
              </a:rPr>
              <a:t>. to przysługujące od 1 listopada 2021 r.: kwota dochodu rodziny w przeliczeniu na osobę albo dochód osoby uczącej się, nie przekraczająca 674 zł oraz kwota miesięcznego zasiłku rodzinnego przysługującego na dziecko w wieku powyżej 18.roku życia, w wysokości 135,00 zł (odpowiednio, § 1 pkt 1 i pkt 4 lit. c rozporządzenia Rady Ministrów z dnia 13 sierpnia 2021 r. w sprawie wysokości dochodu rodziny albo dochodu osoby uczącej się stanowiących podstawę ubiegania się o zasiłek rodzinny i specjalny zasiłek opiekuńczy, wysokości świadczeń rodzinnych oraz wysokości zasiłku dla opiekuna; Dz. U. poz. 1481);</a:t>
            </a:r>
          </a:p>
          <a:p>
            <a:pPr>
              <a:lnSpc>
                <a:spcPct val="150000"/>
              </a:lnSpc>
              <a:spcBef>
                <a:spcPts val="600"/>
              </a:spcBef>
              <a:buFont typeface="Wingdings" panose="05000000000000000000" pitchFamily="2" charset="2"/>
              <a:buChar char="Ø"/>
            </a:pPr>
            <a:r>
              <a:rPr lang="pl-PL" sz="1000" dirty="0">
                <a:latin typeface="Arial" panose="020B0604020202020204" pitchFamily="34" charset="0"/>
                <a:cs typeface="Arial" panose="020B0604020202020204" pitchFamily="34" charset="0"/>
              </a:rPr>
              <a:t>kwoty uzyskane w wyniku obliczeń zgodnie z art. 87 </a:t>
            </a:r>
            <a:r>
              <a:rPr lang="pl-PL" sz="1000" dirty="0" err="1">
                <a:latin typeface="Arial" panose="020B0604020202020204" pitchFamily="34" charset="0"/>
                <a:cs typeface="Arial" panose="020B0604020202020204" pitchFamily="34" charset="0"/>
              </a:rPr>
              <a:t>PSWiN</a:t>
            </a:r>
            <a:r>
              <a:rPr lang="pl-PL" sz="1000" dirty="0">
                <a:latin typeface="Arial" panose="020B0604020202020204" pitchFamily="34" charset="0"/>
                <a:cs typeface="Arial" panose="020B0604020202020204" pitchFamily="34" charset="0"/>
              </a:rPr>
              <a:t> to 780 zł i 1050 zł i stanowią one ramy, w jakich miesięczny dochód uprawniający do ubiegania się o stypendium socjalne musi mieścić się.</a:t>
            </a:r>
            <a:endParaRPr lang="pl-PL" sz="1000" dirty="0"/>
          </a:p>
        </p:txBody>
      </p:sp>
      <p:sp>
        <p:nvSpPr>
          <p:cNvPr id="8" name="Symbol zastępczy zawartości 7">
            <a:extLst>
              <a:ext uri="{FF2B5EF4-FFF2-40B4-BE49-F238E27FC236}">
                <a16:creationId xmlns:a16="http://schemas.microsoft.com/office/drawing/2014/main" id="{9F4F6412-743E-47C7-B039-8D740A3652F5}"/>
              </a:ext>
            </a:extLst>
          </p:cNvPr>
          <p:cNvSpPr>
            <a:spLocks noGrp="1"/>
          </p:cNvSpPr>
          <p:nvPr>
            <p:ph sz="half" idx="2"/>
          </p:nvPr>
        </p:nvSpPr>
        <p:spPr>
          <a:xfrm>
            <a:off x="5919744" y="1258300"/>
            <a:ext cx="4937760" cy="4822346"/>
          </a:xfrm>
        </p:spPr>
        <p:txBody>
          <a:bodyPr>
            <a:noAutofit/>
          </a:bodyPr>
          <a:lstStyle/>
          <a:p>
            <a:pPr>
              <a:lnSpc>
                <a:spcPct val="150000"/>
              </a:lnSpc>
              <a:buFont typeface="Wingdings" panose="05000000000000000000" pitchFamily="2" charset="2"/>
              <a:buChar char="Ø"/>
            </a:pPr>
            <a:r>
              <a:rPr lang="pl-PL" sz="1000" dirty="0">
                <a:latin typeface="Arial" panose="020B0604020202020204" pitchFamily="34" charset="0"/>
                <a:cs typeface="Arial" panose="020B0604020202020204" pitchFamily="34" charset="0"/>
              </a:rPr>
              <a:t>kluczowe dla ustalenia zasad przyznawania stypendium socjalnego określenie „trudna sytuacja materialna” zostało powiązane z wysokością miesięcznego dochodu na osobę w rodzinie studenta uprawniającą do ubiegania się o stypendium socjalne, którą ustala się w oparciu o iloczyn wskaźnika 1,30 i kwot wynikających z </a:t>
            </a:r>
            <a:r>
              <a:rPr lang="pl-PL" sz="1000" dirty="0" err="1">
                <a:latin typeface="Arial" panose="020B0604020202020204" pitchFamily="34" charset="0"/>
                <a:cs typeface="Arial" panose="020B0604020202020204" pitchFamily="34" charset="0"/>
              </a:rPr>
              <a:t>u.p.s</a:t>
            </a:r>
            <a:r>
              <a:rPr lang="pl-PL" sz="1000" dirty="0">
                <a:latin typeface="Arial" panose="020B0604020202020204" pitchFamily="34" charset="0"/>
                <a:cs typeface="Arial" panose="020B0604020202020204" pitchFamily="34" charset="0"/>
              </a:rPr>
              <a:t>. i </a:t>
            </a:r>
            <a:r>
              <a:rPr lang="pl-PL" sz="1000" dirty="0" err="1">
                <a:latin typeface="Arial" panose="020B0604020202020204" pitchFamily="34" charset="0"/>
                <a:cs typeface="Arial" panose="020B0604020202020204" pitchFamily="34" charset="0"/>
              </a:rPr>
              <a:t>u.ś.r</a:t>
            </a:r>
            <a:r>
              <a:rPr lang="pl-PL" sz="1000" dirty="0">
                <a:latin typeface="Arial" panose="020B0604020202020204" pitchFamily="34" charset="0"/>
                <a:cs typeface="Arial" panose="020B0604020202020204" pitchFamily="34" charset="0"/>
              </a:rPr>
              <a:t>. </a:t>
            </a:r>
          </a:p>
          <a:p>
            <a:pPr>
              <a:lnSpc>
                <a:spcPct val="150000"/>
              </a:lnSpc>
              <a:spcBef>
                <a:spcPts val="0"/>
              </a:spcBef>
              <a:buFont typeface="Wingdings" panose="05000000000000000000" pitchFamily="2" charset="2"/>
              <a:buChar char="Ø"/>
            </a:pPr>
            <a:r>
              <a:rPr lang="pl-PL" sz="1000" dirty="0">
                <a:latin typeface="Arial" panose="020B0604020202020204" pitchFamily="34" charset="0"/>
                <a:cs typeface="Arial" panose="020B0604020202020204" pitchFamily="34" charset="0"/>
              </a:rPr>
              <a:t>nie sposób zrównać znaczenia pojęcia „przysługiwania świadczenia„ z pojęciem „przysługiwania możliwości ubiegania się o świadczenie" w związku z posiadaniem statusu studenta </a:t>
            </a:r>
          </a:p>
          <a:p>
            <a:pPr>
              <a:lnSpc>
                <a:spcPct val="150000"/>
              </a:lnSpc>
              <a:spcBef>
                <a:spcPts val="0"/>
              </a:spcBef>
              <a:buFont typeface="Wingdings" panose="05000000000000000000" pitchFamily="2" charset="2"/>
              <a:buChar char="Ø"/>
            </a:pPr>
            <a:r>
              <a:rPr lang="pl-PL" sz="1000" dirty="0">
                <a:latin typeface="Arial" panose="020B0604020202020204" pitchFamily="34" charset="0"/>
                <a:cs typeface="Arial" panose="020B0604020202020204" pitchFamily="34" charset="0"/>
              </a:rPr>
              <a:t>pogląd został zaprezentowany w wyrokach NSA z: 15 czerwca 2021 r., III OSK 4082/21; 7 lipca 2021 r. akt III OSK 3596/21; 8 lipca 2021 r. III OSK 3913/21; 1 października 2021 r. III OSK 3967/21; 3 listopada 2021 r. III OSK 4304/21, 8 grudnia 2022 r. III OSK 1617/21; 20 kwietnia 2021 r. III OSK 363/21;</a:t>
            </a:r>
          </a:p>
          <a:p>
            <a:pPr>
              <a:lnSpc>
                <a:spcPct val="150000"/>
              </a:lnSpc>
              <a:spcBef>
                <a:spcPts val="0"/>
              </a:spcBef>
              <a:buFont typeface="Wingdings" panose="05000000000000000000" pitchFamily="2" charset="2"/>
              <a:buChar char="Ø"/>
            </a:pPr>
            <a:r>
              <a:rPr lang="pl-PL" sz="1000" dirty="0">
                <a:latin typeface="Arial" panose="020B0604020202020204" pitchFamily="34" charset="0"/>
                <a:cs typeface="Arial" panose="020B0604020202020204" pitchFamily="34" charset="0"/>
              </a:rPr>
              <a:t>prezentowany jest w także przez WSA: WSA w Szczecinie z 10 czerwca 2020 r. II SA/</a:t>
            </a:r>
            <a:r>
              <a:rPr lang="pl-PL" sz="1000" dirty="0" err="1">
                <a:latin typeface="Arial" panose="020B0604020202020204" pitchFamily="34" charset="0"/>
                <a:cs typeface="Arial" panose="020B0604020202020204" pitchFamily="34" charset="0"/>
              </a:rPr>
              <a:t>Sz</a:t>
            </a:r>
            <a:r>
              <a:rPr lang="pl-PL" sz="1000" dirty="0">
                <a:latin typeface="Arial" panose="020B0604020202020204" pitchFamily="34" charset="0"/>
                <a:cs typeface="Arial" panose="020B0604020202020204" pitchFamily="34" charset="0"/>
              </a:rPr>
              <a:t> 222/20; WSA w Gdańsku z 26 sierpnia 2020 r. III SA/Gd 461/20 i z 20 sierpnia 2020 r. III SA/Gd 460/20; WSA w Gorzowie Wielkopolskim z 18 sierpnia 2020 r. II SA/Go 155/20; WSA w Łodzi z 12 sierpnia 2020 r. III SA/</a:t>
            </a:r>
            <a:r>
              <a:rPr lang="pl-PL" sz="1000" dirty="0" err="1">
                <a:latin typeface="Arial" panose="020B0604020202020204" pitchFamily="34" charset="0"/>
                <a:cs typeface="Arial" panose="020B0604020202020204" pitchFamily="34" charset="0"/>
              </a:rPr>
              <a:t>Łd</a:t>
            </a:r>
            <a:r>
              <a:rPr lang="pl-PL" sz="1000" dirty="0">
                <a:latin typeface="Arial" panose="020B0604020202020204" pitchFamily="34" charset="0"/>
                <a:cs typeface="Arial" panose="020B0604020202020204" pitchFamily="34" charset="0"/>
              </a:rPr>
              <a:t> 105/20 i z 3 września 2020 r. III SA/</a:t>
            </a:r>
            <a:r>
              <a:rPr lang="pl-PL" sz="1000" dirty="0" err="1">
                <a:latin typeface="Arial" panose="020B0604020202020204" pitchFamily="34" charset="0"/>
                <a:cs typeface="Arial" panose="020B0604020202020204" pitchFamily="34" charset="0"/>
              </a:rPr>
              <a:t>Łd</a:t>
            </a:r>
            <a:r>
              <a:rPr lang="pl-PL" sz="1000" dirty="0">
                <a:latin typeface="Arial" panose="020B0604020202020204" pitchFamily="34" charset="0"/>
                <a:cs typeface="Arial" panose="020B0604020202020204" pitchFamily="34" charset="0"/>
              </a:rPr>
              <a:t> 109/20; WSA w Poznaniu z 17 lutego 2021 r. II SA/Po 773/20; WSA w Krakowie z 25 stycznia 2021 r. 394/20; WSA w Bydgoszczy z 19 stycznia 2021 r. II SA/</a:t>
            </a:r>
            <a:r>
              <a:rPr lang="pl-PL" sz="1000" dirty="0" err="1">
                <a:latin typeface="Arial" panose="020B0604020202020204" pitchFamily="34" charset="0"/>
                <a:cs typeface="Arial" panose="020B0604020202020204" pitchFamily="34" charset="0"/>
              </a:rPr>
              <a:t>Bd</a:t>
            </a:r>
            <a:r>
              <a:rPr lang="pl-PL" sz="1000" dirty="0">
                <a:latin typeface="Arial" panose="020B0604020202020204" pitchFamily="34" charset="0"/>
                <a:cs typeface="Arial" panose="020B0604020202020204" pitchFamily="34" charset="0"/>
              </a:rPr>
              <a:t> 1223/20; WSA w Warszawie z 10 marca 2021 r., II SA/</a:t>
            </a:r>
            <a:r>
              <a:rPr lang="pl-PL" sz="1000" dirty="0" err="1">
                <a:latin typeface="Arial" panose="020B0604020202020204" pitchFamily="34" charset="0"/>
                <a:cs typeface="Arial" panose="020B0604020202020204" pitchFamily="34" charset="0"/>
              </a:rPr>
              <a:t>Wa</a:t>
            </a:r>
            <a:r>
              <a:rPr lang="pl-PL" sz="1000" dirty="0">
                <a:latin typeface="Arial" panose="020B0604020202020204" pitchFamily="34" charset="0"/>
                <a:cs typeface="Arial" panose="020B0604020202020204" pitchFamily="34" charset="0"/>
              </a:rPr>
              <a:t> 2166/20, wyrok WSA w Łodzi z 3 listopada 2022 r. akt III SA/</a:t>
            </a:r>
            <a:r>
              <a:rPr lang="pl-PL" sz="1000" dirty="0" err="1">
                <a:latin typeface="Arial" panose="020B0604020202020204" pitchFamily="34" charset="0"/>
                <a:cs typeface="Arial" panose="020B0604020202020204" pitchFamily="34" charset="0"/>
              </a:rPr>
              <a:t>Łd</a:t>
            </a:r>
            <a:r>
              <a:rPr lang="pl-PL" sz="1000" dirty="0">
                <a:latin typeface="Arial" panose="020B0604020202020204" pitchFamily="34" charset="0"/>
                <a:cs typeface="Arial" panose="020B0604020202020204" pitchFamily="34" charset="0"/>
              </a:rPr>
              <a:t> 476/22; WSA w Warszawie z 12 lutego 2019 r. II SA/</a:t>
            </a:r>
            <a:r>
              <a:rPr lang="pl-PL" sz="1000" dirty="0" err="1">
                <a:latin typeface="Arial" panose="020B0604020202020204" pitchFamily="34" charset="0"/>
                <a:cs typeface="Arial" panose="020B0604020202020204" pitchFamily="34" charset="0"/>
              </a:rPr>
              <a:t>Wa</a:t>
            </a:r>
            <a:r>
              <a:rPr lang="pl-PL" sz="1000" dirty="0">
                <a:latin typeface="Arial" panose="020B0604020202020204" pitchFamily="34" charset="0"/>
                <a:cs typeface="Arial" panose="020B0604020202020204" pitchFamily="34" charset="0"/>
              </a:rPr>
              <a:t> 1389/18.</a:t>
            </a:r>
          </a:p>
        </p:txBody>
      </p:sp>
      <p:sp>
        <p:nvSpPr>
          <p:cNvPr id="3" name="Prostokąt 2">
            <a:extLst>
              <a:ext uri="{FF2B5EF4-FFF2-40B4-BE49-F238E27FC236}">
                <a16:creationId xmlns:a16="http://schemas.microsoft.com/office/drawing/2014/main" id="{AA26878B-D009-4955-A76E-AB2E991234C9}"/>
              </a:ext>
            </a:extLst>
          </p:cNvPr>
          <p:cNvSpPr/>
          <p:nvPr/>
        </p:nvSpPr>
        <p:spPr>
          <a:xfrm>
            <a:off x="914397" y="777354"/>
            <a:ext cx="8584233" cy="276999"/>
          </a:xfrm>
          <a:prstGeom prst="rect">
            <a:avLst/>
          </a:prstGeom>
        </p:spPr>
        <p:txBody>
          <a:bodyPr wrap="square">
            <a:spAutoFit/>
          </a:bodyPr>
          <a:lstStyle/>
          <a:p>
            <a:r>
              <a:rPr lang="pl-PL" sz="1200" b="1" dirty="0">
                <a:latin typeface="Arial" panose="020B0604020202020204" pitchFamily="34" charset="0"/>
                <a:cs typeface="Arial" panose="020B0604020202020204" pitchFamily="34" charset="0"/>
              </a:rPr>
              <a:t>1.1. PRÓG DOCHODOWY				1.2. TRUDNA SYTUACJA MATERIALNA </a:t>
            </a:r>
          </a:p>
        </p:txBody>
      </p:sp>
      <p:sp>
        <p:nvSpPr>
          <p:cNvPr id="9" name="Prostokąt 8">
            <a:extLst>
              <a:ext uri="{FF2B5EF4-FFF2-40B4-BE49-F238E27FC236}">
                <a16:creationId xmlns:a16="http://schemas.microsoft.com/office/drawing/2014/main" id="{E5603D54-1414-4B80-9BE6-04B3CE9416B6}"/>
              </a:ext>
            </a:extLst>
          </p:cNvPr>
          <p:cNvSpPr/>
          <p:nvPr/>
        </p:nvSpPr>
        <p:spPr>
          <a:xfrm>
            <a:off x="6329238" y="1216550"/>
            <a:ext cx="4611757" cy="3180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Prostokąt 10">
            <a:extLst>
              <a:ext uri="{FF2B5EF4-FFF2-40B4-BE49-F238E27FC236}">
                <a16:creationId xmlns:a16="http://schemas.microsoft.com/office/drawing/2014/main" id="{375FDB1B-DF70-462D-8241-02161350F159}"/>
              </a:ext>
            </a:extLst>
          </p:cNvPr>
          <p:cNvSpPr/>
          <p:nvPr/>
        </p:nvSpPr>
        <p:spPr>
          <a:xfrm>
            <a:off x="821634" y="342575"/>
            <a:ext cx="6096000" cy="230832"/>
          </a:xfrm>
          <a:prstGeom prst="rect">
            <a:avLst/>
          </a:prstGeom>
        </p:spPr>
        <p:txBody>
          <a:bodyPr>
            <a:spAutoFit/>
          </a:bodyPr>
          <a:lstStyle/>
          <a:p>
            <a:r>
              <a:rPr lang="pl-PL" sz="900" dirty="0">
                <a:latin typeface="Arial" panose="020B0604020202020204" pitchFamily="34" charset="0"/>
                <a:cs typeface="Arial" panose="020B0604020202020204" pitchFamily="34" charset="0"/>
              </a:rPr>
              <a:t>X Ogólnopolska Konferencja Naukowo-Szkoleniowa pt. Pomoc materialna dla studentów i  doktorantów </a:t>
            </a:r>
          </a:p>
        </p:txBody>
      </p:sp>
      <p:sp>
        <p:nvSpPr>
          <p:cNvPr id="4" name="Symbol zastępczy numeru slajdu 3">
            <a:extLst>
              <a:ext uri="{FF2B5EF4-FFF2-40B4-BE49-F238E27FC236}">
                <a16:creationId xmlns:a16="http://schemas.microsoft.com/office/drawing/2014/main" id="{945FF84C-E46C-4929-9AFA-6ECF9D736F34}"/>
              </a:ext>
            </a:extLst>
          </p:cNvPr>
          <p:cNvSpPr>
            <a:spLocks noGrp="1"/>
          </p:cNvSpPr>
          <p:nvPr>
            <p:ph type="sldNum" sz="quarter" idx="12"/>
          </p:nvPr>
        </p:nvSpPr>
        <p:spPr/>
        <p:txBody>
          <a:bodyPr/>
          <a:lstStyle/>
          <a:p>
            <a:fld id="{715BACC8-EFC8-477F-AC20-4351AEA1AC2C}" type="slidenum">
              <a:rPr lang="pl-PL" smtClean="0"/>
              <a:t>4</a:t>
            </a:fld>
            <a:endParaRPr lang="pl-PL"/>
          </a:p>
        </p:txBody>
      </p:sp>
    </p:spTree>
    <p:extLst>
      <p:ext uri="{BB962C8B-B14F-4D97-AF65-F5344CB8AC3E}">
        <p14:creationId xmlns:p14="http://schemas.microsoft.com/office/powerpoint/2010/main" val="23625923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73F931B-3AE5-4C81-A1E9-82D7ABA23F14}"/>
              </a:ext>
            </a:extLst>
          </p:cNvPr>
          <p:cNvSpPr>
            <a:spLocks noGrp="1"/>
          </p:cNvSpPr>
          <p:nvPr>
            <p:ph type="title"/>
          </p:nvPr>
        </p:nvSpPr>
        <p:spPr>
          <a:xfrm>
            <a:off x="1097280" y="286604"/>
            <a:ext cx="10058400" cy="436878"/>
          </a:xfrm>
        </p:spPr>
        <p:txBody>
          <a:bodyPr/>
          <a:lstStyle/>
          <a:p>
            <a:r>
              <a:rPr lang="pl-PL" sz="1200" dirty="0">
                <a:solidFill>
                  <a:prstClr val="black">
                    <a:lumMod val="75000"/>
                    <a:lumOff val="25000"/>
                  </a:prstClr>
                </a:solidFill>
              </a:rPr>
              <a:t>X Ogólnopolska Konferencja Naukowo-Szkoleniowa pt. Pomoc materialna dla studentów i  doktorantów</a:t>
            </a:r>
            <a:endParaRPr lang="pl-PL" dirty="0"/>
          </a:p>
        </p:txBody>
      </p:sp>
      <p:sp>
        <p:nvSpPr>
          <p:cNvPr id="3" name="Symbol zastępczy zawartości 2">
            <a:extLst>
              <a:ext uri="{FF2B5EF4-FFF2-40B4-BE49-F238E27FC236}">
                <a16:creationId xmlns:a16="http://schemas.microsoft.com/office/drawing/2014/main" id="{61E29C3E-2E08-4B17-A6E5-4044097C1E70}"/>
              </a:ext>
            </a:extLst>
          </p:cNvPr>
          <p:cNvSpPr>
            <a:spLocks noGrp="1"/>
          </p:cNvSpPr>
          <p:nvPr>
            <p:ph idx="1"/>
          </p:nvPr>
        </p:nvSpPr>
        <p:spPr>
          <a:xfrm>
            <a:off x="970059" y="1014884"/>
            <a:ext cx="10058400" cy="4425796"/>
          </a:xfrm>
        </p:spPr>
        <p:txBody>
          <a:bodyPr>
            <a:normAutofit fontScale="25000" lnSpcReduction="20000"/>
          </a:bodyPr>
          <a:lstStyle/>
          <a:p>
            <a:pPr lvl="0" algn="just">
              <a:lnSpc>
                <a:spcPct val="150000"/>
              </a:lnSpc>
              <a:spcAft>
                <a:spcPts val="1200"/>
              </a:spcAft>
              <a:buClr>
                <a:srgbClr val="9DBFBE"/>
              </a:buClr>
              <a:buFont typeface="Wingdings" panose="05000000000000000000" pitchFamily="2" charset="2"/>
              <a:buChar char="Ø"/>
            </a:pPr>
            <a:r>
              <a:rPr lang="pl-PL" sz="5200" dirty="0">
                <a:solidFill>
                  <a:prstClr val="black">
                    <a:lumMod val="75000"/>
                    <a:lumOff val="25000"/>
                  </a:prstClr>
                </a:solidFill>
                <a:latin typeface="Arial" panose="020B0604020202020204" pitchFamily="34" charset="0"/>
                <a:ea typeface="Calibri" panose="020F0502020204030204" pitchFamily="34" charset="0"/>
                <a:cs typeface="Times New Roman" panose="02020603050405020304" pitchFamily="18" charset="0"/>
              </a:rPr>
              <a:t>wyroki WSA: II SA/</a:t>
            </a:r>
            <a:r>
              <a:rPr lang="pl-PL" sz="5200" dirty="0" err="1">
                <a:solidFill>
                  <a:prstClr val="black">
                    <a:lumMod val="75000"/>
                    <a:lumOff val="25000"/>
                  </a:prstClr>
                </a:solidFill>
                <a:latin typeface="Arial" panose="020B0604020202020204" pitchFamily="34" charset="0"/>
                <a:ea typeface="Calibri" panose="020F0502020204030204" pitchFamily="34" charset="0"/>
                <a:cs typeface="Times New Roman" panose="02020603050405020304" pitchFamily="18" charset="0"/>
              </a:rPr>
              <a:t>Wa</a:t>
            </a:r>
            <a:r>
              <a:rPr lang="pl-PL" sz="5200" dirty="0">
                <a:solidFill>
                  <a:prstClr val="black">
                    <a:lumMod val="75000"/>
                    <a:lumOff val="25000"/>
                  </a:prstClr>
                </a:solidFill>
                <a:latin typeface="Arial" panose="020B0604020202020204" pitchFamily="34" charset="0"/>
                <a:ea typeface="Calibri" panose="020F0502020204030204" pitchFamily="34" charset="0"/>
                <a:cs typeface="Times New Roman" panose="02020603050405020304" pitchFamily="18" charset="0"/>
              </a:rPr>
              <a:t> 2120/20, II SA/</a:t>
            </a:r>
            <a:r>
              <a:rPr lang="pl-PL" sz="5200" dirty="0" err="1">
                <a:solidFill>
                  <a:prstClr val="black">
                    <a:lumMod val="75000"/>
                    <a:lumOff val="25000"/>
                  </a:prstClr>
                </a:solidFill>
                <a:latin typeface="Arial" panose="020B0604020202020204" pitchFamily="34" charset="0"/>
                <a:ea typeface="Calibri" panose="020F0502020204030204" pitchFamily="34" charset="0"/>
                <a:cs typeface="Times New Roman" panose="02020603050405020304" pitchFamily="18" charset="0"/>
              </a:rPr>
              <a:t>Wa</a:t>
            </a:r>
            <a:r>
              <a:rPr lang="pl-PL" sz="5200" dirty="0">
                <a:solidFill>
                  <a:prstClr val="black">
                    <a:lumMod val="75000"/>
                    <a:lumOff val="25000"/>
                  </a:prstClr>
                </a:solidFill>
                <a:latin typeface="Arial" panose="020B0604020202020204" pitchFamily="34" charset="0"/>
                <a:ea typeface="Calibri" panose="020F0502020204030204" pitchFamily="34" charset="0"/>
                <a:cs typeface="Times New Roman" panose="02020603050405020304" pitchFamily="18" charset="0"/>
              </a:rPr>
              <a:t> 1389/18, II SA/</a:t>
            </a:r>
            <a:r>
              <a:rPr lang="pl-PL" sz="5200" dirty="0" err="1">
                <a:solidFill>
                  <a:prstClr val="black">
                    <a:lumMod val="75000"/>
                    <a:lumOff val="25000"/>
                  </a:prstClr>
                </a:solidFill>
                <a:latin typeface="Arial" panose="020B0604020202020204" pitchFamily="34" charset="0"/>
                <a:ea typeface="Calibri" panose="020F0502020204030204" pitchFamily="34" charset="0"/>
                <a:cs typeface="Times New Roman" panose="02020603050405020304" pitchFamily="18" charset="0"/>
              </a:rPr>
              <a:t>Wa</a:t>
            </a:r>
            <a:r>
              <a:rPr lang="pl-PL" sz="5200" dirty="0">
                <a:solidFill>
                  <a:prstClr val="black">
                    <a:lumMod val="75000"/>
                    <a:lumOff val="25000"/>
                  </a:prstClr>
                </a:solidFill>
                <a:latin typeface="Arial" panose="020B0604020202020204" pitchFamily="34" charset="0"/>
                <a:ea typeface="Calibri" panose="020F0502020204030204" pitchFamily="34" charset="0"/>
                <a:cs typeface="Times New Roman" panose="02020603050405020304" pitchFamily="18" charset="0"/>
              </a:rPr>
              <a:t> 1783/19 (art. 139 K.p.a.),</a:t>
            </a:r>
          </a:p>
          <a:p>
            <a:pPr lvl="0" algn="just">
              <a:lnSpc>
                <a:spcPct val="150000"/>
              </a:lnSpc>
              <a:spcAft>
                <a:spcPts val="1200"/>
              </a:spcAft>
              <a:buClr>
                <a:srgbClr val="9DBFBE"/>
              </a:buClr>
              <a:buFont typeface="Wingdings" panose="05000000000000000000" pitchFamily="2" charset="2"/>
              <a:buChar char="Ø"/>
            </a:pPr>
            <a:r>
              <a:rPr lang="pl-PL" sz="5200" dirty="0">
                <a:solidFill>
                  <a:prstClr val="black">
                    <a:lumMod val="75000"/>
                    <a:lumOff val="25000"/>
                  </a:prstClr>
                </a:solidFill>
                <a:latin typeface="Arial" panose="020B0604020202020204" pitchFamily="34" charset="0"/>
                <a:ea typeface="Calibri" panose="020F0502020204030204" pitchFamily="34" charset="0"/>
                <a:cs typeface="Times New Roman" panose="02020603050405020304" pitchFamily="18" charset="0"/>
              </a:rPr>
              <a:t>wyroki NSA: I OSK 969/14 (sięganie do materiału dowodowego zgromadzonego w post. dyscyplinarnym, zwykłym w sytuacji prowadzenia postępowania wznowieniowego), I OSK 1488/08, I OSK 2912/17, III OSK 363/21, I OSK 1853/11 (ocena ugody sądowej), wyrok NSA z 9 grudnia 2022 r. III OSK 1617/21</a:t>
            </a:r>
          </a:p>
          <a:p>
            <a:pPr lvl="0" algn="just">
              <a:lnSpc>
                <a:spcPct val="150000"/>
              </a:lnSpc>
              <a:spcAft>
                <a:spcPts val="1200"/>
              </a:spcAft>
              <a:buClr>
                <a:srgbClr val="9DBFBE"/>
              </a:buClr>
              <a:buFont typeface="Wingdings" panose="05000000000000000000" pitchFamily="2" charset="2"/>
              <a:buChar char="Ø"/>
            </a:pPr>
            <a:r>
              <a:rPr lang="pl-PL" sz="5200" dirty="0">
                <a:solidFill>
                  <a:prstClr val="black">
                    <a:lumMod val="75000"/>
                    <a:lumOff val="25000"/>
                  </a:prstClr>
                </a:solidFill>
                <a:latin typeface="Arial" panose="020B0604020202020204" pitchFamily="34" charset="0"/>
                <a:ea typeface="Calibri" panose="020F0502020204030204" pitchFamily="34" charset="0"/>
                <a:cs typeface="Times New Roman" panose="02020603050405020304" pitchFamily="18" charset="0"/>
              </a:rPr>
              <a:t>wyrok WSA II SA/</a:t>
            </a:r>
            <a:r>
              <a:rPr lang="pl-PL" sz="5200" dirty="0" err="1">
                <a:solidFill>
                  <a:prstClr val="black">
                    <a:lumMod val="75000"/>
                    <a:lumOff val="25000"/>
                  </a:prstClr>
                </a:solidFill>
                <a:latin typeface="Arial" panose="020B0604020202020204" pitchFamily="34" charset="0"/>
                <a:ea typeface="Calibri" panose="020F0502020204030204" pitchFamily="34" charset="0"/>
                <a:cs typeface="Times New Roman" panose="02020603050405020304" pitchFamily="18" charset="0"/>
              </a:rPr>
              <a:t>Sz</a:t>
            </a:r>
            <a:r>
              <a:rPr lang="pl-PL" sz="5200" dirty="0">
                <a:solidFill>
                  <a:prstClr val="black">
                    <a:lumMod val="75000"/>
                    <a:lumOff val="25000"/>
                  </a:prstClr>
                </a:solidFill>
                <a:latin typeface="Arial" panose="020B0604020202020204" pitchFamily="34" charset="0"/>
                <a:ea typeface="Calibri" panose="020F0502020204030204" pitchFamily="34" charset="0"/>
                <a:cs typeface="Times New Roman" panose="02020603050405020304" pitchFamily="18" charset="0"/>
              </a:rPr>
              <a:t> 256/22 – do odwołania strona dołączyła decyzję dotyczącą przyznania świadczeń rodzinnych na rodzeństwo strony, w oparciu o dochód w kwocie 674 zł. Sąd uznał, że nie może wziąć pod uwagę pisma z listopada 2021 r. </a:t>
            </a:r>
            <a:r>
              <a:rPr lang="pl-PL" sz="5200">
                <a:solidFill>
                  <a:prstClr val="black">
                    <a:lumMod val="75000"/>
                    <a:lumOff val="25000"/>
                  </a:prstClr>
                </a:solidFill>
                <a:latin typeface="Arial" panose="020B0604020202020204" pitchFamily="34" charset="0"/>
                <a:ea typeface="Calibri" panose="020F0502020204030204" pitchFamily="34" charset="0"/>
                <a:cs typeface="Times New Roman" panose="02020603050405020304" pitchFamily="18" charset="0"/>
              </a:rPr>
              <a:t>sporządzonego przez OPS</a:t>
            </a:r>
            <a:r>
              <a:rPr lang="pl-PL" sz="5200" dirty="0">
                <a:solidFill>
                  <a:prstClr val="black">
                    <a:lumMod val="75000"/>
                    <a:lumOff val="25000"/>
                  </a:prstClr>
                </a:solidFill>
                <a:latin typeface="Arial" panose="020B0604020202020204" pitchFamily="34" charset="0"/>
                <a:ea typeface="Calibri" panose="020F0502020204030204" pitchFamily="34" charset="0"/>
                <a:cs typeface="Times New Roman" panose="02020603050405020304" pitchFamily="18" charset="0"/>
              </a:rPr>
              <a:t>, dotyczącego dochodu członków rodziny skarżącej w 2020 r., albowiem pismo to stanowi kserokopię i nie zostało poświadczone za zgodność </a:t>
            </a:r>
            <a:r>
              <a:rPr lang="pl-PL" sz="5200">
                <a:solidFill>
                  <a:prstClr val="black">
                    <a:lumMod val="75000"/>
                    <a:lumOff val="25000"/>
                  </a:prstClr>
                </a:solidFill>
                <a:latin typeface="Arial" panose="020B0604020202020204" pitchFamily="34" charset="0"/>
                <a:ea typeface="Calibri" panose="020F0502020204030204" pitchFamily="34" charset="0"/>
                <a:cs typeface="Times New Roman" panose="02020603050405020304" pitchFamily="18" charset="0"/>
              </a:rPr>
              <a:t>z oryginałem, </a:t>
            </a:r>
            <a:r>
              <a:rPr lang="pl-PL" sz="5200" dirty="0">
                <a:solidFill>
                  <a:prstClr val="black">
                    <a:lumMod val="75000"/>
                    <a:lumOff val="25000"/>
                  </a:prstClr>
                </a:solidFill>
                <a:latin typeface="Arial" panose="020B0604020202020204" pitchFamily="34" charset="0"/>
                <a:ea typeface="Calibri" panose="020F0502020204030204" pitchFamily="34" charset="0"/>
                <a:cs typeface="Times New Roman" panose="02020603050405020304" pitchFamily="18" charset="0"/>
              </a:rPr>
              <a:t>a nadto Sąd nie dysponuje wiedzą, w oparciu o jakie dokumenty źródłowe zostało sporządzone. Nie został również w nim uwzględniony dochód uzyskany przez skarżącą i jej siostrę w 2021 r., który zgodnie z art. 5 ust. 4b </a:t>
            </a:r>
            <a:r>
              <a:rPr lang="pl-PL" sz="5200" dirty="0" err="1">
                <a:solidFill>
                  <a:prstClr val="black">
                    <a:lumMod val="75000"/>
                    <a:lumOff val="25000"/>
                  </a:prstClr>
                </a:solidFill>
                <a:latin typeface="Arial" panose="020B0604020202020204" pitchFamily="34" charset="0"/>
                <a:ea typeface="Calibri" panose="020F0502020204030204" pitchFamily="34" charset="0"/>
                <a:cs typeface="Times New Roman" panose="02020603050405020304" pitchFamily="18" charset="0"/>
              </a:rPr>
              <a:t>u.ś.r</a:t>
            </a:r>
            <a:r>
              <a:rPr lang="pl-PL" sz="5200" dirty="0">
                <a:solidFill>
                  <a:prstClr val="black">
                    <a:lumMod val="75000"/>
                    <a:lumOff val="25000"/>
                  </a:prstClr>
                </a:solidFill>
                <a:latin typeface="Arial" panose="020B0604020202020204" pitchFamily="34" charset="0"/>
                <a:ea typeface="Calibri" panose="020F0502020204030204" pitchFamily="34" charset="0"/>
                <a:cs typeface="Times New Roman" panose="02020603050405020304" pitchFamily="18" charset="0"/>
              </a:rPr>
              <a:t>. podlega wliczeniu do dochodu rodziny przy ubieganiu się o stypendium socjalne.</a:t>
            </a:r>
          </a:p>
          <a:p>
            <a:endParaRPr lang="pl-PL" dirty="0"/>
          </a:p>
        </p:txBody>
      </p:sp>
      <p:sp>
        <p:nvSpPr>
          <p:cNvPr id="4" name="Symbol zastępczy numeru slajdu 3">
            <a:extLst>
              <a:ext uri="{FF2B5EF4-FFF2-40B4-BE49-F238E27FC236}">
                <a16:creationId xmlns:a16="http://schemas.microsoft.com/office/drawing/2014/main" id="{D4EEA1A1-F5EA-4D46-9096-57EDB91413E6}"/>
              </a:ext>
            </a:extLst>
          </p:cNvPr>
          <p:cNvSpPr>
            <a:spLocks noGrp="1"/>
          </p:cNvSpPr>
          <p:nvPr>
            <p:ph type="sldNum" sz="quarter" idx="12"/>
          </p:nvPr>
        </p:nvSpPr>
        <p:spPr/>
        <p:txBody>
          <a:bodyPr/>
          <a:lstStyle/>
          <a:p>
            <a:fld id="{715BACC8-EFC8-477F-AC20-4351AEA1AC2C}" type="slidenum">
              <a:rPr lang="pl-PL" smtClean="0"/>
              <a:t>40</a:t>
            </a:fld>
            <a:endParaRPr lang="pl-PL"/>
          </a:p>
        </p:txBody>
      </p:sp>
    </p:spTree>
    <p:extLst>
      <p:ext uri="{BB962C8B-B14F-4D97-AF65-F5344CB8AC3E}">
        <p14:creationId xmlns:p14="http://schemas.microsoft.com/office/powerpoint/2010/main" val="2925362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667495C-7C4D-4572-8E93-E9904AFE5BD2}"/>
              </a:ext>
            </a:extLst>
          </p:cNvPr>
          <p:cNvSpPr>
            <a:spLocks noGrp="1"/>
          </p:cNvSpPr>
          <p:nvPr>
            <p:ph type="title"/>
          </p:nvPr>
        </p:nvSpPr>
        <p:spPr>
          <a:xfrm>
            <a:off x="1097280" y="286604"/>
            <a:ext cx="10058400" cy="408966"/>
          </a:xfrm>
        </p:spPr>
        <p:txBody>
          <a:bodyPr>
            <a:normAutofit/>
          </a:bodyPr>
          <a:lstStyle/>
          <a:p>
            <a:r>
              <a:rPr lang="pl-PL" sz="1000" dirty="0">
                <a:solidFill>
                  <a:prstClr val="black">
                    <a:lumMod val="75000"/>
                    <a:lumOff val="25000"/>
                  </a:prstClr>
                </a:solidFill>
                <a:latin typeface="Arial" panose="020B0604020202020204" pitchFamily="34" charset="0"/>
                <a:cs typeface="Arial" panose="020B0604020202020204" pitchFamily="34" charset="0"/>
              </a:rPr>
              <a:t>X Ogólnopolska Konferencja Naukowo-Szkoleniowa pt. Pomoc materialna dla studentów i  doktorantów </a:t>
            </a:r>
            <a:endParaRPr lang="pl-PL" sz="1000" dirty="0">
              <a:latin typeface="Arial" panose="020B0604020202020204" pitchFamily="34" charset="0"/>
              <a:cs typeface="Arial" panose="020B0604020202020204" pitchFamily="34" charset="0"/>
            </a:endParaRPr>
          </a:p>
        </p:txBody>
      </p:sp>
      <p:sp>
        <p:nvSpPr>
          <p:cNvPr id="3" name="Symbol zastępczy zawartości 2">
            <a:extLst>
              <a:ext uri="{FF2B5EF4-FFF2-40B4-BE49-F238E27FC236}">
                <a16:creationId xmlns:a16="http://schemas.microsoft.com/office/drawing/2014/main" id="{3C1B4158-7B76-40E2-BEA1-587EABB20C74}"/>
              </a:ext>
            </a:extLst>
          </p:cNvPr>
          <p:cNvSpPr>
            <a:spLocks noGrp="1"/>
          </p:cNvSpPr>
          <p:nvPr>
            <p:ph idx="1"/>
          </p:nvPr>
        </p:nvSpPr>
        <p:spPr>
          <a:xfrm>
            <a:off x="1097280" y="1065125"/>
            <a:ext cx="10058400" cy="4803969"/>
          </a:xfrm>
        </p:spPr>
        <p:txBody>
          <a:bodyPr>
            <a:normAutofit/>
          </a:bodyPr>
          <a:lstStyle/>
          <a:p>
            <a:pPr marL="182563" lvl="1" indent="0" algn="just">
              <a:lnSpc>
                <a:spcPct val="150000"/>
              </a:lnSpc>
              <a:spcBef>
                <a:spcPts val="600"/>
              </a:spcBef>
              <a:buNone/>
            </a:pPr>
            <a:r>
              <a:rPr lang="pl-PL" sz="1200" b="1" dirty="0">
                <a:latin typeface="Arial" panose="020B0604020202020204" pitchFamily="34" charset="0"/>
                <a:ea typeface="Calibri" panose="020F0502020204030204" pitchFamily="34" charset="0"/>
                <a:cs typeface="Times New Roman" panose="02020603050405020304" pitchFamily="18" charset="0"/>
              </a:rPr>
              <a:t>2. Ustalanie wysokości dochodu na osobę w rodzinie studenta na zasadach określonych w ustawie o świadczeniach rodzinnych.</a:t>
            </a:r>
          </a:p>
          <a:p>
            <a:pPr marL="1001268" lvl="3" indent="-342900" algn="just">
              <a:lnSpc>
                <a:spcPct val="150000"/>
              </a:lnSpc>
              <a:spcAft>
                <a:spcPts val="600"/>
              </a:spcAft>
              <a:buFont typeface="Wingdings" panose="05000000000000000000" pitchFamily="2" charset="2"/>
              <a:buChar char=""/>
            </a:pPr>
            <a:endParaRPr lang="pl-PL" sz="1000" dirty="0">
              <a:latin typeface="Arial" panose="020B0604020202020204" pitchFamily="34" charset="0"/>
              <a:ea typeface="Calibri" panose="020F0502020204030204" pitchFamily="34" charset="0"/>
              <a:cs typeface="Arial" panose="020B0604020202020204" pitchFamily="34" charset="0"/>
            </a:endParaRPr>
          </a:p>
          <a:p>
            <a:pPr marL="541338" lvl="3" indent="-342900" algn="just">
              <a:lnSpc>
                <a:spcPct val="150000"/>
              </a:lnSpc>
              <a:spcAft>
                <a:spcPts val="600"/>
              </a:spcAft>
              <a:buFont typeface="Wingdings" panose="05000000000000000000" pitchFamily="2" charset="2"/>
              <a:buChar char=""/>
            </a:pPr>
            <a:r>
              <a:rPr lang="pl-PL" sz="1200" dirty="0">
                <a:latin typeface="Arial" panose="020B0604020202020204" pitchFamily="34" charset="0"/>
                <a:ea typeface="Calibri" panose="020F0502020204030204" pitchFamily="34" charset="0"/>
                <a:cs typeface="Arial" panose="020B0604020202020204" pitchFamily="34" charset="0"/>
              </a:rPr>
              <a:t>realność dochodów – art. 70 ust. 4 Konstytucji RP – system stypendialny jest instrumentem wspierającym urzeczywistnienie zadania władzy publicznej polegającego na zapewnieniu obywatelom powszechnego i równego dostępu do wykształcenia w ramach poszczególnych szczebli nauczania;</a:t>
            </a:r>
          </a:p>
          <a:p>
            <a:pPr marL="541338" lvl="3" indent="-342900" algn="just">
              <a:lnSpc>
                <a:spcPct val="150000"/>
              </a:lnSpc>
              <a:spcAft>
                <a:spcPts val="600"/>
              </a:spcAft>
              <a:buFont typeface="Wingdings" panose="05000000000000000000" pitchFamily="2" charset="2"/>
              <a:buChar char=""/>
            </a:pPr>
            <a:r>
              <a:rPr lang="pl-PL" sz="1200" dirty="0">
                <a:latin typeface="Arial" panose="020B0604020202020204" pitchFamily="34" charset="0"/>
                <a:ea typeface="Calibri" panose="020F0502020204030204" pitchFamily="34" charset="0"/>
                <a:cs typeface="Arial" panose="020B0604020202020204" pitchFamily="34" charset="0"/>
              </a:rPr>
              <a:t>rozwiązanie prawne właściwe tylko dla </a:t>
            </a:r>
            <a:r>
              <a:rPr lang="pl-PL" sz="1200" dirty="0" err="1">
                <a:latin typeface="Arial" panose="020B0604020202020204" pitchFamily="34" charset="0"/>
                <a:ea typeface="Calibri" panose="020F0502020204030204" pitchFamily="34" charset="0"/>
                <a:cs typeface="Arial" panose="020B0604020202020204" pitchFamily="34" charset="0"/>
              </a:rPr>
              <a:t>PSWiN</a:t>
            </a:r>
            <a:r>
              <a:rPr lang="pl-PL" sz="1200" dirty="0">
                <a:latin typeface="Arial" panose="020B0604020202020204" pitchFamily="34" charset="0"/>
                <a:ea typeface="Calibri" panose="020F0502020204030204" pitchFamily="34" charset="0"/>
                <a:cs typeface="Arial" panose="020B0604020202020204" pitchFamily="34" charset="0"/>
              </a:rPr>
              <a:t> – art. 88 ust. 1 i 2 – student w rodzinie i student, który nie prowadzi wspólnego gospodarstwa domowego z żadnym z rodziców, opiekunów prawnych lub faktycznych </a:t>
            </a:r>
          </a:p>
          <a:p>
            <a:pPr marL="541338" lvl="3" indent="-342900" algn="just">
              <a:lnSpc>
                <a:spcPct val="150000"/>
              </a:lnSpc>
              <a:spcAft>
                <a:spcPts val="600"/>
              </a:spcAft>
              <a:buFont typeface="Wingdings" panose="05000000000000000000" pitchFamily="2" charset="2"/>
              <a:buChar char=""/>
            </a:pPr>
            <a:r>
              <a:rPr lang="pl-PL" sz="1200" dirty="0">
                <a:latin typeface="Arial" panose="020B0604020202020204" pitchFamily="34" charset="0"/>
                <a:ea typeface="Calibri" panose="020F0502020204030204" pitchFamily="34" charset="0"/>
                <a:cs typeface="Arial" panose="020B0604020202020204" pitchFamily="34" charset="0"/>
              </a:rPr>
              <a:t>odesłanie do </a:t>
            </a:r>
            <a:r>
              <a:rPr lang="pl-PL" sz="1200" dirty="0" err="1">
                <a:latin typeface="Arial" panose="020B0604020202020204" pitchFamily="34" charset="0"/>
                <a:ea typeface="Calibri" panose="020F0502020204030204" pitchFamily="34" charset="0"/>
                <a:cs typeface="Arial" panose="020B0604020202020204" pitchFamily="34" charset="0"/>
              </a:rPr>
              <a:t>u.ś.r</a:t>
            </a:r>
            <a:r>
              <a:rPr lang="pl-PL" sz="1200" dirty="0">
                <a:latin typeface="Arial" panose="020B0604020202020204" pitchFamily="34" charset="0"/>
                <a:ea typeface="Calibri" panose="020F0502020204030204" pitchFamily="34" charset="0"/>
                <a:cs typeface="Arial" panose="020B0604020202020204" pitchFamily="34" charset="0"/>
              </a:rPr>
              <a:t>. – art. 88 ust. 1 PSW „Wysokość miesięcznego dochodu na osobę w rodzinie studenta ubiegającego się o stypendium socjalne ustala się na zasadach określonych w ustawie z dnia 28 listopada 2003 r. o świadczeniach rodzinnych (…)”</a:t>
            </a:r>
          </a:p>
          <a:p>
            <a:pPr marL="1001268" lvl="3" indent="-342900" algn="just">
              <a:lnSpc>
                <a:spcPct val="150000"/>
              </a:lnSpc>
              <a:spcAft>
                <a:spcPts val="600"/>
              </a:spcAft>
              <a:buFont typeface="Wingdings" panose="05000000000000000000" pitchFamily="2" charset="2"/>
              <a:buChar char=""/>
            </a:pPr>
            <a:endParaRPr lang="pl-PL" sz="1200" dirty="0">
              <a:latin typeface="Arial" panose="020B0604020202020204" pitchFamily="34" charset="0"/>
              <a:ea typeface="Calibri" panose="020F0502020204030204" pitchFamily="34" charset="0"/>
              <a:cs typeface="Arial" panose="020B0604020202020204" pitchFamily="34" charset="0"/>
            </a:endParaRPr>
          </a:p>
          <a:p>
            <a:endParaRPr lang="pl-PL" dirty="0"/>
          </a:p>
        </p:txBody>
      </p:sp>
      <p:sp>
        <p:nvSpPr>
          <p:cNvPr id="4" name="Symbol zastępczy numeru slajdu 3">
            <a:extLst>
              <a:ext uri="{FF2B5EF4-FFF2-40B4-BE49-F238E27FC236}">
                <a16:creationId xmlns:a16="http://schemas.microsoft.com/office/drawing/2014/main" id="{9FC497AA-767D-45C5-8071-2A85BA56BC1D}"/>
              </a:ext>
            </a:extLst>
          </p:cNvPr>
          <p:cNvSpPr>
            <a:spLocks noGrp="1"/>
          </p:cNvSpPr>
          <p:nvPr>
            <p:ph type="sldNum" sz="quarter" idx="12"/>
          </p:nvPr>
        </p:nvSpPr>
        <p:spPr/>
        <p:txBody>
          <a:bodyPr/>
          <a:lstStyle/>
          <a:p>
            <a:fld id="{715BACC8-EFC8-477F-AC20-4351AEA1AC2C}" type="slidenum">
              <a:rPr lang="pl-PL" smtClean="0"/>
              <a:t>5</a:t>
            </a:fld>
            <a:endParaRPr lang="pl-PL"/>
          </a:p>
        </p:txBody>
      </p:sp>
    </p:spTree>
    <p:extLst>
      <p:ext uri="{BB962C8B-B14F-4D97-AF65-F5344CB8AC3E}">
        <p14:creationId xmlns:p14="http://schemas.microsoft.com/office/powerpoint/2010/main" val="29125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940069F-DB2B-41BA-95D7-9929099E6ED7}"/>
              </a:ext>
            </a:extLst>
          </p:cNvPr>
          <p:cNvSpPr>
            <a:spLocks noGrp="1"/>
          </p:cNvSpPr>
          <p:nvPr>
            <p:ph type="title"/>
          </p:nvPr>
        </p:nvSpPr>
        <p:spPr/>
        <p:txBody>
          <a:bodyPr>
            <a:normAutofit/>
          </a:bodyPr>
          <a:lstStyle/>
          <a:p>
            <a:r>
              <a:rPr lang="pl-PL" sz="1100" dirty="0">
                <a:solidFill>
                  <a:prstClr val="black">
                    <a:lumMod val="75000"/>
                    <a:lumOff val="25000"/>
                  </a:prstClr>
                </a:solidFill>
              </a:rPr>
              <a:t>X Ogólnopolska Konferencja Naukowo-Szkoleniowa pt. Pomoc materialna dla studentów i  doktorantów </a:t>
            </a:r>
            <a:br>
              <a:rPr lang="pl-PL" sz="1400" dirty="0">
                <a:solidFill>
                  <a:prstClr val="black">
                    <a:lumMod val="75000"/>
                    <a:lumOff val="25000"/>
                  </a:prstClr>
                </a:solidFill>
              </a:rPr>
            </a:br>
            <a:br>
              <a:rPr lang="pl-PL" sz="1400" dirty="0">
                <a:solidFill>
                  <a:prstClr val="black">
                    <a:lumMod val="75000"/>
                    <a:lumOff val="25000"/>
                  </a:prstClr>
                </a:solidFill>
              </a:rPr>
            </a:br>
            <a:br>
              <a:rPr lang="pl-PL" sz="1400" dirty="0">
                <a:solidFill>
                  <a:prstClr val="black">
                    <a:lumMod val="75000"/>
                    <a:lumOff val="25000"/>
                  </a:prstClr>
                </a:solidFill>
              </a:rPr>
            </a:br>
            <a:endParaRPr lang="pl-PL" dirty="0"/>
          </a:p>
        </p:txBody>
      </p:sp>
      <p:sp>
        <p:nvSpPr>
          <p:cNvPr id="3" name="Symbol zastępczy zawartości 2">
            <a:extLst>
              <a:ext uri="{FF2B5EF4-FFF2-40B4-BE49-F238E27FC236}">
                <a16:creationId xmlns:a16="http://schemas.microsoft.com/office/drawing/2014/main" id="{165AD436-7B21-4259-8AE1-A9E21DAA75E5}"/>
              </a:ext>
            </a:extLst>
          </p:cNvPr>
          <p:cNvSpPr>
            <a:spLocks noGrp="1"/>
          </p:cNvSpPr>
          <p:nvPr>
            <p:ph idx="1"/>
          </p:nvPr>
        </p:nvSpPr>
        <p:spPr>
          <a:xfrm>
            <a:off x="1151988" y="884255"/>
            <a:ext cx="10058400" cy="4836347"/>
          </a:xfrm>
        </p:spPr>
        <p:txBody>
          <a:bodyPr>
            <a:normAutofit fontScale="32500" lnSpcReduction="20000"/>
          </a:bodyPr>
          <a:lstStyle/>
          <a:p>
            <a:pPr marL="0" lvl="0" indent="0" algn="just">
              <a:lnSpc>
                <a:spcPct val="150000"/>
              </a:lnSpc>
              <a:spcBef>
                <a:spcPts val="600"/>
              </a:spcBef>
              <a:buNone/>
            </a:pPr>
            <a:r>
              <a:rPr lang="pl-PL" sz="3700" b="1" dirty="0">
                <a:latin typeface="Arial" panose="020B0604020202020204" pitchFamily="34" charset="0"/>
                <a:ea typeface="Calibri" panose="020F0502020204030204" pitchFamily="34" charset="0"/>
                <a:cs typeface="Times New Roman" panose="02020603050405020304" pitchFamily="18" charset="0"/>
              </a:rPr>
              <a:t>2. Ustalanie wysokości dochodu na osobę w rodzinie studenta na zasadach określonych w ustawie o świadczeniach rodzinnych.</a:t>
            </a:r>
          </a:p>
          <a:p>
            <a:pPr marL="0" lvl="0" indent="0" algn="just">
              <a:lnSpc>
                <a:spcPct val="150000"/>
              </a:lnSpc>
              <a:spcAft>
                <a:spcPts val="600"/>
              </a:spcAft>
              <a:buNone/>
            </a:pPr>
            <a:endParaRPr lang="pl-PL" u="sng" dirty="0">
              <a:latin typeface="Arial" panose="020B0604020202020204" pitchFamily="34" charset="0"/>
              <a:ea typeface="Calibri" panose="020F0502020204030204" pitchFamily="34" charset="0"/>
              <a:cs typeface="Times New Roman" panose="02020603050405020304" pitchFamily="18" charset="0"/>
            </a:endParaRPr>
          </a:p>
          <a:p>
            <a:pPr marL="450342" indent="-285750" algn="just">
              <a:lnSpc>
                <a:spcPct val="150000"/>
              </a:lnSpc>
              <a:spcBef>
                <a:spcPts val="600"/>
              </a:spcBef>
              <a:spcAft>
                <a:spcPts val="600"/>
              </a:spcAft>
              <a:buFont typeface="Wingdings" panose="05000000000000000000" pitchFamily="2" charset="2"/>
              <a:buChar char=""/>
            </a:pPr>
            <a:r>
              <a:rPr lang="pl-PL" sz="3700" dirty="0">
                <a:latin typeface="Arial" panose="020B0604020202020204" pitchFamily="34" charset="0"/>
                <a:ea typeface="Calibri" panose="020F0502020204030204" pitchFamily="34" charset="0"/>
                <a:cs typeface="Times New Roman" panose="02020603050405020304" pitchFamily="18" charset="0"/>
              </a:rPr>
              <a:t>określenie </a:t>
            </a:r>
            <a:r>
              <a:rPr lang="pl-PL" sz="3700" u="sng" dirty="0">
                <a:latin typeface="Arial" panose="020B0604020202020204" pitchFamily="34" charset="0"/>
                <a:ea typeface="Calibri" panose="020F0502020204030204" pitchFamily="34" charset="0"/>
                <a:cs typeface="Times New Roman" panose="02020603050405020304" pitchFamily="18" charset="0"/>
              </a:rPr>
              <a:t>„rodzina studenta” </a:t>
            </a:r>
            <a:r>
              <a:rPr lang="pl-PL" sz="3700" dirty="0">
                <a:latin typeface="Arial" panose="020B0604020202020204" pitchFamily="34" charset="0"/>
                <a:ea typeface="Calibri" panose="020F0502020204030204" pitchFamily="34" charset="0"/>
                <a:cs typeface="Times New Roman" panose="02020603050405020304" pitchFamily="18" charset="0"/>
              </a:rPr>
              <a:t>– art. 88 ust. 1 pkt 1 </a:t>
            </a:r>
            <a:r>
              <a:rPr lang="pl-PL" sz="3700" dirty="0" err="1">
                <a:latin typeface="Arial" panose="020B0604020202020204" pitchFamily="34" charset="0"/>
                <a:ea typeface="Calibri" panose="020F0502020204030204" pitchFamily="34" charset="0"/>
                <a:cs typeface="Times New Roman" panose="02020603050405020304" pitchFamily="18" charset="0"/>
              </a:rPr>
              <a:t>PSWiN</a:t>
            </a:r>
            <a:r>
              <a:rPr lang="pl-PL" sz="3700" dirty="0">
                <a:latin typeface="Arial" panose="020B0604020202020204" pitchFamily="34" charset="0"/>
                <a:ea typeface="Calibri" panose="020F0502020204030204" pitchFamily="34" charset="0"/>
                <a:cs typeface="Times New Roman" panose="02020603050405020304" pitchFamily="18" charset="0"/>
              </a:rPr>
              <a:t> – od strony podmiotowej została zdefiniowana przez wskazanie czyje dochody uwzględnia się przy ustalaniu wysokości miesięcznego dochodu na osobę w rodzinie - dochody osiągane przez: a) studenta, b) małżonka studenta, c) rodziców, opiekunów prawnych lub faktycznych studenta, d) będące na utrzymaniu osób, o których mowa w lit. a-c, dzieci niepełnoletnie, dzieci pobierające naukę do 26. roku życia, a jeżeli 26. rok życia przypada w ostatnim roku studiów, do ich ukończenia, oraz dzieci niepełnosprawne bez względu na wiek;</a:t>
            </a:r>
          </a:p>
          <a:p>
            <a:pPr marL="742950" lvl="1" indent="-285750" algn="just">
              <a:lnSpc>
                <a:spcPct val="150000"/>
              </a:lnSpc>
              <a:spcBef>
                <a:spcPts val="600"/>
              </a:spcBef>
              <a:spcAft>
                <a:spcPts val="600"/>
              </a:spcAft>
              <a:buFont typeface="Wingdings" panose="05000000000000000000" pitchFamily="2" charset="2"/>
              <a:buChar char=""/>
            </a:pPr>
            <a:r>
              <a:rPr lang="pl-PL" sz="3700" dirty="0">
                <a:latin typeface="Arial" panose="020B0604020202020204" pitchFamily="34" charset="0"/>
                <a:ea typeface="Calibri" panose="020F0502020204030204" pitchFamily="34" charset="0"/>
                <a:cs typeface="Times New Roman" panose="02020603050405020304" pitchFamily="18" charset="0"/>
              </a:rPr>
              <a:t>katalog osób, których dochód jest brany pod uwagę, ma charakter zamknięty, a zatem odpowiednie organy lub podmioty działające w uczelni, ustalając wysokość dochodu studenta, nie mogą tego katalogu rozszerzać o inne osoby (wyroki WSA II SA/</a:t>
            </a:r>
            <a:r>
              <a:rPr lang="pl-PL" sz="3700" dirty="0" err="1">
                <a:latin typeface="Arial" panose="020B0604020202020204" pitchFamily="34" charset="0"/>
                <a:ea typeface="Calibri" panose="020F0502020204030204" pitchFamily="34" charset="0"/>
                <a:cs typeface="Times New Roman" panose="02020603050405020304" pitchFamily="18" charset="0"/>
              </a:rPr>
              <a:t>Wa</a:t>
            </a:r>
            <a:r>
              <a:rPr lang="pl-PL" sz="3700" dirty="0">
                <a:latin typeface="Arial" panose="020B0604020202020204" pitchFamily="34" charset="0"/>
                <a:ea typeface="Calibri" panose="020F0502020204030204" pitchFamily="34" charset="0"/>
                <a:cs typeface="Times New Roman" panose="02020603050405020304" pitchFamily="18" charset="0"/>
              </a:rPr>
              <a:t> 579/13, III SA/Lu 118/09). </a:t>
            </a:r>
          </a:p>
          <a:p>
            <a:pPr marL="450342" indent="-285750" algn="just">
              <a:lnSpc>
                <a:spcPct val="150000"/>
              </a:lnSpc>
              <a:spcBef>
                <a:spcPts val="600"/>
              </a:spcBef>
              <a:spcAft>
                <a:spcPts val="600"/>
              </a:spcAft>
              <a:buFont typeface="Wingdings" panose="05000000000000000000" pitchFamily="2" charset="2"/>
              <a:buChar char=""/>
            </a:pPr>
            <a:r>
              <a:rPr lang="pl-PL" sz="3700" dirty="0">
                <a:latin typeface="Arial" panose="020B0604020202020204" pitchFamily="34" charset="0"/>
                <a:ea typeface="Calibri" panose="020F0502020204030204" pitchFamily="34" charset="0"/>
                <a:cs typeface="Times New Roman" panose="02020603050405020304" pitchFamily="18" charset="0"/>
              </a:rPr>
              <a:t>określenie – art. 88 ust. 2 </a:t>
            </a:r>
            <a:r>
              <a:rPr lang="pl-PL" sz="3700" dirty="0" err="1">
                <a:latin typeface="Arial" panose="020B0604020202020204" pitchFamily="34" charset="0"/>
                <a:ea typeface="Calibri" panose="020F0502020204030204" pitchFamily="34" charset="0"/>
                <a:cs typeface="Times New Roman" panose="02020603050405020304" pitchFamily="18" charset="0"/>
              </a:rPr>
              <a:t>PSWiN</a:t>
            </a:r>
            <a:r>
              <a:rPr lang="pl-PL" sz="3700" dirty="0">
                <a:latin typeface="Arial" panose="020B0604020202020204" pitchFamily="34" charset="0"/>
                <a:ea typeface="Calibri" panose="020F0502020204030204" pitchFamily="34" charset="0"/>
                <a:cs typeface="Times New Roman" panose="02020603050405020304" pitchFamily="18" charset="0"/>
              </a:rPr>
              <a:t> „</a:t>
            </a:r>
            <a:r>
              <a:rPr lang="pl-PL" sz="3700" u="sng" dirty="0">
                <a:latin typeface="Arial" panose="020B0604020202020204" pitchFamily="34" charset="0"/>
                <a:ea typeface="Calibri" panose="020F0502020204030204" pitchFamily="34" charset="0"/>
                <a:cs typeface="Times New Roman" panose="02020603050405020304" pitchFamily="18" charset="0"/>
              </a:rPr>
              <a:t>prowadzenie wspólnego gospodarstwa domowego z rodzicami, opiekunami prawnymi lub faktycznymi”</a:t>
            </a:r>
            <a:r>
              <a:rPr lang="pl-PL" sz="3700" dirty="0">
                <a:latin typeface="Arial" panose="020B0604020202020204" pitchFamily="34" charset="0"/>
                <a:ea typeface="Calibri" panose="020F0502020204030204" pitchFamily="34" charset="0"/>
                <a:cs typeface="Times New Roman" panose="02020603050405020304" pitchFamily="18" charset="0"/>
              </a:rPr>
              <a:t>; </a:t>
            </a:r>
          </a:p>
          <a:p>
            <a:pPr marL="742950" lvl="1" indent="-285750" algn="just">
              <a:lnSpc>
                <a:spcPct val="150000"/>
              </a:lnSpc>
              <a:spcBef>
                <a:spcPts val="600"/>
              </a:spcBef>
              <a:spcAft>
                <a:spcPts val="600"/>
              </a:spcAft>
              <a:buFont typeface="Wingdings" panose="05000000000000000000" pitchFamily="2" charset="2"/>
              <a:buChar char=""/>
            </a:pPr>
            <a:r>
              <a:rPr lang="pl-PL" sz="3700" dirty="0">
                <a:latin typeface="Arial" panose="020B0604020202020204" pitchFamily="34" charset="0"/>
                <a:ea typeface="Calibri" panose="020F0502020204030204" pitchFamily="34" charset="0"/>
                <a:cs typeface="Times New Roman" panose="02020603050405020304" pitchFamily="18" charset="0"/>
              </a:rPr>
              <a:t>prowadzenie wspólnego gospodarstwa domowego będzie sprowadzało się do sytuacji, gdy student i osoby wymienione w ust. 1, będą utrzymywali się ze wspólnych źródeł dochodu i wspólnie będą ponosili wydatki związane z prowadzonym gospodarstwem domowym (tak: Chmielnicki P. (red.), Stec Piotr (red.), Prawo o szkolnictwie wyższym. Komentarz, </a:t>
            </a:r>
            <a:r>
              <a:rPr lang="pl-PL" sz="3700" dirty="0" err="1">
                <a:latin typeface="Arial" panose="020B0604020202020204" pitchFamily="34" charset="0"/>
                <a:ea typeface="Calibri" panose="020F0502020204030204" pitchFamily="34" charset="0"/>
                <a:cs typeface="Times New Roman" panose="02020603050405020304" pitchFamily="18" charset="0"/>
              </a:rPr>
              <a:t>publ</a:t>
            </a:r>
            <a:r>
              <a:rPr lang="pl-PL" sz="3700" dirty="0">
                <a:latin typeface="Arial" panose="020B0604020202020204" pitchFamily="34" charset="0"/>
                <a:ea typeface="Calibri" panose="020F0502020204030204" pitchFamily="34" charset="0"/>
                <a:cs typeface="Times New Roman" panose="02020603050405020304" pitchFamily="18" charset="0"/>
              </a:rPr>
              <a:t>. LEX/el.2017, </a:t>
            </a:r>
            <a:r>
              <a:rPr lang="pl-PL" sz="3700" dirty="0" err="1">
                <a:latin typeface="Arial" panose="020B0604020202020204" pitchFamily="34" charset="0"/>
                <a:ea typeface="Calibri" panose="020F0502020204030204" pitchFamily="34" charset="0"/>
                <a:cs typeface="Times New Roman" panose="02020603050405020304" pitchFamily="18" charset="0"/>
              </a:rPr>
              <a:t>nb</a:t>
            </a:r>
            <a:r>
              <a:rPr lang="pl-PL" sz="3700" dirty="0">
                <a:latin typeface="Arial" panose="020B0604020202020204" pitchFamily="34" charset="0"/>
                <a:ea typeface="Calibri" panose="020F0502020204030204" pitchFamily="34" charset="0"/>
                <a:cs typeface="Times New Roman" panose="02020603050405020304" pitchFamily="18" charset="0"/>
              </a:rPr>
              <a:t> 3). </a:t>
            </a:r>
          </a:p>
          <a:p>
            <a:endParaRPr lang="pl-PL" dirty="0"/>
          </a:p>
        </p:txBody>
      </p:sp>
      <p:sp>
        <p:nvSpPr>
          <p:cNvPr id="4" name="Symbol zastępczy numeru slajdu 3">
            <a:extLst>
              <a:ext uri="{FF2B5EF4-FFF2-40B4-BE49-F238E27FC236}">
                <a16:creationId xmlns:a16="http://schemas.microsoft.com/office/drawing/2014/main" id="{88C645E0-405F-4F52-9553-57DB1770FD0F}"/>
              </a:ext>
            </a:extLst>
          </p:cNvPr>
          <p:cNvSpPr>
            <a:spLocks noGrp="1"/>
          </p:cNvSpPr>
          <p:nvPr>
            <p:ph type="sldNum" sz="quarter" idx="12"/>
          </p:nvPr>
        </p:nvSpPr>
        <p:spPr/>
        <p:txBody>
          <a:bodyPr/>
          <a:lstStyle/>
          <a:p>
            <a:fld id="{715BACC8-EFC8-477F-AC20-4351AEA1AC2C}" type="slidenum">
              <a:rPr lang="pl-PL" smtClean="0"/>
              <a:t>6</a:t>
            </a:fld>
            <a:endParaRPr lang="pl-PL"/>
          </a:p>
        </p:txBody>
      </p:sp>
    </p:spTree>
    <p:extLst>
      <p:ext uri="{BB962C8B-B14F-4D97-AF65-F5344CB8AC3E}">
        <p14:creationId xmlns:p14="http://schemas.microsoft.com/office/powerpoint/2010/main" val="3093974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6649CB5-44A2-4B54-961D-7B86486738CE}"/>
              </a:ext>
            </a:extLst>
          </p:cNvPr>
          <p:cNvSpPr>
            <a:spLocks noGrp="1"/>
          </p:cNvSpPr>
          <p:nvPr>
            <p:ph type="title"/>
          </p:nvPr>
        </p:nvSpPr>
        <p:spPr>
          <a:xfrm>
            <a:off x="1097280" y="286603"/>
            <a:ext cx="10058400" cy="369889"/>
          </a:xfrm>
        </p:spPr>
        <p:txBody>
          <a:bodyPr>
            <a:normAutofit/>
          </a:bodyPr>
          <a:lstStyle/>
          <a:p>
            <a:r>
              <a:rPr lang="pl-PL" sz="1100" dirty="0">
                <a:solidFill>
                  <a:prstClr val="black">
                    <a:lumMod val="75000"/>
                    <a:lumOff val="25000"/>
                  </a:prstClr>
                </a:solidFill>
              </a:rPr>
              <a:t>X Ogólnopolska Konferencja Naukowo-Szkoleniowa pt. Pomoc materialna dla studentów i  doktorantów </a:t>
            </a:r>
            <a:endParaRPr lang="pl-PL" sz="1100" dirty="0"/>
          </a:p>
        </p:txBody>
      </p:sp>
      <p:sp>
        <p:nvSpPr>
          <p:cNvPr id="3" name="Symbol zastępczy zawartości 2">
            <a:extLst>
              <a:ext uri="{FF2B5EF4-FFF2-40B4-BE49-F238E27FC236}">
                <a16:creationId xmlns:a16="http://schemas.microsoft.com/office/drawing/2014/main" id="{C66E2E91-9D07-420C-87BC-9E7C142087D4}"/>
              </a:ext>
            </a:extLst>
          </p:cNvPr>
          <p:cNvSpPr>
            <a:spLocks noGrp="1"/>
          </p:cNvSpPr>
          <p:nvPr>
            <p:ph idx="1"/>
          </p:nvPr>
        </p:nvSpPr>
        <p:spPr>
          <a:xfrm>
            <a:off x="1097280" y="934497"/>
            <a:ext cx="10058400" cy="4934597"/>
          </a:xfrm>
        </p:spPr>
        <p:txBody>
          <a:bodyPr>
            <a:normAutofit/>
          </a:bodyPr>
          <a:lstStyle/>
          <a:p>
            <a:pPr marL="0" lvl="0" indent="0">
              <a:spcAft>
                <a:spcPts val="600"/>
              </a:spcAft>
              <a:buNone/>
            </a:pPr>
            <a:r>
              <a:rPr lang="pl-PL" sz="1300" b="1" dirty="0">
                <a:latin typeface="Arial" panose="020B0604020202020204" pitchFamily="34" charset="0"/>
                <a:cs typeface="Arial" panose="020B0604020202020204" pitchFamily="34" charset="0"/>
              </a:rPr>
              <a:t>   2.1. określenie „małżonek studenta”</a:t>
            </a:r>
          </a:p>
          <a:p>
            <a:pPr lvl="0">
              <a:lnSpc>
                <a:spcPct val="150000"/>
              </a:lnSpc>
              <a:spcAft>
                <a:spcPts val="600"/>
              </a:spcAft>
              <a:buFont typeface="Wingdings" panose="05000000000000000000" pitchFamily="2" charset="2"/>
              <a:buChar char="Ø"/>
            </a:pPr>
            <a:r>
              <a:rPr lang="pl-PL" sz="1300" dirty="0">
                <a:latin typeface="Arial" panose="020B0604020202020204" pitchFamily="34" charset="0"/>
                <a:cs typeface="Arial" panose="020B0604020202020204" pitchFamily="34" charset="0"/>
              </a:rPr>
              <a:t>jako małżonka studenta należy rozumieć osobę, z którą student zawarł związek małżeński w ujęciu polskiego porządku prawnego, względnie według reguł obowiązujących w innym porządku prawnym, a akceptowanych na gruncie prawa polskiego (związki konkordatowe). Wiek dziecka ustalany jest w oparciu o postanowienia Kodeksu cywilnego, ponieważ w tym akcie normowane są kwestie związane z wiekiem osoby czy jej pełnoletniością (S. Nitecki [w:] Prawo o szkolnictwie wyższym. Komentarz, red. P. Chmielnicki, P. Stec, LEX/el. 2017, art. 179). Pozostawanie w związku małżeńskim, a zatem w związku zawartym według prawa polskiego albo według reguł obowiązujących w innym porządku prawnym akceptowanym przez prawo polskie (związki konkordatowe).</a:t>
            </a:r>
          </a:p>
          <a:p>
            <a:pPr lvl="0">
              <a:lnSpc>
                <a:spcPct val="150000"/>
              </a:lnSpc>
              <a:spcAft>
                <a:spcPts val="600"/>
              </a:spcAft>
              <a:buFont typeface="Wingdings" panose="05000000000000000000" pitchFamily="2" charset="2"/>
              <a:buChar char="Ø"/>
            </a:pPr>
            <a:r>
              <a:rPr lang="pl-PL" sz="1300" dirty="0">
                <a:latin typeface="Arial" panose="020B0604020202020204" pitchFamily="34" charset="0"/>
                <a:cs typeface="Arial" panose="020B0604020202020204" pitchFamily="34" charset="0"/>
              </a:rPr>
              <a:t>związki zawarte według prawa wyznaniowego nie będą mogły być honorowane (S. Nitecki [w:] Prawo o szkolnictwie wyższym. Komentarz, red. P. Chmielnicki, P. Stec, LEX/el. 2017, art. 179, </a:t>
            </a:r>
            <a:r>
              <a:rPr lang="pl-PL" sz="1300" dirty="0" err="1">
                <a:latin typeface="Arial" panose="020B0604020202020204" pitchFamily="34" charset="0"/>
                <a:cs typeface="Arial" panose="020B0604020202020204" pitchFamily="34" charset="0"/>
              </a:rPr>
              <a:t>nb</a:t>
            </a:r>
            <a:r>
              <a:rPr lang="pl-PL" sz="1300" dirty="0">
                <a:latin typeface="Arial" panose="020B0604020202020204" pitchFamily="34" charset="0"/>
                <a:cs typeface="Arial" panose="020B0604020202020204" pitchFamily="34" charset="0"/>
              </a:rPr>
              <a:t> 7);</a:t>
            </a:r>
          </a:p>
          <a:p>
            <a:pPr lvl="0">
              <a:lnSpc>
                <a:spcPct val="150000"/>
              </a:lnSpc>
              <a:spcAft>
                <a:spcPts val="600"/>
              </a:spcAft>
              <a:buFont typeface="Wingdings" panose="05000000000000000000" pitchFamily="2" charset="2"/>
              <a:buChar char="Ø"/>
            </a:pPr>
            <a:r>
              <a:rPr lang="pl-PL" sz="1300" dirty="0">
                <a:latin typeface="Arial" panose="020B0604020202020204" pitchFamily="34" charset="0"/>
                <a:cs typeface="Arial" panose="020B0604020202020204" pitchFamily="34" charset="0"/>
              </a:rPr>
              <a:t>małżeństwo studenta musi istnieć na dzień składania wniosku, tym samym jeżeli w tym okresie będzie prowadzone postępowanie rozwodowe, to do momentu uzyskania statusu prawomocności orzeczenia o rozwodzie student uznawany będzie za pozostającego w związku małżeńskim;</a:t>
            </a:r>
          </a:p>
        </p:txBody>
      </p:sp>
      <p:sp>
        <p:nvSpPr>
          <p:cNvPr id="4" name="Symbol zastępczy numeru slajdu 3">
            <a:extLst>
              <a:ext uri="{FF2B5EF4-FFF2-40B4-BE49-F238E27FC236}">
                <a16:creationId xmlns:a16="http://schemas.microsoft.com/office/drawing/2014/main" id="{E90308EB-72F3-43D2-8397-B2E1213A2ADA}"/>
              </a:ext>
            </a:extLst>
          </p:cNvPr>
          <p:cNvSpPr>
            <a:spLocks noGrp="1"/>
          </p:cNvSpPr>
          <p:nvPr>
            <p:ph type="sldNum" sz="quarter" idx="12"/>
          </p:nvPr>
        </p:nvSpPr>
        <p:spPr/>
        <p:txBody>
          <a:bodyPr/>
          <a:lstStyle/>
          <a:p>
            <a:fld id="{715BACC8-EFC8-477F-AC20-4351AEA1AC2C}" type="slidenum">
              <a:rPr lang="pl-PL" smtClean="0"/>
              <a:t>7</a:t>
            </a:fld>
            <a:endParaRPr lang="pl-PL"/>
          </a:p>
        </p:txBody>
      </p:sp>
    </p:spTree>
    <p:extLst>
      <p:ext uri="{BB962C8B-B14F-4D97-AF65-F5344CB8AC3E}">
        <p14:creationId xmlns:p14="http://schemas.microsoft.com/office/powerpoint/2010/main" val="1675839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51CE240-EC55-421D-A9F7-243AB408D17B}"/>
              </a:ext>
            </a:extLst>
          </p:cNvPr>
          <p:cNvSpPr>
            <a:spLocks noGrp="1"/>
          </p:cNvSpPr>
          <p:nvPr>
            <p:ph type="title"/>
          </p:nvPr>
        </p:nvSpPr>
        <p:spPr>
          <a:xfrm>
            <a:off x="1097280" y="286603"/>
            <a:ext cx="10058400" cy="346443"/>
          </a:xfrm>
        </p:spPr>
        <p:txBody>
          <a:bodyPr>
            <a:normAutofit/>
          </a:bodyPr>
          <a:lstStyle/>
          <a:p>
            <a:r>
              <a:rPr lang="pl-PL" sz="1200" dirty="0">
                <a:solidFill>
                  <a:prstClr val="black">
                    <a:lumMod val="75000"/>
                    <a:lumOff val="25000"/>
                  </a:prstClr>
                </a:solidFill>
              </a:rPr>
              <a:t>X Ogólnopolska Konferencja Naukowo-Szkoleniowa pt. Pomoc materialna dla studentów i  doktorantów </a:t>
            </a:r>
            <a:endParaRPr lang="pl-PL" sz="1200" dirty="0"/>
          </a:p>
        </p:txBody>
      </p:sp>
      <p:sp>
        <p:nvSpPr>
          <p:cNvPr id="3" name="Symbol zastępczy zawartości 2">
            <a:extLst>
              <a:ext uri="{FF2B5EF4-FFF2-40B4-BE49-F238E27FC236}">
                <a16:creationId xmlns:a16="http://schemas.microsoft.com/office/drawing/2014/main" id="{F858D104-71EE-41BF-89D4-682EF1699B97}"/>
              </a:ext>
            </a:extLst>
          </p:cNvPr>
          <p:cNvSpPr>
            <a:spLocks noGrp="1"/>
          </p:cNvSpPr>
          <p:nvPr>
            <p:ph idx="1"/>
          </p:nvPr>
        </p:nvSpPr>
        <p:spPr>
          <a:xfrm>
            <a:off x="1097280" y="2180492"/>
            <a:ext cx="10058400" cy="3808326"/>
          </a:xfrm>
        </p:spPr>
        <p:txBody>
          <a:bodyPr>
            <a:normAutofit/>
          </a:bodyPr>
          <a:lstStyle/>
          <a:p>
            <a:pPr marL="0" indent="0">
              <a:spcAft>
                <a:spcPts val="2400"/>
              </a:spcAft>
              <a:buNone/>
            </a:pPr>
            <a:r>
              <a:rPr lang="pl-PL" sz="1200" b="1" dirty="0">
                <a:latin typeface="Arial" panose="020B0604020202020204" pitchFamily="34" charset="0"/>
                <a:cs typeface="Arial" panose="020B0604020202020204" pitchFamily="34" charset="0"/>
              </a:rPr>
              <a:t>   </a:t>
            </a:r>
            <a:r>
              <a:rPr lang="pl-PL" sz="1600" b="1" dirty="0">
                <a:latin typeface="Arial" panose="020B0604020202020204" pitchFamily="34" charset="0"/>
                <a:cs typeface="Arial" panose="020B0604020202020204" pitchFamily="34" charset="0"/>
              </a:rPr>
              <a:t>2.2. określenie „opiekun faktyczny”</a:t>
            </a:r>
          </a:p>
          <a:p>
            <a:pPr>
              <a:lnSpc>
                <a:spcPct val="150000"/>
              </a:lnSpc>
              <a:spcBef>
                <a:spcPts val="0"/>
              </a:spcBef>
              <a:buFont typeface="Wingdings" panose="05000000000000000000" pitchFamily="2" charset="2"/>
              <a:buChar char="Ø"/>
            </a:pPr>
            <a:r>
              <a:rPr lang="pl-PL" sz="1200" dirty="0">
                <a:latin typeface="Arial" panose="020B0604020202020204" pitchFamily="34" charset="0"/>
                <a:cs typeface="Arial" panose="020B0604020202020204" pitchFamily="34" charset="0"/>
              </a:rPr>
              <a:t>brak definicji w </a:t>
            </a:r>
            <a:r>
              <a:rPr lang="pl-PL" sz="1200" dirty="0" err="1">
                <a:latin typeface="Arial" panose="020B0604020202020204" pitchFamily="34" charset="0"/>
                <a:cs typeface="Arial" panose="020B0604020202020204" pitchFamily="34" charset="0"/>
              </a:rPr>
              <a:t>PSWiN</a:t>
            </a:r>
            <a:endParaRPr lang="pl-PL" sz="1200" dirty="0">
              <a:latin typeface="Arial" panose="020B0604020202020204" pitchFamily="34" charset="0"/>
              <a:cs typeface="Arial" panose="020B0604020202020204" pitchFamily="34" charset="0"/>
            </a:endParaRPr>
          </a:p>
          <a:p>
            <a:pPr>
              <a:lnSpc>
                <a:spcPct val="150000"/>
              </a:lnSpc>
              <a:spcBef>
                <a:spcPts val="0"/>
              </a:spcBef>
              <a:buFont typeface="Wingdings" panose="05000000000000000000" pitchFamily="2" charset="2"/>
              <a:buChar char="Ø"/>
            </a:pPr>
            <a:r>
              <a:rPr lang="pl-PL" sz="1200" dirty="0">
                <a:latin typeface="Arial" panose="020B0604020202020204" pitchFamily="34" charset="0"/>
                <a:cs typeface="Arial" panose="020B0604020202020204" pitchFamily="34" charset="0"/>
              </a:rPr>
              <a:t>brak adekwatności definicji zawartej w </a:t>
            </a:r>
            <a:r>
              <a:rPr lang="pl-PL" sz="1200" dirty="0" err="1">
                <a:latin typeface="Arial" panose="020B0604020202020204" pitchFamily="34" charset="0"/>
                <a:cs typeface="Arial" panose="020B0604020202020204" pitchFamily="34" charset="0"/>
              </a:rPr>
              <a:t>u.ś.r</a:t>
            </a:r>
            <a:r>
              <a:rPr lang="pl-PL" sz="1200" dirty="0">
                <a:latin typeface="Arial" panose="020B0604020202020204" pitchFamily="34" charset="0"/>
                <a:cs typeface="Arial" panose="020B0604020202020204" pitchFamily="34" charset="0"/>
              </a:rPr>
              <a:t>.</a:t>
            </a:r>
          </a:p>
          <a:p>
            <a:pPr>
              <a:lnSpc>
                <a:spcPct val="150000"/>
              </a:lnSpc>
              <a:spcBef>
                <a:spcPts val="0"/>
              </a:spcBef>
              <a:buFont typeface="Wingdings" panose="05000000000000000000" pitchFamily="2" charset="2"/>
              <a:buChar char="Ø"/>
            </a:pPr>
            <a:r>
              <a:rPr lang="pl-PL" sz="1200" dirty="0">
                <a:latin typeface="Arial" panose="020B0604020202020204" pitchFamily="34" charset="0"/>
                <a:cs typeface="Arial" panose="020B0604020202020204" pitchFamily="34" charset="0"/>
              </a:rPr>
              <a:t>ustawa z dnia 6 listopada 2008 r. o prawach pacjenta i Rzeczniku Praw Pacjenta – wprowadziła definicję określenia „opiekun faktyczny” – oznacza to osobę sprawującą, bez obowiązku ustawowego, stałą opiekę nad pacjentem, który ze względu na wiek, stan zdrowia albo stan psychiczny opieki takiej wymaga;</a:t>
            </a:r>
          </a:p>
        </p:txBody>
      </p:sp>
      <p:sp>
        <p:nvSpPr>
          <p:cNvPr id="4" name="Symbol zastępczy numeru slajdu 3">
            <a:extLst>
              <a:ext uri="{FF2B5EF4-FFF2-40B4-BE49-F238E27FC236}">
                <a16:creationId xmlns:a16="http://schemas.microsoft.com/office/drawing/2014/main" id="{2307C8F1-1B64-43E3-8B1B-B15542EF16C0}"/>
              </a:ext>
            </a:extLst>
          </p:cNvPr>
          <p:cNvSpPr>
            <a:spLocks noGrp="1"/>
          </p:cNvSpPr>
          <p:nvPr>
            <p:ph type="sldNum" sz="quarter" idx="12"/>
          </p:nvPr>
        </p:nvSpPr>
        <p:spPr/>
        <p:txBody>
          <a:bodyPr/>
          <a:lstStyle/>
          <a:p>
            <a:fld id="{715BACC8-EFC8-477F-AC20-4351AEA1AC2C}" type="slidenum">
              <a:rPr lang="pl-PL" smtClean="0"/>
              <a:t>8</a:t>
            </a:fld>
            <a:endParaRPr lang="pl-PL"/>
          </a:p>
        </p:txBody>
      </p:sp>
    </p:spTree>
    <p:extLst>
      <p:ext uri="{BB962C8B-B14F-4D97-AF65-F5344CB8AC3E}">
        <p14:creationId xmlns:p14="http://schemas.microsoft.com/office/powerpoint/2010/main" val="1060124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D2ED898-0EBE-4FD5-9B0D-1F51EA9AE86B}"/>
              </a:ext>
            </a:extLst>
          </p:cNvPr>
          <p:cNvSpPr>
            <a:spLocks noGrp="1"/>
          </p:cNvSpPr>
          <p:nvPr>
            <p:ph type="title"/>
          </p:nvPr>
        </p:nvSpPr>
        <p:spPr>
          <a:xfrm>
            <a:off x="1097280" y="286604"/>
            <a:ext cx="10058400" cy="315182"/>
          </a:xfrm>
        </p:spPr>
        <p:txBody>
          <a:bodyPr>
            <a:normAutofit/>
          </a:bodyPr>
          <a:lstStyle/>
          <a:p>
            <a:r>
              <a:rPr lang="pl-PL" sz="1200" dirty="0">
                <a:solidFill>
                  <a:prstClr val="black">
                    <a:lumMod val="75000"/>
                    <a:lumOff val="25000"/>
                  </a:prstClr>
                </a:solidFill>
              </a:rPr>
              <a:t>X Ogólnopolska Konferencja Naukowo-Szkoleniowa pt. Pomoc materialna dla studentów i  doktorantów </a:t>
            </a:r>
            <a:endParaRPr lang="pl-PL" dirty="0"/>
          </a:p>
        </p:txBody>
      </p:sp>
      <p:sp>
        <p:nvSpPr>
          <p:cNvPr id="3" name="Symbol zastępczy zawartości 2">
            <a:extLst>
              <a:ext uri="{FF2B5EF4-FFF2-40B4-BE49-F238E27FC236}">
                <a16:creationId xmlns:a16="http://schemas.microsoft.com/office/drawing/2014/main" id="{18215780-97FF-43CB-81B1-F2442137F0DA}"/>
              </a:ext>
            </a:extLst>
          </p:cNvPr>
          <p:cNvSpPr>
            <a:spLocks noGrp="1"/>
          </p:cNvSpPr>
          <p:nvPr>
            <p:ph idx="1"/>
          </p:nvPr>
        </p:nvSpPr>
        <p:spPr>
          <a:xfrm>
            <a:off x="745253" y="844060"/>
            <a:ext cx="10058400" cy="5456255"/>
          </a:xfrm>
        </p:spPr>
        <p:txBody>
          <a:bodyPr>
            <a:normAutofit fontScale="25000" lnSpcReduction="20000"/>
          </a:bodyPr>
          <a:lstStyle/>
          <a:p>
            <a:pPr marL="271463" lvl="1" indent="-180975" algn="just">
              <a:lnSpc>
                <a:spcPct val="150000"/>
              </a:lnSpc>
              <a:spcBef>
                <a:spcPts val="0"/>
              </a:spcBef>
              <a:spcAft>
                <a:spcPts val="600"/>
              </a:spcAft>
              <a:buFont typeface="Wingdings" panose="05000000000000000000" pitchFamily="2" charset="2"/>
              <a:buChar char="Ø"/>
            </a:pPr>
            <a:r>
              <a:rPr lang="pl-PL" sz="4800" dirty="0">
                <a:latin typeface="Arial" panose="020B0604020202020204" pitchFamily="34" charset="0"/>
                <a:ea typeface="Calibri" panose="020F0502020204030204" pitchFamily="34" charset="0"/>
                <a:cs typeface="Times New Roman" panose="02020603050405020304" pitchFamily="18" charset="0"/>
              </a:rPr>
              <a:t>wyrok WSA w Warszawie z 22 sierpnia 2013 r. </a:t>
            </a:r>
            <a:r>
              <a:rPr lang="pl-PL" sz="4800" b="1" dirty="0">
                <a:latin typeface="Arial" panose="020B0604020202020204" pitchFamily="34" charset="0"/>
                <a:ea typeface="Calibri" panose="020F0502020204030204" pitchFamily="34" charset="0"/>
                <a:cs typeface="Times New Roman" panose="02020603050405020304" pitchFamily="18" charset="0"/>
              </a:rPr>
              <a:t>II SA/</a:t>
            </a:r>
            <a:r>
              <a:rPr lang="pl-PL" sz="4800" b="1" dirty="0" err="1">
                <a:latin typeface="Arial" panose="020B0604020202020204" pitchFamily="34" charset="0"/>
                <a:ea typeface="Calibri" panose="020F0502020204030204" pitchFamily="34" charset="0"/>
                <a:cs typeface="Times New Roman" panose="02020603050405020304" pitchFamily="18" charset="0"/>
              </a:rPr>
              <a:t>Wa</a:t>
            </a:r>
            <a:r>
              <a:rPr lang="pl-PL" sz="4800" b="1" dirty="0">
                <a:latin typeface="Arial" panose="020B0604020202020204" pitchFamily="34" charset="0"/>
                <a:ea typeface="Calibri" panose="020F0502020204030204" pitchFamily="34" charset="0"/>
                <a:cs typeface="Times New Roman" panose="02020603050405020304" pitchFamily="18" charset="0"/>
              </a:rPr>
              <a:t> 579/13, </a:t>
            </a:r>
            <a:r>
              <a:rPr lang="pl-PL" sz="4800" dirty="0">
                <a:latin typeface="Arial" panose="020B0604020202020204" pitchFamily="34" charset="0"/>
                <a:ea typeface="Calibri" panose="020F0502020204030204" pitchFamily="34" charset="0"/>
                <a:cs typeface="Times New Roman" panose="02020603050405020304" pitchFamily="18" charset="0"/>
              </a:rPr>
              <a:t>wyrok WSA w Lublinie z 30 czerwca 2009 r. </a:t>
            </a:r>
            <a:r>
              <a:rPr lang="pl-PL" sz="4800" b="1" dirty="0">
                <a:latin typeface="Arial" panose="020B0604020202020204" pitchFamily="34" charset="0"/>
                <a:ea typeface="Calibri" panose="020F0502020204030204" pitchFamily="34" charset="0"/>
                <a:cs typeface="Times New Roman" panose="02020603050405020304" pitchFamily="18" charset="0"/>
              </a:rPr>
              <a:t>III SA/Lu 118/09 </a:t>
            </a:r>
            <a:r>
              <a:rPr lang="pl-PL" sz="4800" dirty="0">
                <a:latin typeface="Arial" panose="020B0604020202020204" pitchFamily="34" charset="0"/>
                <a:ea typeface="Calibri" panose="020F0502020204030204" pitchFamily="34" charset="0"/>
                <a:cs typeface="Times New Roman" panose="02020603050405020304" pitchFamily="18" charset="0"/>
              </a:rPr>
              <a:t>– między studentem a jego ojczymem/macochą na nawiązał się nigdy stosunek przysposobienia, o którym mowa w art. 3 pkt 14 </a:t>
            </a:r>
            <a:r>
              <a:rPr lang="pl-PL" sz="4800" dirty="0" err="1">
                <a:latin typeface="Arial" panose="020B0604020202020204" pitchFamily="34" charset="0"/>
                <a:ea typeface="Calibri" panose="020F0502020204030204" pitchFamily="34" charset="0"/>
                <a:cs typeface="Times New Roman" panose="02020603050405020304" pitchFamily="18" charset="0"/>
              </a:rPr>
              <a:t>u.ś.r</a:t>
            </a:r>
            <a:r>
              <a:rPr lang="pl-PL" sz="4800" dirty="0">
                <a:latin typeface="Arial" panose="020B0604020202020204" pitchFamily="34" charset="0"/>
                <a:ea typeface="Calibri" panose="020F0502020204030204" pitchFamily="34" charset="0"/>
                <a:cs typeface="Times New Roman" panose="02020603050405020304" pitchFamily="18" charset="0"/>
              </a:rPr>
              <a:t>.; ojczym/macocha nie jest zatem w relacji ze skarżącym jego opiekunem prawnym lub faktycznym, w jurydycznym znaczeniu tych pojęć;</a:t>
            </a:r>
          </a:p>
          <a:p>
            <a:pPr marL="271463" lvl="1" indent="-180975" algn="just">
              <a:lnSpc>
                <a:spcPct val="150000"/>
              </a:lnSpc>
              <a:spcBef>
                <a:spcPts val="0"/>
              </a:spcBef>
              <a:spcAft>
                <a:spcPts val="600"/>
              </a:spcAft>
              <a:buFont typeface="Wingdings" panose="05000000000000000000" pitchFamily="2" charset="2"/>
              <a:buChar char="Ø"/>
            </a:pPr>
            <a:r>
              <a:rPr lang="pl-PL" sz="4800" dirty="0">
                <a:latin typeface="Arial" panose="020B0604020202020204" pitchFamily="34" charset="0"/>
                <a:ea typeface="Calibri" panose="020F0502020204030204" pitchFamily="34" charset="0"/>
                <a:cs typeface="Times New Roman" panose="02020603050405020304" pitchFamily="18" charset="0"/>
              </a:rPr>
              <a:t>wyrok NSA z 27 stycznia 2012 r</a:t>
            </a:r>
            <a:r>
              <a:rPr lang="pl-PL" sz="4800" b="1" dirty="0">
                <a:latin typeface="Arial" panose="020B0604020202020204" pitchFamily="34" charset="0"/>
                <a:ea typeface="Calibri" panose="020F0502020204030204" pitchFamily="34" charset="0"/>
                <a:cs typeface="Times New Roman" panose="02020603050405020304" pitchFamily="18" charset="0"/>
              </a:rPr>
              <a:t>. I OSK 1853/11 </a:t>
            </a:r>
            <a:r>
              <a:rPr lang="pl-PL" sz="4800" dirty="0">
                <a:latin typeface="Arial" panose="020B0604020202020204" pitchFamily="34" charset="0"/>
                <a:ea typeface="Calibri" panose="020F0502020204030204" pitchFamily="34" charset="0"/>
                <a:cs typeface="Times New Roman" panose="02020603050405020304" pitchFamily="18" charset="0"/>
              </a:rPr>
              <a:t>– NSA uznał, że skoro art. 179 ust. 5 PSW (obecnie art. 88 ust. 1) nakazuje, przy określaniu wysokości dochodu uprawniającego do przyznania stypendium socjalnego stosować zasady określone w </a:t>
            </a:r>
            <a:r>
              <a:rPr lang="pl-PL" sz="4800" dirty="0" err="1">
                <a:latin typeface="Arial" panose="020B0604020202020204" pitchFamily="34" charset="0"/>
                <a:ea typeface="Calibri" panose="020F0502020204030204" pitchFamily="34" charset="0"/>
                <a:cs typeface="Times New Roman" panose="02020603050405020304" pitchFamily="18" charset="0"/>
              </a:rPr>
              <a:t>u.ś.r</a:t>
            </a:r>
            <a:r>
              <a:rPr lang="pl-PL" sz="4800" dirty="0">
                <a:latin typeface="Arial" panose="020B0604020202020204" pitchFamily="34" charset="0"/>
                <a:ea typeface="Calibri" panose="020F0502020204030204" pitchFamily="34" charset="0"/>
                <a:cs typeface="Times New Roman" panose="02020603050405020304" pitchFamily="18" charset="0"/>
              </a:rPr>
              <a:t>. – to należało również w tym względzie posiłkować się rozumieniem tego pojęcia, zawartym w </a:t>
            </a:r>
            <a:r>
              <a:rPr lang="pl-PL" sz="4800" dirty="0" err="1">
                <a:latin typeface="Arial" panose="020B0604020202020204" pitchFamily="34" charset="0"/>
                <a:ea typeface="Calibri" panose="020F0502020204030204" pitchFamily="34" charset="0"/>
                <a:cs typeface="Times New Roman" panose="02020603050405020304" pitchFamily="18" charset="0"/>
              </a:rPr>
              <a:t>u.ś.r</a:t>
            </a:r>
            <a:r>
              <a:rPr lang="pl-PL" sz="4800" dirty="0">
                <a:latin typeface="Arial" panose="020B0604020202020204" pitchFamily="34" charset="0"/>
                <a:ea typeface="Calibri" panose="020F0502020204030204" pitchFamily="34" charset="0"/>
                <a:cs typeface="Times New Roman" panose="02020603050405020304" pitchFamily="18" charset="0"/>
              </a:rPr>
              <a:t>., zgodnie z którym opiekun faktyczny dziecka oznacza osobę faktycznie opiekującą się dzieckiem, jeżeli wystąpiła z wnioskiem do sądu rodzinnego o przysposobienie dziecka ( art. 3 pkt 14 tej ostatniej ustawy. Tego rodzaju wykładnia nie wydaje się jednak uzasadniona z tej przyczyny, że student jest z reguły osobą już pełnoletnią (albo zbliżającą się do pełnoletności), a w związku z tym, trudno traktować go identycznie jak dziecko i stosować do tej kategorii osób regulacje mające na celu przede wszystkim dobro dziecka, a więc skierowane na zapewnienie dziecku stałej i trwałej (zbliżonej do rodzinnej) opieki oraz reprezentacji prawnej;</a:t>
            </a:r>
          </a:p>
          <a:p>
            <a:pPr marL="271463" lvl="1" indent="-180975" algn="just">
              <a:lnSpc>
                <a:spcPct val="150000"/>
              </a:lnSpc>
              <a:spcBef>
                <a:spcPts val="0"/>
              </a:spcBef>
              <a:buFont typeface="Wingdings" panose="05000000000000000000" pitchFamily="2" charset="2"/>
              <a:buChar char="Ø"/>
            </a:pPr>
            <a:r>
              <a:rPr lang="pl-PL" sz="4800" dirty="0">
                <a:latin typeface="Arial" panose="020B0604020202020204" pitchFamily="34" charset="0"/>
                <a:ea typeface="Calibri" panose="020F0502020204030204" pitchFamily="34" charset="0"/>
                <a:cs typeface="Times New Roman" panose="02020603050405020304" pitchFamily="18" charset="0"/>
              </a:rPr>
              <a:t>wyrok NSA 15 lipca 2022 r. </a:t>
            </a:r>
            <a:r>
              <a:rPr lang="pl-PL" sz="4800" b="1" dirty="0">
                <a:latin typeface="Arial" panose="020B0604020202020204" pitchFamily="34" charset="0"/>
                <a:ea typeface="Calibri" panose="020F0502020204030204" pitchFamily="34" charset="0"/>
                <a:cs typeface="Times New Roman" panose="02020603050405020304" pitchFamily="18" charset="0"/>
              </a:rPr>
              <a:t>III OSK 1360/21 </a:t>
            </a:r>
            <a:r>
              <a:rPr lang="pl-PL" sz="4800" dirty="0">
                <a:latin typeface="Arial" panose="020B0604020202020204" pitchFamily="34" charset="0"/>
                <a:ea typeface="Calibri" panose="020F0502020204030204" pitchFamily="34" charset="0"/>
                <a:cs typeface="Times New Roman" panose="02020603050405020304" pitchFamily="18" charset="0"/>
              </a:rPr>
              <a:t>oddalający skargę kasacyjną od wyroku WSA w Warszawie z 12 lutego 2019 r</a:t>
            </a:r>
            <a:r>
              <a:rPr lang="pl-PL" sz="4800" b="1" dirty="0">
                <a:latin typeface="Arial" panose="020B0604020202020204" pitchFamily="34" charset="0"/>
                <a:ea typeface="Calibri" panose="020F0502020204030204" pitchFamily="34" charset="0"/>
                <a:cs typeface="Times New Roman" panose="02020603050405020304" pitchFamily="18" charset="0"/>
              </a:rPr>
              <a:t>. II SA/</a:t>
            </a:r>
            <a:r>
              <a:rPr lang="pl-PL" sz="4800" b="1" dirty="0" err="1">
                <a:latin typeface="Arial" panose="020B0604020202020204" pitchFamily="34" charset="0"/>
                <a:ea typeface="Calibri" panose="020F0502020204030204" pitchFamily="34" charset="0"/>
                <a:cs typeface="Times New Roman" panose="02020603050405020304" pitchFamily="18" charset="0"/>
              </a:rPr>
              <a:t>Wa</a:t>
            </a:r>
            <a:r>
              <a:rPr lang="pl-PL" sz="4800" b="1" dirty="0">
                <a:latin typeface="Arial" panose="020B0604020202020204" pitchFamily="34" charset="0"/>
                <a:ea typeface="Calibri" panose="020F0502020204030204" pitchFamily="34" charset="0"/>
                <a:cs typeface="Times New Roman" panose="02020603050405020304" pitchFamily="18" charset="0"/>
              </a:rPr>
              <a:t> 1389/18 </a:t>
            </a:r>
            <a:r>
              <a:rPr lang="pl-PL" sz="4800" dirty="0">
                <a:latin typeface="Arial" panose="020B0604020202020204" pitchFamily="34" charset="0"/>
                <a:ea typeface="Calibri" panose="020F0502020204030204" pitchFamily="34" charset="0"/>
                <a:cs typeface="Times New Roman" panose="02020603050405020304" pitchFamily="18" charset="0"/>
              </a:rPr>
              <a:t>- siostra jest jego opiekunem faktycznym. Wprawdzie student nie musiał „z urzędu” wykazywać dochodów siostry, to jednak w sprawie musiałyby wobec tego znaleźć zastosowania ogólne reguły, określone w przepisach o uwzględnianiu dochodów osób tam wymienionych (art. 179 ust. 4 pkt 3 PSW, obecnie art. 88 ust. 1 pkt lit. c). Sąd przyjął, że student musiał uzyskiwać dodatkowe dochody, które uzupełniały różnicę pomiędzy pomocą uzyskiwaną od siostry oraz otrzymywanym okresowo stypendium a faktycznymi kosztami swojego utrzymania, łącznie ze studiami. W sprawie mogły występować tylko dwa alternatywne przypadki: w zakresie, w jakim środki uzyskiwane z uprzednio przyznawanych stypendiów były niewystarczające student, był utrzymywany przez siostrę; trafnie wówczas uznano - wedle jego oświadczeń - że jest ona opiekunem faktycznym studenta - </a:t>
            </a:r>
            <a:r>
              <a:rPr lang="pl-PL" sz="4800" u="sng" dirty="0">
                <a:latin typeface="Arial" panose="020B0604020202020204" pitchFamily="34" charset="0"/>
                <a:ea typeface="Calibri" panose="020F0502020204030204" pitchFamily="34" charset="0"/>
                <a:cs typeface="Times New Roman" panose="02020603050405020304" pitchFamily="18" charset="0"/>
              </a:rPr>
              <a:t>wobec choroby i faktycznego braku możliwości podjęcia pracy </a:t>
            </a:r>
            <a:r>
              <a:rPr lang="pl-PL" sz="4800" dirty="0">
                <a:latin typeface="Arial" panose="020B0604020202020204" pitchFamily="34" charset="0"/>
                <a:ea typeface="Calibri" panose="020F0502020204030204" pitchFamily="34" charset="0"/>
                <a:cs typeface="Times New Roman" panose="02020603050405020304" pitchFamily="18" charset="0"/>
              </a:rPr>
              <a:t>- wymaga on stałej pomocy materialnej albo student uzyskuje także dodatkowe dochody, których nie chce ujawnić w danym postępowaniu. Uprawnione było żądanie ujawnienia dochodów siostry studenta skoro w rzeczywistości stale musiałaby się ona przyczyniać do jego otrzymania.</a:t>
            </a:r>
          </a:p>
          <a:p>
            <a:endParaRPr lang="pl-PL" dirty="0"/>
          </a:p>
        </p:txBody>
      </p:sp>
      <p:sp>
        <p:nvSpPr>
          <p:cNvPr id="4" name="Symbol zastępczy numeru slajdu 3">
            <a:extLst>
              <a:ext uri="{FF2B5EF4-FFF2-40B4-BE49-F238E27FC236}">
                <a16:creationId xmlns:a16="http://schemas.microsoft.com/office/drawing/2014/main" id="{87E5B27A-DAB2-4FBA-B59D-1C7A6D6E2289}"/>
              </a:ext>
            </a:extLst>
          </p:cNvPr>
          <p:cNvSpPr>
            <a:spLocks noGrp="1"/>
          </p:cNvSpPr>
          <p:nvPr>
            <p:ph type="sldNum" sz="quarter" idx="12"/>
          </p:nvPr>
        </p:nvSpPr>
        <p:spPr/>
        <p:txBody>
          <a:bodyPr/>
          <a:lstStyle/>
          <a:p>
            <a:fld id="{715BACC8-EFC8-477F-AC20-4351AEA1AC2C}" type="slidenum">
              <a:rPr lang="pl-PL" smtClean="0"/>
              <a:t>9</a:t>
            </a:fld>
            <a:endParaRPr lang="pl-PL"/>
          </a:p>
        </p:txBody>
      </p:sp>
    </p:spTree>
    <p:extLst>
      <p:ext uri="{BB962C8B-B14F-4D97-AF65-F5344CB8AC3E}">
        <p14:creationId xmlns:p14="http://schemas.microsoft.com/office/powerpoint/2010/main" val="2505524743"/>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1617</TotalTime>
  <Words>11179</Words>
  <Application>Microsoft Office PowerPoint</Application>
  <PresentationFormat>Panoramiczny</PresentationFormat>
  <Paragraphs>316</Paragraphs>
  <Slides>40</Slides>
  <Notes>1</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40</vt:i4>
      </vt:variant>
    </vt:vector>
  </HeadingPairs>
  <TitlesOfParts>
    <vt:vector size="47" baseType="lpstr">
      <vt:lpstr>Arial</vt:lpstr>
      <vt:lpstr>Calibri</vt:lpstr>
      <vt:lpstr>Calibri Light</vt:lpstr>
      <vt:lpstr>Courier New</vt:lpstr>
      <vt:lpstr>Times New Roman</vt:lpstr>
      <vt:lpstr>Wingdings</vt:lpstr>
      <vt:lpstr>Motyw pakietu Office</vt:lpstr>
      <vt:lpstr>X Ogólnopolska Konferencja Naukowo-Szkoleniowa pt. Pomoc materialna dla studentów i  doktorantów     Stypendium socjalne   wybrane zagadnienia związane z ustawą             o świadczeniach rodzinnych </vt:lpstr>
      <vt:lpstr>X Ogólnopolska Konferencja Naukowo-Szkoleniowa pt. Pomoc materialna dla studentów i  doktorantów </vt:lpstr>
      <vt:lpstr>X Ogólnopolska Konferencja Naukowo-Szkoleniowa pt. Pomoc materialna dla studentów i  doktorantów     STYPENDIUM SOCJALNE.  ZAGADNIENIA.</vt:lpstr>
      <vt:lpstr>  </vt:lpstr>
      <vt:lpstr>X Ogólnopolska Konferencja Naukowo-Szkoleniowa pt. Pomoc materialna dla studentów i  doktorantów </vt:lpstr>
      <vt:lpstr>X Ogólnopolska Konferencja Naukowo-Szkoleniowa pt. Pomoc materialna dla studentów i  doktorantów    </vt:lpstr>
      <vt:lpstr>X Ogólnopolska Konferencja Naukowo-Szkoleniowa pt. Pomoc materialna dla studentów i  doktorantów </vt:lpstr>
      <vt:lpstr>X Ogólnopolska Konferencja Naukowo-Szkoleniowa pt. Pomoc materialna dla studentów i  doktorantów </vt:lpstr>
      <vt:lpstr>X Ogólnopolska Konferencja Naukowo-Szkoleniowa pt. Pomoc materialna dla studentów i  doktorantów </vt:lpstr>
      <vt:lpstr>X Ogólnopolska Konferencja Naukowo-Szkoleniowa pt. Pomoc materialna dla studentów i  doktorantów </vt:lpstr>
      <vt:lpstr>X Ogólnopolska Konferencja Naukowo-Szkoleniowa pt. Pomoc materialna dla studentów i  doktorantów </vt:lpstr>
      <vt:lpstr>X Ogólnopolska Konferencja Naukowo-Szkoleniowa pt. Pomoc materialna dla studentów i  doktorantów </vt:lpstr>
      <vt:lpstr>X Ogólnopolska Konferencja Naukowo-Szkoleniowa pt. Pomoc materialna dla studentów i  doktorantów </vt:lpstr>
      <vt:lpstr>X Ogólnopolska Konferencja Naukowo-Szkoleniowa pt. Pomoc materialna dla studentów i  doktorantów    </vt:lpstr>
      <vt:lpstr>X Ogólnopolska Konferencja Naukowo-Szkoleniowa pt. Pomoc materialna dla studentów i  doktorantów  </vt:lpstr>
      <vt:lpstr>X Ogólnopolska Konferencja Naukowo-Szkoleniowa pt. Pomoc materialna dla studentów i  doktorantów  </vt:lpstr>
      <vt:lpstr>X Ogólnopolska Konferencja Naukowo-Szkoleniowa pt. Pomoc materialna dla studentów i  doktorantów </vt:lpstr>
      <vt:lpstr>X Ogólnopolska Konferencja Naukowo-Szkoleniowa pt. Pomoc materialna dla studentów i  doktorantów </vt:lpstr>
      <vt:lpstr>X Ogólnopolska Konferencja Naukowo-Szkoleniowa pt. Pomoc materialna dla studentów i  doktorantów  </vt:lpstr>
      <vt:lpstr>X Ogólnopolska Konferencja Naukowo-Szkoleniowa pt. Pomoc materialna dla studentów i  doktorantów    WOT I SŁUŻBA PRZYGOTOWAWCZA    </vt:lpstr>
      <vt:lpstr>X Ogólnopolska Konferencja Naukowo-Szkoleniowa pt. Pomoc materialna dla studentów i  doktorantów    </vt:lpstr>
      <vt:lpstr>X Ogólnopolska Konferencja Naukowo-Szkoleniowa pt. Pomoc materialna dla studentów i  doktorantów</vt:lpstr>
      <vt:lpstr>X Ogólnopolska Konferencja Naukowo-Szkoleniowa pt. Pomoc materialna dla studentów i  doktorantów</vt:lpstr>
      <vt:lpstr>X Ogólnopolska Konferencja Naukowo-Szkoleniowa pt. Pomoc materialna dla studentów i  doktorantów</vt:lpstr>
      <vt:lpstr>X Ogólnopolska Konferencja Naukowo-Szkoleniowa pt. Pomoc materialna dla studentów i  doktorantów</vt:lpstr>
      <vt:lpstr>X Ogólnopolska Konferencja Naukowo-Szkoleniowa pt. Pomoc materialna dla studentów i  doktorantów</vt:lpstr>
      <vt:lpstr>X Ogólnopolska Konferencja Naukowo-Szkoleniowa pt. Pomoc materialna dla studentów i  doktorantów</vt:lpstr>
      <vt:lpstr>X Ogólnopolska Konferencja Naukowo-Szkoleniowa pt. Pomoc materialna dla studentów i  doktorantów</vt:lpstr>
      <vt:lpstr>X Ogólnopolska Konferencja Naukowo-Szkoleniowa pt. Pomoc materialna dla studentów i  doktorantów   DZIERŻAWA GOSPODARSTWA ROLNEGO </vt:lpstr>
      <vt:lpstr>X Ogólnopolska Konferencja Naukowo-Szkoleniowa pt. Pomoc materialna dla studentów i  doktorantów</vt:lpstr>
      <vt:lpstr>X Ogólnopolska Konferencja Naukowo-Szkoleniowa pt. Pomoc materialna dla studentów i  doktorantów</vt:lpstr>
      <vt:lpstr>X Ogólnopolska Konferencja Naukowo-Szkoleniowa pt. Pomoc materialna dla studentów i  doktorantów</vt:lpstr>
      <vt:lpstr>X Ogólnopolska Konferencja Naukowo-Szkoleniowa pt. Pomoc materialna dla studentów i  doktorantów</vt:lpstr>
      <vt:lpstr>X Ogólnopolska Konferencja Naukowo-Szkoleniowa pt. Pomoc materialna dla studentów i  doktorantów</vt:lpstr>
      <vt:lpstr>X Ogólnopolska Konferencja Naukowo-Szkoleniowa pt. Pomoc materialna dla studentów i  doktorantów</vt:lpstr>
      <vt:lpstr>X Ogólnopolska Konferencja Naukowo-Szkoleniowa pt. Pomoc materialna dla studentów i  doktorantów</vt:lpstr>
      <vt:lpstr>X Ogólnopolska Konferencja Naukowo-Szkoleniowa pt. Pomoc materialna dla studentów i  doktorantów</vt:lpstr>
      <vt:lpstr>X Ogólnopolska Konferencja Naukowo-Szkoleniowa pt. Pomoc materialna dla studentów i  doktorantów</vt:lpstr>
      <vt:lpstr>X Ogólnopolska Konferencja Naukowo-Szkoleniowa pt. Pomoc materialna dla studentów i  doktorantów</vt:lpstr>
      <vt:lpstr>X Ogólnopolska Konferencja Naukowo-Szkoleniowa pt. Pomoc materialna dla studentów i  doktorantów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IX Ogólnopolska Konferencja Naukowo-Szkoleniowa pt. Pomoc materialna dla studentów i  doktorantów     Wykładnia art. 88 PSWiN  w orzecznictwie  sądów administracyjnych   wybrane zagadnienia </dc:title>
  <dc:creator>Agnieszka Miernik</dc:creator>
  <cp:lastModifiedBy>Agnieszka Miernik</cp:lastModifiedBy>
  <cp:revision>85</cp:revision>
  <cp:lastPrinted>2023-06-04T09:08:22Z</cp:lastPrinted>
  <dcterms:created xsi:type="dcterms:W3CDTF">2022-06-13T08:25:49Z</dcterms:created>
  <dcterms:modified xsi:type="dcterms:W3CDTF">2023-06-05T08:19:09Z</dcterms:modified>
</cp:coreProperties>
</file>